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799" r:id="rId2"/>
    <p:sldId id="2142534285" r:id="rId3"/>
    <p:sldId id="2142534287" r:id="rId4"/>
    <p:sldId id="2142534288" r:id="rId5"/>
    <p:sldId id="2785" r:id="rId6"/>
    <p:sldId id="2142534289" r:id="rId7"/>
    <p:sldId id="2142534290" r:id="rId8"/>
    <p:sldId id="2142534291" r:id="rId9"/>
    <p:sldId id="2142534292" r:id="rId10"/>
    <p:sldId id="2142534293" r:id="rId11"/>
    <p:sldId id="2142534294" r:id="rId12"/>
    <p:sldId id="2142534295" r:id="rId13"/>
    <p:sldId id="2142534296" r:id="rId14"/>
    <p:sldId id="2142534297" r:id="rId1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0D44"/>
    <a:srgbClr val="61125F"/>
    <a:srgbClr val="451029"/>
    <a:srgbClr val="942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50"/>
    <p:restoredTop sz="93800"/>
  </p:normalViewPr>
  <p:slideViewPr>
    <p:cSldViewPr snapToGrid="0" snapToObjects="1">
      <p:cViewPr varScale="1">
        <p:scale>
          <a:sx n="70" d="100"/>
          <a:sy n="70" d="100"/>
        </p:scale>
        <p:origin x="3160" y="192"/>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24804-0974-2B48-80DE-673C48D11F12}" type="datetimeFigureOut">
              <a:rPr lang="en-US" smtClean="0"/>
              <a:t>12/12/22</a:t>
            </a:fld>
            <a:endParaRPr lang="en-US" dirty="0"/>
          </a:p>
        </p:txBody>
      </p:sp>
      <p:sp>
        <p:nvSpPr>
          <p:cNvPr id="4" name="Slide Image Placeholder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8757A-824D-BB4E-AF40-82BB3B485F4C}" type="slidenum">
              <a:rPr lang="en-US" smtClean="0"/>
              <a:t>‹#›</a:t>
            </a:fld>
            <a:endParaRPr lang="en-US" dirty="0"/>
          </a:p>
        </p:txBody>
      </p:sp>
    </p:spTree>
    <p:extLst>
      <p:ext uri="{BB962C8B-B14F-4D97-AF65-F5344CB8AC3E}">
        <p14:creationId xmlns:p14="http://schemas.microsoft.com/office/powerpoint/2010/main" val="395030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a:t>
            </a:fld>
            <a:endParaRPr lang="en-MY" dirty="0"/>
          </a:p>
        </p:txBody>
      </p:sp>
    </p:spTree>
    <p:extLst>
      <p:ext uri="{BB962C8B-B14F-4D97-AF65-F5344CB8AC3E}">
        <p14:creationId xmlns:p14="http://schemas.microsoft.com/office/powerpoint/2010/main" val="1563741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r>
              <a:rPr lang="en-US" dirty="0"/>
              <a:t>MB</a:t>
            </a:r>
          </a:p>
        </p:txBody>
      </p:sp>
      <p:sp>
        <p:nvSpPr>
          <p:cNvPr id="4" name="Slide Number Placeholder 3"/>
          <p:cNvSpPr>
            <a:spLocks noGrp="1"/>
          </p:cNvSpPr>
          <p:nvPr>
            <p:ph type="sldNum" sz="quarter" idx="5"/>
          </p:nvPr>
        </p:nvSpPr>
        <p:spPr/>
        <p:txBody>
          <a:bodyPr/>
          <a:lstStyle/>
          <a:p>
            <a:fld id="{A163C6DC-2E50-448A-A515-B7C1EBDA1446}" type="slidenum">
              <a:rPr lang="en-MY" smtClean="0"/>
              <a:t>2</a:t>
            </a:fld>
            <a:endParaRPr lang="en-MY" dirty="0"/>
          </a:p>
        </p:txBody>
      </p:sp>
    </p:spTree>
    <p:extLst>
      <p:ext uri="{BB962C8B-B14F-4D97-AF65-F5344CB8AC3E}">
        <p14:creationId xmlns:p14="http://schemas.microsoft.com/office/powerpoint/2010/main" val="49737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3</a:t>
            </a:fld>
            <a:endParaRPr lang="en-MY" dirty="0"/>
          </a:p>
        </p:txBody>
      </p:sp>
    </p:spTree>
    <p:extLst>
      <p:ext uri="{BB962C8B-B14F-4D97-AF65-F5344CB8AC3E}">
        <p14:creationId xmlns:p14="http://schemas.microsoft.com/office/powerpoint/2010/main" val="3398386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4</a:t>
            </a:fld>
            <a:endParaRPr lang="en-MY" dirty="0"/>
          </a:p>
        </p:txBody>
      </p:sp>
    </p:spTree>
    <p:extLst>
      <p:ext uri="{BB962C8B-B14F-4D97-AF65-F5344CB8AC3E}">
        <p14:creationId xmlns:p14="http://schemas.microsoft.com/office/powerpoint/2010/main" val="48730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5</a:t>
            </a:fld>
            <a:endParaRPr lang="en-MY" dirty="0"/>
          </a:p>
        </p:txBody>
      </p:sp>
    </p:spTree>
    <p:extLst>
      <p:ext uri="{BB962C8B-B14F-4D97-AF65-F5344CB8AC3E}">
        <p14:creationId xmlns:p14="http://schemas.microsoft.com/office/powerpoint/2010/main" val="3697017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6</a:t>
            </a:fld>
            <a:endParaRPr lang="en-MY" dirty="0"/>
          </a:p>
        </p:txBody>
      </p:sp>
    </p:spTree>
    <p:extLst>
      <p:ext uri="{BB962C8B-B14F-4D97-AF65-F5344CB8AC3E}">
        <p14:creationId xmlns:p14="http://schemas.microsoft.com/office/powerpoint/2010/main" val="211407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7</a:t>
            </a:fld>
            <a:endParaRPr lang="en-MY" dirty="0"/>
          </a:p>
        </p:txBody>
      </p:sp>
    </p:spTree>
    <p:extLst>
      <p:ext uri="{BB962C8B-B14F-4D97-AF65-F5344CB8AC3E}">
        <p14:creationId xmlns:p14="http://schemas.microsoft.com/office/powerpoint/2010/main" val="221493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8</a:t>
            </a:fld>
            <a:endParaRPr lang="en-MY" dirty="0"/>
          </a:p>
        </p:txBody>
      </p:sp>
    </p:spTree>
    <p:extLst>
      <p:ext uri="{BB962C8B-B14F-4D97-AF65-F5344CB8AC3E}">
        <p14:creationId xmlns:p14="http://schemas.microsoft.com/office/powerpoint/2010/main" val="357470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9</a:t>
            </a:fld>
            <a:endParaRPr lang="en-MY" dirty="0"/>
          </a:p>
        </p:txBody>
      </p:sp>
    </p:spTree>
    <p:extLst>
      <p:ext uri="{BB962C8B-B14F-4D97-AF65-F5344CB8AC3E}">
        <p14:creationId xmlns:p14="http://schemas.microsoft.com/office/powerpoint/2010/main" val="4083575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10</a:t>
            </a:fld>
            <a:endParaRPr lang="en-MY" dirty="0"/>
          </a:p>
        </p:txBody>
      </p:sp>
    </p:spTree>
    <p:extLst>
      <p:ext uri="{BB962C8B-B14F-4D97-AF65-F5344CB8AC3E}">
        <p14:creationId xmlns:p14="http://schemas.microsoft.com/office/powerpoint/2010/main" val="2604273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11</a:t>
            </a:fld>
            <a:endParaRPr lang="en-MY" dirty="0"/>
          </a:p>
        </p:txBody>
      </p:sp>
    </p:spTree>
    <p:extLst>
      <p:ext uri="{BB962C8B-B14F-4D97-AF65-F5344CB8AC3E}">
        <p14:creationId xmlns:p14="http://schemas.microsoft.com/office/powerpoint/2010/main" val="181430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12</a:t>
            </a:fld>
            <a:endParaRPr lang="en-MY" dirty="0"/>
          </a:p>
        </p:txBody>
      </p:sp>
    </p:spTree>
    <p:extLst>
      <p:ext uri="{BB962C8B-B14F-4D97-AF65-F5344CB8AC3E}">
        <p14:creationId xmlns:p14="http://schemas.microsoft.com/office/powerpoint/2010/main" val="2431105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1143000"/>
            <a:ext cx="2133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13</a:t>
            </a:fld>
            <a:endParaRPr lang="en-MY" dirty="0"/>
          </a:p>
        </p:txBody>
      </p:sp>
    </p:spTree>
    <p:extLst>
      <p:ext uri="{BB962C8B-B14F-4D97-AF65-F5344CB8AC3E}">
        <p14:creationId xmlns:p14="http://schemas.microsoft.com/office/powerpoint/2010/main" val="1237286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3C6DC-2E50-448A-A515-B7C1EBDA1446}" type="slidenum">
              <a:rPr lang="en-MY" smtClean="0"/>
              <a:t>14</a:t>
            </a:fld>
            <a:endParaRPr lang="en-MY" dirty="0"/>
          </a:p>
        </p:txBody>
      </p:sp>
    </p:spTree>
    <p:extLst>
      <p:ext uri="{BB962C8B-B14F-4D97-AF65-F5344CB8AC3E}">
        <p14:creationId xmlns:p14="http://schemas.microsoft.com/office/powerpoint/2010/main" val="187146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1148461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97379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04044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4016520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50703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1956584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242309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713255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33787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42705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3C5F2BC-E363-6F41-ABAD-FC4E88DF64CC}" type="datetimeFigureOut">
              <a:rPr lang="en-US"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392FCD-D891-A942-818F-B4A1E40FD69A}" type="slidenum">
              <a:rPr lang="en-US" smtClean="0"/>
              <a:t>‹#›</a:t>
            </a:fld>
            <a:endParaRPr lang="en-US" dirty="0"/>
          </a:p>
        </p:txBody>
      </p:sp>
    </p:spTree>
    <p:extLst>
      <p:ext uri="{BB962C8B-B14F-4D97-AF65-F5344CB8AC3E}">
        <p14:creationId xmlns:p14="http://schemas.microsoft.com/office/powerpoint/2010/main" val="29080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3C5F2BC-E363-6F41-ABAD-FC4E88DF64CC}" type="datetimeFigureOut">
              <a:rPr lang="en-US" smtClean="0"/>
              <a:t>12/12/22</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D392FCD-D891-A942-818F-B4A1E40FD69A}" type="slidenum">
              <a:rPr lang="en-US" smtClean="0"/>
              <a:t>‹#›</a:t>
            </a:fld>
            <a:endParaRPr lang="en-US" dirty="0"/>
          </a:p>
        </p:txBody>
      </p:sp>
    </p:spTree>
    <p:extLst>
      <p:ext uri="{BB962C8B-B14F-4D97-AF65-F5344CB8AC3E}">
        <p14:creationId xmlns:p14="http://schemas.microsoft.com/office/powerpoint/2010/main" val="1438347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8.tiff"/><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0"/>
            <a:ext cx="6858000" cy="10297720"/>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pic>
        <p:nvPicPr>
          <p:cNvPr id="7" name="Graphic 6">
            <a:extLst>
              <a:ext uri="{FF2B5EF4-FFF2-40B4-BE49-F238E27FC236}">
                <a16:creationId xmlns:a16="http://schemas.microsoft.com/office/drawing/2014/main" id="{CE6A2460-8C96-7A4A-BF52-BAA108E8BB4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09570" y="3878053"/>
            <a:ext cx="12984427" cy="6589802"/>
          </a:xfrm>
          <a:prstGeom prst="rect">
            <a:avLst/>
          </a:prstGeom>
        </p:spPr>
      </p:pic>
      <p:pic>
        <p:nvPicPr>
          <p:cNvPr id="11" name="Graphic 10">
            <a:extLst>
              <a:ext uri="{FF2B5EF4-FFF2-40B4-BE49-F238E27FC236}">
                <a16:creationId xmlns:a16="http://schemas.microsoft.com/office/drawing/2014/main" id="{62AE5BCD-91D6-0043-8099-0F23EB55B41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00633" y="323195"/>
            <a:ext cx="2682582" cy="564755"/>
          </a:xfrm>
          <a:prstGeom prst="rect">
            <a:avLst/>
          </a:prstGeom>
        </p:spPr>
      </p:pic>
      <p:pic>
        <p:nvPicPr>
          <p:cNvPr id="6" name="Picture 5" descr="A picture containing light, dark&#10;&#10;Description automatically generated">
            <a:extLst>
              <a:ext uri="{FF2B5EF4-FFF2-40B4-BE49-F238E27FC236}">
                <a16:creationId xmlns:a16="http://schemas.microsoft.com/office/drawing/2014/main" id="{1C1B17BC-18C7-CA49-80E0-6D1611272C4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6799" y="4880317"/>
            <a:ext cx="6551690" cy="4646661"/>
          </a:xfrm>
          <a:prstGeom prst="rect">
            <a:avLst/>
          </a:prstGeom>
        </p:spPr>
      </p:pic>
      <p:sp>
        <p:nvSpPr>
          <p:cNvPr id="8" name="TextBox 7">
            <a:extLst>
              <a:ext uri="{FF2B5EF4-FFF2-40B4-BE49-F238E27FC236}">
                <a16:creationId xmlns:a16="http://schemas.microsoft.com/office/drawing/2014/main" id="{9BF4F92B-24D8-A246-AC95-ABFBEDC310E7}"/>
              </a:ext>
            </a:extLst>
          </p:cNvPr>
          <p:cNvSpPr txBox="1"/>
          <p:nvPr/>
        </p:nvSpPr>
        <p:spPr>
          <a:xfrm>
            <a:off x="908479" y="864173"/>
            <a:ext cx="6120442" cy="374205"/>
          </a:xfrm>
          <a:prstGeom prst="rect">
            <a:avLst/>
          </a:prstGeom>
          <a:noFill/>
        </p:spPr>
        <p:txBody>
          <a:bodyPr wrap="square" rtlCol="0">
            <a:spAutoFit/>
          </a:bodyPr>
          <a:lstStyle/>
          <a:p>
            <a:pPr>
              <a:lnSpc>
                <a:spcPct val="112000"/>
              </a:lnSpc>
              <a:spcAft>
                <a:spcPts val="1445"/>
              </a:spcAft>
            </a:pPr>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CREATIVE ATTENTION PREDICTION</a:t>
            </a:r>
          </a:p>
        </p:txBody>
      </p:sp>
      <p:sp>
        <p:nvSpPr>
          <p:cNvPr id="12" name="TextBox 11">
            <a:extLst>
              <a:ext uri="{FF2B5EF4-FFF2-40B4-BE49-F238E27FC236}">
                <a16:creationId xmlns:a16="http://schemas.microsoft.com/office/drawing/2014/main" id="{EA6FEE2C-05E7-0473-B2C8-F10111F15E8B}"/>
              </a:ext>
            </a:extLst>
          </p:cNvPr>
          <p:cNvSpPr txBox="1"/>
          <p:nvPr/>
        </p:nvSpPr>
        <p:spPr>
          <a:xfrm>
            <a:off x="172489" y="9195167"/>
            <a:ext cx="6120442" cy="374205"/>
          </a:xfrm>
          <a:prstGeom prst="rect">
            <a:avLst/>
          </a:prstGeom>
          <a:noFill/>
        </p:spPr>
        <p:txBody>
          <a:bodyPr wrap="square" rtlCol="0">
            <a:spAutoFit/>
          </a:bodyPr>
          <a:lstStyle/>
          <a:p>
            <a:pPr>
              <a:lnSpc>
                <a:spcPct val="112000"/>
              </a:lnSpc>
              <a:spcAft>
                <a:spcPts val="1445"/>
              </a:spcAft>
            </a:pPr>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DEC 22 PERFORMANCE REPORT FOR</a:t>
            </a:r>
          </a:p>
        </p:txBody>
      </p:sp>
      <p:sp>
        <p:nvSpPr>
          <p:cNvPr id="19" name="TextBox 18">
            <a:extLst>
              <a:ext uri="{FF2B5EF4-FFF2-40B4-BE49-F238E27FC236}">
                <a16:creationId xmlns:a16="http://schemas.microsoft.com/office/drawing/2014/main" id="{F44D9082-DEEF-CCCE-19E8-8D1C3B21BED4}"/>
              </a:ext>
            </a:extLst>
          </p:cNvPr>
          <p:cNvSpPr txBox="1"/>
          <p:nvPr/>
        </p:nvSpPr>
        <p:spPr>
          <a:xfrm>
            <a:off x="330909" y="1650291"/>
            <a:ext cx="6503436" cy="1384995"/>
          </a:xfrm>
          <a:prstGeom prst="rect">
            <a:avLst/>
          </a:prstGeom>
          <a:noFill/>
        </p:spPr>
        <p:txBody>
          <a:bodyPr wrap="square">
            <a:spAutoFit/>
          </a:bodyPr>
          <a:lstStyle/>
          <a:p>
            <a:endParaRPr lang="en-US" sz="1400" b="1"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Dragonfly AI uses cutting-edge neuroscience to instantly predict what your audience sees during the first few critical seconds of the customer journey.  </a:t>
            </a:r>
          </a:p>
          <a:p>
            <a:endParaRPr lang="en-GB" sz="14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This instant insight helps us optimise the performance of content across any  channel.</a:t>
            </a:r>
          </a:p>
        </p:txBody>
      </p:sp>
      <p:pic>
        <p:nvPicPr>
          <p:cNvPr id="2" name="Picture 2" descr="Craft Worldwide">
            <a:extLst>
              <a:ext uri="{FF2B5EF4-FFF2-40B4-BE49-F238E27FC236}">
                <a16:creationId xmlns:a16="http://schemas.microsoft.com/office/drawing/2014/main" id="{1C78B7CB-625E-7922-8A94-949C12D0A9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3789" y="9426806"/>
            <a:ext cx="2191722" cy="3033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rademark and Brand Guidelines | Microsoft Legal">
            <a:extLst>
              <a:ext uri="{FF2B5EF4-FFF2-40B4-BE49-F238E27FC236}">
                <a16:creationId xmlns:a16="http://schemas.microsoft.com/office/drawing/2014/main" id="{79F8C4E6-B911-2C1A-A146-D6220455D60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5192" t="39559" r="24929" b="39333"/>
          <a:stretch/>
        </p:blipFill>
        <p:spPr bwMode="auto">
          <a:xfrm>
            <a:off x="4493789" y="8843707"/>
            <a:ext cx="2191722" cy="527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0844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7B91C0A1-8743-5F4A-B65A-2B8CADBA124F}"/>
              </a:ext>
            </a:extLst>
          </p:cNvPr>
          <p:cNvSpPr txBox="1"/>
          <p:nvPr/>
        </p:nvSpPr>
        <p:spPr>
          <a:xfrm>
            <a:off x="352733" y="1463285"/>
            <a:ext cx="6152533" cy="3973332"/>
          </a:xfrm>
          <a:prstGeom prst="rect">
            <a:avLst/>
          </a:prstGeom>
          <a:noFill/>
        </p:spPr>
        <p:txBody>
          <a:bodyPr wrap="square" rtlCol="0">
            <a:spAutoFit/>
          </a:bodyPr>
          <a:lstStyle/>
          <a:p>
            <a:pPr>
              <a:lnSpc>
                <a:spcPct val="112000"/>
              </a:lnSpc>
              <a:spcAft>
                <a:spcPts val="1445"/>
              </a:spcAft>
            </a:pPr>
            <a:r>
              <a:rPr lang="en-GB" b="1" dirty="0">
                <a:solidFill>
                  <a:srgbClr val="5A1535"/>
                </a:solidFill>
                <a:latin typeface="Lato Black" panose="020F0502020204030203" pitchFamily="34" charset="77"/>
                <a:ea typeface="Inter" panose="020B0502030000000004" pitchFamily="34" charset="0"/>
                <a:cs typeface="Open Sans Extrabold" panose="020B0606030504020204" pitchFamily="34" charset="0"/>
              </a:rPr>
              <a:t>QUICK GUIDE TO STUDIO METRIC LAYERS</a:t>
            </a:r>
          </a:p>
          <a:p>
            <a:pPr>
              <a:lnSpc>
                <a:spcPct val="112000"/>
              </a:lnSpc>
              <a:spcAft>
                <a:spcPts val="1445"/>
              </a:spcAft>
            </a:pPr>
            <a:r>
              <a:rPr lang="en-GB" sz="1100" dirty="0">
                <a:solidFill>
                  <a:srgbClr val="440D44"/>
                </a:solidFill>
                <a:cs typeface="Arial"/>
              </a:rPr>
              <a:t>Dragonfly AI’s indices predict attention using a combination of heatmaps and metric scores commuting these to Probability of Perception (POP) score. Dragonfly AI has identified that the human brain can  contend with 5 items of content in the initial instance, the platform scores content regions and identifies the content engagement sequence.  </a:t>
            </a:r>
          </a:p>
          <a:p>
            <a:pPr>
              <a:lnSpc>
                <a:spcPct val="112000"/>
              </a:lnSpc>
              <a:spcAft>
                <a:spcPts val="1445"/>
              </a:spcAft>
            </a:pPr>
            <a:r>
              <a:rPr lang="en-GB" sz="1100" dirty="0">
                <a:solidFill>
                  <a:srgbClr val="440D44"/>
                </a:solidFill>
                <a:cs typeface="Arial"/>
              </a:rPr>
              <a:t>There is also evidence that when the range of scores between highest and lowest regions of information are relatively narrow the content produces better engagement.  High scores over important content are good (75+); low scores over important content (50 or less) mean that the content is likely to be missed.</a:t>
            </a:r>
            <a:endParaRPr lang="en-GB" sz="1100" dirty="0">
              <a:solidFill>
                <a:srgbClr val="440D44"/>
              </a:solidFill>
              <a:ea typeface="Inter" panose="020B0502030000000004" pitchFamily="34" charset="0"/>
              <a:cs typeface="Open Sans Extrabold" panose="020B0606030504020204" pitchFamily="34" charset="0"/>
            </a:endParaRPr>
          </a:p>
          <a:p>
            <a:pPr marL="342900" indent="-342900">
              <a:lnSpc>
                <a:spcPct val="112000"/>
              </a:lnSpc>
              <a:spcAft>
                <a:spcPts val="1445"/>
              </a:spcAft>
              <a:buAutoNum type="arabicPeriod"/>
            </a:pPr>
            <a:r>
              <a:rPr lang="en-GB" sz="1100" dirty="0">
                <a:solidFill>
                  <a:srgbClr val="440D44"/>
                </a:solidFill>
                <a:ea typeface="Inter" panose="020B0502030000000004" pitchFamily="34" charset="0"/>
                <a:cs typeface="Open Sans Extrabold" panose="020B0606030504020204" pitchFamily="34" charset="0"/>
              </a:rPr>
              <a:t>Natural attention regions (how the brain articulates the content  into areas of interest)</a:t>
            </a:r>
          </a:p>
          <a:p>
            <a:pPr marL="342900" indent="-342900">
              <a:lnSpc>
                <a:spcPct val="112000"/>
              </a:lnSpc>
              <a:spcAft>
                <a:spcPts val="1445"/>
              </a:spcAft>
              <a:buAutoNum type="arabicPeriod"/>
            </a:pPr>
            <a:r>
              <a:rPr lang="en-GB" sz="1100" dirty="0">
                <a:solidFill>
                  <a:srgbClr val="440D44"/>
                </a:solidFill>
                <a:ea typeface="Inter" panose="020B0502030000000004" pitchFamily="34" charset="0"/>
                <a:cs typeface="Open Sans Extrabold" panose="020B0606030504020204" pitchFamily="34" charset="0"/>
              </a:rPr>
              <a:t>POP Scores (predicted % of audience attention for each region)</a:t>
            </a:r>
          </a:p>
          <a:p>
            <a:pPr marL="342900" indent="-342900">
              <a:lnSpc>
                <a:spcPct val="112000"/>
              </a:lnSpc>
              <a:spcAft>
                <a:spcPts val="1445"/>
              </a:spcAft>
              <a:buAutoNum type="arabicPeriod"/>
            </a:pPr>
            <a:r>
              <a:rPr lang="en-GB" sz="1100" dirty="0">
                <a:solidFill>
                  <a:srgbClr val="440D44"/>
                </a:solidFill>
                <a:ea typeface="Inter" panose="020B0502030000000004" pitchFamily="34" charset="0"/>
                <a:cs typeface="Open Sans Extrabold" panose="020B0606030504020204" pitchFamily="34" charset="0"/>
              </a:rPr>
              <a:t>Gaze path sequence (the order in which the brain sees the regions)</a:t>
            </a:r>
          </a:p>
          <a:p>
            <a:pPr marL="342900" indent="-342900">
              <a:lnSpc>
                <a:spcPct val="112000"/>
              </a:lnSpc>
              <a:spcAft>
                <a:spcPts val="1445"/>
              </a:spcAft>
              <a:buAutoNum type="arabicPeriod"/>
            </a:pPr>
            <a:r>
              <a:rPr lang="en-GB" sz="1100" dirty="0">
                <a:solidFill>
                  <a:srgbClr val="440D44"/>
                </a:solidFill>
                <a:ea typeface="Inter" panose="020B0502030000000004" pitchFamily="34" charset="0"/>
                <a:cs typeface="Open Sans Extrabold" panose="020B0606030504020204" pitchFamily="34" charset="0"/>
              </a:rPr>
              <a:t>Overall clarity score (how well is this content performing in terms of clarity and digestibility)</a:t>
            </a:r>
          </a:p>
          <a:p>
            <a:pPr marL="342900" indent="-342900">
              <a:lnSpc>
                <a:spcPct val="112000"/>
              </a:lnSpc>
              <a:spcAft>
                <a:spcPts val="1445"/>
              </a:spcAft>
              <a:buAutoNum type="arabicPeriod"/>
            </a:pPr>
            <a:endParaRPr lang="en-GB" sz="1400" dirty="0">
              <a:solidFill>
                <a:srgbClr val="5A1535"/>
              </a:solidFill>
              <a:ea typeface="Inter" panose="020B0502030000000004" pitchFamily="34" charset="0"/>
              <a:cs typeface="Open Sans Extrabold" panose="020B0606030504020204" pitchFamily="34" charset="0"/>
            </a:endParaRPr>
          </a:p>
        </p:txBody>
      </p:sp>
      <p:pic>
        <p:nvPicPr>
          <p:cNvPr id="2" name="Graphic 1">
            <a:extLst>
              <a:ext uri="{FF2B5EF4-FFF2-40B4-BE49-F238E27FC236}">
                <a16:creationId xmlns:a16="http://schemas.microsoft.com/office/drawing/2014/main" id="{70C7AE34-E105-0859-F3CF-4CF9E824F886}"/>
              </a:ext>
            </a:extLst>
          </p:cNvPr>
          <p:cNvPicPr>
            <a:picLocks noChangeAspect="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 r="79148" b="-30773"/>
          <a:stretch/>
        </p:blipFill>
        <p:spPr>
          <a:xfrm>
            <a:off x="248267" y="317085"/>
            <a:ext cx="759439" cy="1002710"/>
          </a:xfrm>
          <a:prstGeom prst="rect">
            <a:avLst/>
          </a:prstGeom>
        </p:spPr>
      </p:pic>
      <p:pic>
        <p:nvPicPr>
          <p:cNvPr id="4" name="Graphic 3">
            <a:extLst>
              <a:ext uri="{FF2B5EF4-FFF2-40B4-BE49-F238E27FC236}">
                <a16:creationId xmlns:a16="http://schemas.microsoft.com/office/drawing/2014/main" id="{2E0CDB77-9E86-EA31-F0FD-D3CA9C37E10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83465" y="6196723"/>
            <a:ext cx="12984427" cy="6589802"/>
          </a:xfrm>
          <a:prstGeom prst="rect">
            <a:avLst/>
          </a:prstGeom>
        </p:spPr>
      </p:pic>
    </p:spTree>
    <p:extLst>
      <p:ext uri="{BB962C8B-B14F-4D97-AF65-F5344CB8AC3E}">
        <p14:creationId xmlns:p14="http://schemas.microsoft.com/office/powerpoint/2010/main" val="16785721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1. ORIGINAL VERSION A</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2. BASIC HEATMAP</a:t>
            </a:r>
            <a:endParaRPr lang="en-US" dirty="0"/>
          </a:p>
        </p:txBody>
      </p:sp>
      <p:pic>
        <p:nvPicPr>
          <p:cNvPr id="4" name="Picture 3" descr="A person sitting at a table with a computer&#10;&#10;Description automatically generated with medium confidence">
            <a:extLst>
              <a:ext uri="{FF2B5EF4-FFF2-40B4-BE49-F238E27FC236}">
                <a16:creationId xmlns:a16="http://schemas.microsoft.com/office/drawing/2014/main" id="{84CBFF53-5097-5692-5C5D-F0E9EABA564D}"/>
              </a:ext>
            </a:extLst>
          </p:cNvPr>
          <p:cNvPicPr>
            <a:picLocks noChangeAspect="1"/>
          </p:cNvPicPr>
          <p:nvPr/>
        </p:nvPicPr>
        <p:blipFill>
          <a:blip r:embed="rId4"/>
          <a:stretch>
            <a:fillRect/>
          </a:stretch>
        </p:blipFill>
        <p:spPr>
          <a:xfrm>
            <a:off x="445599" y="1482335"/>
            <a:ext cx="6134100" cy="1866900"/>
          </a:xfrm>
          <a:prstGeom prst="rect">
            <a:avLst/>
          </a:prstGeom>
        </p:spPr>
      </p:pic>
      <p:pic>
        <p:nvPicPr>
          <p:cNvPr id="8" name="Picture 7" descr="A screenshot of a video game&#10;&#10;Description automatically generated with medium confidence">
            <a:extLst>
              <a:ext uri="{FF2B5EF4-FFF2-40B4-BE49-F238E27FC236}">
                <a16:creationId xmlns:a16="http://schemas.microsoft.com/office/drawing/2014/main" id="{B5066965-2395-E104-B4BC-A7E908A2F21E}"/>
              </a:ext>
            </a:extLst>
          </p:cNvPr>
          <p:cNvPicPr>
            <a:picLocks noChangeAspect="1"/>
          </p:cNvPicPr>
          <p:nvPr/>
        </p:nvPicPr>
        <p:blipFill>
          <a:blip r:embed="rId5"/>
          <a:stretch>
            <a:fillRect/>
          </a:stretch>
        </p:blipFill>
        <p:spPr>
          <a:xfrm>
            <a:off x="482473" y="5940983"/>
            <a:ext cx="6134100" cy="1866900"/>
          </a:xfrm>
          <a:prstGeom prst="rect">
            <a:avLst/>
          </a:prstGeom>
        </p:spPr>
      </p:pic>
    </p:spTree>
    <p:extLst>
      <p:ext uri="{BB962C8B-B14F-4D97-AF65-F5344CB8AC3E}">
        <p14:creationId xmlns:p14="http://schemas.microsoft.com/office/powerpoint/2010/main" val="6202586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pic>
        <p:nvPicPr>
          <p:cNvPr id="7" name="Graphic 6">
            <a:extLst>
              <a:ext uri="{FF2B5EF4-FFF2-40B4-BE49-F238E27FC236}">
                <a16:creationId xmlns:a16="http://schemas.microsoft.com/office/drawing/2014/main" id="{CE6A2460-8C96-7A4A-BF52-BAA108E8BB4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09570" y="3878053"/>
            <a:ext cx="12984427" cy="6589802"/>
          </a:xfrm>
          <a:prstGeom prst="rect">
            <a:avLst/>
          </a:prstGeom>
        </p:spPr>
      </p:pic>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3. GRID MAP</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4. HOTSPOTS MAP </a:t>
            </a:r>
            <a:endParaRPr lang="en-US" dirty="0"/>
          </a:p>
        </p:txBody>
      </p:sp>
      <p:pic>
        <p:nvPicPr>
          <p:cNvPr id="3" name="Picture 2" descr="A picture containing diagram&#10;&#10;Description automatically generated">
            <a:extLst>
              <a:ext uri="{FF2B5EF4-FFF2-40B4-BE49-F238E27FC236}">
                <a16:creationId xmlns:a16="http://schemas.microsoft.com/office/drawing/2014/main" id="{F9DCB528-D62D-E67B-0E17-BE7D6BD1F5F6}"/>
              </a:ext>
            </a:extLst>
          </p:cNvPr>
          <p:cNvPicPr>
            <a:picLocks noChangeAspect="1"/>
          </p:cNvPicPr>
          <p:nvPr/>
        </p:nvPicPr>
        <p:blipFill>
          <a:blip r:embed="rId6"/>
          <a:stretch>
            <a:fillRect/>
          </a:stretch>
        </p:blipFill>
        <p:spPr>
          <a:xfrm>
            <a:off x="445599" y="1484988"/>
            <a:ext cx="6134100" cy="1866900"/>
          </a:xfrm>
          <a:prstGeom prst="rect">
            <a:avLst/>
          </a:prstGeom>
        </p:spPr>
      </p:pic>
      <p:pic>
        <p:nvPicPr>
          <p:cNvPr id="10" name="Picture 9" descr="Graphical user interface&#10;&#10;Description automatically generated">
            <a:extLst>
              <a:ext uri="{FF2B5EF4-FFF2-40B4-BE49-F238E27FC236}">
                <a16:creationId xmlns:a16="http://schemas.microsoft.com/office/drawing/2014/main" id="{BD8EE942-6C9E-4237-F391-F24970603498}"/>
              </a:ext>
            </a:extLst>
          </p:cNvPr>
          <p:cNvPicPr>
            <a:picLocks noChangeAspect="1"/>
          </p:cNvPicPr>
          <p:nvPr/>
        </p:nvPicPr>
        <p:blipFill>
          <a:blip r:embed="rId7"/>
          <a:stretch>
            <a:fillRect/>
          </a:stretch>
        </p:blipFill>
        <p:spPr>
          <a:xfrm>
            <a:off x="361950" y="6231226"/>
            <a:ext cx="6134100" cy="1866900"/>
          </a:xfrm>
          <a:prstGeom prst="rect">
            <a:avLst/>
          </a:prstGeom>
        </p:spPr>
      </p:pic>
    </p:spTree>
    <p:extLst>
      <p:ext uri="{BB962C8B-B14F-4D97-AF65-F5344CB8AC3E}">
        <p14:creationId xmlns:p14="http://schemas.microsoft.com/office/powerpoint/2010/main" val="9118628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121E7E-6085-2340-B5F6-6B2E374EB31B}"/>
              </a:ext>
            </a:extLst>
          </p:cNvPr>
          <p:cNvSpPr txBox="1"/>
          <p:nvPr/>
        </p:nvSpPr>
        <p:spPr>
          <a:xfrm>
            <a:off x="255250" y="389792"/>
            <a:ext cx="4695892" cy="1327671"/>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AREAS OF INTEREST</a:t>
            </a:r>
          </a:p>
          <a:p>
            <a:pPr>
              <a:lnSpc>
                <a:spcPct val="125000"/>
              </a:lnSpc>
            </a:pPr>
            <a:endParaRPr lang="en-GB" sz="11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a:p>
            <a:pPr marL="160734" indent="-160734">
              <a:lnSpc>
                <a:spcPct val="125000"/>
              </a:lnSpc>
              <a:buFont typeface="Arial" panose="020B0604020202020204" pitchFamily="34" charset="0"/>
              <a:buChar char="•"/>
            </a:pPr>
            <a:r>
              <a:rPr lang="en-GB" sz="10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HERO IMAGE 100%</a:t>
            </a:r>
          </a:p>
          <a:p>
            <a:pPr marL="160734" indent="-160734">
              <a:lnSpc>
                <a:spcPct val="125000"/>
              </a:lnSpc>
              <a:buFont typeface="Arial" panose="020B0604020202020204" pitchFamily="34" charset="0"/>
              <a:buChar char="•"/>
            </a:pPr>
            <a:r>
              <a:rPr lang="en-GB" sz="10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HEADLINE 86%</a:t>
            </a:r>
          </a:p>
          <a:p>
            <a:pPr marL="160734" indent="-160734">
              <a:lnSpc>
                <a:spcPct val="125000"/>
              </a:lnSpc>
              <a:buFont typeface="Arial" panose="020B0604020202020204" pitchFamily="34" charset="0"/>
              <a:buChar char="•"/>
            </a:pPr>
            <a:r>
              <a:rPr lang="en-GB" sz="1000" dirty="0">
                <a:solidFill>
                  <a:srgbClr val="FF0000"/>
                </a:solidFill>
                <a:latin typeface="Open Sans" panose="020B0606030504020204" pitchFamily="34" charset="0"/>
                <a:ea typeface="Open Sans" panose="020B0606030504020204" pitchFamily="34" charset="0"/>
                <a:cs typeface="Open Sans" panose="020B0606030504020204" pitchFamily="34" charset="0"/>
              </a:rPr>
              <a:t>BRAND 30%</a:t>
            </a:r>
          </a:p>
          <a:p>
            <a:pPr marL="160734" indent="-160734">
              <a:lnSpc>
                <a:spcPct val="125000"/>
              </a:lnSpc>
              <a:buFont typeface="Arial" panose="020B0604020202020204" pitchFamily="34" charset="0"/>
              <a:buChar char="•"/>
            </a:pPr>
            <a:r>
              <a:rPr lang="en-GB" sz="1000" dirty="0">
                <a:solidFill>
                  <a:srgbClr val="FF0000"/>
                </a:solidFill>
                <a:latin typeface="Open Sans" panose="020B0606030504020204" pitchFamily="34" charset="0"/>
                <a:ea typeface="Open Sans" panose="020B0606030504020204" pitchFamily="34" charset="0"/>
                <a:cs typeface="Open Sans" panose="020B0606030504020204" pitchFamily="34" charset="0"/>
              </a:rPr>
              <a:t>SMALL PRINT 30%</a:t>
            </a:r>
          </a:p>
        </p:txBody>
      </p:sp>
      <p:sp>
        <p:nvSpPr>
          <p:cNvPr id="13" name="TextBox 12">
            <a:extLst>
              <a:ext uri="{FF2B5EF4-FFF2-40B4-BE49-F238E27FC236}">
                <a16:creationId xmlns:a16="http://schemas.microsoft.com/office/drawing/2014/main" id="{6DB2B3EC-5BAF-B46C-7126-1B0C2599730A}"/>
              </a:ext>
            </a:extLst>
          </p:cNvPr>
          <p:cNvSpPr txBox="1"/>
          <p:nvPr/>
        </p:nvSpPr>
        <p:spPr>
          <a:xfrm>
            <a:off x="255250" y="5074862"/>
            <a:ext cx="4517472" cy="1308435"/>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VERSION A</a:t>
            </a:r>
          </a:p>
          <a:p>
            <a:pPr marL="160734" indent="-160734">
              <a:lnSpc>
                <a:spcPct val="125000"/>
              </a:lnSpc>
              <a:buFont typeface="Arial" panose="020B0604020202020204" pitchFamily="34" charset="0"/>
              <a:buChar char="•"/>
            </a:pPr>
            <a:endPar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High overall digestibility of the ad concept 95% POP with 3 primary regions</a:t>
            </a: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Most key elements are identified as Hotspots, other brand logos </a:t>
            </a:r>
            <a:r>
              <a:rPr lang="en-GB" sz="1000">
                <a:solidFill>
                  <a:srgbClr val="343A40"/>
                </a:solidFill>
                <a:latin typeface="Open Sans" panose="020B0606030504020204" pitchFamily="34" charset="0"/>
                <a:ea typeface="Open Sans" panose="020B0606030504020204" pitchFamily="34" charset="0"/>
                <a:cs typeface="Open Sans" panose="020B0606030504020204" pitchFamily="34" charset="0"/>
              </a:rPr>
              <a:t>and small print.</a:t>
            </a:r>
            <a:endPar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picture containing graphical user interface&#10;&#10;Description automatically generated">
            <a:extLst>
              <a:ext uri="{FF2B5EF4-FFF2-40B4-BE49-F238E27FC236}">
                <a16:creationId xmlns:a16="http://schemas.microsoft.com/office/drawing/2014/main" id="{6336E1F0-126E-C79F-1AB9-E0B37A4EE00B}"/>
              </a:ext>
            </a:extLst>
          </p:cNvPr>
          <p:cNvPicPr>
            <a:picLocks noChangeAspect="1"/>
          </p:cNvPicPr>
          <p:nvPr/>
        </p:nvPicPr>
        <p:blipFill>
          <a:blip r:embed="rId3"/>
          <a:stretch>
            <a:fillRect/>
          </a:stretch>
        </p:blipFill>
        <p:spPr>
          <a:xfrm>
            <a:off x="463550" y="2257562"/>
            <a:ext cx="6134100" cy="186690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97318E5B-AD16-6FDA-7CD8-A6E51E72D38A}"/>
              </a:ext>
            </a:extLst>
          </p:cNvPr>
          <p:cNvPicPr>
            <a:picLocks noChangeAspect="1"/>
          </p:cNvPicPr>
          <p:nvPr/>
        </p:nvPicPr>
        <p:blipFill>
          <a:blip r:embed="rId4"/>
          <a:stretch>
            <a:fillRect/>
          </a:stretch>
        </p:blipFill>
        <p:spPr>
          <a:xfrm>
            <a:off x="463550" y="7145030"/>
            <a:ext cx="6134100" cy="1866900"/>
          </a:xfrm>
          <a:prstGeom prst="rect">
            <a:avLst/>
          </a:prstGeom>
        </p:spPr>
      </p:pic>
      <p:pic>
        <p:nvPicPr>
          <p:cNvPr id="11" name="Picture 10">
            <a:extLst>
              <a:ext uri="{FF2B5EF4-FFF2-40B4-BE49-F238E27FC236}">
                <a16:creationId xmlns:a16="http://schemas.microsoft.com/office/drawing/2014/main" id="{7E960C2A-0102-4FE2-911B-2004B5B30B73}"/>
              </a:ext>
            </a:extLst>
          </p:cNvPr>
          <p:cNvPicPr>
            <a:picLocks noChangeAspect="1"/>
          </p:cNvPicPr>
          <p:nvPr/>
        </p:nvPicPr>
        <p:blipFill>
          <a:blip r:embed="rId5"/>
          <a:stretch>
            <a:fillRect/>
          </a:stretch>
        </p:blipFill>
        <p:spPr>
          <a:xfrm>
            <a:off x="5314502" y="4953000"/>
            <a:ext cx="1052048" cy="1130300"/>
          </a:xfrm>
          <a:prstGeom prst="rect">
            <a:avLst/>
          </a:prstGeom>
        </p:spPr>
      </p:pic>
    </p:spTree>
    <p:extLst>
      <p:ext uri="{BB962C8B-B14F-4D97-AF65-F5344CB8AC3E}">
        <p14:creationId xmlns:p14="http://schemas.microsoft.com/office/powerpoint/2010/main" val="33601149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1. ORIGINAL VERSION B</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2. BASIC HEATMAP</a:t>
            </a:r>
            <a:endParaRPr lang="en-US" dirty="0"/>
          </a:p>
        </p:txBody>
      </p:sp>
      <p:pic>
        <p:nvPicPr>
          <p:cNvPr id="10" name="Picture 9" descr="A person sitting at a desk with a computer&#10;&#10;Description automatically generated with low confidence">
            <a:extLst>
              <a:ext uri="{FF2B5EF4-FFF2-40B4-BE49-F238E27FC236}">
                <a16:creationId xmlns:a16="http://schemas.microsoft.com/office/drawing/2014/main" id="{16E02060-1BB0-4838-D73B-1BCF498A4125}"/>
              </a:ext>
            </a:extLst>
          </p:cNvPr>
          <p:cNvPicPr>
            <a:picLocks noChangeAspect="1"/>
          </p:cNvPicPr>
          <p:nvPr/>
        </p:nvPicPr>
        <p:blipFill>
          <a:blip r:embed="rId4"/>
          <a:stretch>
            <a:fillRect/>
          </a:stretch>
        </p:blipFill>
        <p:spPr>
          <a:xfrm>
            <a:off x="728166" y="972881"/>
            <a:ext cx="5401667" cy="3343889"/>
          </a:xfrm>
          <a:prstGeom prst="rect">
            <a:avLst/>
          </a:prstGeom>
        </p:spPr>
      </p:pic>
      <p:pic>
        <p:nvPicPr>
          <p:cNvPr id="12" name="Picture 11" descr="A screenshot of a computer&#10;&#10;Description automatically generated with medium confidence">
            <a:extLst>
              <a:ext uri="{FF2B5EF4-FFF2-40B4-BE49-F238E27FC236}">
                <a16:creationId xmlns:a16="http://schemas.microsoft.com/office/drawing/2014/main" id="{B07F1FC1-871B-F0F8-E1B8-D1E3AF45EE97}"/>
              </a:ext>
            </a:extLst>
          </p:cNvPr>
          <p:cNvPicPr>
            <a:picLocks noChangeAspect="1"/>
          </p:cNvPicPr>
          <p:nvPr/>
        </p:nvPicPr>
        <p:blipFill>
          <a:blip r:embed="rId5"/>
          <a:stretch>
            <a:fillRect/>
          </a:stretch>
        </p:blipFill>
        <p:spPr>
          <a:xfrm>
            <a:off x="728166" y="5288497"/>
            <a:ext cx="5401667" cy="3343889"/>
          </a:xfrm>
          <a:prstGeom prst="rect">
            <a:avLst/>
          </a:prstGeom>
        </p:spPr>
      </p:pic>
    </p:spTree>
    <p:extLst>
      <p:ext uri="{BB962C8B-B14F-4D97-AF65-F5344CB8AC3E}">
        <p14:creationId xmlns:p14="http://schemas.microsoft.com/office/powerpoint/2010/main" val="37830476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3. GRID MAP</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4. HOTSPOTS MAP </a:t>
            </a:r>
            <a:endParaRPr lang="en-US" dirty="0"/>
          </a:p>
        </p:txBody>
      </p:sp>
      <p:pic>
        <p:nvPicPr>
          <p:cNvPr id="4" name="Picture 3" descr="A screenshot of a video game&#10;&#10;Description automatically generated">
            <a:extLst>
              <a:ext uri="{FF2B5EF4-FFF2-40B4-BE49-F238E27FC236}">
                <a16:creationId xmlns:a16="http://schemas.microsoft.com/office/drawing/2014/main" id="{E01A4028-3D78-2015-04A6-01FE08B7A4DD}"/>
              </a:ext>
            </a:extLst>
          </p:cNvPr>
          <p:cNvPicPr>
            <a:picLocks noChangeAspect="1"/>
          </p:cNvPicPr>
          <p:nvPr/>
        </p:nvPicPr>
        <p:blipFill>
          <a:blip r:embed="rId4"/>
          <a:stretch>
            <a:fillRect/>
          </a:stretch>
        </p:blipFill>
        <p:spPr>
          <a:xfrm>
            <a:off x="850900" y="875164"/>
            <a:ext cx="5156200" cy="3191933"/>
          </a:xfrm>
          <a:prstGeom prst="rect">
            <a:avLst/>
          </a:prstGeom>
        </p:spPr>
      </p:pic>
      <p:pic>
        <p:nvPicPr>
          <p:cNvPr id="8" name="Picture 7" descr="Graphical user interface, website&#10;&#10;Description automatically generated">
            <a:extLst>
              <a:ext uri="{FF2B5EF4-FFF2-40B4-BE49-F238E27FC236}">
                <a16:creationId xmlns:a16="http://schemas.microsoft.com/office/drawing/2014/main" id="{0E45B412-B095-547F-4D94-BCE26668B581}"/>
              </a:ext>
            </a:extLst>
          </p:cNvPr>
          <p:cNvPicPr>
            <a:picLocks noChangeAspect="1"/>
          </p:cNvPicPr>
          <p:nvPr/>
        </p:nvPicPr>
        <p:blipFill>
          <a:blip r:embed="rId5"/>
          <a:stretch>
            <a:fillRect/>
          </a:stretch>
        </p:blipFill>
        <p:spPr>
          <a:xfrm>
            <a:off x="622300" y="5474019"/>
            <a:ext cx="5384800" cy="3333447"/>
          </a:xfrm>
          <a:prstGeom prst="rect">
            <a:avLst/>
          </a:prstGeom>
        </p:spPr>
      </p:pic>
    </p:spTree>
    <p:extLst>
      <p:ext uri="{BB962C8B-B14F-4D97-AF65-F5344CB8AC3E}">
        <p14:creationId xmlns:p14="http://schemas.microsoft.com/office/powerpoint/2010/main" val="1553606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121E7E-6085-2340-B5F6-6B2E374EB31B}"/>
              </a:ext>
            </a:extLst>
          </p:cNvPr>
          <p:cNvSpPr txBox="1"/>
          <p:nvPr/>
        </p:nvSpPr>
        <p:spPr>
          <a:xfrm>
            <a:off x="255250" y="389792"/>
            <a:ext cx="4695892" cy="1403141"/>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AREAS OF INTEREST</a:t>
            </a:r>
          </a:p>
          <a:p>
            <a:pPr marL="160734" indent="-160734">
              <a:lnSpc>
                <a:spcPct val="125000"/>
              </a:lnSpc>
              <a:buFont typeface="Arial" panose="020B0604020202020204" pitchFamily="34" charset="0"/>
              <a:buChar char="•"/>
            </a:pPr>
            <a:r>
              <a:rPr lang="en-GB" sz="11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HERO IMAGE 100%</a:t>
            </a:r>
          </a:p>
          <a:p>
            <a:pPr marL="160734" indent="-160734">
              <a:lnSpc>
                <a:spcPct val="125000"/>
              </a:lnSpc>
              <a:buFont typeface="Arial" panose="020B0604020202020204" pitchFamily="34" charset="0"/>
              <a:buChar char="•"/>
            </a:pPr>
            <a:r>
              <a:rPr lang="en-GB" sz="1100" dirty="0">
                <a:solidFill>
                  <a:srgbClr val="FFC000"/>
                </a:solidFill>
                <a:latin typeface="Open Sans" panose="020B0606030504020204" pitchFamily="34" charset="0"/>
                <a:ea typeface="Open Sans" panose="020B0606030504020204" pitchFamily="34" charset="0"/>
                <a:cs typeface="Open Sans" panose="020B0606030504020204" pitchFamily="34" charset="0"/>
              </a:rPr>
              <a:t>HEADLINE 66%</a:t>
            </a:r>
          </a:p>
          <a:p>
            <a:pPr marL="160734" indent="-160734">
              <a:lnSpc>
                <a:spcPct val="125000"/>
              </a:lnSpc>
              <a:buFont typeface="Arial" panose="020B0604020202020204" pitchFamily="34" charset="0"/>
              <a:buChar char="•"/>
            </a:pPr>
            <a:r>
              <a:rPr lang="en-GB" sz="1100" dirty="0">
                <a:solidFill>
                  <a:srgbClr val="FF0000"/>
                </a:solidFill>
                <a:latin typeface="Open Sans" panose="020B0606030504020204" pitchFamily="34" charset="0"/>
                <a:ea typeface="Open Sans" panose="020B0606030504020204" pitchFamily="34" charset="0"/>
                <a:cs typeface="Open Sans" panose="020B0606030504020204" pitchFamily="34" charset="0"/>
              </a:rPr>
              <a:t>BRAND 28%</a:t>
            </a:r>
          </a:p>
          <a:p>
            <a:pPr marL="160734" indent="-160734">
              <a:lnSpc>
                <a:spcPct val="125000"/>
              </a:lnSpc>
              <a:buFont typeface="Arial" panose="020B0604020202020204" pitchFamily="34" charset="0"/>
              <a:buChar char="•"/>
            </a:pPr>
            <a:r>
              <a:rPr lang="en-GB" sz="1100" dirty="0">
                <a:solidFill>
                  <a:srgbClr val="FF0000"/>
                </a:solidFill>
                <a:latin typeface="Open Sans" panose="020B0606030504020204" pitchFamily="34" charset="0"/>
                <a:ea typeface="Open Sans" panose="020B0606030504020204" pitchFamily="34" charset="0"/>
                <a:cs typeface="Open Sans" panose="020B0606030504020204" pitchFamily="34" charset="0"/>
              </a:rPr>
              <a:t>SMALL PRINT 17%</a:t>
            </a:r>
          </a:p>
          <a:p>
            <a:pPr>
              <a:lnSpc>
                <a:spcPct val="125000"/>
              </a:lnSpc>
            </a:pPr>
            <a:endParaRPr lang="en-GB" sz="11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6DB2B3EC-5BAF-B46C-7126-1B0C2599730A}"/>
              </a:ext>
            </a:extLst>
          </p:cNvPr>
          <p:cNvSpPr txBox="1"/>
          <p:nvPr/>
        </p:nvSpPr>
        <p:spPr>
          <a:xfrm>
            <a:off x="255250" y="4912245"/>
            <a:ext cx="4517472" cy="1308435"/>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VERSION B</a:t>
            </a:r>
          </a:p>
          <a:p>
            <a:pPr marL="160734" indent="-160734">
              <a:lnSpc>
                <a:spcPct val="125000"/>
              </a:lnSpc>
              <a:buFont typeface="Arial" panose="020B0604020202020204" pitchFamily="34" charset="0"/>
              <a:buChar char="•"/>
            </a:pPr>
            <a:endPar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High overall digestibility of the ad concept 81% POP with 5 primary regions</a:t>
            </a: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All elements other than the Intel logo were identified as hotspot regions, windows logo is scoring low at 11% POP</a:t>
            </a:r>
          </a:p>
        </p:txBody>
      </p:sp>
      <p:pic>
        <p:nvPicPr>
          <p:cNvPr id="5" name="Picture 4" descr="Graphical user interface, website&#10;&#10;Description automatically generated">
            <a:extLst>
              <a:ext uri="{FF2B5EF4-FFF2-40B4-BE49-F238E27FC236}">
                <a16:creationId xmlns:a16="http://schemas.microsoft.com/office/drawing/2014/main" id="{064079E7-522B-8604-F1C7-50BC13779463}"/>
              </a:ext>
            </a:extLst>
          </p:cNvPr>
          <p:cNvPicPr>
            <a:picLocks noChangeAspect="1"/>
          </p:cNvPicPr>
          <p:nvPr/>
        </p:nvPicPr>
        <p:blipFill>
          <a:blip r:embed="rId3"/>
          <a:stretch>
            <a:fillRect/>
          </a:stretch>
        </p:blipFill>
        <p:spPr>
          <a:xfrm>
            <a:off x="1081054" y="6552398"/>
            <a:ext cx="4695892" cy="2906981"/>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6E089F98-F821-2474-7C4C-1044948332C3}"/>
              </a:ext>
            </a:extLst>
          </p:cNvPr>
          <p:cNvPicPr>
            <a:picLocks noChangeAspect="1"/>
          </p:cNvPicPr>
          <p:nvPr/>
        </p:nvPicPr>
        <p:blipFill>
          <a:blip r:embed="rId4"/>
          <a:stretch>
            <a:fillRect/>
          </a:stretch>
        </p:blipFill>
        <p:spPr>
          <a:xfrm>
            <a:off x="1081054" y="1673547"/>
            <a:ext cx="4695892" cy="2906981"/>
          </a:xfrm>
          <a:prstGeom prst="rect">
            <a:avLst/>
          </a:prstGeom>
        </p:spPr>
      </p:pic>
      <p:pic>
        <p:nvPicPr>
          <p:cNvPr id="14" name="Picture 13">
            <a:extLst>
              <a:ext uri="{FF2B5EF4-FFF2-40B4-BE49-F238E27FC236}">
                <a16:creationId xmlns:a16="http://schemas.microsoft.com/office/drawing/2014/main" id="{22D06D65-1DC4-45ED-D392-8EED173F8DAA}"/>
              </a:ext>
            </a:extLst>
          </p:cNvPr>
          <p:cNvPicPr>
            <a:picLocks noChangeAspect="1"/>
          </p:cNvPicPr>
          <p:nvPr/>
        </p:nvPicPr>
        <p:blipFill>
          <a:blip r:embed="rId5"/>
          <a:stretch>
            <a:fillRect/>
          </a:stretch>
        </p:blipFill>
        <p:spPr>
          <a:xfrm>
            <a:off x="5366771" y="4961919"/>
            <a:ext cx="1131705" cy="1209088"/>
          </a:xfrm>
          <a:prstGeom prst="rect">
            <a:avLst/>
          </a:prstGeom>
        </p:spPr>
      </p:pic>
    </p:spTree>
    <p:extLst>
      <p:ext uri="{BB962C8B-B14F-4D97-AF65-F5344CB8AC3E}">
        <p14:creationId xmlns:p14="http://schemas.microsoft.com/office/powerpoint/2010/main" val="14996765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1. ORIGINAL VERSION C</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2. BASIC HEATMAP</a:t>
            </a:r>
            <a:endParaRPr lang="en-US" dirty="0"/>
          </a:p>
        </p:txBody>
      </p:sp>
      <p:pic>
        <p:nvPicPr>
          <p:cNvPr id="3" name="Picture 2" descr="A person sitting at a desk with a computer&#10;&#10;Description automatically generated with low confidence">
            <a:extLst>
              <a:ext uri="{FF2B5EF4-FFF2-40B4-BE49-F238E27FC236}">
                <a16:creationId xmlns:a16="http://schemas.microsoft.com/office/drawing/2014/main" id="{6E28630F-30BD-0EE3-BE66-EE8B01D4E22A}"/>
              </a:ext>
            </a:extLst>
          </p:cNvPr>
          <p:cNvPicPr>
            <a:picLocks noChangeAspect="1"/>
          </p:cNvPicPr>
          <p:nvPr/>
        </p:nvPicPr>
        <p:blipFill>
          <a:blip r:embed="rId4"/>
          <a:stretch>
            <a:fillRect/>
          </a:stretch>
        </p:blipFill>
        <p:spPr>
          <a:xfrm>
            <a:off x="175488" y="1290176"/>
            <a:ext cx="6459712" cy="1835719"/>
          </a:xfrm>
          <a:prstGeom prst="rect">
            <a:avLst/>
          </a:prstGeom>
        </p:spPr>
      </p:pic>
      <p:pic>
        <p:nvPicPr>
          <p:cNvPr id="10" name="Picture 9" descr="A screenshot of a video game&#10;&#10;Description automatically generated">
            <a:extLst>
              <a:ext uri="{FF2B5EF4-FFF2-40B4-BE49-F238E27FC236}">
                <a16:creationId xmlns:a16="http://schemas.microsoft.com/office/drawing/2014/main" id="{01239ED2-90D4-274B-C106-CD163B47E570}"/>
              </a:ext>
            </a:extLst>
          </p:cNvPr>
          <p:cNvPicPr>
            <a:picLocks noChangeAspect="1"/>
          </p:cNvPicPr>
          <p:nvPr/>
        </p:nvPicPr>
        <p:blipFill>
          <a:blip r:embed="rId5"/>
          <a:stretch>
            <a:fillRect/>
          </a:stretch>
        </p:blipFill>
        <p:spPr>
          <a:xfrm>
            <a:off x="180110" y="5961347"/>
            <a:ext cx="6497780" cy="1846536"/>
          </a:xfrm>
          <a:prstGeom prst="rect">
            <a:avLst/>
          </a:prstGeom>
        </p:spPr>
      </p:pic>
    </p:spTree>
    <p:extLst>
      <p:ext uri="{BB962C8B-B14F-4D97-AF65-F5344CB8AC3E}">
        <p14:creationId xmlns:p14="http://schemas.microsoft.com/office/powerpoint/2010/main" val="8178279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3. GRID MAP</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4. HOTSPOTS MAP </a:t>
            </a:r>
            <a:endParaRPr lang="en-US" dirty="0"/>
          </a:p>
        </p:txBody>
      </p:sp>
      <p:pic>
        <p:nvPicPr>
          <p:cNvPr id="4" name="Picture 3" descr="Chart&#10;&#10;Description automatically generated with low confidence">
            <a:extLst>
              <a:ext uri="{FF2B5EF4-FFF2-40B4-BE49-F238E27FC236}">
                <a16:creationId xmlns:a16="http://schemas.microsoft.com/office/drawing/2014/main" id="{C0CB6EF4-C215-3936-9465-B77937580119}"/>
              </a:ext>
            </a:extLst>
          </p:cNvPr>
          <p:cNvPicPr>
            <a:picLocks noChangeAspect="1"/>
          </p:cNvPicPr>
          <p:nvPr/>
        </p:nvPicPr>
        <p:blipFill>
          <a:blip r:embed="rId4"/>
          <a:stretch>
            <a:fillRect/>
          </a:stretch>
        </p:blipFill>
        <p:spPr>
          <a:xfrm>
            <a:off x="300633" y="1182068"/>
            <a:ext cx="6324600" cy="1797323"/>
          </a:xfrm>
          <a:prstGeom prst="rect">
            <a:avLst/>
          </a:prstGeom>
        </p:spPr>
      </p:pic>
      <p:pic>
        <p:nvPicPr>
          <p:cNvPr id="8" name="Picture 7" descr="Graphical user interface, website&#10;&#10;Description automatically generated">
            <a:extLst>
              <a:ext uri="{FF2B5EF4-FFF2-40B4-BE49-F238E27FC236}">
                <a16:creationId xmlns:a16="http://schemas.microsoft.com/office/drawing/2014/main" id="{05EAB5C8-AFEF-C42E-CF6C-9A53D566D69D}"/>
              </a:ext>
            </a:extLst>
          </p:cNvPr>
          <p:cNvPicPr>
            <a:picLocks noChangeAspect="1"/>
          </p:cNvPicPr>
          <p:nvPr/>
        </p:nvPicPr>
        <p:blipFill>
          <a:blip r:embed="rId5"/>
          <a:stretch>
            <a:fillRect/>
          </a:stretch>
        </p:blipFill>
        <p:spPr>
          <a:xfrm>
            <a:off x="184249" y="6024362"/>
            <a:ext cx="6557367" cy="1863470"/>
          </a:xfrm>
          <a:prstGeom prst="rect">
            <a:avLst/>
          </a:prstGeom>
        </p:spPr>
      </p:pic>
    </p:spTree>
    <p:extLst>
      <p:ext uri="{BB962C8B-B14F-4D97-AF65-F5344CB8AC3E}">
        <p14:creationId xmlns:p14="http://schemas.microsoft.com/office/powerpoint/2010/main" val="27660929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121E7E-6085-2340-B5F6-6B2E374EB31B}"/>
              </a:ext>
            </a:extLst>
          </p:cNvPr>
          <p:cNvSpPr txBox="1"/>
          <p:nvPr/>
        </p:nvSpPr>
        <p:spPr>
          <a:xfrm>
            <a:off x="255250" y="389792"/>
            <a:ext cx="4695892" cy="1672446"/>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AREAS OF INTEREST</a:t>
            </a:r>
          </a:p>
          <a:p>
            <a:pPr>
              <a:lnSpc>
                <a:spcPct val="125000"/>
              </a:lnSpc>
            </a:pPr>
            <a:endParaRPr lang="en-GB" sz="1400" b="1" dirty="0">
              <a:solidFill>
                <a:srgbClr val="002060"/>
              </a:solidFill>
              <a:latin typeface="Lato" panose="020F0502020204030203" pitchFamily="34" charset="0"/>
              <a:ea typeface="Lato" panose="020F0502020204030203" pitchFamily="34" charset="0"/>
              <a:cs typeface="Lato" panose="020F0502020204030203" pitchFamily="34" charset="0"/>
            </a:endParaRPr>
          </a:p>
          <a:p>
            <a:pPr marL="160734" indent="-160734">
              <a:lnSpc>
                <a:spcPct val="125000"/>
              </a:lnSpc>
              <a:buFont typeface="Arial" panose="020B0604020202020204" pitchFamily="34" charset="0"/>
              <a:buChar char="•"/>
            </a:pPr>
            <a:r>
              <a:rPr lang="en-GB" sz="11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HERO IMAGE 100%</a:t>
            </a:r>
          </a:p>
          <a:p>
            <a:pPr marL="160734" indent="-160734">
              <a:lnSpc>
                <a:spcPct val="125000"/>
              </a:lnSpc>
              <a:buFont typeface="Arial" panose="020B0604020202020204" pitchFamily="34" charset="0"/>
              <a:buChar char="•"/>
            </a:pPr>
            <a:r>
              <a:rPr lang="en-GB" sz="11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HEADLINE 89%</a:t>
            </a:r>
          </a:p>
          <a:p>
            <a:pPr marL="160734" indent="-160734">
              <a:lnSpc>
                <a:spcPct val="125000"/>
              </a:lnSpc>
              <a:buFont typeface="Arial" panose="020B0604020202020204" pitchFamily="34" charset="0"/>
              <a:buChar char="•"/>
            </a:pPr>
            <a:r>
              <a:rPr lang="en-GB" sz="1100" dirty="0">
                <a:solidFill>
                  <a:srgbClr val="FF0000"/>
                </a:solidFill>
                <a:latin typeface="Open Sans" panose="020B0606030504020204" pitchFamily="34" charset="0"/>
                <a:ea typeface="Open Sans" panose="020B0606030504020204" pitchFamily="34" charset="0"/>
                <a:cs typeface="Open Sans" panose="020B0606030504020204" pitchFamily="34" charset="0"/>
              </a:rPr>
              <a:t>BRAND 31%</a:t>
            </a:r>
          </a:p>
          <a:p>
            <a:pPr marL="160734" indent="-160734">
              <a:lnSpc>
                <a:spcPct val="125000"/>
              </a:lnSpc>
              <a:buFont typeface="Arial" panose="020B0604020202020204" pitchFamily="34" charset="0"/>
              <a:buChar char="•"/>
            </a:pPr>
            <a:r>
              <a:rPr lang="en-GB" sz="1100" dirty="0">
                <a:solidFill>
                  <a:srgbClr val="FF0000"/>
                </a:solidFill>
                <a:latin typeface="Open Sans" panose="020B0606030504020204" pitchFamily="34" charset="0"/>
                <a:ea typeface="Open Sans" panose="020B0606030504020204" pitchFamily="34" charset="0"/>
                <a:cs typeface="Open Sans" panose="020B0606030504020204" pitchFamily="34" charset="0"/>
              </a:rPr>
              <a:t>SMALL PRINT 30%</a:t>
            </a:r>
          </a:p>
          <a:p>
            <a:pPr>
              <a:lnSpc>
                <a:spcPct val="125000"/>
              </a:lnSpc>
            </a:pPr>
            <a:endParaRPr lang="en-GB" sz="11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6DB2B3EC-5BAF-B46C-7126-1B0C2599730A}"/>
              </a:ext>
            </a:extLst>
          </p:cNvPr>
          <p:cNvSpPr txBox="1"/>
          <p:nvPr/>
        </p:nvSpPr>
        <p:spPr>
          <a:xfrm>
            <a:off x="255250" y="5074862"/>
            <a:ext cx="4517472" cy="1500795"/>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VERSION C</a:t>
            </a:r>
          </a:p>
          <a:p>
            <a:pPr marL="160734" indent="-160734">
              <a:lnSpc>
                <a:spcPct val="125000"/>
              </a:lnSpc>
              <a:buFont typeface="Arial" panose="020B0604020202020204" pitchFamily="34" charset="0"/>
              <a:buChar char="•"/>
            </a:pPr>
            <a:endPar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High overall digestibility of the ad concept 86% POP with 5 primary regions. </a:t>
            </a: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All elements other than the Intel logo were identified as hotspot regions with the windows logo achieving inly 15% POP.</a:t>
            </a:r>
          </a:p>
          <a:p>
            <a:pPr marL="160734" indent="-160734">
              <a:lnSpc>
                <a:spcPct val="125000"/>
              </a:lnSpc>
              <a:buFont typeface="Arial" panose="020B0604020202020204" pitchFamily="34" charset="0"/>
              <a:buChar char="•"/>
            </a:pPr>
            <a:endPar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Graphical user interface, website&#10;&#10;Description automatically generated">
            <a:extLst>
              <a:ext uri="{FF2B5EF4-FFF2-40B4-BE49-F238E27FC236}">
                <a16:creationId xmlns:a16="http://schemas.microsoft.com/office/drawing/2014/main" id="{4C357CFA-5C81-8320-D9A1-7D342F425545}"/>
              </a:ext>
            </a:extLst>
          </p:cNvPr>
          <p:cNvPicPr>
            <a:picLocks noChangeAspect="1"/>
          </p:cNvPicPr>
          <p:nvPr/>
        </p:nvPicPr>
        <p:blipFill>
          <a:blip r:embed="rId3"/>
          <a:stretch>
            <a:fillRect/>
          </a:stretch>
        </p:blipFill>
        <p:spPr>
          <a:xfrm>
            <a:off x="127625" y="6961540"/>
            <a:ext cx="6602750" cy="1876367"/>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CFEADDEB-0AE4-DD1E-2012-4AC1FB4F0D4D}"/>
              </a:ext>
            </a:extLst>
          </p:cNvPr>
          <p:cNvPicPr>
            <a:picLocks noChangeAspect="1"/>
          </p:cNvPicPr>
          <p:nvPr/>
        </p:nvPicPr>
        <p:blipFill>
          <a:blip r:embed="rId4"/>
          <a:stretch>
            <a:fillRect/>
          </a:stretch>
        </p:blipFill>
        <p:spPr>
          <a:xfrm>
            <a:off x="127625" y="2174717"/>
            <a:ext cx="6602750" cy="1876367"/>
          </a:xfrm>
          <a:prstGeom prst="rect">
            <a:avLst/>
          </a:prstGeom>
        </p:spPr>
      </p:pic>
      <p:pic>
        <p:nvPicPr>
          <p:cNvPr id="11" name="Picture 10">
            <a:extLst>
              <a:ext uri="{FF2B5EF4-FFF2-40B4-BE49-F238E27FC236}">
                <a16:creationId xmlns:a16="http://schemas.microsoft.com/office/drawing/2014/main" id="{96A99073-2152-5702-850C-CB8339F1B100}"/>
              </a:ext>
            </a:extLst>
          </p:cNvPr>
          <p:cNvPicPr>
            <a:picLocks noChangeAspect="1"/>
          </p:cNvPicPr>
          <p:nvPr/>
        </p:nvPicPr>
        <p:blipFill>
          <a:blip r:embed="rId5"/>
          <a:stretch>
            <a:fillRect/>
          </a:stretch>
        </p:blipFill>
        <p:spPr>
          <a:xfrm>
            <a:off x="5154342" y="5200699"/>
            <a:ext cx="1205408" cy="1308435"/>
          </a:xfrm>
          <a:prstGeom prst="rect">
            <a:avLst/>
          </a:prstGeom>
        </p:spPr>
      </p:pic>
    </p:spTree>
    <p:extLst>
      <p:ext uri="{BB962C8B-B14F-4D97-AF65-F5344CB8AC3E}">
        <p14:creationId xmlns:p14="http://schemas.microsoft.com/office/powerpoint/2010/main" val="21360922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1. ORIGINAL VERSION D</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2. BASIC HEATMAP</a:t>
            </a:r>
            <a:endParaRPr lang="en-US" dirty="0"/>
          </a:p>
        </p:txBody>
      </p:sp>
      <p:pic>
        <p:nvPicPr>
          <p:cNvPr id="4" name="Picture 3" descr="A person sitting at a desk&#10;&#10;Description automatically generated with medium confidence">
            <a:extLst>
              <a:ext uri="{FF2B5EF4-FFF2-40B4-BE49-F238E27FC236}">
                <a16:creationId xmlns:a16="http://schemas.microsoft.com/office/drawing/2014/main" id="{16C082E8-2AD0-22F4-D218-FDDF14312F37}"/>
              </a:ext>
            </a:extLst>
          </p:cNvPr>
          <p:cNvPicPr>
            <a:picLocks noChangeAspect="1"/>
          </p:cNvPicPr>
          <p:nvPr/>
        </p:nvPicPr>
        <p:blipFill>
          <a:blip r:embed="rId4"/>
          <a:stretch>
            <a:fillRect/>
          </a:stretch>
        </p:blipFill>
        <p:spPr>
          <a:xfrm>
            <a:off x="1542614" y="691222"/>
            <a:ext cx="3772771" cy="3772771"/>
          </a:xfrm>
          <a:prstGeom prst="rect">
            <a:avLst/>
          </a:prstGeom>
        </p:spPr>
      </p:pic>
      <p:pic>
        <p:nvPicPr>
          <p:cNvPr id="8" name="Picture 7" descr="A picture containing text, electronics, display&#10;&#10;Description automatically generated">
            <a:extLst>
              <a:ext uri="{FF2B5EF4-FFF2-40B4-BE49-F238E27FC236}">
                <a16:creationId xmlns:a16="http://schemas.microsoft.com/office/drawing/2014/main" id="{3064360F-AE43-96DD-0C83-DB59FA31A914}"/>
              </a:ext>
            </a:extLst>
          </p:cNvPr>
          <p:cNvPicPr>
            <a:picLocks noChangeAspect="1"/>
          </p:cNvPicPr>
          <p:nvPr/>
        </p:nvPicPr>
        <p:blipFill>
          <a:blip r:embed="rId5"/>
          <a:stretch>
            <a:fillRect/>
          </a:stretch>
        </p:blipFill>
        <p:spPr>
          <a:xfrm>
            <a:off x="1442321" y="5022431"/>
            <a:ext cx="3928974" cy="3928974"/>
          </a:xfrm>
          <a:prstGeom prst="rect">
            <a:avLst/>
          </a:prstGeom>
        </p:spPr>
      </p:pic>
    </p:spTree>
    <p:extLst>
      <p:ext uri="{BB962C8B-B14F-4D97-AF65-F5344CB8AC3E}">
        <p14:creationId xmlns:p14="http://schemas.microsoft.com/office/powerpoint/2010/main" val="15242626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2DE013D-6B4A-4140-ABA9-E0F82A279F0B}"/>
              </a:ext>
            </a:extLst>
          </p:cNvPr>
          <p:cNvSpPr/>
          <p:nvPr/>
        </p:nvSpPr>
        <p:spPr>
          <a:xfrm>
            <a:off x="0" y="14408"/>
            <a:ext cx="6810689" cy="9927282"/>
          </a:xfrm>
          <a:prstGeom prst="rect">
            <a:avLst/>
          </a:prstGeom>
          <a:gradFill flip="none" rotWithShape="1">
            <a:gsLst>
              <a:gs pos="0">
                <a:srgbClr val="FF0088"/>
              </a:gs>
              <a:gs pos="100000">
                <a:srgbClr val="5831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sp>
        <p:nvSpPr>
          <p:cNvPr id="5" name="Rectangle 4">
            <a:extLst>
              <a:ext uri="{FF2B5EF4-FFF2-40B4-BE49-F238E27FC236}">
                <a16:creationId xmlns:a16="http://schemas.microsoft.com/office/drawing/2014/main" id="{497211B7-B4CE-E540-8670-7C023264C5B1}"/>
              </a:ext>
            </a:extLst>
          </p:cNvPr>
          <p:cNvSpPr/>
          <p:nvPr/>
        </p:nvSpPr>
        <p:spPr>
          <a:xfrm>
            <a:off x="0" y="14408"/>
            <a:ext cx="6858000" cy="9905998"/>
          </a:xfrm>
          <a:prstGeom prst="rect">
            <a:avLst/>
          </a:prstGeom>
          <a:gradFill flip="none" rotWithShape="1">
            <a:gsLst>
              <a:gs pos="0">
                <a:schemeClr val="tx1">
                  <a:alpha val="75000"/>
                </a:schemeClr>
              </a:gs>
              <a:gs pos="99000">
                <a:schemeClr val="tx1">
                  <a:alpha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p>
        </p:txBody>
      </p:sp>
      <p:grpSp>
        <p:nvGrpSpPr>
          <p:cNvPr id="14" name="Group 13">
            <a:extLst>
              <a:ext uri="{FF2B5EF4-FFF2-40B4-BE49-F238E27FC236}">
                <a16:creationId xmlns:a16="http://schemas.microsoft.com/office/drawing/2014/main" id="{1A781358-ED63-6042-7CF9-7FDF516B1771}"/>
              </a:ext>
            </a:extLst>
          </p:cNvPr>
          <p:cNvGrpSpPr/>
          <p:nvPr/>
        </p:nvGrpSpPr>
        <p:grpSpPr>
          <a:xfrm>
            <a:off x="-47311" y="9168249"/>
            <a:ext cx="2779391" cy="568088"/>
            <a:chOff x="542542" y="3028152"/>
            <a:chExt cx="2779391" cy="568088"/>
          </a:xfrm>
        </p:grpSpPr>
        <p:pic>
          <p:nvPicPr>
            <p:cNvPr id="15" name="Picture 14">
              <a:extLst>
                <a:ext uri="{FF2B5EF4-FFF2-40B4-BE49-F238E27FC236}">
                  <a16:creationId xmlns:a16="http://schemas.microsoft.com/office/drawing/2014/main" id="{EB7EB4FF-B1B6-12D8-3273-E4CC9FA8BE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a:off x="1035452" y="3028152"/>
              <a:ext cx="1839368" cy="278485"/>
            </a:xfrm>
            <a:prstGeom prst="rect">
              <a:avLst/>
            </a:prstGeom>
          </p:spPr>
        </p:pic>
        <p:sp>
          <p:nvSpPr>
            <p:cNvPr id="16" name="Text Placeholder 24">
              <a:extLst>
                <a:ext uri="{FF2B5EF4-FFF2-40B4-BE49-F238E27FC236}">
                  <a16:creationId xmlns:a16="http://schemas.microsoft.com/office/drawing/2014/main" id="{4767F38C-96C3-D811-CA6F-3387D9F881C9}"/>
                </a:ext>
              </a:extLst>
            </p:cNvPr>
            <p:cNvSpPr txBox="1">
              <a:spLocks/>
            </p:cNvSpPr>
            <p:nvPr/>
          </p:nvSpPr>
          <p:spPr>
            <a:xfrm>
              <a:off x="542542"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LOW</a:t>
              </a:r>
            </a:p>
            <a:p>
              <a:pPr algn="ctr">
                <a:lnSpc>
                  <a:spcPct val="100000"/>
                </a:lnSpc>
                <a:spcBef>
                  <a:spcPts val="0"/>
                </a:spcBef>
              </a:pPr>
              <a:r>
                <a:rPr lang="en-US" dirty="0">
                  <a:solidFill>
                    <a:schemeClr val="bg1"/>
                  </a:solidFill>
                  <a:latin typeface="+mn-lt"/>
                  <a:cs typeface="Calibri Light"/>
                </a:rPr>
                <a:t>SALIENCY</a:t>
              </a:r>
            </a:p>
          </p:txBody>
        </p:sp>
        <p:sp>
          <p:nvSpPr>
            <p:cNvPr id="17" name="Text Placeholder 24">
              <a:extLst>
                <a:ext uri="{FF2B5EF4-FFF2-40B4-BE49-F238E27FC236}">
                  <a16:creationId xmlns:a16="http://schemas.microsoft.com/office/drawing/2014/main" id="{5B77D032-3FF8-A782-22FE-569DE5C92BD2}"/>
                </a:ext>
              </a:extLst>
            </p:cNvPr>
            <p:cNvSpPr txBox="1">
              <a:spLocks/>
            </p:cNvSpPr>
            <p:nvPr/>
          </p:nvSpPr>
          <p:spPr>
            <a:xfrm>
              <a:off x="2313469" y="3306638"/>
              <a:ext cx="1008464" cy="289602"/>
            </a:xfrm>
            <a:prstGeom prst="rect">
              <a:avLst/>
            </a:prstGeom>
          </p:spPr>
          <p:txBody>
            <a:bodyPr>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1000" kern="1200" baseline="0">
                  <a:solidFill>
                    <a:schemeClr val="tx1"/>
                  </a:solidFill>
                  <a:latin typeface="Avenir Book" charset="0"/>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solidFill>
                    <a:schemeClr val="bg1"/>
                  </a:solidFill>
                  <a:latin typeface="+mn-lt"/>
                  <a:cs typeface="Calibri Light"/>
                </a:rPr>
                <a:t>HIGH</a:t>
              </a:r>
            </a:p>
            <a:p>
              <a:pPr algn="ctr">
                <a:lnSpc>
                  <a:spcPct val="100000"/>
                </a:lnSpc>
                <a:spcBef>
                  <a:spcPts val="0"/>
                </a:spcBef>
              </a:pPr>
              <a:r>
                <a:rPr lang="en-US" dirty="0">
                  <a:solidFill>
                    <a:schemeClr val="bg1"/>
                  </a:solidFill>
                  <a:latin typeface="+mn-lt"/>
                  <a:cs typeface="Calibri Light"/>
                </a:rPr>
                <a:t>SALIENCY</a:t>
              </a:r>
            </a:p>
          </p:txBody>
        </p:sp>
      </p:grpSp>
      <p:sp>
        <p:nvSpPr>
          <p:cNvPr id="18" name="TextBox 17">
            <a:extLst>
              <a:ext uri="{FF2B5EF4-FFF2-40B4-BE49-F238E27FC236}">
                <a16:creationId xmlns:a16="http://schemas.microsoft.com/office/drawing/2014/main" id="{B3FB4B49-47BF-14DD-676F-4E33A2FBAE77}"/>
              </a:ext>
            </a:extLst>
          </p:cNvPr>
          <p:cNvSpPr txBox="1"/>
          <p:nvPr/>
        </p:nvSpPr>
        <p:spPr>
          <a:xfrm>
            <a:off x="300633" y="231016"/>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ea typeface="Inter" panose="020B0502030000000004" pitchFamily="34" charset="0"/>
                <a:cs typeface="Open Sans Extrabold" panose="020B0606030504020204" pitchFamily="34" charset="0"/>
              </a:rPr>
              <a:t>3. GRID MAP</a:t>
            </a:r>
            <a:endParaRPr lang="en-US" dirty="0"/>
          </a:p>
        </p:txBody>
      </p:sp>
      <p:sp>
        <p:nvSpPr>
          <p:cNvPr id="20" name="TextBox 19">
            <a:extLst>
              <a:ext uri="{FF2B5EF4-FFF2-40B4-BE49-F238E27FC236}">
                <a16:creationId xmlns:a16="http://schemas.microsoft.com/office/drawing/2014/main" id="{8B7A9374-563E-9C04-B2BA-F150441AB0EF}"/>
              </a:ext>
            </a:extLst>
          </p:cNvPr>
          <p:cNvSpPr txBox="1"/>
          <p:nvPr/>
        </p:nvSpPr>
        <p:spPr>
          <a:xfrm>
            <a:off x="300633" y="4653099"/>
            <a:ext cx="6497780" cy="369332"/>
          </a:xfrm>
          <a:prstGeom prst="rect">
            <a:avLst/>
          </a:prstGeom>
          <a:noFill/>
        </p:spPr>
        <p:txBody>
          <a:bodyPr wrap="square">
            <a:spAutoFit/>
          </a:bodyPr>
          <a:lstStyle/>
          <a:p>
            <a:r>
              <a:rPr lang="en-GB" b="1" dirty="0">
                <a:solidFill>
                  <a:schemeClr val="bg1"/>
                </a:solidFill>
                <a:latin typeface="Lato Black" panose="020F0502020204030203" pitchFamily="34" charset="77"/>
                <a:cs typeface="Open Sans Extrabold" panose="020B0606030504020204" pitchFamily="34" charset="0"/>
              </a:rPr>
              <a:t>4. HOTSPOTS MAP </a:t>
            </a:r>
            <a:endParaRPr lang="en-US" dirty="0"/>
          </a:p>
        </p:txBody>
      </p:sp>
      <p:pic>
        <p:nvPicPr>
          <p:cNvPr id="10" name="Picture 9" descr="A screenshot of a video game&#10;&#10;Description automatically generated with medium confidence">
            <a:extLst>
              <a:ext uri="{FF2B5EF4-FFF2-40B4-BE49-F238E27FC236}">
                <a16:creationId xmlns:a16="http://schemas.microsoft.com/office/drawing/2014/main" id="{8DA600C9-4DC5-2A50-778E-53E73CCA7FE2}"/>
              </a:ext>
            </a:extLst>
          </p:cNvPr>
          <p:cNvPicPr>
            <a:picLocks noChangeAspect="1"/>
          </p:cNvPicPr>
          <p:nvPr/>
        </p:nvPicPr>
        <p:blipFill>
          <a:blip r:embed="rId4"/>
          <a:stretch>
            <a:fillRect/>
          </a:stretch>
        </p:blipFill>
        <p:spPr>
          <a:xfrm>
            <a:off x="1410986" y="4988884"/>
            <a:ext cx="4100814" cy="4100814"/>
          </a:xfrm>
          <a:prstGeom prst="rect">
            <a:avLst/>
          </a:prstGeom>
        </p:spPr>
      </p:pic>
      <p:pic>
        <p:nvPicPr>
          <p:cNvPr id="12" name="Picture 11" descr="A picture containing text, indoor, display&#10;&#10;Description automatically generated">
            <a:extLst>
              <a:ext uri="{FF2B5EF4-FFF2-40B4-BE49-F238E27FC236}">
                <a16:creationId xmlns:a16="http://schemas.microsoft.com/office/drawing/2014/main" id="{8709AB02-0EBB-7549-1415-0D6270701EDE}"/>
              </a:ext>
            </a:extLst>
          </p:cNvPr>
          <p:cNvPicPr>
            <a:picLocks noChangeAspect="1"/>
          </p:cNvPicPr>
          <p:nvPr/>
        </p:nvPicPr>
        <p:blipFill>
          <a:blip r:embed="rId5"/>
          <a:stretch>
            <a:fillRect/>
          </a:stretch>
        </p:blipFill>
        <p:spPr>
          <a:xfrm>
            <a:off x="1410986" y="678899"/>
            <a:ext cx="3846814" cy="3846814"/>
          </a:xfrm>
          <a:prstGeom prst="rect">
            <a:avLst/>
          </a:prstGeom>
        </p:spPr>
      </p:pic>
    </p:spTree>
    <p:extLst>
      <p:ext uri="{BB962C8B-B14F-4D97-AF65-F5344CB8AC3E}">
        <p14:creationId xmlns:p14="http://schemas.microsoft.com/office/powerpoint/2010/main" val="14616880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121E7E-6085-2340-B5F6-6B2E374EB31B}"/>
              </a:ext>
            </a:extLst>
          </p:cNvPr>
          <p:cNvSpPr txBox="1"/>
          <p:nvPr/>
        </p:nvSpPr>
        <p:spPr>
          <a:xfrm>
            <a:off x="255250" y="389792"/>
            <a:ext cx="4695892" cy="1135311"/>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a:t>
            </a:r>
            <a:r>
              <a:rPr lang="en-GB"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AREAS OF INTEREST</a:t>
            </a:r>
          </a:p>
          <a:p>
            <a:pPr>
              <a:lnSpc>
                <a:spcPct val="125000"/>
              </a:lnSpc>
            </a:pPr>
            <a:endParaRPr lang="en-GB" sz="1100" dirty="0">
              <a:solidFill>
                <a:srgbClr val="343A40"/>
              </a:solidFill>
              <a:latin typeface="Open Sans" panose="020B0606030504020204" pitchFamily="34" charset="0"/>
              <a:ea typeface="Open Sans" panose="020B0606030504020204" pitchFamily="34" charset="0"/>
              <a:cs typeface="Open Sans" panose="020B0606030504020204" pitchFamily="34" charset="0"/>
            </a:endParaRPr>
          </a:p>
          <a:p>
            <a:pPr marL="160734" indent="-160734">
              <a:lnSpc>
                <a:spcPct val="125000"/>
              </a:lnSpc>
              <a:buFont typeface="Arial" panose="020B0604020202020204" pitchFamily="34" charset="0"/>
              <a:buChar char="•"/>
            </a:pPr>
            <a:r>
              <a:rPr lang="en-GB" sz="10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POP IMAGE 100%</a:t>
            </a:r>
          </a:p>
          <a:p>
            <a:pPr marL="160734" indent="-160734">
              <a:lnSpc>
                <a:spcPct val="125000"/>
              </a:lnSpc>
              <a:buFont typeface="Arial" panose="020B0604020202020204" pitchFamily="34" charset="0"/>
              <a:buChar char="•"/>
            </a:pPr>
            <a:r>
              <a:rPr lang="en-GB" sz="10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POP HEADLINE 70%</a:t>
            </a:r>
          </a:p>
          <a:p>
            <a:pPr marL="160734" indent="-160734">
              <a:lnSpc>
                <a:spcPct val="125000"/>
              </a:lnSpc>
              <a:buFont typeface="Arial" panose="020B0604020202020204" pitchFamily="34" charset="0"/>
              <a:buChar char="•"/>
            </a:pPr>
            <a:r>
              <a:rPr lang="en-GB" sz="1000" dirty="0">
                <a:solidFill>
                  <a:srgbClr val="FF0000"/>
                </a:solidFill>
                <a:latin typeface="Open Sans" panose="020B0606030504020204" pitchFamily="34" charset="0"/>
                <a:ea typeface="Open Sans" panose="020B0606030504020204" pitchFamily="34" charset="0"/>
                <a:cs typeface="Open Sans" panose="020B0606030504020204" pitchFamily="34" charset="0"/>
              </a:rPr>
              <a:t>POP BRAND 36%</a:t>
            </a:r>
          </a:p>
        </p:txBody>
      </p:sp>
      <p:sp>
        <p:nvSpPr>
          <p:cNvPr id="13" name="TextBox 12">
            <a:extLst>
              <a:ext uri="{FF2B5EF4-FFF2-40B4-BE49-F238E27FC236}">
                <a16:creationId xmlns:a16="http://schemas.microsoft.com/office/drawing/2014/main" id="{6DB2B3EC-5BAF-B46C-7126-1B0C2599730A}"/>
              </a:ext>
            </a:extLst>
          </p:cNvPr>
          <p:cNvSpPr txBox="1"/>
          <p:nvPr/>
        </p:nvSpPr>
        <p:spPr>
          <a:xfrm>
            <a:off x="255250" y="5074862"/>
            <a:ext cx="4517472" cy="923714"/>
          </a:xfrm>
          <a:prstGeom prst="rect">
            <a:avLst/>
          </a:prstGeom>
          <a:noFill/>
        </p:spPr>
        <p:txBody>
          <a:bodyPr wrap="square" rtlCol="0">
            <a:spAutoFit/>
          </a:bodyPr>
          <a:lstStyle/>
          <a:p>
            <a:pPr>
              <a:lnSpc>
                <a:spcPct val="125000"/>
              </a:lnSpc>
            </a:pPr>
            <a:r>
              <a:rPr lang="en-GB" sz="1400" b="1" dirty="0">
                <a:solidFill>
                  <a:srgbClr val="F43492"/>
                </a:solidFill>
                <a:latin typeface="Open Sans" panose="020B0606030504020204" pitchFamily="34" charset="0"/>
                <a:ea typeface="Open Sans" panose="020B0606030504020204" pitchFamily="34" charset="0"/>
                <a:cs typeface="Open Sans" panose="020B0606030504020204" pitchFamily="34" charset="0"/>
              </a:rPr>
              <a:t>STUDY: </a:t>
            </a:r>
            <a:r>
              <a:rPr lang="en-GB" sz="1400" b="1" dirty="0">
                <a:solidFill>
                  <a:srgbClr val="002060"/>
                </a:solidFill>
                <a:latin typeface="Lato" panose="020F0502020204030203" pitchFamily="34" charset="0"/>
                <a:ea typeface="Lato" panose="020F0502020204030203" pitchFamily="34" charset="0"/>
                <a:cs typeface="Lato" panose="020F0502020204030203" pitchFamily="34" charset="0"/>
              </a:rPr>
              <a:t>Version D</a:t>
            </a: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High overall digestibility of the ad concept 86% POP with 4 primary regions.</a:t>
            </a:r>
          </a:p>
          <a:p>
            <a:pPr marL="160734" indent="-160734">
              <a:lnSpc>
                <a:spcPct val="125000"/>
              </a:lnSpc>
              <a:buFont typeface="Arial" panose="020B0604020202020204" pitchFamily="34" charset="0"/>
              <a:buChar char="•"/>
            </a:pPr>
            <a:r>
              <a:rPr lang="en-GB" sz="1000" dirty="0">
                <a:solidFill>
                  <a:srgbClr val="343A40"/>
                </a:solidFill>
                <a:latin typeface="Open Sans" panose="020B0606030504020204" pitchFamily="34" charset="0"/>
                <a:ea typeface="Open Sans" panose="020B0606030504020204" pitchFamily="34" charset="0"/>
                <a:cs typeface="Open Sans" panose="020B0606030504020204" pitchFamily="34" charset="0"/>
              </a:rPr>
              <a:t>All key elements other than the Intel logo were identified as a Hotspot.</a:t>
            </a:r>
          </a:p>
        </p:txBody>
      </p:sp>
      <p:pic>
        <p:nvPicPr>
          <p:cNvPr id="2" name="Picture 1" descr="A screenshot of a video game&#10;&#10;Description automatically generated with medium confidence">
            <a:extLst>
              <a:ext uri="{FF2B5EF4-FFF2-40B4-BE49-F238E27FC236}">
                <a16:creationId xmlns:a16="http://schemas.microsoft.com/office/drawing/2014/main" id="{E9EE7AEF-9E22-7704-3890-03D91F127060}"/>
              </a:ext>
            </a:extLst>
          </p:cNvPr>
          <p:cNvPicPr>
            <a:picLocks noChangeAspect="1"/>
          </p:cNvPicPr>
          <p:nvPr/>
        </p:nvPicPr>
        <p:blipFill>
          <a:blip r:embed="rId3"/>
          <a:stretch>
            <a:fillRect/>
          </a:stretch>
        </p:blipFill>
        <p:spPr>
          <a:xfrm>
            <a:off x="1813589" y="6067344"/>
            <a:ext cx="3480992" cy="3480992"/>
          </a:xfrm>
          <a:prstGeom prst="rect">
            <a:avLst/>
          </a:prstGeom>
        </p:spPr>
      </p:pic>
      <p:pic>
        <p:nvPicPr>
          <p:cNvPr id="6" name="Picture 5" descr="A screenshot of a video game&#10;&#10;Description automatically generated with medium confidence">
            <a:extLst>
              <a:ext uri="{FF2B5EF4-FFF2-40B4-BE49-F238E27FC236}">
                <a16:creationId xmlns:a16="http://schemas.microsoft.com/office/drawing/2014/main" id="{62274FAF-02E0-1118-FE0D-3729C6F3A525}"/>
              </a:ext>
            </a:extLst>
          </p:cNvPr>
          <p:cNvPicPr>
            <a:picLocks noChangeAspect="1"/>
          </p:cNvPicPr>
          <p:nvPr/>
        </p:nvPicPr>
        <p:blipFill>
          <a:blip r:embed="rId4"/>
          <a:stretch>
            <a:fillRect/>
          </a:stretch>
        </p:blipFill>
        <p:spPr>
          <a:xfrm>
            <a:off x="1866899" y="1249341"/>
            <a:ext cx="3480992" cy="3480992"/>
          </a:xfrm>
          <a:prstGeom prst="rect">
            <a:avLst/>
          </a:prstGeom>
        </p:spPr>
      </p:pic>
      <p:pic>
        <p:nvPicPr>
          <p:cNvPr id="9" name="Picture 8">
            <a:extLst>
              <a:ext uri="{FF2B5EF4-FFF2-40B4-BE49-F238E27FC236}">
                <a16:creationId xmlns:a16="http://schemas.microsoft.com/office/drawing/2014/main" id="{17772D13-9B8B-94AC-B084-06A23C2FB60E}"/>
              </a:ext>
            </a:extLst>
          </p:cNvPr>
          <p:cNvPicPr>
            <a:picLocks noChangeAspect="1"/>
          </p:cNvPicPr>
          <p:nvPr/>
        </p:nvPicPr>
        <p:blipFill>
          <a:blip r:embed="rId5"/>
          <a:stretch>
            <a:fillRect/>
          </a:stretch>
        </p:blipFill>
        <p:spPr>
          <a:xfrm>
            <a:off x="5347891" y="4817001"/>
            <a:ext cx="1089790" cy="1163674"/>
          </a:xfrm>
          <a:prstGeom prst="rect">
            <a:avLst/>
          </a:prstGeom>
        </p:spPr>
      </p:pic>
    </p:spTree>
    <p:extLst>
      <p:ext uri="{BB962C8B-B14F-4D97-AF65-F5344CB8AC3E}">
        <p14:creationId xmlns:p14="http://schemas.microsoft.com/office/powerpoint/2010/main" val="33560740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TotalTime>
  <Words>557</Words>
  <Application>Microsoft Macintosh PowerPoint</Application>
  <PresentationFormat>A4 Paper (210x297 mm)</PresentationFormat>
  <Paragraphs>113</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Lato</vt:lpstr>
      <vt:lpstr>Lato Black</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Bainbridge</dc:creator>
  <cp:lastModifiedBy>Mark Bainbridge</cp:lastModifiedBy>
  <cp:revision>194</cp:revision>
  <dcterms:created xsi:type="dcterms:W3CDTF">2021-04-21T09:51:37Z</dcterms:created>
  <dcterms:modified xsi:type="dcterms:W3CDTF">2022-12-12T11:55:30Z</dcterms:modified>
</cp:coreProperties>
</file>