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57" r:id="rId2"/>
    <p:sldId id="258" r:id="rId3"/>
    <p:sldId id="257" r:id="rId4"/>
    <p:sldId id="359" r:id="rId5"/>
    <p:sldId id="339" r:id="rId6"/>
    <p:sldId id="361" r:id="rId7"/>
    <p:sldId id="260" r:id="rId8"/>
    <p:sldId id="3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77" autoAdjust="0"/>
    <p:restoredTop sz="94660"/>
  </p:normalViewPr>
  <p:slideViewPr>
    <p:cSldViewPr snapToGrid="0">
      <p:cViewPr varScale="1">
        <p:scale>
          <a:sx n="67" d="100"/>
          <a:sy n="67" d="100"/>
        </p:scale>
        <p:origin x="6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A4E0F9-C9C0-4CC7-A94C-A69C786DB8F4}" type="datetimeFigureOut">
              <a:rPr lang="en-US" smtClean="0"/>
              <a:t>12/15/2022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356B8-85B9-4AB2-A32A-2C2961E5E5D4}" type="slidenum">
              <a:rPr lang="en-US" smtClean="0"/>
              <a:t>‹#›</a:t>
            </a:fld>
            <a:endParaRPr lang="en-US"/>
          </a:p>
        </p:txBody>
      </p:sp>
    </p:spTree>
    <p:extLst>
      <p:ext uri="{BB962C8B-B14F-4D97-AF65-F5344CB8AC3E}">
        <p14:creationId xmlns:p14="http://schemas.microsoft.com/office/powerpoint/2010/main" val="426337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small" dirty="0"/>
              <a:t>New slide emailed by Mandi on 7/19/22.</a:t>
            </a:r>
          </a:p>
        </p:txBody>
      </p:sp>
      <p:sp>
        <p:nvSpPr>
          <p:cNvPr id="4" name="Slide Number Placeholder 3"/>
          <p:cNvSpPr>
            <a:spLocks noGrp="1"/>
          </p:cNvSpPr>
          <p:nvPr>
            <p:ph type="sldNum" sz="quarter" idx="10"/>
          </p:nvPr>
        </p:nvSpPr>
        <p:spPr/>
        <p:txBody>
          <a:bodyPr/>
          <a:lstStyle/>
          <a:p>
            <a:fld id="{52DC9B74-1D73-6244-ADC2-32E63BE58DEE}" type="slidenum">
              <a:rPr lang="en-US" smtClean="0"/>
              <a:t>5</a:t>
            </a:fld>
            <a:endParaRPr lang="en-US" dirty="0"/>
          </a:p>
        </p:txBody>
      </p:sp>
    </p:spTree>
    <p:extLst>
      <p:ext uri="{BB962C8B-B14F-4D97-AF65-F5344CB8AC3E}">
        <p14:creationId xmlns:p14="http://schemas.microsoft.com/office/powerpoint/2010/main" val="2915107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63BA-1A2A-84BC-AD9A-292614132B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9EB121-CD27-1586-4228-7C0AEB3E38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0FEFAD-7DA4-EDDE-814E-D87637B1C6E0}"/>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5" name="Footer Placeholder 4">
            <a:extLst>
              <a:ext uri="{FF2B5EF4-FFF2-40B4-BE49-F238E27FC236}">
                <a16:creationId xmlns:a16="http://schemas.microsoft.com/office/drawing/2014/main" id="{E70A9C98-F50D-FC3D-4354-21BB0C5F40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810CF-0B19-64AB-4A22-B6C3383DD8C0}"/>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2662190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1CD0-009B-0BDB-B3A4-0407161804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36AA06-831C-1869-E85B-F38189EF96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656-2CAD-BB4A-0DAE-0ADAE3E14B51}"/>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5" name="Footer Placeholder 4">
            <a:extLst>
              <a:ext uri="{FF2B5EF4-FFF2-40B4-BE49-F238E27FC236}">
                <a16:creationId xmlns:a16="http://schemas.microsoft.com/office/drawing/2014/main" id="{A98DC30C-F46F-2937-FF26-54123B07F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CBEBA2-F21F-DD8F-E536-8BC63AAFBD2B}"/>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2750843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3C19-EE99-F4BB-B6D4-D10A12AEF8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A2F542-5F47-6241-3723-49F472722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8AFB06-7338-475E-DA09-721D81937BEC}"/>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5" name="Footer Placeholder 4">
            <a:extLst>
              <a:ext uri="{FF2B5EF4-FFF2-40B4-BE49-F238E27FC236}">
                <a16:creationId xmlns:a16="http://schemas.microsoft.com/office/drawing/2014/main" id="{1E494957-6942-CFB1-C102-D3E3F51A1C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6575D5-92C2-F088-E6EC-A470D5C1A078}"/>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2830437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42EAB-638D-8A02-D098-23FA449FC4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68FE8F-F3C7-80E8-A8C2-939F9A5921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665FF0-A7F2-B5E2-7E31-F723F66A7F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3544CD-3AB2-7CB1-A6D8-FCA4818D75CF}"/>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6" name="Footer Placeholder 5">
            <a:extLst>
              <a:ext uri="{FF2B5EF4-FFF2-40B4-BE49-F238E27FC236}">
                <a16:creationId xmlns:a16="http://schemas.microsoft.com/office/drawing/2014/main" id="{66F225BC-EA81-4C88-B21A-4D48A9EE47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E4A2C1-3771-B949-069A-48EF7F59676C}"/>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3012388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5851-AA96-4CB8-62B1-AB36E300E8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E98C8F-6617-7533-539C-33C9124531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A54845-C0B6-1D21-D8BB-FCB76C87D4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1EB5CA-C14C-8AD2-CACB-73840FD6B9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9B62F3-7877-4866-9BB8-711B894EA6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A5A4DE-CE47-8A15-C4AD-A51305CEE95D}"/>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8" name="Footer Placeholder 7">
            <a:extLst>
              <a:ext uri="{FF2B5EF4-FFF2-40B4-BE49-F238E27FC236}">
                <a16:creationId xmlns:a16="http://schemas.microsoft.com/office/drawing/2014/main" id="{960F90EC-FE6F-5C5C-20C3-D29016E5B2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860738-6690-676A-449C-563577E4F508}"/>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3807447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B9FBB-3A7C-A1AC-FBED-A849E27F8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086ADF-E2DA-6090-6904-0D38B14E15B5}"/>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4" name="Footer Placeholder 3">
            <a:extLst>
              <a:ext uri="{FF2B5EF4-FFF2-40B4-BE49-F238E27FC236}">
                <a16:creationId xmlns:a16="http://schemas.microsoft.com/office/drawing/2014/main" id="{764030DF-CD7B-9DEC-BAD9-B255E884F2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ABCA15-6166-63EE-E65F-F0A3B44B646B}"/>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403101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E7CFAB-F487-FE63-1569-557C1F92B817}"/>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3" name="Footer Placeholder 2">
            <a:extLst>
              <a:ext uri="{FF2B5EF4-FFF2-40B4-BE49-F238E27FC236}">
                <a16:creationId xmlns:a16="http://schemas.microsoft.com/office/drawing/2014/main" id="{38F5615D-F7D5-651E-832D-740C3B5E8C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F66E69-FB24-BBE2-5F95-CBA3A298BC18}"/>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69546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F2096-D50D-4091-B546-B1501A65A2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A5E072-9CB6-9AD5-44D7-016CB2D82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578B4C-F53C-1799-CFE6-617DF419E9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DEC741-A77D-E16B-A341-1871B0AFF0A9}"/>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6" name="Footer Placeholder 5">
            <a:extLst>
              <a:ext uri="{FF2B5EF4-FFF2-40B4-BE49-F238E27FC236}">
                <a16:creationId xmlns:a16="http://schemas.microsoft.com/office/drawing/2014/main" id="{A599133F-AB7A-F818-91D2-800288B471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DF438E-A618-743B-4EF8-CF6F6C83FA47}"/>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4147749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1D45-6CB0-1D05-90F6-8BD1C4424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DF4EE-3720-061B-3F52-C7F5C0B2A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01BB75-D3B6-D8B0-8F5B-F2AD75967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4E5C36-B2A2-9FE7-4ED2-5BB378F062BE}"/>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6" name="Footer Placeholder 5">
            <a:extLst>
              <a:ext uri="{FF2B5EF4-FFF2-40B4-BE49-F238E27FC236}">
                <a16:creationId xmlns:a16="http://schemas.microsoft.com/office/drawing/2014/main" id="{E9CDC041-0AE4-4016-DF04-90A54CC874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BA26B3-3E12-F22D-9D44-E7850C51FB63}"/>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4255123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14EBD-E4FC-8F35-8263-4FA01C37AD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B765B3-8FFF-DED4-ECB0-3B4C8822F2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F2E4C-83BB-3B3F-1D29-1D211F6880BF}"/>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5" name="Footer Placeholder 4">
            <a:extLst>
              <a:ext uri="{FF2B5EF4-FFF2-40B4-BE49-F238E27FC236}">
                <a16:creationId xmlns:a16="http://schemas.microsoft.com/office/drawing/2014/main" id="{C0F2EB3C-865D-2BAA-98C7-B91094940F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FE6A7-7FA5-ED59-635F-38D8A70E7272}"/>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323378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A72DFA-2834-2F2B-52E0-DF68937318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22FB3C-1FBE-76E1-8784-5959C23070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0E1E84-F5BF-6C5C-CBBC-BAC188465A7B}"/>
              </a:ext>
            </a:extLst>
          </p:cNvPr>
          <p:cNvSpPr>
            <a:spLocks noGrp="1"/>
          </p:cNvSpPr>
          <p:nvPr>
            <p:ph type="dt" sz="half" idx="10"/>
          </p:nvPr>
        </p:nvSpPr>
        <p:spPr/>
        <p:txBody>
          <a:bodyPr/>
          <a:lstStyle/>
          <a:p>
            <a:fld id="{7FA9EBF2-64C8-4EFA-B8CC-5D521498FCF4}" type="datetimeFigureOut">
              <a:rPr lang="en-US" smtClean="0"/>
              <a:t>12/15/2022</a:t>
            </a:fld>
            <a:endParaRPr lang="en-US"/>
          </a:p>
        </p:txBody>
      </p:sp>
      <p:sp>
        <p:nvSpPr>
          <p:cNvPr id="5" name="Footer Placeholder 4">
            <a:extLst>
              <a:ext uri="{FF2B5EF4-FFF2-40B4-BE49-F238E27FC236}">
                <a16:creationId xmlns:a16="http://schemas.microsoft.com/office/drawing/2014/main" id="{044B995F-EB15-7665-DE98-ABC498494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E3B2A-9FC0-42D1-784A-1C82C8EED764}"/>
              </a:ext>
            </a:extLst>
          </p:cNvPr>
          <p:cNvSpPr>
            <a:spLocks noGrp="1"/>
          </p:cNvSpPr>
          <p:nvPr>
            <p:ph type="sldNum" sz="quarter" idx="12"/>
          </p:nvPr>
        </p:nvSpPr>
        <p:spPr/>
        <p:txBody>
          <a:bodyPr/>
          <a:lstStyle/>
          <a:p>
            <a:fld id="{40B1A135-581A-4663-9ECF-F8AF796A061B}" type="slidenum">
              <a:rPr lang="en-US" smtClean="0"/>
              <a:t>‹#›</a:t>
            </a:fld>
            <a:endParaRPr lang="en-US"/>
          </a:p>
        </p:txBody>
      </p:sp>
    </p:spTree>
    <p:extLst>
      <p:ext uri="{BB962C8B-B14F-4D97-AF65-F5344CB8AC3E}">
        <p14:creationId xmlns:p14="http://schemas.microsoft.com/office/powerpoint/2010/main" val="1649625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84727" y="714375"/>
            <a:ext cx="11637818" cy="4454526"/>
          </a:xfrm>
        </p:spPr>
        <p:txBody>
          <a:bodyPr/>
          <a:lstStyle/>
          <a:p>
            <a:pPr lvl="1"/>
            <a:r>
              <a:rPr lang="en-US" dirty="0"/>
              <a:t>Second level</a:t>
            </a:r>
          </a:p>
          <a:p>
            <a:pPr lvl="2"/>
            <a:r>
              <a:rPr lang="en-US" dirty="0"/>
              <a:t>Third level</a:t>
            </a:r>
          </a:p>
          <a:p>
            <a:pPr lvl="3"/>
            <a:r>
              <a:rPr lang="en-US" dirty="0"/>
              <a:t>Fourth level</a:t>
            </a:r>
          </a:p>
          <a:p>
            <a:pPr lvl="4"/>
            <a:r>
              <a:rPr lang="en-US" dirty="0"/>
              <a:t>Fifth level</a:t>
            </a:r>
          </a:p>
        </p:txBody>
      </p:sp>
      <p:grpSp>
        <p:nvGrpSpPr>
          <p:cNvPr id="15" name="Group 14">
            <a:extLst>
              <a:ext uri="{FF2B5EF4-FFF2-40B4-BE49-F238E27FC236}">
                <a16:creationId xmlns:a16="http://schemas.microsoft.com/office/drawing/2014/main" id="{261080F4-96C8-44F3-8982-00C30141311C}"/>
              </a:ext>
            </a:extLst>
          </p:cNvPr>
          <p:cNvGrpSpPr/>
          <p:nvPr userDrawn="1"/>
        </p:nvGrpSpPr>
        <p:grpSpPr>
          <a:xfrm>
            <a:off x="0" y="6654218"/>
            <a:ext cx="12192000" cy="203784"/>
            <a:chOff x="0" y="3386437"/>
            <a:chExt cx="9834880" cy="151242"/>
          </a:xfrm>
        </p:grpSpPr>
        <p:sp>
          <p:nvSpPr>
            <p:cNvPr id="16" name="Rectangle 15">
              <a:extLst>
                <a:ext uri="{FF2B5EF4-FFF2-40B4-BE49-F238E27FC236}">
                  <a16:creationId xmlns:a16="http://schemas.microsoft.com/office/drawing/2014/main" id="{C4D60B49-6389-45A4-A158-AA06BEBFBB60}"/>
                </a:ext>
              </a:extLst>
            </p:cNvPr>
            <p:cNvSpPr/>
            <p:nvPr/>
          </p:nvSpPr>
          <p:spPr>
            <a:xfrm>
              <a:off x="0" y="3387777"/>
              <a:ext cx="1094282" cy="149902"/>
            </a:xfrm>
            <a:prstGeom prst="rect">
              <a:avLst/>
            </a:prstGeom>
            <a:solidFill>
              <a:srgbClr val="7A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7" name="Rectangle 16">
              <a:extLst>
                <a:ext uri="{FF2B5EF4-FFF2-40B4-BE49-F238E27FC236}">
                  <a16:creationId xmlns:a16="http://schemas.microsoft.com/office/drawing/2014/main" id="{073A4326-AA3D-4E2C-B72C-71474000025B}"/>
                </a:ext>
              </a:extLst>
            </p:cNvPr>
            <p:cNvSpPr/>
            <p:nvPr/>
          </p:nvSpPr>
          <p:spPr>
            <a:xfrm>
              <a:off x="1094282" y="3387777"/>
              <a:ext cx="1094282" cy="149902"/>
            </a:xfrm>
            <a:prstGeom prst="rect">
              <a:avLst/>
            </a:prstGeom>
            <a:solidFill>
              <a:srgbClr val="77A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8" name="Rectangle 17">
              <a:extLst>
                <a:ext uri="{FF2B5EF4-FFF2-40B4-BE49-F238E27FC236}">
                  <a16:creationId xmlns:a16="http://schemas.microsoft.com/office/drawing/2014/main" id="{58193057-9F20-41D5-ABF8-B03E323BE12C}"/>
                </a:ext>
              </a:extLst>
            </p:cNvPr>
            <p:cNvSpPr/>
            <p:nvPr/>
          </p:nvSpPr>
          <p:spPr>
            <a:xfrm>
              <a:off x="2188564" y="3387777"/>
              <a:ext cx="1094282" cy="149902"/>
            </a:xfrm>
            <a:prstGeom prst="rect">
              <a:avLst/>
            </a:prstGeom>
            <a:solidFill>
              <a:srgbClr val="2D6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sp>
          <p:nvSpPr>
            <p:cNvPr id="19" name="Rectangle 18">
              <a:extLst>
                <a:ext uri="{FF2B5EF4-FFF2-40B4-BE49-F238E27FC236}">
                  <a16:creationId xmlns:a16="http://schemas.microsoft.com/office/drawing/2014/main" id="{63CFD120-C648-4C0D-BFA8-B520D57E39B3}"/>
                </a:ext>
              </a:extLst>
            </p:cNvPr>
            <p:cNvSpPr>
              <a:spLocks noChangeAspect="1"/>
            </p:cNvSpPr>
            <p:nvPr/>
          </p:nvSpPr>
          <p:spPr>
            <a:xfrm>
              <a:off x="3282846" y="3386437"/>
              <a:ext cx="6552034" cy="151241"/>
            </a:xfrm>
            <a:prstGeom prst="rect">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grpSp>
      <p:sp>
        <p:nvSpPr>
          <p:cNvPr id="5" name="TextBox 4">
            <a:extLst>
              <a:ext uri="{FF2B5EF4-FFF2-40B4-BE49-F238E27FC236}">
                <a16:creationId xmlns:a16="http://schemas.microsoft.com/office/drawing/2014/main" id="{08AFE267-CC46-45D3-AD2A-46A751F8C918}"/>
              </a:ext>
            </a:extLst>
          </p:cNvPr>
          <p:cNvSpPr txBox="1"/>
          <p:nvPr userDrawn="1"/>
        </p:nvSpPr>
        <p:spPr>
          <a:xfrm>
            <a:off x="444430" y="6656347"/>
            <a:ext cx="2707244" cy="207749"/>
          </a:xfrm>
          <a:prstGeom prst="rect">
            <a:avLst/>
          </a:prstGeom>
          <a:noFill/>
        </p:spPr>
        <p:txBody>
          <a:bodyPr wrap="square" rtlCol="0">
            <a:spAutoFit/>
          </a:bodyPr>
          <a:lstStyle/>
          <a:p>
            <a:pPr algn="l"/>
            <a:r>
              <a:rPr lang="en-US" sz="750" b="0" dirty="0">
                <a:solidFill>
                  <a:schemeClr val="tx1"/>
                </a:solidFill>
              </a:rPr>
              <a:t>3Q 2022 SUPPLEMENTAL REPORT</a:t>
            </a:r>
          </a:p>
        </p:txBody>
      </p:sp>
      <p:sp>
        <p:nvSpPr>
          <p:cNvPr id="21" name="Slide Number Placeholder 4">
            <a:extLst>
              <a:ext uri="{FF2B5EF4-FFF2-40B4-BE49-F238E27FC236}">
                <a16:creationId xmlns:a16="http://schemas.microsoft.com/office/drawing/2014/main" id="{E78AD056-699D-4760-9046-4BD7164FD979}"/>
              </a:ext>
            </a:extLst>
          </p:cNvPr>
          <p:cNvSpPr>
            <a:spLocks noGrp="1"/>
          </p:cNvSpPr>
          <p:nvPr>
            <p:ph type="sldNum" sz="quarter" idx="12"/>
          </p:nvPr>
        </p:nvSpPr>
        <p:spPr>
          <a:xfrm>
            <a:off x="11289312" y="6654224"/>
            <a:ext cx="902688" cy="174771"/>
          </a:xfrm>
          <a:prstGeom prst="rect">
            <a:avLst/>
          </a:prstGeom>
        </p:spPr>
        <p:txBody>
          <a:bodyPr/>
          <a:lstStyle>
            <a:lvl1pPr algn="ctr">
              <a:defRPr sz="750">
                <a:solidFill>
                  <a:schemeClr val="bg1"/>
                </a:solidFill>
              </a:defRPr>
            </a:lvl1pPr>
          </a:lstStyle>
          <a:p>
            <a:fld id="{998BA2BC-4159-4DAF-B670-10FE7BC625EB}" type="slidenum">
              <a:rPr lang="en-US" smtClean="0"/>
              <a:pPr/>
              <a:t>‹#›</a:t>
            </a:fld>
            <a:endParaRPr lang="en-US" dirty="0"/>
          </a:p>
        </p:txBody>
      </p:sp>
    </p:spTree>
    <p:extLst>
      <p:ext uri="{BB962C8B-B14F-4D97-AF65-F5344CB8AC3E}">
        <p14:creationId xmlns:p14="http://schemas.microsoft.com/office/powerpoint/2010/main" val="375846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AFCE1F-9D6B-7454-732F-2AD15F7A33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F30297-8871-CEEF-DF10-AC2010268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FBEA6B-4EF4-E502-09F4-05E1CFEFF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9EBF2-64C8-4EFA-B8CC-5D521498FCF4}" type="datetimeFigureOut">
              <a:rPr lang="en-US" smtClean="0"/>
              <a:t>12/15/2022</a:t>
            </a:fld>
            <a:endParaRPr lang="en-US"/>
          </a:p>
        </p:txBody>
      </p:sp>
      <p:sp>
        <p:nvSpPr>
          <p:cNvPr id="5" name="Footer Placeholder 4">
            <a:extLst>
              <a:ext uri="{FF2B5EF4-FFF2-40B4-BE49-F238E27FC236}">
                <a16:creationId xmlns:a16="http://schemas.microsoft.com/office/drawing/2014/main" id="{A26655FC-5FBB-69BA-F971-A65FB42960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5D752D-E644-806E-BBFA-BF65E7E199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B1A135-581A-4663-9ECF-F8AF796A061B}" type="slidenum">
              <a:rPr lang="en-US" smtClean="0"/>
              <a:t>‹#›</a:t>
            </a:fld>
            <a:endParaRPr lang="en-US"/>
          </a:p>
        </p:txBody>
      </p:sp>
    </p:spTree>
    <p:extLst>
      <p:ext uri="{BB962C8B-B14F-4D97-AF65-F5344CB8AC3E}">
        <p14:creationId xmlns:p14="http://schemas.microsoft.com/office/powerpoint/2010/main" val="2239384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ltcreit.com/es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02133" y="1871495"/>
            <a:ext cx="5005676" cy="3115011"/>
            <a:chOff x="674688" y="708025"/>
            <a:chExt cx="1908176" cy="1187450"/>
          </a:xfrm>
        </p:grpSpPr>
        <p:sp>
          <p:nvSpPr>
            <p:cNvPr id="3" name="Freeform 21"/>
            <p:cNvSpPr>
              <a:spLocks noEditPoints="1"/>
            </p:cNvSpPr>
            <p:nvPr/>
          </p:nvSpPr>
          <p:spPr bwMode="auto">
            <a:xfrm>
              <a:off x="1303338" y="708025"/>
              <a:ext cx="1185863" cy="1187450"/>
            </a:xfrm>
            <a:custGeom>
              <a:avLst/>
              <a:gdLst>
                <a:gd name="T0" fmla="*/ 755 w 1511"/>
                <a:gd name="T1" fmla="*/ 0 h 1512"/>
                <a:gd name="T2" fmla="*/ 0 w 1511"/>
                <a:gd name="T3" fmla="*/ 756 h 1512"/>
                <a:gd name="T4" fmla="*/ 755 w 1511"/>
                <a:gd name="T5" fmla="*/ 1512 h 1512"/>
                <a:gd name="T6" fmla="*/ 1511 w 1511"/>
                <a:gd name="T7" fmla="*/ 756 h 1512"/>
                <a:gd name="T8" fmla="*/ 755 w 1511"/>
                <a:gd name="T9" fmla="*/ 0 h 1512"/>
                <a:gd name="T10" fmla="*/ 598 w 1511"/>
                <a:gd name="T11" fmla="*/ 926 h 1512"/>
                <a:gd name="T12" fmla="*/ 336 w 1511"/>
                <a:gd name="T13" fmla="*/ 926 h 1512"/>
                <a:gd name="T14" fmla="*/ 336 w 1511"/>
                <a:gd name="T15" fmla="*/ 581 h 1512"/>
                <a:gd name="T16" fmla="*/ 421 w 1511"/>
                <a:gd name="T17" fmla="*/ 581 h 1512"/>
                <a:gd name="T18" fmla="*/ 421 w 1511"/>
                <a:gd name="T19" fmla="*/ 863 h 1512"/>
                <a:gd name="T20" fmla="*/ 598 w 1511"/>
                <a:gd name="T21" fmla="*/ 863 h 1512"/>
                <a:gd name="T22" fmla="*/ 598 w 1511"/>
                <a:gd name="T23" fmla="*/ 926 h 1512"/>
                <a:gd name="T24" fmla="*/ 875 w 1511"/>
                <a:gd name="T25" fmla="*/ 645 h 1512"/>
                <a:gd name="T26" fmla="*/ 750 w 1511"/>
                <a:gd name="T27" fmla="*/ 645 h 1512"/>
                <a:gd name="T28" fmla="*/ 750 w 1511"/>
                <a:gd name="T29" fmla="*/ 926 h 1512"/>
                <a:gd name="T30" fmla="*/ 665 w 1511"/>
                <a:gd name="T31" fmla="*/ 926 h 1512"/>
                <a:gd name="T32" fmla="*/ 665 w 1511"/>
                <a:gd name="T33" fmla="*/ 645 h 1512"/>
                <a:gd name="T34" fmla="*/ 540 w 1511"/>
                <a:gd name="T35" fmla="*/ 645 h 1512"/>
                <a:gd name="T36" fmla="*/ 540 w 1511"/>
                <a:gd name="T37" fmla="*/ 581 h 1512"/>
                <a:gd name="T38" fmla="*/ 875 w 1511"/>
                <a:gd name="T39" fmla="*/ 581 h 1512"/>
                <a:gd name="T40" fmla="*/ 875 w 1511"/>
                <a:gd name="T41" fmla="*/ 645 h 1512"/>
                <a:gd name="T42" fmla="*/ 1084 w 1511"/>
                <a:gd name="T43" fmla="*/ 930 h 1512"/>
                <a:gd name="T44" fmla="*/ 938 w 1511"/>
                <a:gd name="T45" fmla="*/ 879 h 1512"/>
                <a:gd name="T46" fmla="*/ 884 w 1511"/>
                <a:gd name="T47" fmla="*/ 755 h 1512"/>
                <a:gd name="T48" fmla="*/ 941 w 1511"/>
                <a:gd name="T49" fmla="*/ 628 h 1512"/>
                <a:gd name="T50" fmla="*/ 1091 w 1511"/>
                <a:gd name="T51" fmla="*/ 576 h 1512"/>
                <a:gd name="T52" fmla="*/ 1215 w 1511"/>
                <a:gd name="T53" fmla="*/ 608 h 1512"/>
                <a:gd name="T54" fmla="*/ 1215 w 1511"/>
                <a:gd name="T55" fmla="*/ 684 h 1512"/>
                <a:gd name="T56" fmla="*/ 1097 w 1511"/>
                <a:gd name="T57" fmla="*/ 649 h 1512"/>
                <a:gd name="T58" fmla="*/ 1007 w 1511"/>
                <a:gd name="T59" fmla="*/ 678 h 1512"/>
                <a:gd name="T60" fmla="*/ 972 w 1511"/>
                <a:gd name="T61" fmla="*/ 753 h 1512"/>
                <a:gd name="T62" fmla="*/ 1007 w 1511"/>
                <a:gd name="T63" fmla="*/ 829 h 1512"/>
                <a:gd name="T64" fmla="*/ 1094 w 1511"/>
                <a:gd name="T65" fmla="*/ 859 h 1512"/>
                <a:gd name="T66" fmla="*/ 1146 w 1511"/>
                <a:gd name="T67" fmla="*/ 852 h 1512"/>
                <a:gd name="T68" fmla="*/ 1219 w 1511"/>
                <a:gd name="T69" fmla="*/ 821 h 1512"/>
                <a:gd name="T70" fmla="*/ 1219 w 1511"/>
                <a:gd name="T71" fmla="*/ 895 h 1512"/>
                <a:gd name="T72" fmla="*/ 1084 w 1511"/>
                <a:gd name="T73" fmla="*/ 93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1" h="1512">
                  <a:moveTo>
                    <a:pt x="755" y="0"/>
                  </a:moveTo>
                  <a:cubicBezTo>
                    <a:pt x="0" y="756"/>
                    <a:pt x="0" y="756"/>
                    <a:pt x="0" y="756"/>
                  </a:cubicBezTo>
                  <a:cubicBezTo>
                    <a:pt x="755" y="1512"/>
                    <a:pt x="755" y="1512"/>
                    <a:pt x="755" y="1512"/>
                  </a:cubicBezTo>
                  <a:cubicBezTo>
                    <a:pt x="1511" y="756"/>
                    <a:pt x="1511" y="756"/>
                    <a:pt x="1511" y="756"/>
                  </a:cubicBezTo>
                  <a:lnTo>
                    <a:pt x="755" y="0"/>
                  </a:lnTo>
                  <a:close/>
                  <a:moveTo>
                    <a:pt x="598" y="926"/>
                  </a:moveTo>
                  <a:cubicBezTo>
                    <a:pt x="336" y="926"/>
                    <a:pt x="336" y="926"/>
                    <a:pt x="336" y="926"/>
                  </a:cubicBezTo>
                  <a:cubicBezTo>
                    <a:pt x="336" y="581"/>
                    <a:pt x="336" y="581"/>
                    <a:pt x="336" y="581"/>
                  </a:cubicBezTo>
                  <a:cubicBezTo>
                    <a:pt x="421" y="581"/>
                    <a:pt x="421" y="581"/>
                    <a:pt x="421" y="581"/>
                  </a:cubicBezTo>
                  <a:cubicBezTo>
                    <a:pt x="421" y="863"/>
                    <a:pt x="421" y="863"/>
                    <a:pt x="421" y="863"/>
                  </a:cubicBezTo>
                  <a:cubicBezTo>
                    <a:pt x="598" y="863"/>
                    <a:pt x="598" y="863"/>
                    <a:pt x="598" y="863"/>
                  </a:cubicBezTo>
                  <a:lnTo>
                    <a:pt x="598" y="926"/>
                  </a:lnTo>
                  <a:close/>
                  <a:moveTo>
                    <a:pt x="875" y="645"/>
                  </a:moveTo>
                  <a:cubicBezTo>
                    <a:pt x="750" y="645"/>
                    <a:pt x="750" y="645"/>
                    <a:pt x="750" y="645"/>
                  </a:cubicBezTo>
                  <a:cubicBezTo>
                    <a:pt x="750" y="926"/>
                    <a:pt x="750" y="926"/>
                    <a:pt x="750" y="926"/>
                  </a:cubicBezTo>
                  <a:cubicBezTo>
                    <a:pt x="665" y="926"/>
                    <a:pt x="665" y="926"/>
                    <a:pt x="665" y="926"/>
                  </a:cubicBezTo>
                  <a:cubicBezTo>
                    <a:pt x="665" y="645"/>
                    <a:pt x="665" y="645"/>
                    <a:pt x="665" y="645"/>
                  </a:cubicBezTo>
                  <a:cubicBezTo>
                    <a:pt x="540" y="645"/>
                    <a:pt x="540" y="645"/>
                    <a:pt x="540" y="645"/>
                  </a:cubicBezTo>
                  <a:cubicBezTo>
                    <a:pt x="540" y="581"/>
                    <a:pt x="540" y="581"/>
                    <a:pt x="540" y="581"/>
                  </a:cubicBezTo>
                  <a:cubicBezTo>
                    <a:pt x="875" y="581"/>
                    <a:pt x="875" y="581"/>
                    <a:pt x="875" y="581"/>
                  </a:cubicBezTo>
                  <a:lnTo>
                    <a:pt x="875" y="645"/>
                  </a:lnTo>
                  <a:close/>
                  <a:moveTo>
                    <a:pt x="1084" y="930"/>
                  </a:moveTo>
                  <a:cubicBezTo>
                    <a:pt x="1023" y="930"/>
                    <a:pt x="974" y="913"/>
                    <a:pt x="938" y="879"/>
                  </a:cubicBezTo>
                  <a:cubicBezTo>
                    <a:pt x="902" y="846"/>
                    <a:pt x="884" y="804"/>
                    <a:pt x="884" y="755"/>
                  </a:cubicBezTo>
                  <a:cubicBezTo>
                    <a:pt x="884" y="706"/>
                    <a:pt x="903" y="663"/>
                    <a:pt x="941" y="628"/>
                  </a:cubicBezTo>
                  <a:cubicBezTo>
                    <a:pt x="979" y="594"/>
                    <a:pt x="1029" y="576"/>
                    <a:pt x="1091" y="576"/>
                  </a:cubicBezTo>
                  <a:cubicBezTo>
                    <a:pt x="1140" y="576"/>
                    <a:pt x="1182" y="587"/>
                    <a:pt x="1215" y="608"/>
                  </a:cubicBezTo>
                  <a:cubicBezTo>
                    <a:pt x="1215" y="684"/>
                    <a:pt x="1215" y="684"/>
                    <a:pt x="1215" y="684"/>
                  </a:cubicBezTo>
                  <a:cubicBezTo>
                    <a:pt x="1174" y="660"/>
                    <a:pt x="1133" y="649"/>
                    <a:pt x="1097" y="649"/>
                  </a:cubicBezTo>
                  <a:cubicBezTo>
                    <a:pt x="1060" y="649"/>
                    <a:pt x="1030" y="658"/>
                    <a:pt x="1007" y="678"/>
                  </a:cubicBezTo>
                  <a:cubicBezTo>
                    <a:pt x="984" y="698"/>
                    <a:pt x="972" y="723"/>
                    <a:pt x="972" y="753"/>
                  </a:cubicBezTo>
                  <a:cubicBezTo>
                    <a:pt x="972" y="784"/>
                    <a:pt x="984" y="809"/>
                    <a:pt x="1007" y="829"/>
                  </a:cubicBezTo>
                  <a:cubicBezTo>
                    <a:pt x="1029" y="849"/>
                    <a:pt x="1059" y="859"/>
                    <a:pt x="1094" y="859"/>
                  </a:cubicBezTo>
                  <a:cubicBezTo>
                    <a:pt x="1112" y="859"/>
                    <a:pt x="1129" y="856"/>
                    <a:pt x="1146" y="852"/>
                  </a:cubicBezTo>
                  <a:cubicBezTo>
                    <a:pt x="1162" y="846"/>
                    <a:pt x="1187" y="837"/>
                    <a:pt x="1219" y="821"/>
                  </a:cubicBezTo>
                  <a:cubicBezTo>
                    <a:pt x="1219" y="895"/>
                    <a:pt x="1219" y="895"/>
                    <a:pt x="1219" y="895"/>
                  </a:cubicBezTo>
                  <a:cubicBezTo>
                    <a:pt x="1176" y="919"/>
                    <a:pt x="1131" y="930"/>
                    <a:pt x="1084" y="930"/>
                  </a:cubicBezTo>
                  <a:close/>
                </a:path>
              </a:pathLst>
            </a:custGeom>
            <a:solidFill>
              <a:srgbClr val="253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22"/>
            <p:cNvSpPr>
              <a:spLocks noEditPoints="1"/>
            </p:cNvSpPr>
            <p:nvPr/>
          </p:nvSpPr>
          <p:spPr bwMode="auto">
            <a:xfrm>
              <a:off x="2228851" y="1582738"/>
              <a:ext cx="168275" cy="144463"/>
            </a:xfrm>
            <a:custGeom>
              <a:avLst/>
              <a:gdLst>
                <a:gd name="T0" fmla="*/ 129 w 214"/>
                <a:gd name="T1" fmla="*/ 61 h 183"/>
                <a:gd name="T2" fmla="*/ 121 w 214"/>
                <a:gd name="T3" fmla="*/ 13 h 183"/>
                <a:gd name="T4" fmla="*/ 87 w 214"/>
                <a:gd name="T5" fmla="*/ 0 h 183"/>
                <a:gd name="T6" fmla="*/ 51 w 214"/>
                <a:gd name="T7" fmla="*/ 18 h 183"/>
                <a:gd name="T8" fmla="*/ 0 w 214"/>
                <a:gd name="T9" fmla="*/ 69 h 183"/>
                <a:gd name="T10" fmla="*/ 114 w 214"/>
                <a:gd name="T11" fmla="*/ 183 h 183"/>
                <a:gd name="T12" fmla="*/ 142 w 214"/>
                <a:gd name="T13" fmla="*/ 154 h 183"/>
                <a:gd name="T14" fmla="*/ 96 w 214"/>
                <a:gd name="T15" fmla="*/ 108 h 183"/>
                <a:gd name="T16" fmla="*/ 104 w 214"/>
                <a:gd name="T17" fmla="*/ 100 h 183"/>
                <a:gd name="T18" fmla="*/ 119 w 214"/>
                <a:gd name="T19" fmla="*/ 94 h 183"/>
                <a:gd name="T20" fmla="*/ 151 w 214"/>
                <a:gd name="T21" fmla="*/ 103 h 183"/>
                <a:gd name="T22" fmla="*/ 183 w 214"/>
                <a:gd name="T23" fmla="*/ 114 h 183"/>
                <a:gd name="T24" fmla="*/ 214 w 214"/>
                <a:gd name="T25" fmla="*/ 83 h 183"/>
                <a:gd name="T26" fmla="*/ 167 w 214"/>
                <a:gd name="T27" fmla="*/ 65 h 183"/>
                <a:gd name="T28" fmla="*/ 129 w 214"/>
                <a:gd name="T29" fmla="*/ 61 h 183"/>
                <a:gd name="T30" fmla="*/ 98 w 214"/>
                <a:gd name="T31" fmla="*/ 57 h 183"/>
                <a:gd name="T32" fmla="*/ 90 w 214"/>
                <a:gd name="T33" fmla="*/ 72 h 183"/>
                <a:gd name="T34" fmla="*/ 76 w 214"/>
                <a:gd name="T35" fmla="*/ 87 h 183"/>
                <a:gd name="T36" fmla="*/ 49 w 214"/>
                <a:gd name="T37" fmla="*/ 61 h 183"/>
                <a:gd name="T38" fmla="*/ 63 w 214"/>
                <a:gd name="T39" fmla="*/ 46 h 183"/>
                <a:gd name="T40" fmla="*/ 93 w 214"/>
                <a:gd name="T41" fmla="*/ 43 h 183"/>
                <a:gd name="T42" fmla="*/ 98 w 214"/>
                <a:gd name="T43" fmla="*/ 5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4" h="183">
                  <a:moveTo>
                    <a:pt x="129" y="61"/>
                  </a:moveTo>
                  <a:cubicBezTo>
                    <a:pt x="136" y="41"/>
                    <a:pt x="134" y="26"/>
                    <a:pt x="121" y="13"/>
                  </a:cubicBezTo>
                  <a:cubicBezTo>
                    <a:pt x="112" y="4"/>
                    <a:pt x="101" y="0"/>
                    <a:pt x="87" y="0"/>
                  </a:cubicBezTo>
                  <a:cubicBezTo>
                    <a:pt x="74" y="1"/>
                    <a:pt x="62" y="6"/>
                    <a:pt x="51" y="18"/>
                  </a:cubicBezTo>
                  <a:cubicBezTo>
                    <a:pt x="0" y="69"/>
                    <a:pt x="0" y="69"/>
                    <a:pt x="0" y="69"/>
                  </a:cubicBezTo>
                  <a:cubicBezTo>
                    <a:pt x="114" y="183"/>
                    <a:pt x="114" y="183"/>
                    <a:pt x="114" y="183"/>
                  </a:cubicBezTo>
                  <a:cubicBezTo>
                    <a:pt x="142" y="154"/>
                    <a:pt x="142" y="154"/>
                    <a:pt x="142" y="154"/>
                  </a:cubicBezTo>
                  <a:cubicBezTo>
                    <a:pt x="96" y="108"/>
                    <a:pt x="96" y="108"/>
                    <a:pt x="96" y="108"/>
                  </a:cubicBezTo>
                  <a:cubicBezTo>
                    <a:pt x="104" y="100"/>
                    <a:pt x="104" y="100"/>
                    <a:pt x="104" y="100"/>
                  </a:cubicBezTo>
                  <a:cubicBezTo>
                    <a:pt x="108" y="96"/>
                    <a:pt x="113" y="94"/>
                    <a:pt x="119" y="94"/>
                  </a:cubicBezTo>
                  <a:cubicBezTo>
                    <a:pt x="126" y="94"/>
                    <a:pt x="136" y="96"/>
                    <a:pt x="151" y="103"/>
                  </a:cubicBezTo>
                  <a:cubicBezTo>
                    <a:pt x="167" y="108"/>
                    <a:pt x="177" y="112"/>
                    <a:pt x="183" y="114"/>
                  </a:cubicBezTo>
                  <a:cubicBezTo>
                    <a:pt x="214" y="83"/>
                    <a:pt x="214" y="83"/>
                    <a:pt x="214" y="83"/>
                  </a:cubicBezTo>
                  <a:cubicBezTo>
                    <a:pt x="199" y="77"/>
                    <a:pt x="183" y="71"/>
                    <a:pt x="167" y="65"/>
                  </a:cubicBezTo>
                  <a:cubicBezTo>
                    <a:pt x="150" y="59"/>
                    <a:pt x="137" y="58"/>
                    <a:pt x="129" y="61"/>
                  </a:cubicBezTo>
                  <a:close/>
                  <a:moveTo>
                    <a:pt x="98" y="57"/>
                  </a:moveTo>
                  <a:cubicBezTo>
                    <a:pt x="98" y="62"/>
                    <a:pt x="95" y="67"/>
                    <a:pt x="90" y="72"/>
                  </a:cubicBezTo>
                  <a:cubicBezTo>
                    <a:pt x="76" y="87"/>
                    <a:pt x="76" y="87"/>
                    <a:pt x="76" y="87"/>
                  </a:cubicBezTo>
                  <a:cubicBezTo>
                    <a:pt x="49" y="61"/>
                    <a:pt x="49" y="61"/>
                    <a:pt x="49" y="61"/>
                  </a:cubicBezTo>
                  <a:cubicBezTo>
                    <a:pt x="63" y="46"/>
                    <a:pt x="63" y="46"/>
                    <a:pt x="63" y="46"/>
                  </a:cubicBezTo>
                  <a:cubicBezTo>
                    <a:pt x="75" y="36"/>
                    <a:pt x="85" y="35"/>
                    <a:pt x="93" y="43"/>
                  </a:cubicBezTo>
                  <a:cubicBezTo>
                    <a:pt x="97" y="47"/>
                    <a:pt x="99" y="52"/>
                    <a:pt x="98" y="57"/>
                  </a:cubicBezTo>
                  <a:close/>
                </a:path>
              </a:pathLst>
            </a:custGeom>
            <a:solidFill>
              <a:srgbClr val="253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23"/>
            <p:cNvSpPr>
              <a:spLocks/>
            </p:cNvSpPr>
            <p:nvPr/>
          </p:nvSpPr>
          <p:spPr bwMode="auto">
            <a:xfrm>
              <a:off x="2319338" y="1482725"/>
              <a:ext cx="155575" cy="155575"/>
            </a:xfrm>
            <a:custGeom>
              <a:avLst/>
              <a:gdLst>
                <a:gd name="T0" fmla="*/ 60 w 98"/>
                <a:gd name="T1" fmla="*/ 73 h 98"/>
                <a:gd name="T2" fmla="*/ 46 w 98"/>
                <a:gd name="T3" fmla="*/ 59 h 98"/>
                <a:gd name="T4" fmla="*/ 72 w 98"/>
                <a:gd name="T5" fmla="*/ 33 h 98"/>
                <a:gd name="T6" fmla="*/ 62 w 98"/>
                <a:gd name="T7" fmla="*/ 24 h 98"/>
                <a:gd name="T8" fmla="*/ 35 w 98"/>
                <a:gd name="T9" fmla="*/ 49 h 98"/>
                <a:gd name="T10" fmla="*/ 24 w 98"/>
                <a:gd name="T11" fmla="*/ 37 h 98"/>
                <a:gd name="T12" fmla="*/ 51 w 98"/>
                <a:gd name="T13" fmla="*/ 10 h 98"/>
                <a:gd name="T14" fmla="*/ 41 w 98"/>
                <a:gd name="T15" fmla="*/ 0 h 98"/>
                <a:gd name="T16" fmla="*/ 0 w 98"/>
                <a:gd name="T17" fmla="*/ 41 h 98"/>
                <a:gd name="T18" fmla="*/ 56 w 98"/>
                <a:gd name="T19" fmla="*/ 98 h 98"/>
                <a:gd name="T20" fmla="*/ 98 w 98"/>
                <a:gd name="T21" fmla="*/ 56 h 98"/>
                <a:gd name="T22" fmla="*/ 87 w 98"/>
                <a:gd name="T23" fmla="*/ 45 h 98"/>
                <a:gd name="T24" fmla="*/ 60 w 98"/>
                <a:gd name="T25" fmla="*/ 7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98">
                  <a:moveTo>
                    <a:pt x="60" y="73"/>
                  </a:moveTo>
                  <a:lnTo>
                    <a:pt x="46" y="59"/>
                  </a:lnTo>
                  <a:lnTo>
                    <a:pt x="72" y="33"/>
                  </a:lnTo>
                  <a:lnTo>
                    <a:pt x="62" y="24"/>
                  </a:lnTo>
                  <a:lnTo>
                    <a:pt x="35" y="49"/>
                  </a:lnTo>
                  <a:lnTo>
                    <a:pt x="24" y="37"/>
                  </a:lnTo>
                  <a:lnTo>
                    <a:pt x="51" y="10"/>
                  </a:lnTo>
                  <a:lnTo>
                    <a:pt x="41" y="0"/>
                  </a:lnTo>
                  <a:lnTo>
                    <a:pt x="0" y="41"/>
                  </a:lnTo>
                  <a:lnTo>
                    <a:pt x="56" y="98"/>
                  </a:lnTo>
                  <a:lnTo>
                    <a:pt x="98" y="56"/>
                  </a:lnTo>
                  <a:lnTo>
                    <a:pt x="87" y="45"/>
                  </a:lnTo>
                  <a:lnTo>
                    <a:pt x="60" y="73"/>
                  </a:lnTo>
                  <a:close/>
                </a:path>
              </a:pathLst>
            </a:custGeom>
            <a:solidFill>
              <a:srgbClr val="253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24"/>
            <p:cNvSpPr>
              <a:spLocks/>
            </p:cNvSpPr>
            <p:nvPr/>
          </p:nvSpPr>
          <p:spPr bwMode="auto">
            <a:xfrm>
              <a:off x="2401888" y="1441450"/>
              <a:ext cx="111125" cy="112713"/>
            </a:xfrm>
            <a:custGeom>
              <a:avLst/>
              <a:gdLst>
                <a:gd name="T0" fmla="*/ 0 w 70"/>
                <a:gd name="T1" fmla="*/ 14 h 71"/>
                <a:gd name="T2" fmla="*/ 57 w 70"/>
                <a:gd name="T3" fmla="*/ 71 h 71"/>
                <a:gd name="T4" fmla="*/ 70 w 70"/>
                <a:gd name="T5" fmla="*/ 56 h 71"/>
                <a:gd name="T6" fmla="*/ 15 w 70"/>
                <a:gd name="T7" fmla="*/ 0 h 71"/>
                <a:gd name="T8" fmla="*/ 0 w 70"/>
                <a:gd name="T9" fmla="*/ 14 h 71"/>
              </a:gdLst>
              <a:ahLst/>
              <a:cxnLst>
                <a:cxn ang="0">
                  <a:pos x="T0" y="T1"/>
                </a:cxn>
                <a:cxn ang="0">
                  <a:pos x="T2" y="T3"/>
                </a:cxn>
                <a:cxn ang="0">
                  <a:pos x="T4" y="T5"/>
                </a:cxn>
                <a:cxn ang="0">
                  <a:pos x="T6" y="T7"/>
                </a:cxn>
                <a:cxn ang="0">
                  <a:pos x="T8" y="T9"/>
                </a:cxn>
              </a:cxnLst>
              <a:rect l="0" t="0" r="r" b="b"/>
              <a:pathLst>
                <a:path w="70" h="71">
                  <a:moveTo>
                    <a:pt x="0" y="14"/>
                  </a:moveTo>
                  <a:lnTo>
                    <a:pt x="57" y="71"/>
                  </a:lnTo>
                  <a:lnTo>
                    <a:pt x="70" y="56"/>
                  </a:lnTo>
                  <a:lnTo>
                    <a:pt x="15" y="0"/>
                  </a:lnTo>
                  <a:lnTo>
                    <a:pt x="0" y="14"/>
                  </a:lnTo>
                  <a:close/>
                </a:path>
              </a:pathLst>
            </a:custGeom>
            <a:solidFill>
              <a:srgbClr val="253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25"/>
            <p:cNvSpPr>
              <a:spLocks/>
            </p:cNvSpPr>
            <p:nvPr/>
          </p:nvSpPr>
          <p:spPr bwMode="auto">
            <a:xfrm>
              <a:off x="2438401" y="1339850"/>
              <a:ext cx="144463" cy="144463"/>
            </a:xfrm>
            <a:custGeom>
              <a:avLst/>
              <a:gdLst>
                <a:gd name="T0" fmla="*/ 65 w 91"/>
                <a:gd name="T1" fmla="*/ 10 h 91"/>
                <a:gd name="T2" fmla="*/ 55 w 91"/>
                <a:gd name="T3" fmla="*/ 0 h 91"/>
                <a:gd name="T4" fmla="*/ 0 w 91"/>
                <a:gd name="T5" fmla="*/ 55 h 91"/>
                <a:gd name="T6" fmla="*/ 11 w 91"/>
                <a:gd name="T7" fmla="*/ 66 h 91"/>
                <a:gd name="T8" fmla="*/ 31 w 91"/>
                <a:gd name="T9" fmla="*/ 45 h 91"/>
                <a:gd name="T10" fmla="*/ 77 w 91"/>
                <a:gd name="T11" fmla="*/ 91 h 91"/>
                <a:gd name="T12" fmla="*/ 91 w 91"/>
                <a:gd name="T13" fmla="*/ 77 h 91"/>
                <a:gd name="T14" fmla="*/ 45 w 91"/>
                <a:gd name="T15" fmla="*/ 30 h 91"/>
                <a:gd name="T16" fmla="*/ 65 w 91"/>
                <a:gd name="T17" fmla="*/ 1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65" y="10"/>
                  </a:moveTo>
                  <a:lnTo>
                    <a:pt x="55" y="0"/>
                  </a:lnTo>
                  <a:lnTo>
                    <a:pt x="0" y="55"/>
                  </a:lnTo>
                  <a:lnTo>
                    <a:pt x="11" y="66"/>
                  </a:lnTo>
                  <a:lnTo>
                    <a:pt x="31" y="45"/>
                  </a:lnTo>
                  <a:lnTo>
                    <a:pt x="77" y="91"/>
                  </a:lnTo>
                  <a:lnTo>
                    <a:pt x="91" y="77"/>
                  </a:lnTo>
                  <a:lnTo>
                    <a:pt x="45" y="30"/>
                  </a:lnTo>
                  <a:lnTo>
                    <a:pt x="65" y="10"/>
                  </a:lnTo>
                  <a:close/>
                </a:path>
              </a:pathLst>
            </a:custGeom>
            <a:solidFill>
              <a:srgbClr val="253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26"/>
            <p:cNvSpPr>
              <a:spLocks/>
            </p:cNvSpPr>
            <p:nvPr/>
          </p:nvSpPr>
          <p:spPr bwMode="auto">
            <a:xfrm>
              <a:off x="674688" y="708025"/>
              <a:ext cx="644525" cy="1187450"/>
            </a:xfrm>
            <a:custGeom>
              <a:avLst/>
              <a:gdLst>
                <a:gd name="T0" fmla="*/ 406 w 406"/>
                <a:gd name="T1" fmla="*/ 33 h 748"/>
                <a:gd name="T2" fmla="*/ 373 w 406"/>
                <a:gd name="T3" fmla="*/ 0 h 748"/>
                <a:gd name="T4" fmla="*/ 0 w 406"/>
                <a:gd name="T5" fmla="*/ 374 h 748"/>
                <a:gd name="T6" fmla="*/ 373 w 406"/>
                <a:gd name="T7" fmla="*/ 748 h 748"/>
                <a:gd name="T8" fmla="*/ 406 w 406"/>
                <a:gd name="T9" fmla="*/ 715 h 748"/>
                <a:gd name="T10" fmla="*/ 65 w 406"/>
                <a:gd name="T11" fmla="*/ 374 h 748"/>
                <a:gd name="T12" fmla="*/ 406 w 406"/>
                <a:gd name="T13" fmla="*/ 33 h 748"/>
              </a:gdLst>
              <a:ahLst/>
              <a:cxnLst>
                <a:cxn ang="0">
                  <a:pos x="T0" y="T1"/>
                </a:cxn>
                <a:cxn ang="0">
                  <a:pos x="T2" y="T3"/>
                </a:cxn>
                <a:cxn ang="0">
                  <a:pos x="T4" y="T5"/>
                </a:cxn>
                <a:cxn ang="0">
                  <a:pos x="T6" y="T7"/>
                </a:cxn>
                <a:cxn ang="0">
                  <a:pos x="T8" y="T9"/>
                </a:cxn>
                <a:cxn ang="0">
                  <a:pos x="T10" y="T11"/>
                </a:cxn>
                <a:cxn ang="0">
                  <a:pos x="T12" y="T13"/>
                </a:cxn>
              </a:cxnLst>
              <a:rect l="0" t="0" r="r" b="b"/>
              <a:pathLst>
                <a:path w="406" h="748">
                  <a:moveTo>
                    <a:pt x="406" y="33"/>
                  </a:moveTo>
                  <a:lnTo>
                    <a:pt x="373" y="0"/>
                  </a:lnTo>
                  <a:lnTo>
                    <a:pt x="0" y="374"/>
                  </a:lnTo>
                  <a:lnTo>
                    <a:pt x="373" y="748"/>
                  </a:lnTo>
                  <a:lnTo>
                    <a:pt x="406" y="715"/>
                  </a:lnTo>
                  <a:lnTo>
                    <a:pt x="65" y="374"/>
                  </a:lnTo>
                  <a:lnTo>
                    <a:pt x="406" y="33"/>
                  </a:lnTo>
                  <a:close/>
                </a:path>
              </a:pathLst>
            </a:custGeom>
            <a:solidFill>
              <a:srgbClr val="7ACB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27"/>
            <p:cNvSpPr>
              <a:spLocks/>
            </p:cNvSpPr>
            <p:nvPr/>
          </p:nvSpPr>
          <p:spPr bwMode="auto">
            <a:xfrm>
              <a:off x="884238" y="708025"/>
              <a:ext cx="644525" cy="1187450"/>
            </a:xfrm>
            <a:custGeom>
              <a:avLst/>
              <a:gdLst>
                <a:gd name="T0" fmla="*/ 406 w 406"/>
                <a:gd name="T1" fmla="*/ 33 h 748"/>
                <a:gd name="T2" fmla="*/ 373 w 406"/>
                <a:gd name="T3" fmla="*/ 0 h 748"/>
                <a:gd name="T4" fmla="*/ 0 w 406"/>
                <a:gd name="T5" fmla="*/ 374 h 748"/>
                <a:gd name="T6" fmla="*/ 373 w 406"/>
                <a:gd name="T7" fmla="*/ 748 h 748"/>
                <a:gd name="T8" fmla="*/ 406 w 406"/>
                <a:gd name="T9" fmla="*/ 715 h 748"/>
                <a:gd name="T10" fmla="*/ 65 w 406"/>
                <a:gd name="T11" fmla="*/ 374 h 748"/>
                <a:gd name="T12" fmla="*/ 406 w 406"/>
                <a:gd name="T13" fmla="*/ 33 h 748"/>
              </a:gdLst>
              <a:ahLst/>
              <a:cxnLst>
                <a:cxn ang="0">
                  <a:pos x="T0" y="T1"/>
                </a:cxn>
                <a:cxn ang="0">
                  <a:pos x="T2" y="T3"/>
                </a:cxn>
                <a:cxn ang="0">
                  <a:pos x="T4" y="T5"/>
                </a:cxn>
                <a:cxn ang="0">
                  <a:pos x="T6" y="T7"/>
                </a:cxn>
                <a:cxn ang="0">
                  <a:pos x="T8" y="T9"/>
                </a:cxn>
                <a:cxn ang="0">
                  <a:pos x="T10" y="T11"/>
                </a:cxn>
                <a:cxn ang="0">
                  <a:pos x="T12" y="T13"/>
                </a:cxn>
              </a:cxnLst>
              <a:rect l="0" t="0" r="r" b="b"/>
              <a:pathLst>
                <a:path w="406" h="748">
                  <a:moveTo>
                    <a:pt x="406" y="33"/>
                  </a:moveTo>
                  <a:lnTo>
                    <a:pt x="373" y="0"/>
                  </a:lnTo>
                  <a:lnTo>
                    <a:pt x="0" y="374"/>
                  </a:lnTo>
                  <a:lnTo>
                    <a:pt x="373" y="748"/>
                  </a:lnTo>
                  <a:lnTo>
                    <a:pt x="406" y="715"/>
                  </a:lnTo>
                  <a:lnTo>
                    <a:pt x="65" y="374"/>
                  </a:lnTo>
                  <a:lnTo>
                    <a:pt x="406" y="33"/>
                  </a:lnTo>
                  <a:close/>
                </a:path>
              </a:pathLst>
            </a:custGeom>
            <a:solidFill>
              <a:srgbClr val="77AA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28"/>
            <p:cNvSpPr>
              <a:spLocks/>
            </p:cNvSpPr>
            <p:nvPr/>
          </p:nvSpPr>
          <p:spPr bwMode="auto">
            <a:xfrm>
              <a:off x="1092201" y="708025"/>
              <a:ext cx="646113" cy="1187450"/>
            </a:xfrm>
            <a:custGeom>
              <a:avLst/>
              <a:gdLst>
                <a:gd name="T0" fmla="*/ 407 w 407"/>
                <a:gd name="T1" fmla="*/ 33 h 748"/>
                <a:gd name="T2" fmla="*/ 374 w 407"/>
                <a:gd name="T3" fmla="*/ 0 h 748"/>
                <a:gd name="T4" fmla="*/ 0 w 407"/>
                <a:gd name="T5" fmla="*/ 374 h 748"/>
                <a:gd name="T6" fmla="*/ 374 w 407"/>
                <a:gd name="T7" fmla="*/ 748 h 748"/>
                <a:gd name="T8" fmla="*/ 407 w 407"/>
                <a:gd name="T9" fmla="*/ 715 h 748"/>
                <a:gd name="T10" fmla="*/ 66 w 407"/>
                <a:gd name="T11" fmla="*/ 374 h 748"/>
                <a:gd name="T12" fmla="*/ 407 w 407"/>
                <a:gd name="T13" fmla="*/ 33 h 748"/>
              </a:gdLst>
              <a:ahLst/>
              <a:cxnLst>
                <a:cxn ang="0">
                  <a:pos x="T0" y="T1"/>
                </a:cxn>
                <a:cxn ang="0">
                  <a:pos x="T2" y="T3"/>
                </a:cxn>
                <a:cxn ang="0">
                  <a:pos x="T4" y="T5"/>
                </a:cxn>
                <a:cxn ang="0">
                  <a:pos x="T6" y="T7"/>
                </a:cxn>
                <a:cxn ang="0">
                  <a:pos x="T8" y="T9"/>
                </a:cxn>
                <a:cxn ang="0">
                  <a:pos x="T10" y="T11"/>
                </a:cxn>
                <a:cxn ang="0">
                  <a:pos x="T12" y="T13"/>
                </a:cxn>
              </a:cxnLst>
              <a:rect l="0" t="0" r="r" b="b"/>
              <a:pathLst>
                <a:path w="407" h="748">
                  <a:moveTo>
                    <a:pt x="407" y="33"/>
                  </a:moveTo>
                  <a:lnTo>
                    <a:pt x="374" y="0"/>
                  </a:lnTo>
                  <a:lnTo>
                    <a:pt x="0" y="374"/>
                  </a:lnTo>
                  <a:lnTo>
                    <a:pt x="374" y="748"/>
                  </a:lnTo>
                  <a:lnTo>
                    <a:pt x="407" y="715"/>
                  </a:lnTo>
                  <a:lnTo>
                    <a:pt x="66" y="374"/>
                  </a:lnTo>
                  <a:lnTo>
                    <a:pt x="407" y="33"/>
                  </a:lnTo>
                  <a:close/>
                </a:path>
              </a:pathLst>
            </a:custGeom>
            <a:solidFill>
              <a:srgbClr val="2D6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9"/>
            <p:cNvSpPr>
              <a:spLocks/>
            </p:cNvSpPr>
            <p:nvPr/>
          </p:nvSpPr>
          <p:spPr bwMode="auto">
            <a:xfrm>
              <a:off x="1566863" y="1165225"/>
              <a:ext cx="206375" cy="271463"/>
            </a:xfrm>
            <a:custGeom>
              <a:avLst/>
              <a:gdLst>
                <a:gd name="T0" fmla="*/ 42 w 130"/>
                <a:gd name="T1" fmla="*/ 0 h 171"/>
                <a:gd name="T2" fmla="*/ 0 w 130"/>
                <a:gd name="T3" fmla="*/ 0 h 171"/>
                <a:gd name="T4" fmla="*/ 0 w 130"/>
                <a:gd name="T5" fmla="*/ 171 h 171"/>
                <a:gd name="T6" fmla="*/ 130 w 130"/>
                <a:gd name="T7" fmla="*/ 171 h 171"/>
                <a:gd name="T8" fmla="*/ 130 w 130"/>
                <a:gd name="T9" fmla="*/ 139 h 171"/>
                <a:gd name="T10" fmla="*/ 42 w 130"/>
                <a:gd name="T11" fmla="*/ 139 h 171"/>
                <a:gd name="T12" fmla="*/ 42 w 130"/>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130" h="171">
                  <a:moveTo>
                    <a:pt x="42" y="0"/>
                  </a:moveTo>
                  <a:lnTo>
                    <a:pt x="0" y="0"/>
                  </a:lnTo>
                  <a:lnTo>
                    <a:pt x="0" y="171"/>
                  </a:lnTo>
                  <a:lnTo>
                    <a:pt x="130" y="171"/>
                  </a:lnTo>
                  <a:lnTo>
                    <a:pt x="130" y="139"/>
                  </a:lnTo>
                  <a:lnTo>
                    <a:pt x="42" y="139"/>
                  </a:lnTo>
                  <a:lnTo>
                    <a:pt x="4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30"/>
            <p:cNvSpPr>
              <a:spLocks/>
            </p:cNvSpPr>
            <p:nvPr/>
          </p:nvSpPr>
          <p:spPr bwMode="auto">
            <a:xfrm>
              <a:off x="1727201" y="1165225"/>
              <a:ext cx="263525" cy="271463"/>
            </a:xfrm>
            <a:custGeom>
              <a:avLst/>
              <a:gdLst>
                <a:gd name="T0" fmla="*/ 0 w 166"/>
                <a:gd name="T1" fmla="*/ 32 h 171"/>
                <a:gd name="T2" fmla="*/ 62 w 166"/>
                <a:gd name="T3" fmla="*/ 32 h 171"/>
                <a:gd name="T4" fmla="*/ 62 w 166"/>
                <a:gd name="T5" fmla="*/ 171 h 171"/>
                <a:gd name="T6" fmla="*/ 104 w 166"/>
                <a:gd name="T7" fmla="*/ 171 h 171"/>
                <a:gd name="T8" fmla="*/ 104 w 166"/>
                <a:gd name="T9" fmla="*/ 32 h 171"/>
                <a:gd name="T10" fmla="*/ 166 w 166"/>
                <a:gd name="T11" fmla="*/ 32 h 171"/>
                <a:gd name="T12" fmla="*/ 166 w 166"/>
                <a:gd name="T13" fmla="*/ 0 h 171"/>
                <a:gd name="T14" fmla="*/ 0 w 166"/>
                <a:gd name="T15" fmla="*/ 0 h 171"/>
                <a:gd name="T16" fmla="*/ 0 w 166"/>
                <a:gd name="T17" fmla="*/ 3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71">
                  <a:moveTo>
                    <a:pt x="0" y="32"/>
                  </a:moveTo>
                  <a:lnTo>
                    <a:pt x="62" y="32"/>
                  </a:lnTo>
                  <a:lnTo>
                    <a:pt x="62" y="171"/>
                  </a:lnTo>
                  <a:lnTo>
                    <a:pt x="104" y="171"/>
                  </a:lnTo>
                  <a:lnTo>
                    <a:pt x="104" y="32"/>
                  </a:lnTo>
                  <a:lnTo>
                    <a:pt x="166" y="32"/>
                  </a:lnTo>
                  <a:lnTo>
                    <a:pt x="166" y="0"/>
                  </a:lnTo>
                  <a:lnTo>
                    <a:pt x="0" y="0"/>
                  </a:lnTo>
                  <a:lnTo>
                    <a:pt x="0" y="32"/>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31"/>
            <p:cNvSpPr>
              <a:spLocks/>
            </p:cNvSpPr>
            <p:nvPr/>
          </p:nvSpPr>
          <p:spPr bwMode="auto">
            <a:xfrm>
              <a:off x="1997076" y="1160463"/>
              <a:ext cx="263525" cy="279400"/>
            </a:xfrm>
            <a:custGeom>
              <a:avLst/>
              <a:gdLst>
                <a:gd name="T0" fmla="*/ 262 w 335"/>
                <a:gd name="T1" fmla="*/ 276 h 354"/>
                <a:gd name="T2" fmla="*/ 210 w 335"/>
                <a:gd name="T3" fmla="*/ 283 h 354"/>
                <a:gd name="T4" fmla="*/ 123 w 335"/>
                <a:gd name="T5" fmla="*/ 253 h 354"/>
                <a:gd name="T6" fmla="*/ 88 w 335"/>
                <a:gd name="T7" fmla="*/ 177 h 354"/>
                <a:gd name="T8" fmla="*/ 123 w 335"/>
                <a:gd name="T9" fmla="*/ 102 h 354"/>
                <a:gd name="T10" fmla="*/ 213 w 335"/>
                <a:gd name="T11" fmla="*/ 73 h 354"/>
                <a:gd name="T12" fmla="*/ 331 w 335"/>
                <a:gd name="T13" fmla="*/ 108 h 354"/>
                <a:gd name="T14" fmla="*/ 331 w 335"/>
                <a:gd name="T15" fmla="*/ 32 h 354"/>
                <a:gd name="T16" fmla="*/ 207 w 335"/>
                <a:gd name="T17" fmla="*/ 0 h 354"/>
                <a:gd name="T18" fmla="*/ 57 w 335"/>
                <a:gd name="T19" fmla="*/ 52 h 354"/>
                <a:gd name="T20" fmla="*/ 0 w 335"/>
                <a:gd name="T21" fmla="*/ 179 h 354"/>
                <a:gd name="T22" fmla="*/ 54 w 335"/>
                <a:gd name="T23" fmla="*/ 303 h 354"/>
                <a:gd name="T24" fmla="*/ 200 w 335"/>
                <a:gd name="T25" fmla="*/ 354 h 354"/>
                <a:gd name="T26" fmla="*/ 335 w 335"/>
                <a:gd name="T27" fmla="*/ 319 h 354"/>
                <a:gd name="T28" fmla="*/ 335 w 335"/>
                <a:gd name="T29" fmla="*/ 245 h 354"/>
                <a:gd name="T30" fmla="*/ 262 w 335"/>
                <a:gd name="T31" fmla="*/ 276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5" h="354">
                  <a:moveTo>
                    <a:pt x="262" y="276"/>
                  </a:moveTo>
                  <a:cubicBezTo>
                    <a:pt x="245" y="280"/>
                    <a:pt x="228" y="283"/>
                    <a:pt x="210" y="283"/>
                  </a:cubicBezTo>
                  <a:cubicBezTo>
                    <a:pt x="175" y="283"/>
                    <a:pt x="145" y="273"/>
                    <a:pt x="123" y="253"/>
                  </a:cubicBezTo>
                  <a:cubicBezTo>
                    <a:pt x="100" y="233"/>
                    <a:pt x="88" y="208"/>
                    <a:pt x="88" y="177"/>
                  </a:cubicBezTo>
                  <a:cubicBezTo>
                    <a:pt x="88" y="147"/>
                    <a:pt x="100" y="122"/>
                    <a:pt x="123" y="102"/>
                  </a:cubicBezTo>
                  <a:cubicBezTo>
                    <a:pt x="146" y="82"/>
                    <a:pt x="176" y="73"/>
                    <a:pt x="213" y="73"/>
                  </a:cubicBezTo>
                  <a:cubicBezTo>
                    <a:pt x="249" y="73"/>
                    <a:pt x="290" y="84"/>
                    <a:pt x="331" y="108"/>
                  </a:cubicBezTo>
                  <a:cubicBezTo>
                    <a:pt x="331" y="32"/>
                    <a:pt x="331" y="32"/>
                    <a:pt x="331" y="32"/>
                  </a:cubicBezTo>
                  <a:cubicBezTo>
                    <a:pt x="298" y="11"/>
                    <a:pt x="256" y="0"/>
                    <a:pt x="207" y="0"/>
                  </a:cubicBezTo>
                  <a:cubicBezTo>
                    <a:pt x="145" y="0"/>
                    <a:pt x="95" y="18"/>
                    <a:pt x="57" y="52"/>
                  </a:cubicBezTo>
                  <a:cubicBezTo>
                    <a:pt x="19" y="87"/>
                    <a:pt x="0" y="130"/>
                    <a:pt x="0" y="179"/>
                  </a:cubicBezTo>
                  <a:cubicBezTo>
                    <a:pt x="0" y="228"/>
                    <a:pt x="18" y="270"/>
                    <a:pt x="54" y="303"/>
                  </a:cubicBezTo>
                  <a:cubicBezTo>
                    <a:pt x="90" y="337"/>
                    <a:pt x="139" y="354"/>
                    <a:pt x="200" y="354"/>
                  </a:cubicBezTo>
                  <a:cubicBezTo>
                    <a:pt x="247" y="354"/>
                    <a:pt x="292" y="343"/>
                    <a:pt x="335" y="319"/>
                  </a:cubicBezTo>
                  <a:cubicBezTo>
                    <a:pt x="335" y="245"/>
                    <a:pt x="335" y="245"/>
                    <a:pt x="335" y="245"/>
                  </a:cubicBezTo>
                  <a:cubicBezTo>
                    <a:pt x="303" y="261"/>
                    <a:pt x="278" y="270"/>
                    <a:pt x="262" y="276"/>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 name="TextBox 13">
            <a:extLst>
              <a:ext uri="{FF2B5EF4-FFF2-40B4-BE49-F238E27FC236}">
                <a16:creationId xmlns:a16="http://schemas.microsoft.com/office/drawing/2014/main" id="{82A1AAA4-CCD6-4E61-2E4E-1E5648F36CFE}"/>
              </a:ext>
            </a:extLst>
          </p:cNvPr>
          <p:cNvSpPr txBox="1"/>
          <p:nvPr/>
        </p:nvSpPr>
        <p:spPr>
          <a:xfrm>
            <a:off x="6794957" y="3072099"/>
            <a:ext cx="4994910" cy="646331"/>
          </a:xfrm>
          <a:prstGeom prst="rect">
            <a:avLst/>
          </a:prstGeom>
          <a:noFill/>
        </p:spPr>
        <p:txBody>
          <a:bodyPr wrap="square" rtlCol="0">
            <a:spAutoFit/>
          </a:bodyPr>
          <a:lstStyle/>
          <a:p>
            <a:r>
              <a:rPr lang="en-US" dirty="0"/>
              <a:t>Bank of New York Mellon Call</a:t>
            </a:r>
          </a:p>
          <a:p>
            <a:r>
              <a:rPr lang="en-US" dirty="0"/>
              <a:t>December 16,2022</a:t>
            </a:r>
          </a:p>
        </p:txBody>
      </p:sp>
    </p:spTree>
    <p:extLst>
      <p:ext uri="{BB962C8B-B14F-4D97-AF65-F5344CB8AC3E}">
        <p14:creationId xmlns:p14="http://schemas.microsoft.com/office/powerpoint/2010/main" val="2820374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EFB06-C1C8-5216-1AAB-4D05A5258F05}"/>
              </a:ext>
            </a:extLst>
          </p:cNvPr>
          <p:cNvSpPr>
            <a:spLocks noGrp="1"/>
          </p:cNvSpPr>
          <p:nvPr>
            <p:ph type="title"/>
          </p:nvPr>
        </p:nvSpPr>
        <p:spPr/>
        <p:txBody>
          <a:bodyPr/>
          <a:lstStyle/>
          <a:p>
            <a:r>
              <a:rPr lang="en-US" dirty="0"/>
              <a:t>Purpose of Today’s Call</a:t>
            </a:r>
          </a:p>
        </p:txBody>
      </p:sp>
      <p:sp>
        <p:nvSpPr>
          <p:cNvPr id="3" name="Content Placeholder 2">
            <a:extLst>
              <a:ext uri="{FF2B5EF4-FFF2-40B4-BE49-F238E27FC236}">
                <a16:creationId xmlns:a16="http://schemas.microsoft.com/office/drawing/2014/main" id="{8EB4A236-9DF3-F34A-49E7-AB8A0C11B415}"/>
              </a:ext>
            </a:extLst>
          </p:cNvPr>
          <p:cNvSpPr>
            <a:spLocks noGrp="1"/>
          </p:cNvSpPr>
          <p:nvPr>
            <p:ph idx="1"/>
          </p:nvPr>
        </p:nvSpPr>
        <p:spPr>
          <a:xfrm>
            <a:off x="689610" y="1253330"/>
            <a:ext cx="10515600" cy="5604669"/>
          </a:xfrm>
        </p:spPr>
        <p:txBody>
          <a:bodyPr>
            <a:normAutofit/>
          </a:bodyPr>
          <a:lstStyle/>
          <a:p>
            <a:r>
              <a:rPr lang="en-US" dirty="0"/>
              <a:t>Introduce our teams since we last met pre-COVID</a:t>
            </a:r>
          </a:p>
          <a:p>
            <a:r>
              <a:rPr lang="en-US" dirty="0"/>
              <a:t>High-level overview of LTC</a:t>
            </a:r>
          </a:p>
          <a:p>
            <a:r>
              <a:rPr lang="en-US" dirty="0"/>
              <a:t>LTC’s ESG Initiative</a:t>
            </a:r>
          </a:p>
          <a:p>
            <a:r>
              <a:rPr lang="en-US" dirty="0"/>
              <a:t>Proxy Voting </a:t>
            </a:r>
          </a:p>
          <a:p>
            <a:endParaRPr lang="en-US" dirty="0"/>
          </a:p>
          <a:p>
            <a:r>
              <a:rPr lang="en-US" dirty="0"/>
              <a:t>LTC Team </a:t>
            </a:r>
            <a:r>
              <a:rPr lang="en-US" dirty="0">
                <a:highlight>
                  <a:srgbClr val="FFFF00"/>
                </a:highlight>
              </a:rPr>
              <a:t>(images on the website - https://www.ltcreit.com/about/)</a:t>
            </a:r>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1B174D25-93B0-4341-7E4B-C7EA6A5A4106}"/>
              </a:ext>
            </a:extLst>
          </p:cNvPr>
          <p:cNvPicPr>
            <a:picLocks noChangeAspect="1"/>
          </p:cNvPicPr>
          <p:nvPr/>
        </p:nvPicPr>
        <p:blipFill>
          <a:blip r:embed="rId2"/>
          <a:stretch>
            <a:fillRect/>
          </a:stretch>
        </p:blipFill>
        <p:spPr>
          <a:xfrm>
            <a:off x="838200" y="4458644"/>
            <a:ext cx="4899660" cy="2245495"/>
          </a:xfrm>
          <a:prstGeom prst="rect">
            <a:avLst/>
          </a:prstGeom>
        </p:spPr>
      </p:pic>
      <p:pic>
        <p:nvPicPr>
          <p:cNvPr id="9" name="Picture 8">
            <a:extLst>
              <a:ext uri="{FF2B5EF4-FFF2-40B4-BE49-F238E27FC236}">
                <a16:creationId xmlns:a16="http://schemas.microsoft.com/office/drawing/2014/main" id="{29F1273E-5126-0D08-6CE9-861D35DD0781}"/>
              </a:ext>
            </a:extLst>
          </p:cNvPr>
          <p:cNvPicPr>
            <a:picLocks noChangeAspect="1"/>
          </p:cNvPicPr>
          <p:nvPr/>
        </p:nvPicPr>
        <p:blipFill>
          <a:blip r:embed="rId3"/>
          <a:stretch>
            <a:fillRect/>
          </a:stretch>
        </p:blipFill>
        <p:spPr>
          <a:xfrm>
            <a:off x="5814062" y="4408910"/>
            <a:ext cx="1280160" cy="2287769"/>
          </a:xfrm>
          <a:prstGeom prst="rect">
            <a:avLst/>
          </a:prstGeom>
        </p:spPr>
      </p:pic>
    </p:spTree>
    <p:extLst>
      <p:ext uri="{BB962C8B-B14F-4D97-AF65-F5344CB8AC3E}">
        <p14:creationId xmlns:p14="http://schemas.microsoft.com/office/powerpoint/2010/main" val="3242120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83698-5F1E-A98A-6CF3-DE5090BD173F}"/>
              </a:ext>
            </a:extLst>
          </p:cNvPr>
          <p:cNvSpPr>
            <a:spLocks noGrp="1"/>
          </p:cNvSpPr>
          <p:nvPr>
            <p:ph type="title"/>
          </p:nvPr>
        </p:nvSpPr>
        <p:spPr/>
        <p:txBody>
          <a:bodyPr/>
          <a:lstStyle/>
          <a:p>
            <a:r>
              <a:rPr lang="en-US" dirty="0"/>
              <a:t>About LTC</a:t>
            </a:r>
          </a:p>
        </p:txBody>
      </p:sp>
      <p:sp>
        <p:nvSpPr>
          <p:cNvPr id="15" name="Content Placeholder 14">
            <a:extLst>
              <a:ext uri="{FF2B5EF4-FFF2-40B4-BE49-F238E27FC236}">
                <a16:creationId xmlns:a16="http://schemas.microsoft.com/office/drawing/2014/main" id="{5C7793E9-B123-2CBF-14AE-5DAA2791CDD1}"/>
              </a:ext>
            </a:extLst>
          </p:cNvPr>
          <p:cNvSpPr>
            <a:spLocks noGrp="1"/>
          </p:cNvSpPr>
          <p:nvPr>
            <p:ph idx="1"/>
          </p:nvPr>
        </p:nvSpPr>
        <p:spPr>
          <a:xfrm>
            <a:off x="666750" y="2141537"/>
            <a:ext cx="10515600" cy="4351338"/>
          </a:xfrm>
        </p:spPr>
        <p:txBody>
          <a:bodyPr>
            <a:normAutofit/>
          </a:bodyPr>
          <a:lstStyle/>
          <a:p>
            <a:r>
              <a:rPr lang="en-US" dirty="0"/>
              <a:t>Established 1992 – NYSE: LTC</a:t>
            </a:r>
          </a:p>
          <a:p>
            <a:r>
              <a:rPr lang="en-GB" sz="2800" dirty="0">
                <a:solidFill>
                  <a:schemeClr val="tx1"/>
                </a:solidFill>
                <a:latin typeface="Calibri" panose="020F0502020204030204" pitchFamily="34" charset="0"/>
                <a:ea typeface="MS PGothic"/>
                <a:cs typeface="+mn-cs"/>
              </a:rPr>
              <a:t>Investment grade NAIC 2C rating (insurance industry’s rating agency for debt investments)</a:t>
            </a:r>
          </a:p>
          <a:p>
            <a:r>
              <a:rPr lang="en-US" dirty="0"/>
              <a:t>Current Market Cap – $1.55B</a:t>
            </a:r>
            <a:endParaRPr lang="en-GB" sz="2800" dirty="0">
              <a:solidFill>
                <a:schemeClr val="tx1"/>
              </a:solidFill>
              <a:latin typeface="Calibri" panose="020F0502020204030204" pitchFamily="34" charset="0"/>
              <a:ea typeface="MS PGothic"/>
              <a:cs typeface="+mn-cs"/>
            </a:endParaRPr>
          </a:p>
          <a:p>
            <a:pPr lvl="0"/>
            <a:r>
              <a:rPr lang="en-GB" sz="2800" dirty="0">
                <a:solidFill>
                  <a:schemeClr val="tx1"/>
                </a:solidFill>
                <a:latin typeface="Calibri" panose="020F0502020204030204" pitchFamily="34" charset="0"/>
                <a:ea typeface="MS PGothic"/>
                <a:cs typeface="+mn-cs"/>
              </a:rPr>
              <a:t>Current Enterprise Value:  $2.33B</a:t>
            </a:r>
          </a:p>
          <a:p>
            <a:pPr lvl="0"/>
            <a:r>
              <a:rPr lang="en-GB" sz="2800" dirty="0">
                <a:solidFill>
                  <a:schemeClr val="tx1"/>
                </a:solidFill>
                <a:latin typeface="Calibri" panose="020F0502020204030204" pitchFamily="34" charset="0"/>
                <a:ea typeface="MS PGothic"/>
                <a:cs typeface="+mn-cs"/>
              </a:rPr>
              <a:t>Debt to Enterprise Value</a:t>
            </a:r>
            <a:r>
              <a:rPr lang="en-GB" sz="2800" baseline="30000" dirty="0">
                <a:solidFill>
                  <a:schemeClr val="tx1"/>
                </a:solidFill>
                <a:latin typeface="Calibri" panose="020F0502020204030204" pitchFamily="34" charset="0"/>
                <a:ea typeface="MS PGothic"/>
                <a:cs typeface="+mn-cs"/>
              </a:rPr>
              <a:t>(1)</a:t>
            </a:r>
            <a:r>
              <a:rPr lang="en-GB" sz="2800" dirty="0">
                <a:solidFill>
                  <a:schemeClr val="tx1"/>
                </a:solidFill>
                <a:latin typeface="Calibri" panose="020F0502020204030204" pitchFamily="34" charset="0"/>
                <a:ea typeface="MS PGothic"/>
                <a:cs typeface="+mn-cs"/>
              </a:rPr>
              <a:t>:  34.1% </a:t>
            </a:r>
          </a:p>
          <a:p>
            <a:pPr lvl="0"/>
            <a:r>
              <a:rPr lang="en-GB" sz="2800" dirty="0">
                <a:solidFill>
                  <a:schemeClr val="tx1"/>
                </a:solidFill>
                <a:latin typeface="Calibri" panose="020F0502020204030204" pitchFamily="34" charset="0"/>
                <a:ea typeface="MS PGothic"/>
                <a:cs typeface="+mn-cs"/>
              </a:rPr>
              <a:t>Debt to Annualized Adjusted </a:t>
            </a:r>
            <a:r>
              <a:rPr lang="en-GB" sz="2800" dirty="0" err="1">
                <a:solidFill>
                  <a:schemeClr val="tx1"/>
                </a:solidFill>
                <a:latin typeface="Calibri" panose="020F0502020204030204" pitchFamily="34" charset="0"/>
                <a:ea typeface="MS PGothic"/>
                <a:cs typeface="+mn-cs"/>
              </a:rPr>
              <a:t>EBITDA</a:t>
            </a:r>
            <a:r>
              <a:rPr lang="en-GB" sz="2800" i="1" dirty="0" err="1">
                <a:solidFill>
                  <a:schemeClr val="tx1"/>
                </a:solidFill>
                <a:latin typeface="Calibri" panose="020F0502020204030204" pitchFamily="34" charset="0"/>
                <a:ea typeface="MS PGothic"/>
                <a:cs typeface="+mn-cs"/>
              </a:rPr>
              <a:t>re</a:t>
            </a:r>
            <a:r>
              <a:rPr lang="en-GB" sz="2800" baseline="30000" dirty="0">
                <a:solidFill>
                  <a:schemeClr val="tx1"/>
                </a:solidFill>
                <a:latin typeface="Calibri" panose="020F0502020204030204" pitchFamily="34" charset="0"/>
                <a:ea typeface="MS PGothic"/>
                <a:cs typeface="+mn-cs"/>
              </a:rPr>
              <a:t>(1)</a:t>
            </a:r>
            <a:r>
              <a:rPr lang="en-GB" sz="2800" dirty="0">
                <a:solidFill>
                  <a:schemeClr val="tx1"/>
                </a:solidFill>
                <a:latin typeface="Calibri" panose="020F0502020204030204" pitchFamily="34" charset="0"/>
                <a:ea typeface="MS PGothic"/>
                <a:cs typeface="+mn-cs"/>
              </a:rPr>
              <a:t>:  5.9x  </a:t>
            </a:r>
          </a:p>
          <a:p>
            <a:pPr marL="0" indent="0">
              <a:buNone/>
            </a:pPr>
            <a:endParaRPr lang="en-US" dirty="0"/>
          </a:p>
          <a:p>
            <a:pPr marL="0" indent="0">
              <a:buNone/>
            </a:pPr>
            <a:r>
              <a:rPr lang="en-US" sz="1800" dirty="0"/>
              <a:t>(1) </a:t>
            </a:r>
            <a:r>
              <a:rPr lang="en-GB" sz="1800" dirty="0">
                <a:solidFill>
                  <a:schemeClr val="tx1"/>
                </a:solidFill>
                <a:latin typeface="Calibri" panose="020F0502020204030204" pitchFamily="34" charset="0"/>
                <a:ea typeface="MS PGothic"/>
                <a:cs typeface="+mn-cs"/>
              </a:rPr>
              <a:t>at September 30, 2022 using September 30, 2022 closing stock price</a:t>
            </a:r>
            <a:endParaRPr lang="en-GB" sz="1800" b="0" dirty="0">
              <a:solidFill>
                <a:schemeClr val="tx1"/>
              </a:solidFill>
              <a:latin typeface="Calibri" panose="020F0502020204030204" pitchFamily="34" charset="0"/>
              <a:ea typeface="MS PGothic"/>
              <a:cs typeface="+mn-cs"/>
            </a:endParaRPr>
          </a:p>
          <a:p>
            <a:pPr marL="0" indent="0">
              <a:buNone/>
            </a:pPr>
            <a:endParaRPr lang="en-US" dirty="0"/>
          </a:p>
          <a:p>
            <a:endParaRPr lang="en-US" dirty="0"/>
          </a:p>
        </p:txBody>
      </p:sp>
      <p:sp>
        <p:nvSpPr>
          <p:cNvPr id="4" name="Content Placeholder 7">
            <a:extLst>
              <a:ext uri="{FF2B5EF4-FFF2-40B4-BE49-F238E27FC236}">
                <a16:creationId xmlns:a16="http://schemas.microsoft.com/office/drawing/2014/main" id="{C437C532-E01E-F58C-AB86-300222CA981E}"/>
              </a:ext>
            </a:extLst>
          </p:cNvPr>
          <p:cNvSpPr txBox="1">
            <a:spLocks/>
          </p:cNvSpPr>
          <p:nvPr/>
        </p:nvSpPr>
        <p:spPr>
          <a:xfrm>
            <a:off x="507046" y="1274383"/>
            <a:ext cx="8454073" cy="761812"/>
          </a:xfrm>
          <a:prstGeom prst="rect">
            <a:avLst/>
          </a:prstGeom>
          <a:noFill/>
          <a:ln>
            <a:noFill/>
          </a:ln>
        </p:spPr>
        <p:txBody>
          <a:bodyPr vert="horz" wrap="square" lIns="91440" tIns="45720" rIns="91440" bIns="45720" rtlCol="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just" eaLnBrk="0" hangingPunct="0">
              <a:lnSpc>
                <a:spcPct val="105000"/>
              </a:lnSpc>
              <a:spcBef>
                <a:spcPct val="5000"/>
              </a:spcBef>
              <a:buClr>
                <a:schemeClr val="accent1">
                  <a:lumMod val="50000"/>
                </a:schemeClr>
              </a:buClr>
              <a:buSzPct val="123000"/>
              <a:buFont typeface="Arial" panose="020B0604020202020204" pitchFamily="34" charset="0"/>
              <a:buNone/>
              <a:tabLst>
                <a:tab pos="321469" algn="l"/>
                <a:tab pos="1017984" algn="l"/>
              </a:tabLst>
              <a:defRPr/>
            </a:pPr>
            <a:r>
              <a:rPr lang="en-US" sz="1400" dirty="0">
                <a:latin typeface="Calibri" panose="020F0502020204030204" pitchFamily="34" charset="0"/>
                <a:ea typeface="MS PGothic"/>
              </a:rPr>
              <a:t>LTC is a real estate investment trust (REIT) investing in seniors housing and health care properties primarily through sale-leasebacks, mortgage financing, joint-ventures and structured finance solutions including preferred equity and mezzanine lending. </a:t>
            </a:r>
            <a:endParaRPr lang="en-GB" sz="1400" dirty="0">
              <a:latin typeface="Calibri" panose="020F0502020204030204" pitchFamily="34" charset="0"/>
              <a:ea typeface="MS PGothic"/>
            </a:endParaRPr>
          </a:p>
        </p:txBody>
      </p:sp>
      <p:pic>
        <p:nvPicPr>
          <p:cNvPr id="5" name="Picture 4" descr="LTC_listed emb_nyse.png">
            <a:extLst>
              <a:ext uri="{FF2B5EF4-FFF2-40B4-BE49-F238E27FC236}">
                <a16:creationId xmlns:a16="http://schemas.microsoft.com/office/drawing/2014/main" id="{1FBE754B-994F-A094-4965-8A158CB84E02}"/>
              </a:ext>
            </a:extLst>
          </p:cNvPr>
          <p:cNvPicPr>
            <a:picLocks noChangeAspect="1"/>
          </p:cNvPicPr>
          <p:nvPr/>
        </p:nvPicPr>
        <p:blipFill>
          <a:blip r:embed="rId2" cstate="print"/>
          <a:stretch>
            <a:fillRect/>
          </a:stretch>
        </p:blipFill>
        <p:spPr>
          <a:xfrm>
            <a:off x="10133902" y="1251654"/>
            <a:ext cx="793145" cy="654411"/>
          </a:xfrm>
          <a:prstGeom prst="rect">
            <a:avLst/>
          </a:prstGeom>
        </p:spPr>
      </p:pic>
    </p:spTree>
    <p:extLst>
      <p:ext uri="{BB962C8B-B14F-4D97-AF65-F5344CB8AC3E}">
        <p14:creationId xmlns:p14="http://schemas.microsoft.com/office/powerpoint/2010/main" val="789829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E1C68-7D44-5C41-0737-42EAFCD213D7}"/>
              </a:ext>
            </a:extLst>
          </p:cNvPr>
          <p:cNvSpPr>
            <a:spLocks noGrp="1"/>
          </p:cNvSpPr>
          <p:nvPr>
            <p:ph type="title"/>
          </p:nvPr>
        </p:nvSpPr>
        <p:spPr/>
        <p:txBody>
          <a:bodyPr/>
          <a:lstStyle/>
          <a:p>
            <a:r>
              <a:rPr lang="en-US" dirty="0"/>
              <a:t>Portfolio Overview</a:t>
            </a:r>
          </a:p>
        </p:txBody>
      </p:sp>
      <p:sp>
        <p:nvSpPr>
          <p:cNvPr id="3" name="Content Placeholder 2">
            <a:extLst>
              <a:ext uri="{FF2B5EF4-FFF2-40B4-BE49-F238E27FC236}">
                <a16:creationId xmlns:a16="http://schemas.microsoft.com/office/drawing/2014/main" id="{3A9ED676-8367-6D7E-8447-35962181DEAF}"/>
              </a:ext>
            </a:extLst>
          </p:cNvPr>
          <p:cNvSpPr>
            <a:spLocks noGrp="1"/>
          </p:cNvSpPr>
          <p:nvPr>
            <p:ph idx="1"/>
          </p:nvPr>
        </p:nvSpPr>
        <p:spPr/>
        <p:txBody>
          <a:bodyPr/>
          <a:lstStyle/>
          <a:p>
            <a:r>
              <a:rPr lang="en-US" dirty="0"/>
              <a:t>Health Care REIT investing in Seniors Housing and Care</a:t>
            </a:r>
          </a:p>
          <a:p>
            <a:pPr lvl="1"/>
            <a:r>
              <a:rPr lang="en-US" dirty="0"/>
              <a:t>204 Properties | 29 States | 32 Operating Partners</a:t>
            </a:r>
          </a:p>
          <a:p>
            <a:pPr lvl="1"/>
            <a:r>
              <a:rPr lang="en-US" dirty="0"/>
              <a:t>Independent Living | Assisted Living | Memory Care | Skilled Nursing</a:t>
            </a:r>
          </a:p>
          <a:p>
            <a:pPr lvl="1"/>
            <a:r>
              <a:rPr lang="en-US" dirty="0"/>
              <a:t>Approximately 50% Seniors Housing and 50% Skilled Nursing</a:t>
            </a:r>
          </a:p>
          <a:p>
            <a:endParaRPr lang="en-US" dirty="0"/>
          </a:p>
        </p:txBody>
      </p:sp>
    </p:spTree>
    <p:extLst>
      <p:ext uri="{BB962C8B-B14F-4D97-AF65-F5344CB8AC3E}">
        <p14:creationId xmlns:p14="http://schemas.microsoft.com/office/powerpoint/2010/main" val="4080700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0271820" y="6654861"/>
            <a:ext cx="299350" cy="203138"/>
          </a:xfrm>
          <a:prstGeom prst="rect">
            <a:avLst/>
          </a:prstGeom>
        </p:spPr>
        <p:txBody>
          <a:bodyPr/>
          <a:lstStyle/>
          <a:p>
            <a:fld id="{D7BEDA7F-1F0F-EA4C-98FA-6241BA82C111}" type="slidenum">
              <a:rPr lang="en-US" smtClean="0"/>
              <a:pPr/>
              <a:t>5</a:t>
            </a:fld>
            <a:endParaRPr lang="en-US" dirty="0"/>
          </a:p>
        </p:txBody>
      </p:sp>
      <p:sp>
        <p:nvSpPr>
          <p:cNvPr id="14" name="Rectangle 13">
            <a:extLst>
              <a:ext uri="{FF2B5EF4-FFF2-40B4-BE49-F238E27FC236}">
                <a16:creationId xmlns:a16="http://schemas.microsoft.com/office/drawing/2014/main" id="{CC7F102B-9B82-4A56-A047-F7DB3B8F5E5B}"/>
              </a:ext>
            </a:extLst>
          </p:cNvPr>
          <p:cNvSpPr/>
          <p:nvPr/>
        </p:nvSpPr>
        <p:spPr>
          <a:xfrm>
            <a:off x="13318162" y="1"/>
            <a:ext cx="324505" cy="209481"/>
          </a:xfrm>
          <a:prstGeom prst="rect">
            <a:avLst/>
          </a:prstGeom>
        </p:spPr>
        <p:txBody>
          <a:bodyPr wrap="square">
            <a:spAutoFit/>
          </a:bodyPr>
          <a:lstStyle/>
          <a:p>
            <a:pPr>
              <a:lnSpc>
                <a:spcPct val="106000"/>
              </a:lnSpc>
            </a:pPr>
            <a:r>
              <a:rPr lang="en-US" sz="750" dirty="0">
                <a:cs typeface="Times New Roman" pitchFamily="18" charset="0"/>
              </a:rPr>
              <a:t>(1)</a:t>
            </a:r>
          </a:p>
        </p:txBody>
      </p:sp>
      <p:sp>
        <p:nvSpPr>
          <p:cNvPr id="17" name="Arrow: Chevron 16">
            <a:extLst>
              <a:ext uri="{FF2B5EF4-FFF2-40B4-BE49-F238E27FC236}">
                <a16:creationId xmlns:a16="http://schemas.microsoft.com/office/drawing/2014/main" id="{AE18AF0E-B633-4CB2-9A5F-A74E6A833A14}"/>
              </a:ext>
            </a:extLst>
          </p:cNvPr>
          <p:cNvSpPr/>
          <p:nvPr/>
        </p:nvSpPr>
        <p:spPr>
          <a:xfrm>
            <a:off x="-2178301" y="251103"/>
            <a:ext cx="131123" cy="133328"/>
          </a:xfrm>
          <a:prstGeom prst="chevron">
            <a:avLst/>
          </a:prstGeom>
          <a:solidFill>
            <a:srgbClr val="253C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88" dirty="0">
              <a:solidFill>
                <a:srgbClr val="253C7D"/>
              </a:solidFill>
            </a:endParaRPr>
          </a:p>
        </p:txBody>
      </p:sp>
      <p:sp>
        <p:nvSpPr>
          <p:cNvPr id="18" name="TextBox 17">
            <a:extLst>
              <a:ext uri="{FF2B5EF4-FFF2-40B4-BE49-F238E27FC236}">
                <a16:creationId xmlns:a16="http://schemas.microsoft.com/office/drawing/2014/main" id="{46D28F61-D9A7-D111-363F-B2746127ED15}"/>
              </a:ext>
            </a:extLst>
          </p:cNvPr>
          <p:cNvSpPr txBox="1"/>
          <p:nvPr/>
        </p:nvSpPr>
        <p:spPr>
          <a:xfrm>
            <a:off x="7358548" y="6661028"/>
            <a:ext cx="2946062" cy="207749"/>
          </a:xfrm>
          <a:prstGeom prst="rect">
            <a:avLst/>
          </a:prstGeom>
          <a:noFill/>
        </p:spPr>
        <p:txBody>
          <a:bodyPr wrap="square" rtlCol="0">
            <a:spAutoFit/>
          </a:bodyPr>
          <a:lstStyle/>
          <a:p>
            <a:pPr algn="r"/>
            <a:r>
              <a:rPr lang="en-US" sz="750" dirty="0">
                <a:solidFill>
                  <a:schemeClr val="bg1"/>
                </a:solidFill>
              </a:rPr>
              <a:t>ESG     I</a:t>
            </a:r>
          </a:p>
        </p:txBody>
      </p:sp>
      <p:sp>
        <p:nvSpPr>
          <p:cNvPr id="22" name="Google Shape;55;p13">
            <a:extLst>
              <a:ext uri="{FF2B5EF4-FFF2-40B4-BE49-F238E27FC236}">
                <a16:creationId xmlns:a16="http://schemas.microsoft.com/office/drawing/2014/main" id="{719AD948-9F05-5618-FD9D-01B3F0B3EBA3}"/>
              </a:ext>
            </a:extLst>
          </p:cNvPr>
          <p:cNvSpPr txBox="1">
            <a:spLocks/>
          </p:cNvSpPr>
          <p:nvPr/>
        </p:nvSpPr>
        <p:spPr>
          <a:xfrm>
            <a:off x="1254369" y="2507058"/>
            <a:ext cx="6741362" cy="1758227"/>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a:spcBef>
                <a:spcPts val="0"/>
              </a:spcBef>
              <a:buSzPts val="2600"/>
            </a:pPr>
            <a:r>
              <a:rPr lang="en-US" sz="4000" dirty="0">
                <a:latin typeface="Franklin Gothic Heavy" panose="020B0903020102020204" pitchFamily="34" charset="0"/>
                <a:ea typeface="Montserrat ExtraBold"/>
                <a:cs typeface="Montserrat ExtraBold"/>
                <a:sym typeface="Montserrat ExtraBold"/>
              </a:rPr>
              <a:t>ESG journey</a:t>
            </a:r>
          </a:p>
        </p:txBody>
      </p:sp>
      <p:sp>
        <p:nvSpPr>
          <p:cNvPr id="23" name="Google Shape;56;p13">
            <a:extLst>
              <a:ext uri="{FF2B5EF4-FFF2-40B4-BE49-F238E27FC236}">
                <a16:creationId xmlns:a16="http://schemas.microsoft.com/office/drawing/2014/main" id="{ABF882CB-43A9-7438-612C-B2ED7F309885}"/>
              </a:ext>
            </a:extLst>
          </p:cNvPr>
          <p:cNvSpPr txBox="1">
            <a:spLocks/>
          </p:cNvSpPr>
          <p:nvPr/>
        </p:nvSpPr>
        <p:spPr>
          <a:xfrm>
            <a:off x="1513351" y="2642006"/>
            <a:ext cx="4461616" cy="768094"/>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a:lnSpc>
                <a:spcPct val="116667"/>
              </a:lnSpc>
              <a:spcBef>
                <a:spcPts val="6000"/>
              </a:spcBef>
              <a:buClr>
                <a:schemeClr val="dk1"/>
              </a:buClr>
              <a:buSzPct val="82857"/>
            </a:pPr>
            <a:r>
              <a:rPr lang="en-US" sz="1688" b="1" spc="281" dirty="0">
                <a:latin typeface="Franklin Gothic Medium" panose="020B0603020102020204" pitchFamily="34" charset="0"/>
                <a:ea typeface="Montserrat"/>
                <a:cs typeface="Montserrat"/>
                <a:sym typeface="Montserrat"/>
              </a:rPr>
              <a:t>PEOPLE. PLANET. INTEGRITY</a:t>
            </a:r>
            <a:r>
              <a:rPr lang="en-US" sz="1688" b="1" spc="281" dirty="0">
                <a:solidFill>
                  <a:srgbClr val="68C3E4"/>
                </a:solidFill>
                <a:latin typeface="Franklin Gothic Medium" panose="020B0603020102020204" pitchFamily="34" charset="0"/>
                <a:ea typeface="Montserrat"/>
                <a:cs typeface="Montserrat"/>
                <a:sym typeface="Montserrat"/>
              </a:rPr>
              <a:t>.</a:t>
            </a:r>
          </a:p>
          <a:p>
            <a:pPr>
              <a:spcBef>
                <a:spcPts val="1500"/>
              </a:spcBef>
            </a:pPr>
            <a:endParaRPr lang="en-US" sz="1688" dirty="0">
              <a:solidFill>
                <a:schemeClr val="lt1"/>
              </a:solidFill>
              <a:latin typeface="Montserrat"/>
              <a:ea typeface="Montserrat"/>
              <a:cs typeface="Montserrat"/>
              <a:sym typeface="Montserrat"/>
            </a:endParaRPr>
          </a:p>
        </p:txBody>
      </p:sp>
      <p:sp>
        <p:nvSpPr>
          <p:cNvPr id="24" name="Google Shape;65;p13">
            <a:extLst>
              <a:ext uri="{FF2B5EF4-FFF2-40B4-BE49-F238E27FC236}">
                <a16:creationId xmlns:a16="http://schemas.microsoft.com/office/drawing/2014/main" id="{8F6F4CF9-196E-E5FC-FA82-E07BD102C08B}"/>
              </a:ext>
            </a:extLst>
          </p:cNvPr>
          <p:cNvSpPr txBox="1">
            <a:spLocks/>
          </p:cNvSpPr>
          <p:nvPr/>
        </p:nvSpPr>
        <p:spPr>
          <a:xfrm>
            <a:off x="1702339" y="3559507"/>
            <a:ext cx="3868724" cy="2082813"/>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a:lnSpc>
                <a:spcPct val="120000"/>
              </a:lnSpc>
              <a:spcBef>
                <a:spcPts val="1313"/>
              </a:spcBef>
              <a:spcAft>
                <a:spcPts val="375"/>
              </a:spcAft>
              <a:buSzPts val="1100"/>
            </a:pPr>
            <a:r>
              <a:rPr lang="en-US" sz="1688" cap="none" dirty="0">
                <a:latin typeface="Franklin Gothic Medium" panose="020B0603020102020204" pitchFamily="34" charset="0"/>
                <a:ea typeface="Montserrat"/>
                <a:cs typeface="Montserrat"/>
                <a:sym typeface="Montserrat"/>
              </a:rPr>
              <a:t>Implementing corporate stewardship through socially responsible and sustainable practices.</a:t>
            </a:r>
          </a:p>
        </p:txBody>
      </p:sp>
      <p:grpSp>
        <p:nvGrpSpPr>
          <p:cNvPr id="39" name="Group 38">
            <a:extLst>
              <a:ext uri="{FF2B5EF4-FFF2-40B4-BE49-F238E27FC236}">
                <a16:creationId xmlns:a16="http://schemas.microsoft.com/office/drawing/2014/main" id="{BF07B015-C670-5CD5-18DA-BB0B8FCB349D}"/>
              </a:ext>
            </a:extLst>
          </p:cNvPr>
          <p:cNvGrpSpPr/>
          <p:nvPr/>
        </p:nvGrpSpPr>
        <p:grpSpPr>
          <a:xfrm>
            <a:off x="6096000" y="1228187"/>
            <a:ext cx="1463237" cy="4043408"/>
            <a:chOff x="5579235" y="1167744"/>
            <a:chExt cx="1495845" cy="4220323"/>
          </a:xfrm>
        </p:grpSpPr>
        <p:cxnSp>
          <p:nvCxnSpPr>
            <p:cNvPr id="32" name="Google Shape;57;p13">
              <a:extLst>
                <a:ext uri="{FF2B5EF4-FFF2-40B4-BE49-F238E27FC236}">
                  <a16:creationId xmlns:a16="http://schemas.microsoft.com/office/drawing/2014/main" id="{1A2C03D8-C4EE-ABB6-F01D-2C50FDB50D6E}"/>
                </a:ext>
              </a:extLst>
            </p:cNvPr>
            <p:cNvCxnSpPr>
              <a:cxnSpLocks/>
            </p:cNvCxnSpPr>
            <p:nvPr/>
          </p:nvCxnSpPr>
          <p:spPr>
            <a:xfrm flipV="1">
              <a:off x="6365793" y="1905537"/>
              <a:ext cx="0" cy="3184308"/>
            </a:xfrm>
            <a:prstGeom prst="straightConnector1">
              <a:avLst/>
            </a:prstGeom>
            <a:noFill/>
            <a:ln w="25400" cap="flat" cmpd="sng">
              <a:solidFill>
                <a:srgbClr val="C8CBD1"/>
              </a:solidFill>
              <a:prstDash val="dashDot"/>
              <a:miter lim="400000"/>
              <a:headEnd type="none" w="sm" len="sm"/>
              <a:tailEnd type="none" w="sm" len="sm"/>
            </a:ln>
          </p:spPr>
        </p:cxnSp>
        <p:sp>
          <p:nvSpPr>
            <p:cNvPr id="33" name="Google Shape;58;p13">
              <a:extLst>
                <a:ext uri="{FF2B5EF4-FFF2-40B4-BE49-F238E27FC236}">
                  <a16:creationId xmlns:a16="http://schemas.microsoft.com/office/drawing/2014/main" id="{793BFAC5-2AC0-76B1-0D3A-2B2E6A8107CC}"/>
                </a:ext>
              </a:extLst>
            </p:cNvPr>
            <p:cNvSpPr/>
            <p:nvPr/>
          </p:nvSpPr>
          <p:spPr>
            <a:xfrm>
              <a:off x="5657917" y="4093493"/>
              <a:ext cx="1338477" cy="1294574"/>
            </a:xfrm>
            <a:prstGeom prst="ellipse">
              <a:avLst/>
            </a:prstGeom>
            <a:solidFill>
              <a:srgbClr val="68C3E4"/>
            </a:solidFill>
            <a:ln>
              <a:noFill/>
            </a:ln>
          </p:spPr>
          <p:txBody>
            <a:bodyPr spcFirstLastPara="1" wrap="square" lIns="0" tIns="0" rIns="0" bIns="0" anchor="ctr" anchorCtr="0">
              <a:noAutofit/>
            </a:bodyPr>
            <a:lstStyle/>
            <a:p>
              <a:pPr algn="ctr">
                <a:buClr>
                  <a:srgbClr val="D63764"/>
                </a:buClr>
                <a:buSzPts val="8000"/>
              </a:pPr>
              <a:endParaRPr sz="7500" b="1" dirty="0">
                <a:solidFill>
                  <a:srgbClr val="000000"/>
                </a:solidFill>
                <a:latin typeface="Helvetica Neue"/>
                <a:ea typeface="Helvetica Neue"/>
                <a:cs typeface="Helvetica Neue"/>
                <a:sym typeface="Helvetica Neue"/>
              </a:endParaRPr>
            </a:p>
          </p:txBody>
        </p:sp>
        <p:sp>
          <p:nvSpPr>
            <p:cNvPr id="34" name="Google Shape;60;p13">
              <a:extLst>
                <a:ext uri="{FF2B5EF4-FFF2-40B4-BE49-F238E27FC236}">
                  <a16:creationId xmlns:a16="http://schemas.microsoft.com/office/drawing/2014/main" id="{182C9880-D2CE-5941-DA54-FF9B19AACF3B}"/>
                </a:ext>
              </a:extLst>
            </p:cNvPr>
            <p:cNvSpPr/>
            <p:nvPr/>
          </p:nvSpPr>
          <p:spPr>
            <a:xfrm>
              <a:off x="5831518" y="1167744"/>
              <a:ext cx="991277" cy="990924"/>
            </a:xfrm>
            <a:prstGeom prst="ellipse">
              <a:avLst/>
            </a:prstGeom>
            <a:solidFill>
              <a:srgbClr val="062E87"/>
            </a:solidFill>
            <a:ln>
              <a:noFill/>
            </a:ln>
          </p:spPr>
          <p:txBody>
            <a:bodyPr spcFirstLastPara="1" wrap="square" lIns="0" tIns="0" rIns="0" bIns="0" anchor="ctr" anchorCtr="0">
              <a:noAutofit/>
            </a:bodyPr>
            <a:lstStyle/>
            <a:p>
              <a:pPr algn="ctr">
                <a:buClr>
                  <a:srgbClr val="D63764"/>
                </a:buClr>
                <a:buSzPts val="8000"/>
              </a:pPr>
              <a:endParaRPr sz="7500" b="1" dirty="0">
                <a:solidFill>
                  <a:srgbClr val="062E87"/>
                </a:solidFill>
                <a:latin typeface="Helvetica Neue"/>
                <a:ea typeface="Helvetica Neue"/>
                <a:cs typeface="Helvetica Neue"/>
                <a:sym typeface="Helvetica Neue"/>
              </a:endParaRPr>
            </a:p>
          </p:txBody>
        </p:sp>
        <p:sp>
          <p:nvSpPr>
            <p:cNvPr id="35" name="Google Shape;61;p13">
              <a:extLst>
                <a:ext uri="{FF2B5EF4-FFF2-40B4-BE49-F238E27FC236}">
                  <a16:creationId xmlns:a16="http://schemas.microsoft.com/office/drawing/2014/main" id="{A4EB1FEB-94CE-400B-0225-A6715320C3F2}"/>
                </a:ext>
              </a:extLst>
            </p:cNvPr>
            <p:cNvSpPr txBox="1">
              <a:spLocks/>
            </p:cNvSpPr>
            <p:nvPr/>
          </p:nvSpPr>
          <p:spPr>
            <a:xfrm>
              <a:off x="5749838" y="1286254"/>
              <a:ext cx="1199768" cy="720171"/>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algn="ctr">
                <a:spcBef>
                  <a:spcPts val="0"/>
                </a:spcBef>
              </a:pPr>
              <a:r>
                <a:rPr lang="en" sz="1781" b="1" dirty="0">
                  <a:solidFill>
                    <a:schemeClr val="lt1"/>
                  </a:solidFill>
                  <a:latin typeface="+mn-lt"/>
                  <a:sym typeface="Montserrat ExtraBold"/>
                </a:rPr>
                <a:t>2021</a:t>
              </a:r>
            </a:p>
          </p:txBody>
        </p:sp>
        <p:sp>
          <p:nvSpPr>
            <p:cNvPr id="36" name="Google Shape;62;p13">
              <a:extLst>
                <a:ext uri="{FF2B5EF4-FFF2-40B4-BE49-F238E27FC236}">
                  <a16:creationId xmlns:a16="http://schemas.microsoft.com/office/drawing/2014/main" id="{9D906F12-49A9-5774-9FC9-D9914DB50366}"/>
                </a:ext>
              </a:extLst>
            </p:cNvPr>
            <p:cNvSpPr txBox="1">
              <a:spLocks/>
            </p:cNvSpPr>
            <p:nvPr/>
          </p:nvSpPr>
          <p:spPr>
            <a:xfrm>
              <a:off x="5579235" y="4325740"/>
              <a:ext cx="1495845" cy="720171"/>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algn="ctr">
                <a:spcBef>
                  <a:spcPts val="0"/>
                </a:spcBef>
                <a:buSzPts val="2600"/>
              </a:pPr>
              <a:r>
                <a:rPr lang="en" sz="2344" b="1" dirty="0">
                  <a:solidFill>
                    <a:schemeClr val="lt1"/>
                  </a:solidFill>
                  <a:latin typeface="+mn-lt"/>
                  <a:ea typeface="Montserrat ExtraBold"/>
                  <a:cs typeface="Montserrat ExtraBold"/>
                  <a:sym typeface="Montserrat ExtraBold"/>
                </a:rPr>
                <a:t>2022</a:t>
              </a:r>
            </a:p>
          </p:txBody>
        </p:sp>
      </p:grpSp>
      <p:sp>
        <p:nvSpPr>
          <p:cNvPr id="42" name="Google Shape;63;p13">
            <a:extLst>
              <a:ext uri="{FF2B5EF4-FFF2-40B4-BE49-F238E27FC236}">
                <a16:creationId xmlns:a16="http://schemas.microsoft.com/office/drawing/2014/main" id="{23D3AD85-4199-F9E4-9045-C916C014A2D7}"/>
              </a:ext>
            </a:extLst>
          </p:cNvPr>
          <p:cNvSpPr txBox="1">
            <a:spLocks/>
          </p:cNvSpPr>
          <p:nvPr/>
        </p:nvSpPr>
        <p:spPr>
          <a:xfrm>
            <a:off x="7183962" y="1087843"/>
            <a:ext cx="3237533" cy="2298329"/>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428625">
              <a:lnSpc>
                <a:spcPct val="115000"/>
              </a:lnSpc>
              <a:spcBef>
                <a:spcPts val="0"/>
              </a:spcBef>
            </a:pPr>
            <a:r>
              <a:rPr lang="en-US" sz="1125" cap="none" dirty="0">
                <a:latin typeface="+mn-lt"/>
                <a:ea typeface="Montserrat"/>
                <a:cs typeface="Montserrat"/>
                <a:sym typeface="Montserrat"/>
              </a:rPr>
              <a:t>Board established an ESG committee to oversee practices and performance</a:t>
            </a:r>
          </a:p>
          <a:p>
            <a:pPr marL="428625">
              <a:lnSpc>
                <a:spcPct val="115000"/>
              </a:lnSpc>
              <a:spcBef>
                <a:spcPts val="844"/>
              </a:spcBef>
            </a:pPr>
            <a:r>
              <a:rPr lang="en-US" sz="1125" cap="none" dirty="0">
                <a:latin typeface="+mn-lt"/>
                <a:ea typeface="Montserrat"/>
                <a:cs typeface="Montserrat"/>
                <a:sym typeface="Montserrat"/>
              </a:rPr>
              <a:t>Created and published an Environmental Sustainability Commitment and Human Capital Management and Labor Rights Guidelines</a:t>
            </a:r>
          </a:p>
        </p:txBody>
      </p:sp>
      <p:sp>
        <p:nvSpPr>
          <p:cNvPr id="43" name="Google Shape;64;p13">
            <a:extLst>
              <a:ext uri="{FF2B5EF4-FFF2-40B4-BE49-F238E27FC236}">
                <a16:creationId xmlns:a16="http://schemas.microsoft.com/office/drawing/2014/main" id="{5C483B10-E689-9A84-2E3B-F7C249314050}"/>
              </a:ext>
            </a:extLst>
          </p:cNvPr>
          <p:cNvSpPr txBox="1">
            <a:spLocks/>
          </p:cNvSpPr>
          <p:nvPr/>
        </p:nvSpPr>
        <p:spPr>
          <a:xfrm>
            <a:off x="7137512" y="3026053"/>
            <a:ext cx="3541137" cy="2772131"/>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marL="428625">
              <a:lnSpc>
                <a:spcPct val="115000"/>
              </a:lnSpc>
              <a:spcBef>
                <a:spcPts val="0"/>
              </a:spcBef>
            </a:pPr>
            <a:r>
              <a:rPr lang="en-US" sz="1125" cap="none" dirty="0">
                <a:latin typeface="+mn-lt"/>
                <a:sym typeface="Montserrat"/>
              </a:rPr>
              <a:t>Enhanced our disclosures to highlight ESG initiatives</a:t>
            </a:r>
          </a:p>
          <a:p>
            <a:pPr marL="428625">
              <a:lnSpc>
                <a:spcPct val="115000"/>
              </a:lnSpc>
              <a:spcBef>
                <a:spcPts val="0"/>
              </a:spcBef>
            </a:pPr>
            <a:endParaRPr lang="en-US" sz="1125" cap="none" dirty="0">
              <a:latin typeface="+mn-lt"/>
              <a:sym typeface="Montserrat"/>
            </a:endParaRPr>
          </a:p>
          <a:p>
            <a:pPr marL="428625">
              <a:lnSpc>
                <a:spcPct val="115000"/>
              </a:lnSpc>
              <a:spcBef>
                <a:spcPts val="0"/>
              </a:spcBef>
            </a:pPr>
            <a:r>
              <a:rPr lang="en-US" sz="1125" cap="none" dirty="0">
                <a:latin typeface="+mn-lt"/>
                <a:sym typeface="Montserrat"/>
              </a:rPr>
              <a:t>Aligning with the Sustainability Accounting Standards Board (SASB) reporting framework and adopting select United Nations Sustainable Development Goals (SDGs) in guiding us to provide shareholders with relevant information on our environmental impact</a:t>
            </a:r>
            <a:br>
              <a:rPr lang="en-US" sz="1125" cap="none" dirty="0">
                <a:latin typeface="+mn-lt"/>
                <a:sym typeface="Montserrat"/>
              </a:rPr>
            </a:br>
            <a:endParaRPr lang="en-US" sz="1125" cap="none" dirty="0">
              <a:latin typeface="+mn-lt"/>
              <a:sym typeface="Montserrat"/>
            </a:endParaRPr>
          </a:p>
          <a:p>
            <a:pPr marL="428625">
              <a:lnSpc>
                <a:spcPct val="115000"/>
              </a:lnSpc>
              <a:spcBef>
                <a:spcPts val="0"/>
              </a:spcBef>
            </a:pPr>
            <a:br>
              <a:rPr lang="en-US" sz="1125" cap="none" dirty="0">
                <a:latin typeface="+mn-lt"/>
                <a:sym typeface="Montserrat"/>
              </a:rPr>
            </a:br>
            <a:r>
              <a:rPr lang="en-US" sz="1125" cap="none" dirty="0">
                <a:latin typeface="+mn-lt"/>
                <a:sym typeface="Montserrat"/>
              </a:rPr>
              <a:t>Visit our website to learn more about our ESG initiatives. </a:t>
            </a:r>
            <a:r>
              <a:rPr lang="en-US" sz="1125" cap="none" dirty="0">
                <a:latin typeface="+mn-lt"/>
                <a:sym typeface="Montserrat"/>
                <a:hlinkClick r:id="rId3">
                  <a:extLst>
                    <a:ext uri="{A12FA001-AC4F-418D-AE19-62706E023703}">
                      <ahyp:hlinkClr xmlns:ahyp="http://schemas.microsoft.com/office/drawing/2018/hyperlinkcolor" val="tx"/>
                    </a:ext>
                  </a:extLst>
                </a:hlinkClick>
              </a:rPr>
              <a:t>www.ltcreit.com/esg</a:t>
            </a:r>
            <a:r>
              <a:rPr lang="en-US" sz="1125" cap="none" dirty="0">
                <a:latin typeface="+mn-lt"/>
                <a:sym typeface="Montserrat"/>
              </a:rPr>
              <a:t> </a:t>
            </a:r>
          </a:p>
          <a:p>
            <a:pPr marL="428625">
              <a:lnSpc>
                <a:spcPct val="115000"/>
              </a:lnSpc>
              <a:spcBef>
                <a:spcPts val="0"/>
              </a:spcBef>
            </a:pPr>
            <a:endParaRPr lang="en-US" sz="2063" dirty="0">
              <a:solidFill>
                <a:srgbClr val="062E87"/>
              </a:solidFill>
              <a:latin typeface="Montserrat"/>
              <a:ea typeface="Montserrat"/>
              <a:cs typeface="Montserrat"/>
              <a:sym typeface="Montserrat"/>
            </a:endParaRPr>
          </a:p>
        </p:txBody>
      </p:sp>
      <p:pic>
        <p:nvPicPr>
          <p:cNvPr id="2" name="Picture 1" descr="Light bulb on green grass">
            <a:extLst>
              <a:ext uri="{FF2B5EF4-FFF2-40B4-BE49-F238E27FC236}">
                <a16:creationId xmlns:a16="http://schemas.microsoft.com/office/drawing/2014/main" id="{391C08B9-A2FD-278E-96B5-FAFC37254192}"/>
              </a:ext>
            </a:extLst>
          </p:cNvPr>
          <p:cNvPicPr>
            <a:picLocks noChangeAspect="1"/>
          </p:cNvPicPr>
          <p:nvPr/>
        </p:nvPicPr>
        <p:blipFill rotWithShape="1">
          <a:blip r:embed="rId4"/>
          <a:srcRect l="5884" r="-1" b="-1"/>
          <a:stretch/>
        </p:blipFill>
        <p:spPr>
          <a:xfrm>
            <a:off x="-9074" y="49127"/>
            <a:ext cx="2728828" cy="1935364"/>
          </a:xfrm>
          <a:prstGeom prst="rect">
            <a:avLst/>
          </a:prstGeom>
        </p:spPr>
      </p:pic>
      <p:sp>
        <p:nvSpPr>
          <p:cNvPr id="4" name="Google Shape;60;p13">
            <a:extLst>
              <a:ext uri="{FF2B5EF4-FFF2-40B4-BE49-F238E27FC236}">
                <a16:creationId xmlns:a16="http://schemas.microsoft.com/office/drawing/2014/main" id="{BD83FC6C-1012-0928-1322-F280C322AC51}"/>
              </a:ext>
            </a:extLst>
          </p:cNvPr>
          <p:cNvSpPr/>
          <p:nvPr/>
        </p:nvSpPr>
        <p:spPr>
          <a:xfrm>
            <a:off x="6518688" y="245547"/>
            <a:ext cx="617855" cy="583956"/>
          </a:xfrm>
          <a:prstGeom prst="ellipse">
            <a:avLst/>
          </a:prstGeom>
          <a:solidFill>
            <a:srgbClr val="062E87"/>
          </a:solidFill>
          <a:ln>
            <a:noFill/>
          </a:ln>
        </p:spPr>
        <p:txBody>
          <a:bodyPr spcFirstLastPara="1" wrap="square" lIns="0" tIns="0" rIns="0" bIns="0" anchor="ctr" anchorCtr="0">
            <a:noAutofit/>
          </a:bodyPr>
          <a:lstStyle/>
          <a:p>
            <a:pPr algn="ctr">
              <a:buClr>
                <a:srgbClr val="D63764"/>
              </a:buClr>
              <a:buSzPts val="8000"/>
            </a:pPr>
            <a:endParaRPr lang="en-US" sz="7500" b="1" dirty="0">
              <a:solidFill>
                <a:srgbClr val="062E87"/>
              </a:solidFill>
              <a:latin typeface="Helvetica Neue"/>
              <a:ea typeface="Helvetica Neue"/>
              <a:cs typeface="Helvetica Neue"/>
              <a:sym typeface="Helvetica Neue"/>
            </a:endParaRPr>
          </a:p>
        </p:txBody>
      </p:sp>
      <p:sp>
        <p:nvSpPr>
          <p:cNvPr id="5" name="Google Shape;62;p13">
            <a:extLst>
              <a:ext uri="{FF2B5EF4-FFF2-40B4-BE49-F238E27FC236}">
                <a16:creationId xmlns:a16="http://schemas.microsoft.com/office/drawing/2014/main" id="{D09651D6-F796-AA60-3E51-87AE5C51CF04}"/>
              </a:ext>
            </a:extLst>
          </p:cNvPr>
          <p:cNvSpPr txBox="1">
            <a:spLocks/>
          </p:cNvSpPr>
          <p:nvPr/>
        </p:nvSpPr>
        <p:spPr>
          <a:xfrm>
            <a:off x="6096000" y="149129"/>
            <a:ext cx="1463237" cy="689982"/>
          </a:xfrm>
          <a:prstGeom prst="rect">
            <a:avLst/>
          </a:prstGeom>
        </p:spPr>
        <p:txBody>
          <a:bodyPr spcFirstLastPara="1" wrap="square" lIns="228586" tIns="228586" rIns="228586" bIns="228586" anchor="t" anchorCtr="0">
            <a:noAutofit/>
          </a:bodyPr>
          <a:lstStyle>
            <a:lvl1pPr algn="l" defTabSz="496382" rtl="0" eaLnBrk="1" latinLnBrk="0" hangingPunct="1">
              <a:spcBef>
                <a:spcPct val="0"/>
              </a:spcBef>
              <a:buNone/>
              <a:defRPr sz="2400" kern="1200" cap="all" baseline="0">
                <a:solidFill>
                  <a:schemeClr val="tx1"/>
                </a:solidFill>
                <a:latin typeface="+mj-lt"/>
                <a:ea typeface="+mj-ea"/>
                <a:cs typeface="+mj-cs"/>
              </a:defRPr>
            </a:lvl1pPr>
          </a:lstStyle>
          <a:p>
            <a:pPr algn="ctr">
              <a:spcBef>
                <a:spcPts val="0"/>
              </a:spcBef>
              <a:buSzPts val="2600"/>
            </a:pPr>
            <a:r>
              <a:rPr lang="en" sz="1600" b="1" dirty="0">
                <a:solidFill>
                  <a:schemeClr val="lt1"/>
                </a:solidFill>
                <a:latin typeface="+mn-lt"/>
                <a:ea typeface="Montserrat ExtraBold"/>
                <a:cs typeface="Montserrat ExtraBold"/>
                <a:sym typeface="Montserrat ExtraBold"/>
              </a:rPr>
              <a:t>202o</a:t>
            </a:r>
          </a:p>
        </p:txBody>
      </p:sp>
      <p:sp>
        <p:nvSpPr>
          <p:cNvPr id="8" name="TextBox 7">
            <a:extLst>
              <a:ext uri="{FF2B5EF4-FFF2-40B4-BE49-F238E27FC236}">
                <a16:creationId xmlns:a16="http://schemas.microsoft.com/office/drawing/2014/main" id="{15EE521F-052A-A84B-B8F6-CBEBB5EF0095}"/>
              </a:ext>
            </a:extLst>
          </p:cNvPr>
          <p:cNvSpPr txBox="1"/>
          <p:nvPr/>
        </p:nvSpPr>
        <p:spPr>
          <a:xfrm>
            <a:off x="7643446" y="149129"/>
            <a:ext cx="2368062" cy="830997"/>
          </a:xfrm>
          <a:prstGeom prst="rect">
            <a:avLst/>
          </a:prstGeom>
          <a:noFill/>
        </p:spPr>
        <p:txBody>
          <a:bodyPr wrap="square" rtlCol="0">
            <a:spAutoFit/>
          </a:bodyPr>
          <a:lstStyle/>
          <a:p>
            <a:r>
              <a:rPr lang="en-US" sz="1200" dirty="0"/>
              <a:t>Committed to ESG Initiative</a:t>
            </a:r>
          </a:p>
          <a:p>
            <a:endParaRPr lang="en-US" sz="1200" dirty="0"/>
          </a:p>
          <a:p>
            <a:r>
              <a:rPr lang="en-US" sz="1200" dirty="0"/>
              <a:t>Appointed Cornelia Cheng as new Board member </a:t>
            </a:r>
          </a:p>
        </p:txBody>
      </p:sp>
      <p:sp>
        <p:nvSpPr>
          <p:cNvPr id="9" name="TextBox 8">
            <a:extLst>
              <a:ext uri="{FF2B5EF4-FFF2-40B4-BE49-F238E27FC236}">
                <a16:creationId xmlns:a16="http://schemas.microsoft.com/office/drawing/2014/main" id="{03E62E79-E1DA-4B05-4626-8C857B5D5A6A}"/>
              </a:ext>
            </a:extLst>
          </p:cNvPr>
          <p:cNvSpPr txBox="1"/>
          <p:nvPr/>
        </p:nvSpPr>
        <p:spPr>
          <a:xfrm>
            <a:off x="2883877" y="384431"/>
            <a:ext cx="2965938" cy="369332"/>
          </a:xfrm>
          <a:prstGeom prst="rect">
            <a:avLst/>
          </a:prstGeom>
          <a:noFill/>
        </p:spPr>
        <p:txBody>
          <a:bodyPr wrap="square" rtlCol="0">
            <a:spAutoFit/>
          </a:bodyPr>
          <a:lstStyle/>
          <a:p>
            <a:r>
              <a:rPr lang="en-US" dirty="0">
                <a:highlight>
                  <a:srgbClr val="FFFF00"/>
                </a:highlight>
              </a:rPr>
              <a:t>Please re-design this page</a:t>
            </a:r>
          </a:p>
        </p:txBody>
      </p:sp>
    </p:spTree>
    <p:extLst>
      <p:ext uri="{BB962C8B-B14F-4D97-AF65-F5344CB8AC3E}">
        <p14:creationId xmlns:p14="http://schemas.microsoft.com/office/powerpoint/2010/main" val="876908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C8CD-83BF-9C3C-5F12-6CDD08B4510C}"/>
              </a:ext>
            </a:extLst>
          </p:cNvPr>
          <p:cNvSpPr>
            <a:spLocks noGrp="1"/>
          </p:cNvSpPr>
          <p:nvPr>
            <p:ph type="title"/>
          </p:nvPr>
        </p:nvSpPr>
        <p:spPr/>
        <p:txBody>
          <a:bodyPr/>
          <a:lstStyle/>
          <a:p>
            <a:r>
              <a:rPr lang="en-US" dirty="0"/>
              <a:t>ISS Score Progress</a:t>
            </a:r>
          </a:p>
        </p:txBody>
      </p:sp>
      <p:graphicFrame>
        <p:nvGraphicFramePr>
          <p:cNvPr id="6" name="Table 6">
            <a:extLst>
              <a:ext uri="{FF2B5EF4-FFF2-40B4-BE49-F238E27FC236}">
                <a16:creationId xmlns:a16="http://schemas.microsoft.com/office/drawing/2014/main" id="{1B121D1D-86B6-F295-16E3-9D61C43160DF}"/>
              </a:ext>
            </a:extLst>
          </p:cNvPr>
          <p:cNvGraphicFramePr>
            <a:graphicFrameLocks noGrp="1"/>
          </p:cNvGraphicFramePr>
          <p:nvPr>
            <p:extLst>
              <p:ext uri="{D42A27DB-BD31-4B8C-83A1-F6EECF244321}">
                <p14:modId xmlns:p14="http://schemas.microsoft.com/office/powerpoint/2010/main" val="296382076"/>
              </p:ext>
            </p:extLst>
          </p:nvPr>
        </p:nvGraphicFramePr>
        <p:xfrm>
          <a:off x="838200" y="2687320"/>
          <a:ext cx="8128000" cy="14833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120442997"/>
                    </a:ext>
                  </a:extLst>
                </a:gridCol>
                <a:gridCol w="2032000">
                  <a:extLst>
                    <a:ext uri="{9D8B030D-6E8A-4147-A177-3AD203B41FA5}">
                      <a16:colId xmlns:a16="http://schemas.microsoft.com/office/drawing/2014/main" val="3421654160"/>
                    </a:ext>
                  </a:extLst>
                </a:gridCol>
                <a:gridCol w="2032000">
                  <a:extLst>
                    <a:ext uri="{9D8B030D-6E8A-4147-A177-3AD203B41FA5}">
                      <a16:colId xmlns:a16="http://schemas.microsoft.com/office/drawing/2014/main" val="362556685"/>
                    </a:ext>
                  </a:extLst>
                </a:gridCol>
                <a:gridCol w="2032000">
                  <a:extLst>
                    <a:ext uri="{9D8B030D-6E8A-4147-A177-3AD203B41FA5}">
                      <a16:colId xmlns:a16="http://schemas.microsoft.com/office/drawing/2014/main" val="2177439291"/>
                    </a:ext>
                  </a:extLst>
                </a:gridCol>
              </a:tblGrid>
              <a:tr h="370840">
                <a:tc>
                  <a:txBody>
                    <a:bodyPr/>
                    <a:lstStyle/>
                    <a:p>
                      <a:endParaRPr lang="en-US"/>
                    </a:p>
                  </a:txBody>
                  <a:tcPr/>
                </a:tc>
                <a:tc>
                  <a:txBody>
                    <a:bodyPr/>
                    <a:lstStyle/>
                    <a:p>
                      <a:r>
                        <a:rPr lang="en-US" dirty="0"/>
                        <a:t>December 2020</a:t>
                      </a:r>
                    </a:p>
                  </a:txBody>
                  <a:tcPr/>
                </a:tc>
                <a:tc>
                  <a:txBody>
                    <a:bodyPr/>
                    <a:lstStyle/>
                    <a:p>
                      <a:r>
                        <a:rPr lang="en-US" dirty="0"/>
                        <a:t>December 2021</a:t>
                      </a:r>
                    </a:p>
                  </a:txBody>
                  <a:tcPr/>
                </a:tc>
                <a:tc>
                  <a:txBody>
                    <a:bodyPr/>
                    <a:lstStyle/>
                    <a:p>
                      <a:r>
                        <a:rPr lang="en-US" dirty="0"/>
                        <a:t>December 2022</a:t>
                      </a:r>
                    </a:p>
                  </a:txBody>
                  <a:tcPr/>
                </a:tc>
                <a:extLst>
                  <a:ext uri="{0D108BD9-81ED-4DB2-BD59-A6C34878D82A}">
                    <a16:rowId xmlns:a16="http://schemas.microsoft.com/office/drawing/2014/main" val="2377529022"/>
                  </a:ext>
                </a:extLst>
              </a:tr>
              <a:tr h="370840">
                <a:tc>
                  <a:txBody>
                    <a:bodyPr/>
                    <a:lstStyle/>
                    <a:p>
                      <a:r>
                        <a:rPr lang="en-US" dirty="0"/>
                        <a:t>Environmental</a:t>
                      </a:r>
                    </a:p>
                  </a:txBody>
                  <a:tcPr/>
                </a:tc>
                <a:tc>
                  <a:txBody>
                    <a:bodyPr/>
                    <a:lstStyle/>
                    <a:p>
                      <a:r>
                        <a:rPr lang="en-US" dirty="0"/>
                        <a:t>9</a:t>
                      </a:r>
                    </a:p>
                  </a:txBody>
                  <a:tcPr/>
                </a:tc>
                <a:tc>
                  <a:txBody>
                    <a:bodyPr/>
                    <a:lstStyle/>
                    <a:p>
                      <a:r>
                        <a:rPr lang="en-US" dirty="0"/>
                        <a:t>10</a:t>
                      </a:r>
                    </a:p>
                  </a:txBody>
                  <a:tcPr/>
                </a:tc>
                <a:tc>
                  <a:txBody>
                    <a:bodyPr/>
                    <a:lstStyle/>
                    <a:p>
                      <a:r>
                        <a:rPr lang="en-US" dirty="0"/>
                        <a:t>8</a:t>
                      </a:r>
                    </a:p>
                  </a:txBody>
                  <a:tcPr/>
                </a:tc>
                <a:extLst>
                  <a:ext uri="{0D108BD9-81ED-4DB2-BD59-A6C34878D82A}">
                    <a16:rowId xmlns:a16="http://schemas.microsoft.com/office/drawing/2014/main" val="3497661543"/>
                  </a:ext>
                </a:extLst>
              </a:tr>
              <a:tr h="370840">
                <a:tc>
                  <a:txBody>
                    <a:bodyPr/>
                    <a:lstStyle/>
                    <a:p>
                      <a:r>
                        <a:rPr lang="en-US" dirty="0"/>
                        <a:t>Social</a:t>
                      </a:r>
                    </a:p>
                  </a:txBody>
                  <a:tcPr/>
                </a:tc>
                <a:tc>
                  <a:txBody>
                    <a:bodyPr/>
                    <a:lstStyle/>
                    <a:p>
                      <a:r>
                        <a:rPr lang="en-US" dirty="0"/>
                        <a:t>9</a:t>
                      </a:r>
                    </a:p>
                  </a:txBody>
                  <a:tcPr/>
                </a:tc>
                <a:tc>
                  <a:txBody>
                    <a:bodyPr/>
                    <a:lstStyle/>
                    <a:p>
                      <a:r>
                        <a:rPr lang="en-US" dirty="0"/>
                        <a:t>5</a:t>
                      </a:r>
                    </a:p>
                  </a:txBody>
                  <a:tcPr/>
                </a:tc>
                <a:tc>
                  <a:txBody>
                    <a:bodyPr/>
                    <a:lstStyle/>
                    <a:p>
                      <a:r>
                        <a:rPr lang="en-US" dirty="0"/>
                        <a:t>4</a:t>
                      </a:r>
                    </a:p>
                  </a:txBody>
                  <a:tcPr/>
                </a:tc>
                <a:extLst>
                  <a:ext uri="{0D108BD9-81ED-4DB2-BD59-A6C34878D82A}">
                    <a16:rowId xmlns:a16="http://schemas.microsoft.com/office/drawing/2014/main" val="421802196"/>
                  </a:ext>
                </a:extLst>
              </a:tr>
              <a:tr h="370840">
                <a:tc>
                  <a:txBody>
                    <a:bodyPr/>
                    <a:lstStyle/>
                    <a:p>
                      <a:r>
                        <a:rPr lang="en-US" dirty="0"/>
                        <a:t>Governance</a:t>
                      </a:r>
                    </a:p>
                  </a:txBody>
                  <a:tcPr/>
                </a:tc>
                <a:tc>
                  <a:txBody>
                    <a:bodyPr/>
                    <a:lstStyle/>
                    <a:p>
                      <a:r>
                        <a:rPr lang="en-US" dirty="0"/>
                        <a:t>requested</a:t>
                      </a:r>
                    </a:p>
                  </a:txBody>
                  <a:tcPr/>
                </a:tc>
                <a:tc>
                  <a:txBody>
                    <a:bodyPr/>
                    <a:lstStyle/>
                    <a:p>
                      <a:r>
                        <a:rPr lang="en-US" dirty="0"/>
                        <a:t>4</a:t>
                      </a:r>
                    </a:p>
                  </a:txBody>
                  <a:tcPr/>
                </a:tc>
                <a:tc>
                  <a:txBody>
                    <a:bodyPr/>
                    <a:lstStyle/>
                    <a:p>
                      <a:r>
                        <a:rPr lang="en-US" dirty="0"/>
                        <a:t>3</a:t>
                      </a:r>
                    </a:p>
                  </a:txBody>
                  <a:tcPr/>
                </a:tc>
                <a:extLst>
                  <a:ext uri="{0D108BD9-81ED-4DB2-BD59-A6C34878D82A}">
                    <a16:rowId xmlns:a16="http://schemas.microsoft.com/office/drawing/2014/main" val="2771890366"/>
                  </a:ext>
                </a:extLst>
              </a:tr>
            </a:tbl>
          </a:graphicData>
        </a:graphic>
      </p:graphicFrame>
    </p:spTree>
    <p:extLst>
      <p:ext uri="{BB962C8B-B14F-4D97-AF65-F5344CB8AC3E}">
        <p14:creationId xmlns:p14="http://schemas.microsoft.com/office/powerpoint/2010/main" val="3020286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A22B-018D-CD25-D4C5-94D2EB386E54}"/>
              </a:ext>
            </a:extLst>
          </p:cNvPr>
          <p:cNvSpPr>
            <a:spLocks noGrp="1"/>
          </p:cNvSpPr>
          <p:nvPr>
            <p:ph type="title"/>
          </p:nvPr>
        </p:nvSpPr>
        <p:spPr/>
        <p:txBody>
          <a:bodyPr/>
          <a:lstStyle/>
          <a:p>
            <a:r>
              <a:rPr lang="en-US" dirty="0"/>
              <a:t>Proxy Voting</a:t>
            </a:r>
          </a:p>
        </p:txBody>
      </p:sp>
      <p:sp>
        <p:nvSpPr>
          <p:cNvPr id="3" name="Content Placeholder 2">
            <a:extLst>
              <a:ext uri="{FF2B5EF4-FFF2-40B4-BE49-F238E27FC236}">
                <a16:creationId xmlns:a16="http://schemas.microsoft.com/office/drawing/2014/main" id="{C1B9119B-158A-10EA-9E4B-992FE2AA756F}"/>
              </a:ext>
            </a:extLst>
          </p:cNvPr>
          <p:cNvSpPr>
            <a:spLocks noGrp="1"/>
          </p:cNvSpPr>
          <p:nvPr>
            <p:ph idx="1"/>
          </p:nvPr>
        </p:nvSpPr>
        <p:spPr/>
        <p:txBody>
          <a:bodyPr/>
          <a:lstStyle/>
          <a:p>
            <a:r>
              <a:rPr lang="en-US" dirty="0"/>
              <a:t>2022</a:t>
            </a:r>
            <a:endParaRPr lang="en-US" dirty="0">
              <a:highlight>
                <a:srgbClr val="FFFF00"/>
              </a:highlight>
            </a:endParaRPr>
          </a:p>
          <a:p>
            <a:pPr lvl="1"/>
            <a:r>
              <a:rPr lang="en-US" dirty="0"/>
              <a:t>Voted against Jim Pieczynski</a:t>
            </a:r>
          </a:p>
          <a:p>
            <a:pPr lvl="2"/>
            <a:r>
              <a:rPr lang="en-US" dirty="0"/>
              <a:t>2014 – 2022 Nominating and Corporate Governance Chairman</a:t>
            </a:r>
          </a:p>
          <a:p>
            <a:pPr lvl="2"/>
            <a:r>
              <a:rPr lang="en-US" dirty="0"/>
              <a:t>Currently: Investment Committee Chairman</a:t>
            </a:r>
          </a:p>
          <a:p>
            <a:r>
              <a:rPr lang="en-US" dirty="0"/>
              <a:t>What are your concerns?</a:t>
            </a:r>
          </a:p>
          <a:p>
            <a:r>
              <a:rPr lang="en-US" dirty="0"/>
              <a:t>What can we do?</a:t>
            </a:r>
          </a:p>
        </p:txBody>
      </p:sp>
    </p:spTree>
    <p:extLst>
      <p:ext uri="{BB962C8B-B14F-4D97-AF65-F5344CB8AC3E}">
        <p14:creationId xmlns:p14="http://schemas.microsoft.com/office/powerpoint/2010/main" val="3772014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59D49-BB50-0526-C6A9-8A635D703353}"/>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2A55AF54-712C-49B3-B5A4-02B051CA2D9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47415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385</Words>
  <Application>Microsoft Office PowerPoint</Application>
  <PresentationFormat>Widescreen</PresentationFormat>
  <Paragraphs>71</Paragraphs>
  <Slides>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Calibri Light</vt:lpstr>
      <vt:lpstr>Franklin Gothic Heavy</vt:lpstr>
      <vt:lpstr>Franklin Gothic Medium</vt:lpstr>
      <vt:lpstr>Helvetica Neue</vt:lpstr>
      <vt:lpstr>Montserrat</vt:lpstr>
      <vt:lpstr>Office Theme</vt:lpstr>
      <vt:lpstr>PowerPoint Presentation</vt:lpstr>
      <vt:lpstr>Purpose of Today’s Call</vt:lpstr>
      <vt:lpstr>About LTC</vt:lpstr>
      <vt:lpstr>Portfolio Overview</vt:lpstr>
      <vt:lpstr>PowerPoint Presentation</vt:lpstr>
      <vt:lpstr>ISS Score Progress</vt:lpstr>
      <vt:lpstr>Proxy Voting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Mandi Hogan</dc:creator>
  <cp:lastModifiedBy>Mandi Hogan</cp:lastModifiedBy>
  <cp:revision>14</cp:revision>
  <dcterms:created xsi:type="dcterms:W3CDTF">2022-12-15T19:34:25Z</dcterms:created>
  <dcterms:modified xsi:type="dcterms:W3CDTF">2022-12-16T01:33:07Z</dcterms:modified>
</cp:coreProperties>
</file>