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custDataLst>
    <p:tags r:id="rId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86E58-C380-1307-863C-937E16ACF8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9F6CAD-425A-225A-1A18-EEF4C1E97A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9484DD-67F8-B446-5D2D-8DE8BC2B3B94}"/>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5" name="Footer Placeholder 4">
            <a:extLst>
              <a:ext uri="{FF2B5EF4-FFF2-40B4-BE49-F238E27FC236}">
                <a16:creationId xmlns:a16="http://schemas.microsoft.com/office/drawing/2014/main" id="{94D3D5C0-A3E8-DEC8-2542-BBAA447835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7EA2E1-06F9-9FC6-120B-2A4D830792F9}"/>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1157635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5A3D3-9607-4C7A-837C-04DCB6ADA1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E4ECAC-2071-3E9F-F16C-938A21118D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364DEE-BA1A-E044-07A2-FACF14122B6F}"/>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5" name="Footer Placeholder 4">
            <a:extLst>
              <a:ext uri="{FF2B5EF4-FFF2-40B4-BE49-F238E27FC236}">
                <a16:creationId xmlns:a16="http://schemas.microsoft.com/office/drawing/2014/main" id="{AF465FAF-52B6-A4D6-2AE0-7E23BD4F76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2577D2-3492-FC9B-EF52-C2A4DC1F7A8B}"/>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1062960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E4F36-0148-5E54-03F6-BAEC99D284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EF315D-E11F-C535-81BB-B7C6D92B2A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AA027C-A085-C6B5-D17A-FDF4D5CC01BE}"/>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5" name="Footer Placeholder 4">
            <a:extLst>
              <a:ext uri="{FF2B5EF4-FFF2-40B4-BE49-F238E27FC236}">
                <a16:creationId xmlns:a16="http://schemas.microsoft.com/office/drawing/2014/main" id="{99A4F322-71D7-83CD-B050-C42D1DA6E1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26B81-F5E7-DFC1-EB9E-0B99E1FDD3F6}"/>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309285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EC7C0-73AA-78E5-BC6D-C66B95E560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F7A733-F0BD-9416-723B-776AA9FAE4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491FC3-393C-1EFC-5C2E-E8D5367867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7C8D44-560C-B083-61B6-2599BC15E5B9}"/>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6" name="Footer Placeholder 5">
            <a:extLst>
              <a:ext uri="{FF2B5EF4-FFF2-40B4-BE49-F238E27FC236}">
                <a16:creationId xmlns:a16="http://schemas.microsoft.com/office/drawing/2014/main" id="{C6A9B1E7-CD77-E92F-E3D3-064FE92CBA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99F904-87D4-E132-1A71-3010996A6FE6}"/>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253490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BBDA1-3928-67A2-7041-AD475E155F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9F94AD-6717-592D-CAA2-0AE16E69AE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8320C0-F04A-75C2-F235-348C30BBFF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0C8690-A9D6-8490-3BDD-8F202FE9D9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C9C681-D856-C69F-EE3A-BF4F5B97F9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ECC24B-FF0D-1A61-13ED-7F10177BD6D2}"/>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8" name="Footer Placeholder 7">
            <a:extLst>
              <a:ext uri="{FF2B5EF4-FFF2-40B4-BE49-F238E27FC236}">
                <a16:creationId xmlns:a16="http://schemas.microsoft.com/office/drawing/2014/main" id="{879C365B-F919-13BB-8668-7BB240FB5D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F91DCC-E17F-818F-BBB0-7A10CDBF04D9}"/>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3239590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F9C9A-1379-D0CC-4AF5-23D96C147F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E5EA0A-0D8A-60F9-A4F3-97BFF67B18C7}"/>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4" name="Footer Placeholder 3">
            <a:extLst>
              <a:ext uri="{FF2B5EF4-FFF2-40B4-BE49-F238E27FC236}">
                <a16:creationId xmlns:a16="http://schemas.microsoft.com/office/drawing/2014/main" id="{4E23F78B-2AD4-3504-A1EF-EE4CD64521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39365C-0BA5-2C10-E676-5EEECF8396B3}"/>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426507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979939-FC7A-C708-DEC0-C312446076AB}"/>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3" name="Footer Placeholder 2">
            <a:extLst>
              <a:ext uri="{FF2B5EF4-FFF2-40B4-BE49-F238E27FC236}">
                <a16:creationId xmlns:a16="http://schemas.microsoft.com/office/drawing/2014/main" id="{909E8AE7-690C-1E3B-42EE-65CD9F16E2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F4650D-CEEA-C715-38A2-C3E62B712F1A}"/>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1785422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FC38F-FEB6-C332-854A-F127B0EF89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270607-1E71-32E2-0EA8-A0933F9A4E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529E40-2F4C-420F-49AA-4BF9364CC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1B5327-3BFA-6068-54CF-2A2C0C36FEB2}"/>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6" name="Footer Placeholder 5">
            <a:extLst>
              <a:ext uri="{FF2B5EF4-FFF2-40B4-BE49-F238E27FC236}">
                <a16:creationId xmlns:a16="http://schemas.microsoft.com/office/drawing/2014/main" id="{BA91D384-7B90-D83E-2501-5A0806A064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1720EA-0BFD-043C-1BEF-322851316D25}"/>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2498491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E248A-5A5F-BDC3-CA58-1A07C91DB3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F0E302-3F89-7BAB-158A-506259E822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4797BB-F0F5-2E1B-A0F6-8055A6766A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75E133-D7B5-1997-46A5-BB5D2FF485A2}"/>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6" name="Footer Placeholder 5">
            <a:extLst>
              <a:ext uri="{FF2B5EF4-FFF2-40B4-BE49-F238E27FC236}">
                <a16:creationId xmlns:a16="http://schemas.microsoft.com/office/drawing/2014/main" id="{54B06EAE-1DF7-5960-2CAB-BFED648F25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836747-1157-2DD3-A079-1504C5F1E8EF}"/>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1510720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AF020-6D75-D4AC-32A7-4D64D6D657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1A9F09-1B66-84E4-E197-8586FD215D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66D650-3783-0DB1-E367-17BD3F998015}"/>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5" name="Footer Placeholder 4">
            <a:extLst>
              <a:ext uri="{FF2B5EF4-FFF2-40B4-BE49-F238E27FC236}">
                <a16:creationId xmlns:a16="http://schemas.microsoft.com/office/drawing/2014/main" id="{F3BF67C4-F405-A2D0-549B-A8BCC2975F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46EA0-4015-F7A4-0850-23E2D457794D}"/>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37954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1862B1-348C-5B59-DC54-EFADB83C5A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963EDA-69E5-4D48-AC61-393DC187A1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E75111-36BD-9975-4953-24A70C0FB67B}"/>
              </a:ext>
            </a:extLst>
          </p:cNvPr>
          <p:cNvSpPr>
            <a:spLocks noGrp="1"/>
          </p:cNvSpPr>
          <p:nvPr>
            <p:ph type="dt" sz="half" idx="10"/>
          </p:nvPr>
        </p:nvSpPr>
        <p:spPr/>
        <p:txBody>
          <a:bodyPr/>
          <a:lstStyle/>
          <a:p>
            <a:fld id="{A7F2B632-E1D0-4CBB-B21C-1F4D3659BB7E}" type="datetimeFigureOut">
              <a:rPr lang="en-US" smtClean="0"/>
              <a:t>11/4/2022</a:t>
            </a:fld>
            <a:endParaRPr lang="en-US"/>
          </a:p>
        </p:txBody>
      </p:sp>
      <p:sp>
        <p:nvSpPr>
          <p:cNvPr id="5" name="Footer Placeholder 4">
            <a:extLst>
              <a:ext uri="{FF2B5EF4-FFF2-40B4-BE49-F238E27FC236}">
                <a16:creationId xmlns:a16="http://schemas.microsoft.com/office/drawing/2014/main" id="{EA9AF946-A67E-CAF2-D0C3-7BD3CAEE81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264F7-9535-39AF-E525-3E956258CE5B}"/>
              </a:ext>
            </a:extLst>
          </p:cNvPr>
          <p:cNvSpPr>
            <a:spLocks noGrp="1"/>
          </p:cNvSpPr>
          <p:nvPr>
            <p:ph type="sldNum" sz="quarter" idx="12"/>
          </p:nvPr>
        </p:nvSpPr>
        <p:spPr/>
        <p:txBody>
          <a:bodyPr/>
          <a:lstStyle/>
          <a:p>
            <a:fld id="{D0214580-4D5E-48A9-909B-C7649AEAF877}" type="slidenum">
              <a:rPr lang="en-US" smtClean="0"/>
              <a:t>‹#›</a:t>
            </a:fld>
            <a:endParaRPr lang="en-US"/>
          </a:p>
        </p:txBody>
      </p:sp>
    </p:spTree>
    <p:extLst>
      <p:ext uri="{BB962C8B-B14F-4D97-AF65-F5344CB8AC3E}">
        <p14:creationId xmlns:p14="http://schemas.microsoft.com/office/powerpoint/2010/main" val="3919994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DD49421C-EB1B-ACAF-2803-BAACB6A50177}"/>
              </a:ext>
            </a:extLst>
          </p:cNvPr>
          <p:cNvGraphicFramePr>
            <a:graphicFrameLocks noChangeAspect="1"/>
          </p:cNvGraphicFramePr>
          <p:nvPr userDrawn="1">
            <p:custDataLst>
              <p:tags r:id="rId13"/>
            </p:custDataLst>
            <p:extLst>
              <p:ext uri="{D42A27DB-BD31-4B8C-83A1-F6EECF244321}">
                <p14:modId xmlns:p14="http://schemas.microsoft.com/office/powerpoint/2010/main" val="42847120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59" imgH="360" progId="TCLayout.ActiveDocument.1">
                  <p:embed/>
                </p:oleObj>
              </mc:Choice>
              <mc:Fallback>
                <p:oleObj name="think-cell Slide" r:id="rId14" imgW="359" imgH="360" progId="TCLayout.ActiveDocument.1">
                  <p:embed/>
                  <p:pic>
                    <p:nvPicPr>
                      <p:cNvPr id="0" name=""/>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6E551834-27E0-E301-F4E6-76EB5B0B76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F5AEC7-C9FB-E8B7-F9DE-C7F9D5838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8BBAE8-BF10-1927-565F-735DFCFFD3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F2B632-E1D0-4CBB-B21C-1F4D3659BB7E}" type="datetimeFigureOut">
              <a:rPr lang="en-US" smtClean="0"/>
              <a:t>11/4/2022</a:t>
            </a:fld>
            <a:endParaRPr lang="en-US"/>
          </a:p>
        </p:txBody>
      </p:sp>
      <p:sp>
        <p:nvSpPr>
          <p:cNvPr id="5" name="Footer Placeholder 4">
            <a:extLst>
              <a:ext uri="{FF2B5EF4-FFF2-40B4-BE49-F238E27FC236}">
                <a16:creationId xmlns:a16="http://schemas.microsoft.com/office/drawing/2014/main" id="{9B1E6747-54D6-41EC-4E6B-532D0FDA4C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AA929C-EB36-12D6-0B8E-4FD9A00EBB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14580-4D5E-48A9-909B-C7649AEAF877}" type="slidenum">
              <a:rPr lang="en-US" smtClean="0"/>
              <a:t>‹#›</a:t>
            </a:fld>
            <a:endParaRPr lang="en-US"/>
          </a:p>
        </p:txBody>
      </p:sp>
    </p:spTree>
    <p:extLst>
      <p:ext uri="{BB962C8B-B14F-4D97-AF65-F5344CB8AC3E}">
        <p14:creationId xmlns:p14="http://schemas.microsoft.com/office/powerpoint/2010/main" val="3393285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E101934-EECA-72FF-3057-E8007B8BF5B7}"/>
              </a:ext>
            </a:extLst>
          </p:cNvPr>
          <p:cNvGraphicFramePr>
            <a:graphicFrameLocks noChangeAspect="1"/>
          </p:cNvGraphicFramePr>
          <p:nvPr>
            <p:custDataLst>
              <p:tags r:id="rId1"/>
            </p:custDataLst>
            <p:extLst>
              <p:ext uri="{D42A27DB-BD31-4B8C-83A1-F6EECF244321}">
                <p14:modId xmlns:p14="http://schemas.microsoft.com/office/powerpoint/2010/main" val="4708267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9" imgH="360" progId="TCLayout.ActiveDocument.1">
                  <p:embed/>
                </p:oleObj>
              </mc:Choice>
              <mc:Fallback>
                <p:oleObj name="think-cell Slide" r:id="rId3" imgW="359" imgH="360"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E3392A7-21F9-F1B3-A283-A085F4A0A17B}"/>
              </a:ext>
            </a:extLst>
          </p:cNvPr>
          <p:cNvPicPr>
            <a:picLocks noChangeAspect="1"/>
          </p:cNvPicPr>
          <p:nvPr/>
        </p:nvPicPr>
        <p:blipFill rotWithShape="1">
          <a:blip r:embed="rId5"/>
          <a:srcRect l="21600" t="72209" r="71222" b="20683"/>
          <a:stretch/>
        </p:blipFill>
        <p:spPr>
          <a:xfrm>
            <a:off x="1126672" y="653230"/>
            <a:ext cx="2873828" cy="809898"/>
          </a:xfrm>
          <a:prstGeom prst="rect">
            <a:avLst/>
          </a:prstGeom>
        </p:spPr>
      </p:pic>
      <p:sp>
        <p:nvSpPr>
          <p:cNvPr id="6" name="TextBox 5">
            <a:extLst>
              <a:ext uri="{FF2B5EF4-FFF2-40B4-BE49-F238E27FC236}">
                <a16:creationId xmlns:a16="http://schemas.microsoft.com/office/drawing/2014/main" id="{2FEEBC16-993E-F557-F879-31299D372D89}"/>
              </a:ext>
            </a:extLst>
          </p:cNvPr>
          <p:cNvSpPr txBox="1"/>
          <p:nvPr/>
        </p:nvSpPr>
        <p:spPr>
          <a:xfrm>
            <a:off x="1126672" y="305162"/>
            <a:ext cx="3152775" cy="461665"/>
          </a:xfrm>
          <a:prstGeom prst="rect">
            <a:avLst/>
          </a:prstGeom>
          <a:noFill/>
        </p:spPr>
        <p:txBody>
          <a:bodyPr wrap="square" rtlCol="0">
            <a:spAutoFit/>
          </a:bodyPr>
          <a:lstStyle/>
          <a:p>
            <a:r>
              <a:rPr lang="en-US" sz="1200" dirty="0"/>
              <a:t>Here’s the starting point.  We like the overall concept, but it looks a little bit like clip art.</a:t>
            </a:r>
          </a:p>
        </p:txBody>
      </p:sp>
      <p:pic>
        <p:nvPicPr>
          <p:cNvPr id="7" name="Picture 6">
            <a:extLst>
              <a:ext uri="{FF2B5EF4-FFF2-40B4-BE49-F238E27FC236}">
                <a16:creationId xmlns:a16="http://schemas.microsoft.com/office/drawing/2014/main" id="{44A4D072-2750-2FB5-F467-E303D707C301}"/>
              </a:ext>
            </a:extLst>
          </p:cNvPr>
          <p:cNvPicPr>
            <a:picLocks noChangeAspect="1"/>
          </p:cNvPicPr>
          <p:nvPr/>
        </p:nvPicPr>
        <p:blipFill rotWithShape="1">
          <a:blip r:embed="rId6"/>
          <a:srcRect l="52394" t="38519" r="41207" b="52286"/>
          <a:stretch/>
        </p:blipFill>
        <p:spPr>
          <a:xfrm>
            <a:off x="7836278" y="1058179"/>
            <a:ext cx="1647998" cy="674022"/>
          </a:xfrm>
          <a:prstGeom prst="rect">
            <a:avLst/>
          </a:prstGeom>
        </p:spPr>
      </p:pic>
      <p:sp>
        <p:nvSpPr>
          <p:cNvPr id="8" name="TextBox 7">
            <a:extLst>
              <a:ext uri="{FF2B5EF4-FFF2-40B4-BE49-F238E27FC236}">
                <a16:creationId xmlns:a16="http://schemas.microsoft.com/office/drawing/2014/main" id="{FA9E7B2E-B8A4-4CC3-EA01-E58C7C21C162}"/>
              </a:ext>
            </a:extLst>
          </p:cNvPr>
          <p:cNvSpPr txBox="1"/>
          <p:nvPr/>
        </p:nvSpPr>
        <p:spPr>
          <a:xfrm>
            <a:off x="7019839" y="212829"/>
            <a:ext cx="3733800" cy="646331"/>
          </a:xfrm>
          <a:prstGeom prst="rect">
            <a:avLst/>
          </a:prstGeom>
          <a:noFill/>
        </p:spPr>
        <p:txBody>
          <a:bodyPr wrap="square" rtlCol="0">
            <a:spAutoFit/>
          </a:bodyPr>
          <a:lstStyle/>
          <a:p>
            <a:r>
              <a:rPr lang="en-US" sz="1200" dirty="0"/>
              <a:t>We have drawn inspiration from this logo, which is sleek and modern. The website 21-capital.com is also a good example of where we are taking our website.</a:t>
            </a:r>
          </a:p>
        </p:txBody>
      </p:sp>
      <p:pic>
        <p:nvPicPr>
          <p:cNvPr id="9" name="Picture 2" descr="White neural network illustration">
            <a:extLst>
              <a:ext uri="{FF2B5EF4-FFF2-40B4-BE49-F238E27FC236}">
                <a16:creationId xmlns:a16="http://schemas.microsoft.com/office/drawing/2014/main" id="{D26015FC-32AA-00AE-FD83-C5833C27B425}"/>
              </a:ext>
            </a:extLst>
          </p:cNvPr>
          <p:cNvPicPr>
            <a:picLocks noChangeArrowheads="1"/>
          </p:cNvPicPr>
          <p:nvPr/>
        </p:nvPicPr>
        <p:blipFill rotWithShape="1">
          <a:blip r:embed="rId7">
            <a:extLst>
              <a:ext uri="{28A0092B-C50C-407E-A947-70E740481C1C}">
                <a14:useLocalDpi xmlns:a14="http://schemas.microsoft.com/office/drawing/2010/main" val="0"/>
              </a:ext>
            </a:extLst>
          </a:blip>
          <a:srcRect l="33820" t="27590" r="159"/>
          <a:stretch/>
        </p:blipFill>
        <p:spPr bwMode="auto">
          <a:xfrm>
            <a:off x="1377631" y="3143828"/>
            <a:ext cx="2895839" cy="2306533"/>
          </a:xfrm>
          <a:prstGeom prst="ellipse">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C0B9296-F70E-B05F-38CE-99A9D2914EE8}"/>
              </a:ext>
            </a:extLst>
          </p:cNvPr>
          <p:cNvSpPr txBox="1"/>
          <p:nvPr/>
        </p:nvSpPr>
        <p:spPr>
          <a:xfrm>
            <a:off x="970190" y="2598003"/>
            <a:ext cx="3733800" cy="646331"/>
          </a:xfrm>
          <a:prstGeom prst="rect">
            <a:avLst/>
          </a:prstGeom>
          <a:noFill/>
        </p:spPr>
        <p:txBody>
          <a:bodyPr wrap="square" rtlCol="0">
            <a:spAutoFit/>
          </a:bodyPr>
          <a:lstStyle/>
          <a:p>
            <a:r>
              <a:rPr lang="en-US" sz="1200" dirty="0"/>
              <a:t>We also like the idea of neural networks and minimalist line art. Here’s an example of the type of graphic we would want to incorporate into our website and reports</a:t>
            </a:r>
          </a:p>
        </p:txBody>
      </p:sp>
      <p:grpSp>
        <p:nvGrpSpPr>
          <p:cNvPr id="11" name="Group 10">
            <a:extLst>
              <a:ext uri="{FF2B5EF4-FFF2-40B4-BE49-F238E27FC236}">
                <a16:creationId xmlns:a16="http://schemas.microsoft.com/office/drawing/2014/main" id="{179750AD-9E4E-43B7-8C55-44054BC01DFD}"/>
              </a:ext>
            </a:extLst>
          </p:cNvPr>
          <p:cNvGrpSpPr/>
          <p:nvPr/>
        </p:nvGrpSpPr>
        <p:grpSpPr>
          <a:xfrm>
            <a:off x="7985908" y="3319774"/>
            <a:ext cx="1990141" cy="523220"/>
            <a:chOff x="4871215" y="2615284"/>
            <a:chExt cx="1990141" cy="523220"/>
          </a:xfrm>
        </p:grpSpPr>
        <p:sp>
          <p:nvSpPr>
            <p:cNvPr id="12" name="Oval 11">
              <a:extLst>
                <a:ext uri="{FF2B5EF4-FFF2-40B4-BE49-F238E27FC236}">
                  <a16:creationId xmlns:a16="http://schemas.microsoft.com/office/drawing/2014/main" id="{270908CC-FB62-B7F9-FB7A-6DAC6583F289}"/>
                </a:ext>
              </a:extLst>
            </p:cNvPr>
            <p:cNvSpPr/>
            <p:nvPr/>
          </p:nvSpPr>
          <p:spPr>
            <a:xfrm rot="2700000">
              <a:off x="4871163" y="2695620"/>
              <a:ext cx="381125" cy="3810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DECCF6F-8237-6678-729E-3BB6F1888DD6}"/>
                </a:ext>
              </a:extLst>
            </p:cNvPr>
            <p:cNvGrpSpPr/>
            <p:nvPr/>
          </p:nvGrpSpPr>
          <p:grpSpPr>
            <a:xfrm>
              <a:off x="4933179" y="2779339"/>
              <a:ext cx="257092" cy="213582"/>
              <a:chOff x="6096000" y="1443748"/>
              <a:chExt cx="1429407" cy="1738610"/>
            </a:xfrm>
          </p:grpSpPr>
          <p:sp>
            <p:nvSpPr>
              <p:cNvPr id="15" name="Freeform: Shape 14">
                <a:extLst>
                  <a:ext uri="{FF2B5EF4-FFF2-40B4-BE49-F238E27FC236}">
                    <a16:creationId xmlns:a16="http://schemas.microsoft.com/office/drawing/2014/main" id="{C96C3563-AB4E-8302-1885-20922EEEC044}"/>
                  </a:ext>
                </a:extLst>
              </p:cNvPr>
              <p:cNvSpPr/>
              <p:nvPr/>
            </p:nvSpPr>
            <p:spPr>
              <a:xfrm>
                <a:off x="6096000" y="1464769"/>
                <a:ext cx="1037968" cy="1717589"/>
              </a:xfrm>
              <a:custGeom>
                <a:avLst/>
                <a:gdLst>
                  <a:gd name="connsiteX0" fmla="*/ 457200 w 1037968"/>
                  <a:gd name="connsiteY0" fmla="*/ 1717589 h 1717589"/>
                  <a:gd name="connsiteX1" fmla="*/ 0 w 1037968"/>
                  <a:gd name="connsiteY1" fmla="*/ 741406 h 1717589"/>
                  <a:gd name="connsiteX2" fmla="*/ 370703 w 1037968"/>
                  <a:gd name="connsiteY2" fmla="*/ 0 h 1717589"/>
                  <a:gd name="connsiteX3" fmla="*/ 531341 w 1037968"/>
                  <a:gd name="connsiteY3" fmla="*/ 12357 h 1717589"/>
                  <a:gd name="connsiteX4" fmla="*/ 1037968 w 1037968"/>
                  <a:gd name="connsiteY4" fmla="*/ 963827 h 1717589"/>
                  <a:gd name="connsiteX5" fmla="*/ 1037968 w 1037968"/>
                  <a:gd name="connsiteY5" fmla="*/ 963827 h 1717589"/>
                  <a:gd name="connsiteX6" fmla="*/ 1037968 w 1037968"/>
                  <a:gd name="connsiteY6" fmla="*/ 963827 h 171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968" h="1717589">
                    <a:moveTo>
                      <a:pt x="457200" y="1717589"/>
                    </a:moveTo>
                    <a:lnTo>
                      <a:pt x="0" y="741406"/>
                    </a:lnTo>
                    <a:lnTo>
                      <a:pt x="370703" y="0"/>
                    </a:lnTo>
                    <a:lnTo>
                      <a:pt x="531341" y="12357"/>
                    </a:lnTo>
                    <a:lnTo>
                      <a:pt x="1037968" y="963827"/>
                    </a:lnTo>
                    <a:lnTo>
                      <a:pt x="1037968" y="963827"/>
                    </a:lnTo>
                    <a:lnTo>
                      <a:pt x="1037968" y="963827"/>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943C6E6-4E7D-F12B-D6A0-EADB9FF4F116}"/>
                  </a:ext>
                </a:extLst>
              </p:cNvPr>
              <p:cNvSpPr/>
              <p:nvPr/>
            </p:nvSpPr>
            <p:spPr>
              <a:xfrm flipH="1" flipV="1">
                <a:off x="6487439" y="1443748"/>
                <a:ext cx="1037968" cy="1717589"/>
              </a:xfrm>
              <a:custGeom>
                <a:avLst/>
                <a:gdLst>
                  <a:gd name="connsiteX0" fmla="*/ 457200 w 1037968"/>
                  <a:gd name="connsiteY0" fmla="*/ 1717589 h 1717589"/>
                  <a:gd name="connsiteX1" fmla="*/ 0 w 1037968"/>
                  <a:gd name="connsiteY1" fmla="*/ 741406 h 1717589"/>
                  <a:gd name="connsiteX2" fmla="*/ 370703 w 1037968"/>
                  <a:gd name="connsiteY2" fmla="*/ 0 h 1717589"/>
                  <a:gd name="connsiteX3" fmla="*/ 531341 w 1037968"/>
                  <a:gd name="connsiteY3" fmla="*/ 12357 h 1717589"/>
                  <a:gd name="connsiteX4" fmla="*/ 1037968 w 1037968"/>
                  <a:gd name="connsiteY4" fmla="*/ 963827 h 1717589"/>
                  <a:gd name="connsiteX5" fmla="*/ 1037968 w 1037968"/>
                  <a:gd name="connsiteY5" fmla="*/ 963827 h 1717589"/>
                  <a:gd name="connsiteX6" fmla="*/ 1037968 w 1037968"/>
                  <a:gd name="connsiteY6" fmla="*/ 963827 h 171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968" h="1717589">
                    <a:moveTo>
                      <a:pt x="457200" y="1717589"/>
                    </a:moveTo>
                    <a:lnTo>
                      <a:pt x="0" y="741406"/>
                    </a:lnTo>
                    <a:lnTo>
                      <a:pt x="370703" y="0"/>
                    </a:lnTo>
                    <a:lnTo>
                      <a:pt x="531341" y="12357"/>
                    </a:lnTo>
                    <a:lnTo>
                      <a:pt x="1037968" y="963827"/>
                    </a:lnTo>
                    <a:lnTo>
                      <a:pt x="1037968" y="963827"/>
                    </a:lnTo>
                    <a:lnTo>
                      <a:pt x="1037968" y="963827"/>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30256D84-AD67-1EE9-C675-CEBA7C1ECBFE}"/>
                </a:ext>
              </a:extLst>
            </p:cNvPr>
            <p:cNvSpPr txBox="1"/>
            <p:nvPr/>
          </p:nvSpPr>
          <p:spPr>
            <a:xfrm>
              <a:off x="5213359" y="2615284"/>
              <a:ext cx="1647997" cy="523220"/>
            </a:xfrm>
            <a:prstGeom prst="rect">
              <a:avLst/>
            </a:prstGeom>
            <a:noFill/>
          </p:spPr>
          <p:txBody>
            <a:bodyPr wrap="square" rtlCol="0">
              <a:spAutoFit/>
            </a:bodyPr>
            <a:lstStyle/>
            <a:p>
              <a:r>
                <a:rPr lang="en-US" sz="2800" dirty="0">
                  <a:latin typeface="Gotham" panose="02000504050000020004" pitchFamily="2" charset="0"/>
                </a:rPr>
                <a:t>ONYX</a:t>
              </a:r>
            </a:p>
          </p:txBody>
        </p:sp>
      </p:grpSp>
      <p:sp>
        <p:nvSpPr>
          <p:cNvPr id="17" name="TextBox 16">
            <a:extLst>
              <a:ext uri="{FF2B5EF4-FFF2-40B4-BE49-F238E27FC236}">
                <a16:creationId xmlns:a16="http://schemas.microsoft.com/office/drawing/2014/main" id="{4C865F9E-9B01-D040-1311-43FBB18D1C90}"/>
              </a:ext>
            </a:extLst>
          </p:cNvPr>
          <p:cNvSpPr txBox="1"/>
          <p:nvPr/>
        </p:nvSpPr>
        <p:spPr>
          <a:xfrm>
            <a:off x="7019839" y="2413337"/>
            <a:ext cx="3733800" cy="1015663"/>
          </a:xfrm>
          <a:prstGeom prst="rect">
            <a:avLst/>
          </a:prstGeom>
          <a:noFill/>
        </p:spPr>
        <p:txBody>
          <a:bodyPr wrap="square" rtlCol="0">
            <a:spAutoFit/>
          </a:bodyPr>
          <a:lstStyle/>
          <a:p>
            <a:r>
              <a:rPr lang="en-US" sz="1200" dirty="0"/>
              <a:t>We evolved the original concept to look like this, but we need help exploring how to make it look better and more professional. Thickness of lines, negative space between lined, should the lines be perfectly parallel or slightly skewed?</a:t>
            </a:r>
          </a:p>
        </p:txBody>
      </p:sp>
      <p:pic>
        <p:nvPicPr>
          <p:cNvPr id="18" name="Picture 2" descr="White neural network illustration">
            <a:extLst>
              <a:ext uri="{FF2B5EF4-FFF2-40B4-BE49-F238E27FC236}">
                <a16:creationId xmlns:a16="http://schemas.microsoft.com/office/drawing/2014/main" id="{EDDF97B0-E286-77FB-B4E2-2FD294346E3C}"/>
              </a:ext>
            </a:extLst>
          </p:cNvPr>
          <p:cNvPicPr>
            <a:picLocks noChangeArrowheads="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val="0"/>
              </a:ext>
            </a:extLst>
          </a:blip>
          <a:srcRect l="33820" t="27590" r="159"/>
          <a:stretch/>
        </p:blipFill>
        <p:spPr bwMode="auto">
          <a:xfrm>
            <a:off x="7364774" y="4256988"/>
            <a:ext cx="2895839" cy="2306533"/>
          </a:xfrm>
          <a:prstGeom prst="ellipse">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436807B3-7673-8C36-C2D4-7E28C67D3B4B}"/>
              </a:ext>
            </a:extLst>
          </p:cNvPr>
          <p:cNvGrpSpPr/>
          <p:nvPr/>
        </p:nvGrpSpPr>
        <p:grpSpPr>
          <a:xfrm>
            <a:off x="7494135" y="4742120"/>
            <a:ext cx="1990141" cy="523220"/>
            <a:chOff x="4871215" y="2615284"/>
            <a:chExt cx="1990141" cy="523220"/>
          </a:xfrm>
        </p:grpSpPr>
        <p:sp>
          <p:nvSpPr>
            <p:cNvPr id="20" name="Oval 19">
              <a:extLst>
                <a:ext uri="{FF2B5EF4-FFF2-40B4-BE49-F238E27FC236}">
                  <a16:creationId xmlns:a16="http://schemas.microsoft.com/office/drawing/2014/main" id="{63862315-8FC7-0F2F-A08F-4C92B2AAE8B5}"/>
                </a:ext>
              </a:extLst>
            </p:cNvPr>
            <p:cNvSpPr/>
            <p:nvPr/>
          </p:nvSpPr>
          <p:spPr>
            <a:xfrm rot="2700000">
              <a:off x="4871163" y="2695620"/>
              <a:ext cx="381125" cy="3810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BF87D227-CDA6-7579-FF48-CAD10264C121}"/>
                </a:ext>
              </a:extLst>
            </p:cNvPr>
            <p:cNvGrpSpPr/>
            <p:nvPr/>
          </p:nvGrpSpPr>
          <p:grpSpPr>
            <a:xfrm>
              <a:off x="4933179" y="2779339"/>
              <a:ext cx="257092" cy="213582"/>
              <a:chOff x="6096000" y="1443748"/>
              <a:chExt cx="1429407" cy="1738610"/>
            </a:xfrm>
          </p:grpSpPr>
          <p:sp>
            <p:nvSpPr>
              <p:cNvPr id="23" name="Freeform: Shape 22">
                <a:extLst>
                  <a:ext uri="{FF2B5EF4-FFF2-40B4-BE49-F238E27FC236}">
                    <a16:creationId xmlns:a16="http://schemas.microsoft.com/office/drawing/2014/main" id="{0D5D0221-012A-A118-6612-F74C1DBDA401}"/>
                  </a:ext>
                </a:extLst>
              </p:cNvPr>
              <p:cNvSpPr/>
              <p:nvPr/>
            </p:nvSpPr>
            <p:spPr>
              <a:xfrm>
                <a:off x="6096000" y="1464769"/>
                <a:ext cx="1037968" cy="1717589"/>
              </a:xfrm>
              <a:custGeom>
                <a:avLst/>
                <a:gdLst>
                  <a:gd name="connsiteX0" fmla="*/ 457200 w 1037968"/>
                  <a:gd name="connsiteY0" fmla="*/ 1717589 h 1717589"/>
                  <a:gd name="connsiteX1" fmla="*/ 0 w 1037968"/>
                  <a:gd name="connsiteY1" fmla="*/ 741406 h 1717589"/>
                  <a:gd name="connsiteX2" fmla="*/ 370703 w 1037968"/>
                  <a:gd name="connsiteY2" fmla="*/ 0 h 1717589"/>
                  <a:gd name="connsiteX3" fmla="*/ 531341 w 1037968"/>
                  <a:gd name="connsiteY3" fmla="*/ 12357 h 1717589"/>
                  <a:gd name="connsiteX4" fmla="*/ 1037968 w 1037968"/>
                  <a:gd name="connsiteY4" fmla="*/ 963827 h 1717589"/>
                  <a:gd name="connsiteX5" fmla="*/ 1037968 w 1037968"/>
                  <a:gd name="connsiteY5" fmla="*/ 963827 h 1717589"/>
                  <a:gd name="connsiteX6" fmla="*/ 1037968 w 1037968"/>
                  <a:gd name="connsiteY6" fmla="*/ 963827 h 171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968" h="1717589">
                    <a:moveTo>
                      <a:pt x="457200" y="1717589"/>
                    </a:moveTo>
                    <a:lnTo>
                      <a:pt x="0" y="741406"/>
                    </a:lnTo>
                    <a:lnTo>
                      <a:pt x="370703" y="0"/>
                    </a:lnTo>
                    <a:lnTo>
                      <a:pt x="531341" y="12357"/>
                    </a:lnTo>
                    <a:lnTo>
                      <a:pt x="1037968" y="963827"/>
                    </a:lnTo>
                    <a:lnTo>
                      <a:pt x="1037968" y="963827"/>
                    </a:lnTo>
                    <a:lnTo>
                      <a:pt x="1037968" y="963827"/>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540DC828-E36D-A57F-1791-4F7AFB617B5D}"/>
                  </a:ext>
                </a:extLst>
              </p:cNvPr>
              <p:cNvSpPr/>
              <p:nvPr/>
            </p:nvSpPr>
            <p:spPr>
              <a:xfrm flipH="1" flipV="1">
                <a:off x="6487439" y="1443748"/>
                <a:ext cx="1037968" cy="1717589"/>
              </a:xfrm>
              <a:custGeom>
                <a:avLst/>
                <a:gdLst>
                  <a:gd name="connsiteX0" fmla="*/ 457200 w 1037968"/>
                  <a:gd name="connsiteY0" fmla="*/ 1717589 h 1717589"/>
                  <a:gd name="connsiteX1" fmla="*/ 0 w 1037968"/>
                  <a:gd name="connsiteY1" fmla="*/ 741406 h 1717589"/>
                  <a:gd name="connsiteX2" fmla="*/ 370703 w 1037968"/>
                  <a:gd name="connsiteY2" fmla="*/ 0 h 1717589"/>
                  <a:gd name="connsiteX3" fmla="*/ 531341 w 1037968"/>
                  <a:gd name="connsiteY3" fmla="*/ 12357 h 1717589"/>
                  <a:gd name="connsiteX4" fmla="*/ 1037968 w 1037968"/>
                  <a:gd name="connsiteY4" fmla="*/ 963827 h 1717589"/>
                  <a:gd name="connsiteX5" fmla="*/ 1037968 w 1037968"/>
                  <a:gd name="connsiteY5" fmla="*/ 963827 h 1717589"/>
                  <a:gd name="connsiteX6" fmla="*/ 1037968 w 1037968"/>
                  <a:gd name="connsiteY6" fmla="*/ 963827 h 171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968" h="1717589">
                    <a:moveTo>
                      <a:pt x="457200" y="1717589"/>
                    </a:moveTo>
                    <a:lnTo>
                      <a:pt x="0" y="741406"/>
                    </a:lnTo>
                    <a:lnTo>
                      <a:pt x="370703" y="0"/>
                    </a:lnTo>
                    <a:lnTo>
                      <a:pt x="531341" y="12357"/>
                    </a:lnTo>
                    <a:lnTo>
                      <a:pt x="1037968" y="963827"/>
                    </a:lnTo>
                    <a:lnTo>
                      <a:pt x="1037968" y="963827"/>
                    </a:lnTo>
                    <a:lnTo>
                      <a:pt x="1037968" y="963827"/>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B0FB08E2-B7C3-FCE2-0F5E-F92909E37685}"/>
                </a:ext>
              </a:extLst>
            </p:cNvPr>
            <p:cNvSpPr txBox="1"/>
            <p:nvPr/>
          </p:nvSpPr>
          <p:spPr>
            <a:xfrm>
              <a:off x="5213359" y="2615284"/>
              <a:ext cx="1647997" cy="523220"/>
            </a:xfrm>
            <a:prstGeom prst="rect">
              <a:avLst/>
            </a:prstGeom>
            <a:noFill/>
          </p:spPr>
          <p:txBody>
            <a:bodyPr wrap="square" rtlCol="0">
              <a:spAutoFit/>
            </a:bodyPr>
            <a:lstStyle/>
            <a:p>
              <a:r>
                <a:rPr lang="en-US" sz="2800" dirty="0">
                  <a:latin typeface="Gotham" panose="02000504050000020004" pitchFamily="2" charset="0"/>
                </a:rPr>
                <a:t>ONYX</a:t>
              </a:r>
            </a:p>
          </p:txBody>
        </p:sp>
      </p:grpSp>
      <p:sp>
        <p:nvSpPr>
          <p:cNvPr id="25" name="TextBox 24">
            <a:extLst>
              <a:ext uri="{FF2B5EF4-FFF2-40B4-BE49-F238E27FC236}">
                <a16:creationId xmlns:a16="http://schemas.microsoft.com/office/drawing/2014/main" id="{7B49D235-CEAF-15E7-E265-DBDAE58AF55B}"/>
              </a:ext>
            </a:extLst>
          </p:cNvPr>
          <p:cNvSpPr txBox="1"/>
          <p:nvPr/>
        </p:nvSpPr>
        <p:spPr>
          <a:xfrm>
            <a:off x="7019839" y="4047505"/>
            <a:ext cx="3733800" cy="461665"/>
          </a:xfrm>
          <a:prstGeom prst="rect">
            <a:avLst/>
          </a:prstGeom>
          <a:noFill/>
        </p:spPr>
        <p:txBody>
          <a:bodyPr wrap="square" rtlCol="0">
            <a:spAutoFit/>
          </a:bodyPr>
          <a:lstStyle/>
          <a:p>
            <a:r>
              <a:rPr lang="en-US" sz="1200" dirty="0"/>
              <a:t>Here’s an example of what a web homepage could look like when the logo and graphics are combined</a:t>
            </a:r>
          </a:p>
        </p:txBody>
      </p:sp>
      <p:cxnSp>
        <p:nvCxnSpPr>
          <p:cNvPr id="28" name="Straight Arrow Connector 27">
            <a:extLst>
              <a:ext uri="{FF2B5EF4-FFF2-40B4-BE49-F238E27FC236}">
                <a16:creationId xmlns:a16="http://schemas.microsoft.com/office/drawing/2014/main" id="{30E79E2F-CD8F-BE7C-1701-C862539FE0E3}"/>
              </a:ext>
            </a:extLst>
          </p:cNvPr>
          <p:cNvCxnSpPr>
            <a:cxnSpLocks/>
            <a:stCxn id="6" idx="3"/>
            <a:endCxn id="8" idx="1"/>
          </p:cNvCxnSpPr>
          <p:nvPr/>
        </p:nvCxnSpPr>
        <p:spPr>
          <a:xfrm>
            <a:off x="4279447" y="535995"/>
            <a:ext cx="2740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76FAF43F-5565-1143-85E1-1B520B35F1CA}"/>
              </a:ext>
            </a:extLst>
          </p:cNvPr>
          <p:cNvCxnSpPr>
            <a:stCxn id="7" idx="2"/>
            <a:endCxn id="10" idx="0"/>
          </p:cNvCxnSpPr>
          <p:nvPr/>
        </p:nvCxnSpPr>
        <p:spPr>
          <a:xfrm rot="5400000">
            <a:off x="5315783" y="-746491"/>
            <a:ext cx="865802" cy="582318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ABAD8C2F-039D-B05F-0FB1-EA5D16BFC009}"/>
              </a:ext>
            </a:extLst>
          </p:cNvPr>
          <p:cNvCxnSpPr>
            <a:stCxn id="10" idx="3"/>
            <a:endCxn id="17" idx="1"/>
          </p:cNvCxnSpPr>
          <p:nvPr/>
        </p:nvCxnSpPr>
        <p:spPr>
          <a:xfrm>
            <a:off x="4703990" y="2921169"/>
            <a:ext cx="23158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8767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148</Words>
  <Application>Microsoft Office PowerPoint</Application>
  <PresentationFormat>Widescreen</PresentationFormat>
  <Paragraphs>7</Paragraphs>
  <Slides>1</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7" baseType="lpstr">
      <vt:lpstr>Arial</vt:lpstr>
      <vt:lpstr>Calibri</vt:lpstr>
      <vt:lpstr>Calibri Light</vt:lpstr>
      <vt:lpstr>Gotham</vt:lpstr>
      <vt:lpstr>Office Theme</vt:lpstr>
      <vt:lpstr>think-cell Slide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Karson</dc:creator>
  <cp:lastModifiedBy>Adam Karson</cp:lastModifiedBy>
  <cp:revision>1</cp:revision>
  <dcterms:created xsi:type="dcterms:W3CDTF">2022-11-04T20:21:13Z</dcterms:created>
  <dcterms:modified xsi:type="dcterms:W3CDTF">2022-11-04T20:28:41Z</dcterms:modified>
</cp:coreProperties>
</file>