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00"/>
    <a:srgbClr val="E400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/>
    <p:restoredTop sz="95588"/>
  </p:normalViewPr>
  <p:slideViewPr>
    <p:cSldViewPr snapToGrid="0">
      <p:cViewPr>
        <p:scale>
          <a:sx n="75" d="100"/>
          <a:sy n="75" d="100"/>
        </p:scale>
        <p:origin x="1232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829800" cy="2387600"/>
          </a:xfrm>
        </p:spPr>
        <p:txBody>
          <a:bodyPr anchor="b">
            <a:normAutofit/>
          </a:bodyPr>
          <a:lstStyle>
            <a:lvl1pPr algn="l"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8298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9549D6DC-E1CB-4874-BF52-C3407230D20E}" type="datetime1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1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1D81-C4B9-4A87-89A7-22E29E6C9200}" type="datetime1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31520"/>
            <a:ext cx="2628900" cy="53780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31520"/>
            <a:ext cx="7734300" cy="5378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07718-69F7-427E-95A3-C1246AF46913}" type="datetime1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02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3E51-B7F7-4C24-B8E3-5471755DC0E0}" type="datetime1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08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A59F-D956-4598-A3C1-AE72A5387751}" type="datetime1">
              <a:rPr lang="en-US" smtClean="0"/>
              <a:t>11/3/22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BBD69-7BD3-4731-8064-242619E92CBE}" type="datetime1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4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9131"/>
            <a:ext cx="5157787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10625"/>
            <a:ext cx="5157787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9131"/>
            <a:ext cx="5183188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10625"/>
            <a:ext cx="5183188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77D9-239F-488B-9358-023C46BC7084}" type="datetime1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9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1C24-7140-4FDE-92F3-654C6E2D3C1C}" type="datetime1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6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6ACF-ECB9-4B5F-A429-08B8AC75E8EF}" type="datetime1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4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6326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31521"/>
            <a:ext cx="6172200" cy="512953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29B-EE2A-486A-BDB9-0C848B4FAFDD}" type="datetime1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24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1564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7257"/>
            <a:ext cx="6172200" cy="51737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FE4A-CB8D-40AB-BFFC-AAF37EA071CB}" type="datetime1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03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293296F-4C3A-4530-98F5-F83646ACE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9" y="0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914D2BD-3C47-433D-81FE-DC6C3959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" y="-1"/>
            <a:ext cx="12192000" cy="6857996"/>
            <a:chOff x="572" y="-1"/>
            <a:chExt cx="12192000" cy="6857996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3DD55E4-EA4F-4874-8B5B-6E0EAF4BBFC4}"/>
                </a:ext>
              </a:extLst>
            </p:cNvPr>
            <p:cNvCxnSpPr>
              <a:cxnSpLocks/>
            </p:cNvCxnSpPr>
            <p:nvPr/>
          </p:nvCxnSpPr>
          <p:spPr>
            <a:xfrm>
              <a:off x="1667" y="6276706"/>
              <a:ext cx="12189811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2950BAF-7673-4138-AEA2-DE7D368CC357}"/>
                </a:ext>
              </a:extLst>
            </p:cNvPr>
            <p:cNvCxnSpPr>
              <a:cxnSpLocks/>
            </p:cNvCxnSpPr>
            <p:nvPr/>
          </p:nvCxnSpPr>
          <p:spPr>
            <a:xfrm>
              <a:off x="572" y="580876"/>
              <a:ext cx="121920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BE3E2B5-EA1C-415A-941A-843C7EA148E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134324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87FA3A6-E398-4576-B6B8-3328028D84B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-2794261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Graphic 33">
              <a:extLst>
                <a:ext uri="{FF2B5EF4-FFF2-40B4-BE49-F238E27FC236}">
                  <a16:creationId xmlns:a16="http://schemas.microsoft.com/office/drawing/2014/main" id="{EFB597D7-65E0-476A-B9EB-3AA6ED33884C}"/>
                </a:ext>
              </a:extLst>
            </p:cNvPr>
            <p:cNvSpPr/>
            <p:nvPr/>
          </p:nvSpPr>
          <p:spPr>
            <a:xfrm>
              <a:off x="4277016" y="-1"/>
              <a:ext cx="3637968" cy="580875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c 33">
              <a:extLst>
                <a:ext uri="{FF2B5EF4-FFF2-40B4-BE49-F238E27FC236}">
                  <a16:creationId xmlns:a16="http://schemas.microsoft.com/office/drawing/2014/main" id="{11AA060A-BE0E-4687-8F9E-0E2955D9796D}"/>
                </a:ext>
              </a:extLst>
            </p:cNvPr>
            <p:cNvSpPr/>
            <p:nvPr/>
          </p:nvSpPr>
          <p:spPr>
            <a:xfrm rot="10800000">
              <a:off x="4305089" y="6276705"/>
              <a:ext cx="3581824" cy="581290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3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9408"/>
            <a:ext cx="10515600" cy="3821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0517C94-3B1E-4991-BED3-41F8B0158A00}" type="datetime1">
              <a:rPr lang="en-US" smtClean="0"/>
              <a:t>11/3/22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3467" y="3246434"/>
            <a:ext cx="62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3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6">
            <a:extLst>
              <a:ext uri="{FF2B5EF4-FFF2-40B4-BE49-F238E27FC236}">
                <a16:creationId xmlns:a16="http://schemas.microsoft.com/office/drawing/2014/main" id="{2293296F-4C3A-4530-98F5-F83646ACE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89" y="0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914D2BD-3C47-433D-81FE-DC6C3959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2" y="-1"/>
            <a:ext cx="12192000" cy="6857996"/>
            <a:chOff x="572" y="-1"/>
            <a:chExt cx="12192000" cy="685799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3DD55E4-EA4F-4874-8B5B-6E0EAF4BBF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7" y="6276706"/>
              <a:ext cx="12189811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2950BAF-7673-4138-AEA2-DE7D368CC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72" y="580876"/>
              <a:ext cx="121920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BE3E2B5-EA1C-415A-941A-843C7EA14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8134324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87FA3A6-E398-4576-B6B8-3328028D84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-2794261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Graphic 33">
              <a:extLst>
                <a:ext uri="{FF2B5EF4-FFF2-40B4-BE49-F238E27FC236}">
                  <a16:creationId xmlns:a16="http://schemas.microsoft.com/office/drawing/2014/main" id="{EFB597D7-65E0-476A-B9EB-3AA6ED338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77016" y="-1"/>
              <a:ext cx="3637968" cy="580875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Graphic 33">
              <a:extLst>
                <a:ext uri="{FF2B5EF4-FFF2-40B4-BE49-F238E27FC236}">
                  <a16:creationId xmlns:a16="http://schemas.microsoft.com/office/drawing/2014/main" id="{11AA060A-BE0E-4687-8F9E-0E2955D979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305089" y="6276705"/>
              <a:ext cx="3581824" cy="581290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1B63EEE-B5E3-42ED-90DF-2948123C70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667" y="4738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0DC7BE8-B819-4865-ACAD-6EE9C9721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819CDFD-2FDC-46EE-9A4C-57D5B40EA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8132657" y="3424306"/>
            <a:ext cx="6857912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snowy landscape with trees&#10;&#10;Description automatically generated with medium confidence">
            <a:extLst>
              <a:ext uri="{FF2B5EF4-FFF2-40B4-BE49-F238E27FC236}">
                <a16:creationId xmlns:a16="http://schemas.microsoft.com/office/drawing/2014/main" id="{28FB5A09-79D3-842F-3524-419D86BE995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5523" y="1"/>
            <a:ext cx="12192000" cy="457200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A1E67913-7DA3-20F3-553B-6BD9F307B069}"/>
              </a:ext>
            </a:extLst>
          </p:cNvPr>
          <p:cNvSpPr txBox="1"/>
          <p:nvPr/>
        </p:nvSpPr>
        <p:spPr>
          <a:xfrm>
            <a:off x="5524" y="-76404"/>
            <a:ext cx="12186476" cy="584775"/>
          </a:xfrm>
          <a:prstGeom prst="rect">
            <a:avLst/>
          </a:prstGeom>
          <a:solidFill>
            <a:srgbClr val="0070C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Why me?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330B312-AB2E-383D-2B21-CD8D102CD260}"/>
              </a:ext>
            </a:extLst>
          </p:cNvPr>
          <p:cNvGrpSpPr/>
          <p:nvPr/>
        </p:nvGrpSpPr>
        <p:grpSpPr>
          <a:xfrm>
            <a:off x="9006083" y="469477"/>
            <a:ext cx="3078010" cy="2919657"/>
            <a:chOff x="8974207" y="459381"/>
            <a:chExt cx="3078010" cy="2919657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D384788-2996-9FD8-BE2E-0B978CBE69E3}"/>
                </a:ext>
              </a:extLst>
            </p:cNvPr>
            <p:cNvSpPr txBox="1"/>
            <p:nvPr/>
          </p:nvSpPr>
          <p:spPr>
            <a:xfrm>
              <a:off x="9939786" y="459381"/>
              <a:ext cx="11468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Passion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EAEACCA4-B650-BCF6-5D04-332C372380AD}"/>
                </a:ext>
              </a:extLst>
            </p:cNvPr>
            <p:cNvGrpSpPr/>
            <p:nvPr/>
          </p:nvGrpSpPr>
          <p:grpSpPr>
            <a:xfrm>
              <a:off x="8974207" y="809646"/>
              <a:ext cx="3078010" cy="2569392"/>
              <a:chOff x="7326796" y="827157"/>
              <a:chExt cx="3078010" cy="2569392"/>
            </a:xfrm>
          </p:grpSpPr>
          <p:sp>
            <p:nvSpPr>
              <p:cNvPr id="52" name="Heart 51">
                <a:extLst>
                  <a:ext uri="{FF2B5EF4-FFF2-40B4-BE49-F238E27FC236}">
                    <a16:creationId xmlns:a16="http://schemas.microsoft.com/office/drawing/2014/main" id="{69DF7462-B39B-6BD6-19D0-1A52FF20AF0C}"/>
                  </a:ext>
                </a:extLst>
              </p:cNvPr>
              <p:cNvSpPr/>
              <p:nvPr/>
            </p:nvSpPr>
            <p:spPr>
              <a:xfrm>
                <a:off x="7326796" y="827157"/>
                <a:ext cx="3078010" cy="2569392"/>
              </a:xfrm>
              <a:prstGeom prst="hear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0FAEA48-A3A3-0549-0170-F3458561C526}"/>
                  </a:ext>
                </a:extLst>
              </p:cNvPr>
              <p:cNvSpPr txBox="1"/>
              <p:nvPr/>
            </p:nvSpPr>
            <p:spPr>
              <a:xfrm>
                <a:off x="7585311" y="1444680"/>
                <a:ext cx="2462980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ctr">
                  <a:buFont typeface="Arial" panose="020B0604020202020204" pitchFamily="34" charset="0"/>
                  <a:buChar char="•"/>
                </a:pPr>
                <a:r>
                  <a:rPr lang="en-US" sz="14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MS Mincho" panose="02020609040205080304" pitchFamily="49" charset="-128"/>
                  </a:rPr>
                  <a:t>T</a:t>
                </a:r>
                <a:r>
                  <a:rPr lang="en-US" sz="1400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MS Mincho" panose="02020609040205080304" pitchFamily="49" charset="-128"/>
                  </a:rPr>
                  <a:t>he development of others and / or their teams.</a:t>
                </a:r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r>
                  <a:rPr lang="en-US" sz="14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MS Mincho" panose="02020609040205080304" pitchFamily="49" charset="-128"/>
                  </a:rPr>
                  <a:t>H</a:t>
                </a:r>
                <a:r>
                  <a:rPr lang="en-US" sz="1400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MS Mincho" panose="02020609040205080304" pitchFamily="49" charset="-128"/>
                  </a:rPr>
                  <a:t>elping people learn and be successful in life and in their careers. </a:t>
                </a:r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r>
                  <a:rPr lang="en-US" sz="14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MS Mincho" panose="02020609040205080304" pitchFamily="49" charset="-128"/>
                  </a:rPr>
                  <a:t>E</a:t>
                </a:r>
                <a:r>
                  <a:rPr lang="en-US" sz="1400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MS Mincho" panose="02020609040205080304" pitchFamily="49" charset="-128"/>
                  </a:rPr>
                  <a:t>xceptional client </a:t>
                </a:r>
              </a:p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MS Mincho" panose="02020609040205080304" pitchFamily="49" charset="-128"/>
                  </a:rPr>
                  <a:t>experiences</a:t>
                </a:r>
                <a:endParaRPr lang="en-US" sz="1400" dirty="0"/>
              </a:p>
            </p:txBody>
          </p:sp>
        </p:grp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F3D73E81-8321-B51F-859A-C7F5CED60AC7}"/>
              </a:ext>
            </a:extLst>
          </p:cNvPr>
          <p:cNvSpPr txBox="1"/>
          <p:nvPr/>
        </p:nvSpPr>
        <p:spPr>
          <a:xfrm>
            <a:off x="1436609" y="590088"/>
            <a:ext cx="2684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E4007F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If I was a superhero</a:t>
            </a:r>
            <a:endParaRPr lang="en-US" sz="2400" dirty="0"/>
          </a:p>
        </p:txBody>
      </p:sp>
      <p:pic>
        <p:nvPicPr>
          <p:cNvPr id="59" name="Picture 58" descr="A group of people sitting around a table&#10;&#10;Description automatically generated with medium confidence">
            <a:extLst>
              <a:ext uri="{FF2B5EF4-FFF2-40B4-BE49-F238E27FC236}">
                <a16:creationId xmlns:a16="http://schemas.microsoft.com/office/drawing/2014/main" id="{6CA5734E-C632-87DB-0CCD-99F334D1B69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-11046" y="3799047"/>
            <a:ext cx="12203046" cy="3047159"/>
          </a:xfrm>
          <a:prstGeom prst="rect">
            <a:avLst/>
          </a:prstGeom>
        </p:spPr>
      </p:pic>
      <p:grpSp>
        <p:nvGrpSpPr>
          <p:cNvPr id="71" name="Group 70">
            <a:extLst>
              <a:ext uri="{FF2B5EF4-FFF2-40B4-BE49-F238E27FC236}">
                <a16:creationId xmlns:a16="http://schemas.microsoft.com/office/drawing/2014/main" id="{B420430C-82F8-51B7-81C5-31B4F96E7870}"/>
              </a:ext>
            </a:extLst>
          </p:cNvPr>
          <p:cNvGrpSpPr/>
          <p:nvPr/>
        </p:nvGrpSpPr>
        <p:grpSpPr>
          <a:xfrm>
            <a:off x="310917" y="947758"/>
            <a:ext cx="4995150" cy="3595248"/>
            <a:chOff x="310917" y="947758"/>
            <a:chExt cx="4995150" cy="3595248"/>
          </a:xfrm>
        </p:grpSpPr>
        <p:sp>
          <p:nvSpPr>
            <p:cNvPr id="57" name="Explosion 2 56">
              <a:extLst>
                <a:ext uri="{FF2B5EF4-FFF2-40B4-BE49-F238E27FC236}">
                  <a16:creationId xmlns:a16="http://schemas.microsoft.com/office/drawing/2014/main" id="{4C9A46A1-5F69-7103-2597-868D446014AD}"/>
                </a:ext>
              </a:extLst>
            </p:cNvPr>
            <p:cNvSpPr/>
            <p:nvPr/>
          </p:nvSpPr>
          <p:spPr>
            <a:xfrm>
              <a:off x="310917" y="947758"/>
              <a:ext cx="4995150" cy="3595248"/>
            </a:xfrm>
            <a:prstGeom prst="irregularSeal2">
              <a:avLst/>
            </a:prstGeom>
            <a:solidFill>
              <a:srgbClr val="E4007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4D437A0-9282-1F65-C3C9-2C90C9C9AC07}"/>
                </a:ext>
              </a:extLst>
            </p:cNvPr>
            <p:cNvSpPr txBox="1"/>
            <p:nvPr/>
          </p:nvSpPr>
          <p:spPr>
            <a:xfrm>
              <a:off x="1532591" y="2219583"/>
              <a:ext cx="2938369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M</a:t>
              </a:r>
              <a:r>
                <a:rPr lang="en-US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y four superpowers would be:</a:t>
              </a:r>
              <a:endParaRPr lang="en-AU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endParaRPr>
            </a:p>
            <a:p>
              <a:pPr marL="342900" lvl="0" indent="-342900">
                <a:buFont typeface="Symbol" pitchFamily="2" charset="2"/>
                <a:buChar char=""/>
              </a:pPr>
              <a:r>
                <a:rPr lang="en-US" sz="1400" b="1" dirty="0">
                  <a:solidFill>
                    <a:schemeClr val="bg1"/>
                  </a:solidFill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P</a:t>
              </a:r>
              <a:r>
                <a:rPr lang="en-US" sz="1400" b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roactiveness</a:t>
              </a:r>
              <a:endParaRPr lang="en-US" sz="1400" b="1" dirty="0">
                <a:solidFill>
                  <a:schemeClr val="bg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endParaRPr>
            </a:p>
            <a:p>
              <a:pPr marL="342900" lvl="0" indent="-342900">
                <a:buFont typeface="Symbol" pitchFamily="2" charset="2"/>
                <a:buChar char=""/>
              </a:pPr>
              <a:r>
                <a:rPr lang="en-US" sz="1400" b="1" dirty="0">
                  <a:solidFill>
                    <a:schemeClr val="bg1"/>
                  </a:solidFill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C</a:t>
              </a:r>
              <a:r>
                <a:rPr lang="en-US" sz="1400" b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reativity</a:t>
              </a:r>
              <a:r>
                <a:rPr lang="en-US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 </a:t>
              </a:r>
              <a:endParaRPr lang="en-AU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endParaRPr>
            </a:p>
            <a:p>
              <a:pPr marL="342900" lvl="0" indent="-342900">
                <a:buFont typeface="Symbol" pitchFamily="2" charset="2"/>
                <a:buChar char=""/>
              </a:pPr>
              <a:r>
                <a:rPr lang="en-US" sz="1400" b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Pride</a:t>
              </a:r>
              <a:r>
                <a:rPr lang="en-US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 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in my work</a:t>
              </a:r>
              <a:endPara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endParaRPr>
            </a:p>
            <a:p>
              <a:pPr marL="342900" lvl="0" indent="-342900">
                <a:buFont typeface="Symbol" pitchFamily="2" charset="2"/>
                <a:buChar char=""/>
              </a:pPr>
              <a:r>
                <a:rPr lang="en-US" sz="1400" b="1" dirty="0">
                  <a:solidFill>
                    <a:schemeClr val="bg1"/>
                  </a:solidFill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O</a:t>
              </a:r>
              <a:r>
                <a:rPr lang="en-US" sz="1400" b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Calibri" panose="020F0502020204030204" pitchFamily="34" charset="0"/>
                </a:rPr>
                <a:t>rganisational skills</a:t>
              </a:r>
              <a:endParaRPr 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4" name="Vertical Scroll 63">
            <a:extLst>
              <a:ext uri="{FF2B5EF4-FFF2-40B4-BE49-F238E27FC236}">
                <a16:creationId xmlns:a16="http://schemas.microsoft.com/office/drawing/2014/main" id="{88A005B1-01C3-4771-72BC-9F834F804752}"/>
              </a:ext>
            </a:extLst>
          </p:cNvPr>
          <p:cNvSpPr/>
          <p:nvPr/>
        </p:nvSpPr>
        <p:spPr>
          <a:xfrm>
            <a:off x="5185053" y="1530077"/>
            <a:ext cx="3543246" cy="2132281"/>
          </a:xfrm>
          <a:prstGeom prst="verticalScroll">
            <a:avLst/>
          </a:prstGeom>
          <a:solidFill>
            <a:srgbClr val="FFD5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Symbol" pitchFamily="2" charset="2"/>
              <a:buChar char=""/>
            </a:pPr>
            <a:r>
              <a:rPr lang="en-A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Increased client workshops by 85% across accounts.</a:t>
            </a:r>
            <a:endParaRPr lang="en-AU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en-A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Delivered double digit revenue increase.</a:t>
            </a:r>
            <a:endParaRPr lang="en-AU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en-A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Re-designed workshops for virtual delivery, maintaining key relationships. </a:t>
            </a:r>
            <a:endParaRPr lang="en-AU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pic>
        <p:nvPicPr>
          <p:cNvPr id="68" name="Picture 67" descr="Icon&#10;&#10;Description automatically generated">
            <a:extLst>
              <a:ext uri="{FF2B5EF4-FFF2-40B4-BE49-F238E27FC236}">
                <a16:creationId xmlns:a16="http://schemas.microsoft.com/office/drawing/2014/main" id="{95E2C289-0711-7034-EA71-01186F0B49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9750" y="2870153"/>
            <a:ext cx="1004848" cy="1286205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47A437D3-715A-5866-6E5E-1D3979242B6E}"/>
              </a:ext>
            </a:extLst>
          </p:cNvPr>
          <p:cNvSpPr txBox="1"/>
          <p:nvPr/>
        </p:nvSpPr>
        <p:spPr>
          <a:xfrm>
            <a:off x="5838301" y="914952"/>
            <a:ext cx="2708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n>
                  <a:solidFill>
                    <a:schemeClr val="accent1">
                      <a:shade val="50000"/>
                      <a:alpha val="62000"/>
                    </a:schemeClr>
                  </a:solidFill>
                </a:ln>
                <a:solidFill>
                  <a:srgbClr val="FFD50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Some of my success</a:t>
            </a:r>
            <a:endParaRPr lang="en-US" sz="2400" dirty="0">
              <a:ln>
                <a:solidFill>
                  <a:schemeClr val="accent1">
                    <a:shade val="50000"/>
                    <a:alpha val="62000"/>
                  </a:schemeClr>
                </a:solidFill>
              </a:ln>
              <a:solidFill>
                <a:srgbClr val="FFD500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03613E1-7820-AF61-C639-471BD3FBE67D}"/>
              </a:ext>
            </a:extLst>
          </p:cNvPr>
          <p:cNvSpPr txBox="1"/>
          <p:nvPr/>
        </p:nvSpPr>
        <p:spPr>
          <a:xfrm>
            <a:off x="14903" y="4119738"/>
            <a:ext cx="12186476" cy="584775"/>
          </a:xfrm>
          <a:prstGeom prst="rect">
            <a:avLst/>
          </a:prstGeom>
          <a:solidFill>
            <a:srgbClr val="0070C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Why Spring Point?</a:t>
            </a:r>
          </a:p>
        </p:txBody>
      </p:sp>
      <p:pic>
        <p:nvPicPr>
          <p:cNvPr id="38" name="Picture 37" descr="A cartoon of a person&#10;&#10;Description automatically generated with low confidence">
            <a:extLst>
              <a:ext uri="{FF2B5EF4-FFF2-40B4-BE49-F238E27FC236}">
                <a16:creationId xmlns:a16="http://schemas.microsoft.com/office/drawing/2014/main" id="{C3356F03-B849-E514-820E-539FDEE6A1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473" y="655483"/>
            <a:ext cx="1616683" cy="1619677"/>
          </a:xfrm>
          <a:prstGeom prst="rect">
            <a:avLst/>
          </a:prstGeom>
        </p:spPr>
      </p:pic>
      <p:sp>
        <p:nvSpPr>
          <p:cNvPr id="78" name="TextBox 77">
            <a:extLst>
              <a:ext uri="{FF2B5EF4-FFF2-40B4-BE49-F238E27FC236}">
                <a16:creationId xmlns:a16="http://schemas.microsoft.com/office/drawing/2014/main" id="{D427F280-818C-1632-9EB2-4EE0EBCE4AEA}"/>
              </a:ext>
            </a:extLst>
          </p:cNvPr>
          <p:cNvSpPr txBox="1"/>
          <p:nvPr/>
        </p:nvSpPr>
        <p:spPr>
          <a:xfrm>
            <a:off x="467519" y="5308542"/>
            <a:ext cx="31858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Change for the better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Excellence – not mediocre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Put your heart into it and give a shit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Going the extra mile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Take risks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CF47DB8-1797-F63A-B5DF-D8BE5F4B983B}"/>
              </a:ext>
            </a:extLst>
          </p:cNvPr>
          <p:cNvSpPr txBox="1"/>
          <p:nvPr/>
        </p:nvSpPr>
        <p:spPr>
          <a:xfrm>
            <a:off x="467519" y="4787942"/>
            <a:ext cx="2915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E4007F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Values that stood out</a:t>
            </a:r>
            <a:endParaRPr lang="en-US" sz="24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4D13F2F-F506-C7BC-16A3-93636F88063F}"/>
              </a:ext>
            </a:extLst>
          </p:cNvPr>
          <p:cNvSpPr txBox="1"/>
          <p:nvPr/>
        </p:nvSpPr>
        <p:spPr>
          <a:xfrm>
            <a:off x="4012167" y="4801241"/>
            <a:ext cx="2115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E4007F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What you offer</a:t>
            </a:r>
            <a:endParaRPr lang="en-US" sz="24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F97970D-A61A-0182-B7CB-CF978D5C8356}"/>
              </a:ext>
            </a:extLst>
          </p:cNvPr>
          <p:cNvSpPr txBox="1"/>
          <p:nvPr/>
        </p:nvSpPr>
        <p:spPr>
          <a:xfrm>
            <a:off x="3953909" y="5274012"/>
            <a:ext cx="31858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Learning &amp; Developing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Flexibility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Fun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E22787A-4034-5B27-2B92-064FA101836E}"/>
              </a:ext>
            </a:extLst>
          </p:cNvPr>
          <p:cNvSpPr txBox="1"/>
          <p:nvPr/>
        </p:nvSpPr>
        <p:spPr>
          <a:xfrm>
            <a:off x="8180647" y="4787941"/>
            <a:ext cx="2659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E4007F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Interesting projects</a:t>
            </a:r>
            <a:endParaRPr lang="en-US" sz="24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DF7B2EF-6DA4-6E64-D278-CDE68BDC6D24}"/>
              </a:ext>
            </a:extLst>
          </p:cNvPr>
          <p:cNvSpPr txBox="1"/>
          <p:nvPr/>
        </p:nvSpPr>
        <p:spPr>
          <a:xfrm>
            <a:off x="7637898" y="5274012"/>
            <a:ext cx="39925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Orora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- Leadership development and team effectiveness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b="1" dirty="0">
                <a:solidFill>
                  <a:srgbClr val="000000"/>
                </a:solidFill>
                <a:effectLst/>
              </a:rPr>
              <a:t>Sedgwick</a:t>
            </a:r>
            <a:r>
              <a:rPr lang="en-U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Change management for true transformation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Myer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Customer centricity at Australia's most iconic department store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047590"/>
      </p:ext>
    </p:extLst>
  </p:cSld>
  <p:clrMapOvr>
    <a:masterClrMapping/>
  </p:clrMapOvr>
</p:sld>
</file>

<file path=ppt/theme/theme1.xml><?xml version="1.0" encoding="utf-8"?>
<a:theme xmlns:a="http://schemas.openxmlformats.org/drawingml/2006/main" name="ArchVTI">
  <a:themeElements>
    <a:clrScheme name="AnalogousFromDarkSeedLeftStep">
      <a:dk1>
        <a:srgbClr val="000000"/>
      </a:dk1>
      <a:lt1>
        <a:srgbClr val="FFFFFF"/>
      </a:lt1>
      <a:dk2>
        <a:srgbClr val="1C2432"/>
      </a:dk2>
      <a:lt2>
        <a:srgbClr val="F2F3F0"/>
      </a:lt2>
      <a:accent1>
        <a:srgbClr val="844BC5"/>
      </a:accent1>
      <a:accent2>
        <a:srgbClr val="4842B7"/>
      </a:accent2>
      <a:accent3>
        <a:srgbClr val="4B78C5"/>
      </a:accent3>
      <a:accent4>
        <a:srgbClr val="3999B3"/>
      </a:accent4>
      <a:accent5>
        <a:srgbClr val="49C0A8"/>
      </a:accent5>
      <a:accent6>
        <a:srgbClr val="39B368"/>
      </a:accent6>
      <a:hlink>
        <a:srgbClr val="339A97"/>
      </a:hlink>
      <a:folHlink>
        <a:srgbClr val="7F7F7F"/>
      </a:folHlink>
    </a:clrScheme>
    <a:fontScheme name="Custom 16">
      <a:majorFont>
        <a:latin typeface="Footlight MT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VTI" id="{23FE938F-4DF0-4C94-8546-C2AC6D26660D}" vid="{62E62DA1-385F-4EE3-8841-58A87FAE20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154</TotalTime>
  <Words>144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Footlight MT Light</vt:lpstr>
      <vt:lpstr>Symbol</vt:lpstr>
      <vt:lpstr>ArchVTI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2022-11-03T09:29:52Z</dcterms:created>
  <dcterms:modified xsi:type="dcterms:W3CDTF">2022-11-03T12:04:45Z</dcterms:modified>
</cp:coreProperties>
</file>