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charts/chart4.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theme/themeOverride2.xml" ContentType="application/vnd.openxmlformats-officedocument.themeOverr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4"/>
    <p:sldMasterId id="2147483773" r:id="rId5"/>
    <p:sldMasterId id="2147483788" r:id="rId6"/>
    <p:sldMasterId id="2147483806" r:id="rId7"/>
  </p:sldMasterIdLst>
  <p:notesMasterIdLst>
    <p:notesMasterId r:id="rId28"/>
  </p:notesMasterIdLst>
  <p:sldIdLst>
    <p:sldId id="475" r:id="rId8"/>
    <p:sldId id="499" r:id="rId9"/>
    <p:sldId id="356" r:id="rId10"/>
    <p:sldId id="494" r:id="rId11"/>
    <p:sldId id="478" r:id="rId12"/>
    <p:sldId id="456" r:id="rId13"/>
    <p:sldId id="471" r:id="rId14"/>
    <p:sldId id="457" r:id="rId15"/>
    <p:sldId id="463" r:id="rId16"/>
    <p:sldId id="462" r:id="rId17"/>
    <p:sldId id="476" r:id="rId18"/>
    <p:sldId id="511" r:id="rId19"/>
    <p:sldId id="504" r:id="rId20"/>
    <p:sldId id="477" r:id="rId21"/>
    <p:sldId id="474" r:id="rId22"/>
    <p:sldId id="479" r:id="rId23"/>
    <p:sldId id="509" r:id="rId24"/>
    <p:sldId id="510" r:id="rId25"/>
    <p:sldId id="490" r:id="rId26"/>
    <p:sldId id="454" r:id="rId27"/>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D61D37C-0306-7729-335F-F2CEE8C2A7A6}" name="Aaron Close" initials="AC" userId="29b6e8b49c393dd1" providerId="Windows Live"/>
  <p188:author id="{F3B904D4-8A3D-FE09-0F79-6F24FDB8BD54}" name="Shea O'Callaghan" initials="SO" userId="S::shea.ocallaghan@bacchuscapital.co.uk::ac187e75-afa6-4b1f-9e04-4ca31d3f99e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ulian Matthews" initials="JM" lastIdx="8" clrIdx="0">
    <p:extLst>
      <p:ext uri="{19B8F6BF-5375-455C-9EA6-DF929625EA0E}">
        <p15:presenceInfo xmlns:p15="http://schemas.microsoft.com/office/powerpoint/2012/main" userId="9a6e15782bbc1a50" providerId="Windows Live"/>
      </p:ext>
    </p:extLst>
  </p:cmAuthor>
  <p:cmAuthor id="2" name="Aaron Cameron" initials="AC" lastIdx="3" clrIdx="1">
    <p:extLst>
      <p:ext uri="{19B8F6BF-5375-455C-9EA6-DF929625EA0E}">
        <p15:presenceInfo xmlns:p15="http://schemas.microsoft.com/office/powerpoint/2012/main" userId="Aaron Camer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339933"/>
    <a:srgbClr val="0A2966"/>
    <a:srgbClr val="002060"/>
    <a:srgbClr val="AFABAB"/>
    <a:srgbClr val="FCE4D6"/>
    <a:srgbClr val="D9E1F2"/>
    <a:srgbClr val="B3F4EC"/>
    <a:srgbClr val="CCECFF"/>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030" autoAdjust="0"/>
  </p:normalViewPr>
  <p:slideViewPr>
    <p:cSldViewPr snapToGrid="0">
      <p:cViewPr varScale="1">
        <p:scale>
          <a:sx n="105" d="100"/>
          <a:sy n="105" d="100"/>
        </p:scale>
        <p:origin x="714" y="78"/>
      </p:cViewPr>
      <p:guideLst>
        <p:guide orient="horz" pos="2160"/>
        <p:guide pos="3840"/>
      </p:guideLst>
    </p:cSldViewPr>
  </p:slideViewPr>
  <p:notesTextViewPr>
    <p:cViewPr>
      <p:scale>
        <a:sx n="1" d="1"/>
        <a:sy n="1" d="1"/>
      </p:scale>
      <p:origin x="0" y="0"/>
    </p:cViewPr>
  </p:notesTextViewPr>
  <p:sorterViewPr>
    <p:cViewPr>
      <p:scale>
        <a:sx n="100" d="100"/>
        <a:sy n="100" d="100"/>
      </p:scale>
      <p:origin x="0" y="-624"/>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presProps" Target="presProps.xml"/><Relationship Id="rId8"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bacchuscapital.sharepoint.com/Clients/RBM%20Capital/Presentation/2022.04.25%20-%20Presentation%20Charts.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bacchuscapital.sharepoint.com/Clients/RBM%20Capital/Presentation/2022.04.25%20-%20Presentation%20Char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https://bacchuscapital.sharepoint.com/Clients/RBM%20Capital/Model/Oil%20and%20Gas/2022.07.29%20Fort%20Stockton%20Model%20V.9.xlsm"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https://bacchuscapital.sharepoint.com/Clients/RBM%20Capital/Model/Oil%20and%20Gas/2022.07.29%20Fort%20Stockton%20Model%20V.9.xlsm" TargetMode="External"/></Relationships>
</file>

<file path=ppt/charts/_rels/chart7.xml.rels><?xml version="1.0" encoding="UTF-8" standalone="yes"?>
<Relationships xmlns="http://schemas.openxmlformats.org/package/2006/relationships"><Relationship Id="rId2" Type="http://schemas.openxmlformats.org/officeDocument/2006/relationships/oleObject" Target="https://bacchuscapital.sharepoint.com/Clients/RBM%20Capital/Model/Oil%20and%20Gas/2022.07.29%20Fort%20Stockton%20Model%20V.9.xlsm"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724197027610031"/>
          <c:y val="2.3353273735585274E-2"/>
          <c:w val="0.83063691753753333"/>
          <c:h val="0.69129941563466701"/>
        </c:manualLayout>
      </c:layout>
      <c:lineChart>
        <c:grouping val="standard"/>
        <c:varyColors val="0"/>
        <c:ser>
          <c:idx val="0"/>
          <c:order val="0"/>
          <c:tx>
            <c:strRef>
              <c:f>'Lithium Price'!$C$4</c:f>
              <c:strCache>
                <c:ptCount val="1"/>
                <c:pt idx="0">
                  <c:v>Lithium Carbonate (Min 99.5% Battery)</c:v>
                </c:pt>
              </c:strCache>
            </c:strRef>
          </c:tx>
          <c:spPr>
            <a:ln w="28575" cap="rnd">
              <a:solidFill>
                <a:srgbClr val="002060"/>
              </a:solidFill>
              <a:round/>
            </a:ln>
            <a:effectLst/>
          </c:spPr>
          <c:marker>
            <c:symbol val="square"/>
            <c:size val="4"/>
            <c:spPr>
              <a:solidFill>
                <a:srgbClr val="0A2966"/>
              </a:solidFill>
              <a:ln w="9525">
                <a:solidFill>
                  <a:schemeClr val="accent1"/>
                </a:solidFill>
              </a:ln>
              <a:effectLst/>
            </c:spPr>
          </c:marker>
          <c:cat>
            <c:numRef>
              <c:f>'Lithium Price'!$B$5:$B$27</c:f>
              <c:numCache>
                <c:formatCode>mmm\ </c:formatCode>
                <c:ptCount val="23"/>
                <c:pt idx="0">
                  <c:v>44197</c:v>
                </c:pt>
                <c:pt idx="1">
                  <c:v>44214</c:v>
                </c:pt>
                <c:pt idx="2">
                  <c:v>44231</c:v>
                </c:pt>
                <c:pt idx="3">
                  <c:v>44245</c:v>
                </c:pt>
                <c:pt idx="4">
                  <c:v>44259</c:v>
                </c:pt>
                <c:pt idx="5">
                  <c:v>44276</c:v>
                </c:pt>
                <c:pt idx="6">
                  <c:v>44293</c:v>
                </c:pt>
                <c:pt idx="7">
                  <c:v>44309</c:v>
                </c:pt>
                <c:pt idx="8">
                  <c:v>44325</c:v>
                </c:pt>
                <c:pt idx="9">
                  <c:v>44342</c:v>
                </c:pt>
                <c:pt idx="10">
                  <c:v>44359</c:v>
                </c:pt>
                <c:pt idx="11">
                  <c:v>44375</c:v>
                </c:pt>
                <c:pt idx="12">
                  <c:v>44391</c:v>
                </c:pt>
                <c:pt idx="13">
                  <c:v>44408</c:v>
                </c:pt>
                <c:pt idx="14">
                  <c:v>44425</c:v>
                </c:pt>
                <c:pt idx="15">
                  <c:v>44442</c:v>
                </c:pt>
                <c:pt idx="16">
                  <c:v>44458</c:v>
                </c:pt>
                <c:pt idx="17">
                  <c:v>44474</c:v>
                </c:pt>
                <c:pt idx="18">
                  <c:v>44491</c:v>
                </c:pt>
                <c:pt idx="19">
                  <c:v>44508</c:v>
                </c:pt>
                <c:pt idx="20">
                  <c:v>44524</c:v>
                </c:pt>
                <c:pt idx="21">
                  <c:v>44540</c:v>
                </c:pt>
                <c:pt idx="22">
                  <c:v>44557</c:v>
                </c:pt>
              </c:numCache>
            </c:numRef>
          </c:cat>
          <c:val>
            <c:numRef>
              <c:f>'Lithium Price'!$C$5:$C$27</c:f>
              <c:numCache>
                <c:formatCode>#,##0.0;\(#,##0.0\);\-\-</c:formatCode>
                <c:ptCount val="23"/>
                <c:pt idx="0">
                  <c:v>6400</c:v>
                </c:pt>
                <c:pt idx="1">
                  <c:v>8000</c:v>
                </c:pt>
                <c:pt idx="2">
                  <c:v>9500</c:v>
                </c:pt>
                <c:pt idx="3">
                  <c:v>10500</c:v>
                </c:pt>
                <c:pt idx="4">
                  <c:v>11000</c:v>
                </c:pt>
                <c:pt idx="5">
                  <c:v>12500</c:v>
                </c:pt>
                <c:pt idx="6">
                  <c:v>12800</c:v>
                </c:pt>
                <c:pt idx="7">
                  <c:v>13200</c:v>
                </c:pt>
                <c:pt idx="8">
                  <c:v>13500</c:v>
                </c:pt>
                <c:pt idx="9">
                  <c:v>13600</c:v>
                </c:pt>
                <c:pt idx="10">
                  <c:v>13500</c:v>
                </c:pt>
                <c:pt idx="11">
                  <c:v>13500</c:v>
                </c:pt>
                <c:pt idx="12">
                  <c:v>13500</c:v>
                </c:pt>
                <c:pt idx="13">
                  <c:v>13550</c:v>
                </c:pt>
                <c:pt idx="14">
                  <c:v>13700</c:v>
                </c:pt>
                <c:pt idx="15">
                  <c:v>16000</c:v>
                </c:pt>
                <c:pt idx="16">
                  <c:v>19800</c:v>
                </c:pt>
                <c:pt idx="17">
                  <c:v>25000</c:v>
                </c:pt>
                <c:pt idx="18">
                  <c:v>29000</c:v>
                </c:pt>
                <c:pt idx="19">
                  <c:v>30000</c:v>
                </c:pt>
                <c:pt idx="20">
                  <c:v>30500</c:v>
                </c:pt>
                <c:pt idx="21">
                  <c:v>32000</c:v>
                </c:pt>
                <c:pt idx="22">
                  <c:v>38500</c:v>
                </c:pt>
              </c:numCache>
            </c:numRef>
          </c:val>
          <c:smooth val="0"/>
          <c:extLst>
            <c:ext xmlns:c16="http://schemas.microsoft.com/office/drawing/2014/chart" uri="{C3380CC4-5D6E-409C-BE32-E72D297353CC}">
              <c16:uniqueId val="{00000000-4A3F-473E-A9BF-350EB4FA8314}"/>
            </c:ext>
          </c:extLst>
        </c:ser>
        <c:ser>
          <c:idx val="1"/>
          <c:order val="1"/>
          <c:tx>
            <c:strRef>
              <c:f>'Lithium Price'!$D$4</c:f>
              <c:strCache>
                <c:ptCount val="1"/>
                <c:pt idx="0">
                  <c:v>Lithium Carbonate (Min 99.0% Technical)</c:v>
                </c:pt>
              </c:strCache>
            </c:strRef>
          </c:tx>
          <c:spPr>
            <a:ln w="28575" cap="rnd">
              <a:solidFill>
                <a:srgbClr val="E7E6E6">
                  <a:lumMod val="75000"/>
                </a:srgbClr>
              </a:solidFill>
              <a:round/>
            </a:ln>
            <a:effectLst/>
          </c:spPr>
          <c:marker>
            <c:symbol val="square"/>
            <c:size val="4"/>
            <c:spPr>
              <a:solidFill>
                <a:srgbClr val="AFABAB"/>
              </a:solidFill>
              <a:ln w="9525">
                <a:noFill/>
              </a:ln>
              <a:effectLst/>
            </c:spPr>
          </c:marker>
          <c:cat>
            <c:numRef>
              <c:f>'Lithium Price'!$B$5:$B$27</c:f>
              <c:numCache>
                <c:formatCode>mmm\ </c:formatCode>
                <c:ptCount val="23"/>
                <c:pt idx="0">
                  <c:v>44197</c:v>
                </c:pt>
                <c:pt idx="1">
                  <c:v>44214</c:v>
                </c:pt>
                <c:pt idx="2">
                  <c:v>44231</c:v>
                </c:pt>
                <c:pt idx="3">
                  <c:v>44245</c:v>
                </c:pt>
                <c:pt idx="4">
                  <c:v>44259</c:v>
                </c:pt>
                <c:pt idx="5">
                  <c:v>44276</c:v>
                </c:pt>
                <c:pt idx="6">
                  <c:v>44293</c:v>
                </c:pt>
                <c:pt idx="7">
                  <c:v>44309</c:v>
                </c:pt>
                <c:pt idx="8">
                  <c:v>44325</c:v>
                </c:pt>
                <c:pt idx="9">
                  <c:v>44342</c:v>
                </c:pt>
                <c:pt idx="10">
                  <c:v>44359</c:v>
                </c:pt>
                <c:pt idx="11">
                  <c:v>44375</c:v>
                </c:pt>
                <c:pt idx="12">
                  <c:v>44391</c:v>
                </c:pt>
                <c:pt idx="13">
                  <c:v>44408</c:v>
                </c:pt>
                <c:pt idx="14">
                  <c:v>44425</c:v>
                </c:pt>
                <c:pt idx="15">
                  <c:v>44442</c:v>
                </c:pt>
                <c:pt idx="16">
                  <c:v>44458</c:v>
                </c:pt>
                <c:pt idx="17">
                  <c:v>44474</c:v>
                </c:pt>
                <c:pt idx="18">
                  <c:v>44491</c:v>
                </c:pt>
                <c:pt idx="19">
                  <c:v>44508</c:v>
                </c:pt>
                <c:pt idx="20">
                  <c:v>44524</c:v>
                </c:pt>
                <c:pt idx="21">
                  <c:v>44540</c:v>
                </c:pt>
                <c:pt idx="22">
                  <c:v>44557</c:v>
                </c:pt>
              </c:numCache>
            </c:numRef>
          </c:cat>
          <c:val>
            <c:numRef>
              <c:f>'Lithium Price'!$D$5:$D$27</c:f>
              <c:numCache>
                <c:formatCode>#,##0.0;\(#,##0.0\);\-\-</c:formatCode>
                <c:ptCount val="23"/>
                <c:pt idx="0">
                  <c:v>5700</c:v>
                </c:pt>
                <c:pt idx="1">
                  <c:v>7300</c:v>
                </c:pt>
                <c:pt idx="2">
                  <c:v>8300</c:v>
                </c:pt>
                <c:pt idx="3">
                  <c:v>9300</c:v>
                </c:pt>
                <c:pt idx="4">
                  <c:v>10500</c:v>
                </c:pt>
                <c:pt idx="5">
                  <c:v>11700</c:v>
                </c:pt>
                <c:pt idx="6">
                  <c:v>12300</c:v>
                </c:pt>
                <c:pt idx="7">
                  <c:v>12700</c:v>
                </c:pt>
                <c:pt idx="8">
                  <c:v>12500</c:v>
                </c:pt>
                <c:pt idx="9">
                  <c:v>12600</c:v>
                </c:pt>
                <c:pt idx="10">
                  <c:v>12700</c:v>
                </c:pt>
                <c:pt idx="11">
                  <c:v>12750</c:v>
                </c:pt>
                <c:pt idx="12">
                  <c:v>12750</c:v>
                </c:pt>
                <c:pt idx="13">
                  <c:v>12750</c:v>
                </c:pt>
                <c:pt idx="14">
                  <c:v>13200</c:v>
                </c:pt>
                <c:pt idx="15">
                  <c:v>15500</c:v>
                </c:pt>
                <c:pt idx="16">
                  <c:v>19300</c:v>
                </c:pt>
                <c:pt idx="17">
                  <c:v>24500</c:v>
                </c:pt>
                <c:pt idx="18">
                  <c:v>28500</c:v>
                </c:pt>
                <c:pt idx="19">
                  <c:v>29000</c:v>
                </c:pt>
                <c:pt idx="20">
                  <c:v>29100</c:v>
                </c:pt>
                <c:pt idx="21">
                  <c:v>31500</c:v>
                </c:pt>
                <c:pt idx="22">
                  <c:v>36000</c:v>
                </c:pt>
              </c:numCache>
            </c:numRef>
          </c:val>
          <c:smooth val="0"/>
          <c:extLst>
            <c:ext xmlns:c16="http://schemas.microsoft.com/office/drawing/2014/chart" uri="{C3380CC4-5D6E-409C-BE32-E72D297353CC}">
              <c16:uniqueId val="{00000001-4A3F-473E-A9BF-350EB4FA8314}"/>
            </c:ext>
          </c:extLst>
        </c:ser>
        <c:dLbls>
          <c:showLegendKey val="0"/>
          <c:showVal val="0"/>
          <c:showCatName val="0"/>
          <c:showSerName val="0"/>
          <c:showPercent val="0"/>
          <c:showBubbleSize val="0"/>
        </c:dLbls>
        <c:marker val="1"/>
        <c:smooth val="0"/>
        <c:axId val="583936127"/>
        <c:axId val="583938623"/>
      </c:lineChart>
      <c:dateAx>
        <c:axId val="583936127"/>
        <c:scaling>
          <c:orientation val="minMax"/>
          <c:max val="44561"/>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ysClr val="windowText" lastClr="000000"/>
                </a:solidFill>
                <a:latin typeface="+mn-lt"/>
                <a:ea typeface="+mn-ea"/>
                <a:cs typeface="+mn-cs"/>
              </a:defRPr>
            </a:pPr>
            <a:endParaRPr lang="en-US"/>
          </a:p>
        </c:txPr>
        <c:crossAx val="583938623"/>
        <c:crosses val="autoZero"/>
        <c:auto val="1"/>
        <c:lblOffset val="100"/>
        <c:baseTimeUnit val="days"/>
        <c:majorUnit val="1"/>
        <c:majorTimeUnit val="months"/>
        <c:minorUnit val="2"/>
        <c:minorTimeUnit val="months"/>
      </c:dateAx>
      <c:valAx>
        <c:axId val="583938623"/>
        <c:scaling>
          <c:orientation val="minMax"/>
          <c:max val="40000"/>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GB" dirty="0"/>
                  <a:t>Lithium Price ( $ / Tonne)</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83936127"/>
        <c:crosses val="autoZero"/>
        <c:crossBetween val="between"/>
        <c:majorUnit val="10000"/>
      </c:valAx>
      <c:spPr>
        <a:noFill/>
        <a:ln>
          <a:noFill/>
        </a:ln>
        <a:effectLst/>
      </c:spPr>
    </c:plotArea>
    <c:legend>
      <c:legendPos val="b"/>
      <c:layout>
        <c:manualLayout>
          <c:xMode val="edge"/>
          <c:yMode val="edge"/>
          <c:x val="6.8316312463169455E-3"/>
          <c:y val="0.92323895394400646"/>
          <c:w val="0.99193897355773131"/>
          <c:h val="5.6627105146203595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solidFill>
            <a:sysClr val="windowText" lastClr="000000"/>
          </a:solidFill>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3231968600143809"/>
          <c:y val="2.6023858156822146E-2"/>
          <c:w val="0.84771415750747414"/>
          <c:h val="0.60235261199250123"/>
        </c:manualLayout>
      </c:layout>
      <c:barChart>
        <c:barDir val="col"/>
        <c:grouping val="stacked"/>
        <c:varyColors val="0"/>
        <c:ser>
          <c:idx val="1"/>
          <c:order val="1"/>
          <c:tx>
            <c:strRef>
              <c:f>'Lithium Supply-Demand'!$D$4</c:f>
              <c:strCache>
                <c:ptCount val="1"/>
                <c:pt idx="0">
                  <c:v>Operational Supply</c:v>
                </c:pt>
              </c:strCache>
            </c:strRef>
          </c:tx>
          <c:spPr>
            <a:solidFill>
              <a:schemeClr val="dk1">
                <a:tint val="55000"/>
              </a:schemeClr>
            </a:solidFill>
            <a:ln>
              <a:noFill/>
            </a:ln>
            <a:effectLst/>
          </c:spPr>
          <c:invertIfNegative val="0"/>
          <c:cat>
            <c:numRef>
              <c:f>'Lithium Supply-Demand'!$B$5:$B$30</c:f>
              <c:numCache>
                <c:formatCode>yyyy</c:formatCode>
                <c:ptCount val="26"/>
                <c:pt idx="0">
                  <c:v>42005</c:v>
                </c:pt>
                <c:pt idx="1">
                  <c:v>42370</c:v>
                </c:pt>
                <c:pt idx="2">
                  <c:v>42736</c:v>
                </c:pt>
                <c:pt idx="3">
                  <c:v>43101</c:v>
                </c:pt>
                <c:pt idx="4">
                  <c:v>43466</c:v>
                </c:pt>
                <c:pt idx="5">
                  <c:v>43831</c:v>
                </c:pt>
                <c:pt idx="6">
                  <c:v>44197</c:v>
                </c:pt>
                <c:pt idx="7">
                  <c:v>44562</c:v>
                </c:pt>
                <c:pt idx="8">
                  <c:v>44927</c:v>
                </c:pt>
                <c:pt idx="9">
                  <c:v>45292</c:v>
                </c:pt>
                <c:pt idx="10">
                  <c:v>45658</c:v>
                </c:pt>
                <c:pt idx="11">
                  <c:v>46023</c:v>
                </c:pt>
                <c:pt idx="12">
                  <c:v>46388</c:v>
                </c:pt>
                <c:pt idx="13">
                  <c:v>46753</c:v>
                </c:pt>
                <c:pt idx="14">
                  <c:v>47119</c:v>
                </c:pt>
                <c:pt idx="15">
                  <c:v>47484</c:v>
                </c:pt>
                <c:pt idx="16">
                  <c:v>47849</c:v>
                </c:pt>
                <c:pt idx="17">
                  <c:v>48214</c:v>
                </c:pt>
                <c:pt idx="18">
                  <c:v>48580</c:v>
                </c:pt>
                <c:pt idx="19">
                  <c:v>48945</c:v>
                </c:pt>
                <c:pt idx="20">
                  <c:v>49310</c:v>
                </c:pt>
                <c:pt idx="21">
                  <c:v>49675</c:v>
                </c:pt>
                <c:pt idx="22">
                  <c:v>50041</c:v>
                </c:pt>
                <c:pt idx="23">
                  <c:v>50406</c:v>
                </c:pt>
                <c:pt idx="24">
                  <c:v>50771</c:v>
                </c:pt>
                <c:pt idx="25">
                  <c:v>51136</c:v>
                </c:pt>
              </c:numCache>
            </c:numRef>
          </c:cat>
          <c:val>
            <c:numRef>
              <c:f>'Lithium Supply-Demand'!$D$5:$D$31</c:f>
              <c:numCache>
                <c:formatCode>#,##0.0;\(#,##0.0\);\-\-</c:formatCode>
                <c:ptCount val="27"/>
                <c:pt idx="0">
                  <c:v>170</c:v>
                </c:pt>
                <c:pt idx="1">
                  <c:v>220</c:v>
                </c:pt>
                <c:pt idx="2">
                  <c:v>240</c:v>
                </c:pt>
                <c:pt idx="3">
                  <c:v>280</c:v>
                </c:pt>
                <c:pt idx="4">
                  <c:v>320</c:v>
                </c:pt>
                <c:pt idx="5">
                  <c:v>360</c:v>
                </c:pt>
                <c:pt idx="6">
                  <c:v>460</c:v>
                </c:pt>
                <c:pt idx="7">
                  <c:v>480</c:v>
                </c:pt>
                <c:pt idx="8">
                  <c:v>500</c:v>
                </c:pt>
                <c:pt idx="9">
                  <c:v>550</c:v>
                </c:pt>
                <c:pt idx="10">
                  <c:v>600</c:v>
                </c:pt>
                <c:pt idx="11">
                  <c:v>650</c:v>
                </c:pt>
                <c:pt idx="12">
                  <c:v>650</c:v>
                </c:pt>
                <c:pt idx="13">
                  <c:v>650</c:v>
                </c:pt>
                <c:pt idx="14">
                  <c:v>650</c:v>
                </c:pt>
                <c:pt idx="15">
                  <c:v>650</c:v>
                </c:pt>
                <c:pt idx="16">
                  <c:v>650</c:v>
                </c:pt>
                <c:pt idx="17">
                  <c:v>650</c:v>
                </c:pt>
                <c:pt idx="18">
                  <c:v>650</c:v>
                </c:pt>
                <c:pt idx="19">
                  <c:v>650</c:v>
                </c:pt>
                <c:pt idx="20">
                  <c:v>650</c:v>
                </c:pt>
                <c:pt idx="21">
                  <c:v>650</c:v>
                </c:pt>
                <c:pt idx="22">
                  <c:v>650</c:v>
                </c:pt>
                <c:pt idx="23">
                  <c:v>650</c:v>
                </c:pt>
                <c:pt idx="24">
                  <c:v>650</c:v>
                </c:pt>
                <c:pt idx="25">
                  <c:v>650</c:v>
                </c:pt>
              </c:numCache>
            </c:numRef>
          </c:val>
          <c:extLst>
            <c:ext xmlns:c16="http://schemas.microsoft.com/office/drawing/2014/chart" uri="{C3380CC4-5D6E-409C-BE32-E72D297353CC}">
              <c16:uniqueId val="{00000000-AD46-4F4B-AF28-D94F87191BEF}"/>
            </c:ext>
          </c:extLst>
        </c:ser>
        <c:ser>
          <c:idx val="2"/>
          <c:order val="2"/>
          <c:tx>
            <c:strRef>
              <c:f>'Lithium Supply-Demand'!$E$4</c:f>
              <c:strCache>
                <c:ptCount val="1"/>
                <c:pt idx="0">
                  <c:v>Highly Probable Additional Tonnes</c:v>
                </c:pt>
              </c:strCache>
            </c:strRef>
          </c:tx>
          <c:spPr>
            <a:solidFill>
              <a:schemeClr val="dk1">
                <a:tint val="75000"/>
              </a:schemeClr>
            </a:solidFill>
            <a:ln>
              <a:noFill/>
            </a:ln>
            <a:effectLst/>
          </c:spPr>
          <c:invertIfNegative val="0"/>
          <c:cat>
            <c:numRef>
              <c:f>'Lithium Supply-Demand'!$B$5:$B$30</c:f>
              <c:numCache>
                <c:formatCode>yyyy</c:formatCode>
                <c:ptCount val="26"/>
                <c:pt idx="0">
                  <c:v>42005</c:v>
                </c:pt>
                <c:pt idx="1">
                  <c:v>42370</c:v>
                </c:pt>
                <c:pt idx="2">
                  <c:v>42736</c:v>
                </c:pt>
                <c:pt idx="3">
                  <c:v>43101</c:v>
                </c:pt>
                <c:pt idx="4">
                  <c:v>43466</c:v>
                </c:pt>
                <c:pt idx="5">
                  <c:v>43831</c:v>
                </c:pt>
                <c:pt idx="6">
                  <c:v>44197</c:v>
                </c:pt>
                <c:pt idx="7">
                  <c:v>44562</c:v>
                </c:pt>
                <c:pt idx="8">
                  <c:v>44927</c:v>
                </c:pt>
                <c:pt idx="9">
                  <c:v>45292</c:v>
                </c:pt>
                <c:pt idx="10">
                  <c:v>45658</c:v>
                </c:pt>
                <c:pt idx="11">
                  <c:v>46023</c:v>
                </c:pt>
                <c:pt idx="12">
                  <c:v>46388</c:v>
                </c:pt>
                <c:pt idx="13">
                  <c:v>46753</c:v>
                </c:pt>
                <c:pt idx="14">
                  <c:v>47119</c:v>
                </c:pt>
                <c:pt idx="15">
                  <c:v>47484</c:v>
                </c:pt>
                <c:pt idx="16">
                  <c:v>47849</c:v>
                </c:pt>
                <c:pt idx="17">
                  <c:v>48214</c:v>
                </c:pt>
                <c:pt idx="18">
                  <c:v>48580</c:v>
                </c:pt>
                <c:pt idx="19">
                  <c:v>48945</c:v>
                </c:pt>
                <c:pt idx="20">
                  <c:v>49310</c:v>
                </c:pt>
                <c:pt idx="21">
                  <c:v>49675</c:v>
                </c:pt>
                <c:pt idx="22">
                  <c:v>50041</c:v>
                </c:pt>
                <c:pt idx="23">
                  <c:v>50406</c:v>
                </c:pt>
                <c:pt idx="24">
                  <c:v>50771</c:v>
                </c:pt>
                <c:pt idx="25">
                  <c:v>51136</c:v>
                </c:pt>
              </c:numCache>
            </c:numRef>
          </c:cat>
          <c:val>
            <c:numRef>
              <c:f>'Lithium Supply-Demand'!$E$5:$E$31</c:f>
              <c:numCache>
                <c:formatCode>#,##0.0;\(#,##0.0\);\-\-</c:formatCode>
                <c:ptCount val="27"/>
                <c:pt idx="0">
                  <c:v>0</c:v>
                </c:pt>
                <c:pt idx="1">
                  <c:v>0</c:v>
                </c:pt>
                <c:pt idx="2">
                  <c:v>0</c:v>
                </c:pt>
                <c:pt idx="3">
                  <c:v>0</c:v>
                </c:pt>
                <c:pt idx="4">
                  <c:v>0</c:v>
                </c:pt>
                <c:pt idx="5">
                  <c:v>0</c:v>
                </c:pt>
                <c:pt idx="6">
                  <c:v>0</c:v>
                </c:pt>
                <c:pt idx="7">
                  <c:v>30</c:v>
                </c:pt>
                <c:pt idx="8">
                  <c:v>50</c:v>
                </c:pt>
                <c:pt idx="9">
                  <c:v>100</c:v>
                </c:pt>
                <c:pt idx="10">
                  <c:v>100</c:v>
                </c:pt>
                <c:pt idx="11">
                  <c:v>100</c:v>
                </c:pt>
                <c:pt idx="12">
                  <c:v>100</c:v>
                </c:pt>
                <c:pt idx="13">
                  <c:v>100</c:v>
                </c:pt>
                <c:pt idx="14">
                  <c:v>100</c:v>
                </c:pt>
                <c:pt idx="15">
                  <c:v>100</c:v>
                </c:pt>
                <c:pt idx="16">
                  <c:v>100</c:v>
                </c:pt>
                <c:pt idx="17">
                  <c:v>110</c:v>
                </c:pt>
                <c:pt idx="18">
                  <c:v>110</c:v>
                </c:pt>
                <c:pt idx="19">
                  <c:v>110</c:v>
                </c:pt>
                <c:pt idx="20">
                  <c:v>110</c:v>
                </c:pt>
                <c:pt idx="21">
                  <c:v>110</c:v>
                </c:pt>
                <c:pt idx="22">
                  <c:v>110</c:v>
                </c:pt>
                <c:pt idx="23">
                  <c:v>110</c:v>
                </c:pt>
                <c:pt idx="24">
                  <c:v>110</c:v>
                </c:pt>
                <c:pt idx="25">
                  <c:v>110</c:v>
                </c:pt>
              </c:numCache>
            </c:numRef>
          </c:val>
          <c:extLst>
            <c:ext xmlns:c16="http://schemas.microsoft.com/office/drawing/2014/chart" uri="{C3380CC4-5D6E-409C-BE32-E72D297353CC}">
              <c16:uniqueId val="{00000001-AD46-4F4B-AF28-D94F87191BEF}"/>
            </c:ext>
          </c:extLst>
        </c:ser>
        <c:ser>
          <c:idx val="3"/>
          <c:order val="3"/>
          <c:tx>
            <c:strRef>
              <c:f>'Lithium Supply-Demand'!$F$4</c:f>
              <c:strCache>
                <c:ptCount val="1"/>
                <c:pt idx="0">
                  <c:v>Probable Additional Tonnes</c:v>
                </c:pt>
              </c:strCache>
            </c:strRef>
          </c:tx>
          <c:spPr>
            <a:solidFill>
              <a:schemeClr val="dk1">
                <a:tint val="98500"/>
              </a:schemeClr>
            </a:solidFill>
            <a:ln>
              <a:noFill/>
            </a:ln>
            <a:effectLst/>
          </c:spPr>
          <c:invertIfNegative val="0"/>
          <c:val>
            <c:numRef>
              <c:f>'Lithium Supply-Demand'!$F$5:$F$31</c:f>
              <c:numCache>
                <c:formatCode>#,##0.0;\(#,##0.0\);\-\-</c:formatCode>
                <c:ptCount val="27"/>
                <c:pt idx="0">
                  <c:v>0</c:v>
                </c:pt>
                <c:pt idx="1">
                  <c:v>0</c:v>
                </c:pt>
                <c:pt idx="2">
                  <c:v>0</c:v>
                </c:pt>
                <c:pt idx="3">
                  <c:v>0</c:v>
                </c:pt>
                <c:pt idx="4">
                  <c:v>0</c:v>
                </c:pt>
                <c:pt idx="5">
                  <c:v>0</c:v>
                </c:pt>
                <c:pt idx="6">
                  <c:v>0</c:v>
                </c:pt>
                <c:pt idx="7">
                  <c:v>30</c:v>
                </c:pt>
                <c:pt idx="8">
                  <c:v>50</c:v>
                </c:pt>
                <c:pt idx="9">
                  <c:v>70</c:v>
                </c:pt>
                <c:pt idx="10">
                  <c:v>90</c:v>
                </c:pt>
                <c:pt idx="11">
                  <c:v>100</c:v>
                </c:pt>
                <c:pt idx="12">
                  <c:v>140</c:v>
                </c:pt>
                <c:pt idx="13">
                  <c:v>140</c:v>
                </c:pt>
                <c:pt idx="14">
                  <c:v>150</c:v>
                </c:pt>
                <c:pt idx="15">
                  <c:v>170</c:v>
                </c:pt>
                <c:pt idx="16">
                  <c:v>170</c:v>
                </c:pt>
                <c:pt idx="17">
                  <c:v>190</c:v>
                </c:pt>
                <c:pt idx="18">
                  <c:v>190</c:v>
                </c:pt>
                <c:pt idx="19">
                  <c:v>190</c:v>
                </c:pt>
                <c:pt idx="20">
                  <c:v>190</c:v>
                </c:pt>
                <c:pt idx="21">
                  <c:v>190</c:v>
                </c:pt>
                <c:pt idx="22">
                  <c:v>190</c:v>
                </c:pt>
                <c:pt idx="23">
                  <c:v>190</c:v>
                </c:pt>
                <c:pt idx="24">
                  <c:v>190</c:v>
                </c:pt>
                <c:pt idx="25">
                  <c:v>190</c:v>
                </c:pt>
              </c:numCache>
            </c:numRef>
          </c:val>
          <c:extLst>
            <c:ext xmlns:c16="http://schemas.microsoft.com/office/drawing/2014/chart" uri="{C3380CC4-5D6E-409C-BE32-E72D297353CC}">
              <c16:uniqueId val="{00000002-AD46-4F4B-AF28-D94F87191BEF}"/>
            </c:ext>
          </c:extLst>
        </c:ser>
        <c:ser>
          <c:idx val="4"/>
          <c:order val="4"/>
          <c:tx>
            <c:strRef>
              <c:f>'Lithium Supply-Demand'!$G$4</c:f>
              <c:strCache>
                <c:ptCount val="1"/>
                <c:pt idx="0">
                  <c:v>Possible Additional Tonnes</c:v>
                </c:pt>
              </c:strCache>
            </c:strRef>
          </c:tx>
          <c:spPr>
            <a:solidFill>
              <a:schemeClr val="dk1">
                <a:tint val="30000"/>
              </a:schemeClr>
            </a:solidFill>
            <a:ln>
              <a:noFill/>
            </a:ln>
            <a:effectLst/>
          </c:spPr>
          <c:invertIfNegative val="0"/>
          <c:val>
            <c:numRef>
              <c:f>'Lithium Supply-Demand'!$G$5:$G$31</c:f>
              <c:numCache>
                <c:formatCode>#,##0.0;\(#,##0.0\);\-\-</c:formatCode>
                <c:ptCount val="27"/>
                <c:pt idx="0">
                  <c:v>0</c:v>
                </c:pt>
                <c:pt idx="1">
                  <c:v>0</c:v>
                </c:pt>
                <c:pt idx="2">
                  <c:v>0</c:v>
                </c:pt>
                <c:pt idx="3">
                  <c:v>0</c:v>
                </c:pt>
                <c:pt idx="4">
                  <c:v>0</c:v>
                </c:pt>
                <c:pt idx="5">
                  <c:v>0</c:v>
                </c:pt>
                <c:pt idx="6">
                  <c:v>0</c:v>
                </c:pt>
                <c:pt idx="7">
                  <c:v>30</c:v>
                </c:pt>
                <c:pt idx="8">
                  <c:v>50</c:v>
                </c:pt>
                <c:pt idx="9">
                  <c:v>70</c:v>
                </c:pt>
                <c:pt idx="10">
                  <c:v>90</c:v>
                </c:pt>
                <c:pt idx="11">
                  <c:v>180</c:v>
                </c:pt>
                <c:pt idx="12">
                  <c:v>270</c:v>
                </c:pt>
                <c:pt idx="13">
                  <c:v>340</c:v>
                </c:pt>
                <c:pt idx="14">
                  <c:v>360</c:v>
                </c:pt>
                <c:pt idx="15">
                  <c:v>380</c:v>
                </c:pt>
                <c:pt idx="16">
                  <c:v>400</c:v>
                </c:pt>
                <c:pt idx="17">
                  <c:v>420</c:v>
                </c:pt>
                <c:pt idx="18">
                  <c:v>440</c:v>
                </c:pt>
                <c:pt idx="19">
                  <c:v>440</c:v>
                </c:pt>
                <c:pt idx="20">
                  <c:v>440</c:v>
                </c:pt>
                <c:pt idx="21">
                  <c:v>440</c:v>
                </c:pt>
                <c:pt idx="22">
                  <c:v>440</c:v>
                </c:pt>
                <c:pt idx="23">
                  <c:v>440</c:v>
                </c:pt>
                <c:pt idx="24">
                  <c:v>440</c:v>
                </c:pt>
                <c:pt idx="25">
                  <c:v>440</c:v>
                </c:pt>
              </c:numCache>
            </c:numRef>
          </c:val>
          <c:extLst>
            <c:ext xmlns:c16="http://schemas.microsoft.com/office/drawing/2014/chart" uri="{C3380CC4-5D6E-409C-BE32-E72D297353CC}">
              <c16:uniqueId val="{00000003-AD46-4F4B-AF28-D94F87191BEF}"/>
            </c:ext>
          </c:extLst>
        </c:ser>
        <c:ser>
          <c:idx val="5"/>
          <c:order val="5"/>
          <c:tx>
            <c:strRef>
              <c:f>'Lithium Supply-Demand'!$H$4</c:f>
              <c:strCache>
                <c:ptCount val="1"/>
                <c:pt idx="0">
                  <c:v>Secondary Supply</c:v>
                </c:pt>
              </c:strCache>
            </c:strRef>
          </c:tx>
          <c:spPr>
            <a:solidFill>
              <a:schemeClr val="dk1">
                <a:tint val="60000"/>
              </a:schemeClr>
            </a:solidFill>
            <a:ln>
              <a:noFill/>
            </a:ln>
            <a:effectLst/>
          </c:spPr>
          <c:invertIfNegative val="0"/>
          <c:val>
            <c:numRef>
              <c:f>'Lithium Supply-Demand'!$H$5:$H$31</c:f>
              <c:numCache>
                <c:formatCode>#,##0.0;\(#,##0.0\);\-\-</c:formatCode>
                <c:ptCount val="27"/>
                <c:pt idx="0">
                  <c:v>0</c:v>
                </c:pt>
                <c:pt idx="1">
                  <c:v>0</c:v>
                </c:pt>
                <c:pt idx="2">
                  <c:v>0</c:v>
                </c:pt>
                <c:pt idx="3">
                  <c:v>0</c:v>
                </c:pt>
                <c:pt idx="4">
                  <c:v>0</c:v>
                </c:pt>
                <c:pt idx="5">
                  <c:v>0</c:v>
                </c:pt>
                <c:pt idx="6">
                  <c:v>0</c:v>
                </c:pt>
                <c:pt idx="7">
                  <c:v>10</c:v>
                </c:pt>
                <c:pt idx="8">
                  <c:v>10</c:v>
                </c:pt>
                <c:pt idx="9">
                  <c:v>60</c:v>
                </c:pt>
                <c:pt idx="10">
                  <c:v>150</c:v>
                </c:pt>
                <c:pt idx="11">
                  <c:v>170</c:v>
                </c:pt>
                <c:pt idx="12">
                  <c:v>170</c:v>
                </c:pt>
                <c:pt idx="13">
                  <c:v>240</c:v>
                </c:pt>
                <c:pt idx="14">
                  <c:v>300</c:v>
                </c:pt>
                <c:pt idx="15">
                  <c:v>370</c:v>
                </c:pt>
                <c:pt idx="16">
                  <c:v>450</c:v>
                </c:pt>
                <c:pt idx="17">
                  <c:v>500</c:v>
                </c:pt>
                <c:pt idx="18">
                  <c:v>570</c:v>
                </c:pt>
                <c:pt idx="19">
                  <c:v>590</c:v>
                </c:pt>
                <c:pt idx="20">
                  <c:v>610</c:v>
                </c:pt>
                <c:pt idx="21">
                  <c:v>630</c:v>
                </c:pt>
                <c:pt idx="22">
                  <c:v>660</c:v>
                </c:pt>
                <c:pt idx="23">
                  <c:v>670</c:v>
                </c:pt>
                <c:pt idx="24">
                  <c:v>670</c:v>
                </c:pt>
                <c:pt idx="25">
                  <c:v>670</c:v>
                </c:pt>
              </c:numCache>
            </c:numRef>
          </c:val>
          <c:extLst>
            <c:ext xmlns:c16="http://schemas.microsoft.com/office/drawing/2014/chart" uri="{C3380CC4-5D6E-409C-BE32-E72D297353CC}">
              <c16:uniqueId val="{00000004-AD46-4F4B-AF28-D94F87191BEF}"/>
            </c:ext>
          </c:extLst>
        </c:ser>
        <c:dLbls>
          <c:showLegendKey val="0"/>
          <c:showVal val="0"/>
          <c:showCatName val="0"/>
          <c:showSerName val="0"/>
          <c:showPercent val="0"/>
          <c:showBubbleSize val="0"/>
        </c:dLbls>
        <c:gapWidth val="150"/>
        <c:overlap val="100"/>
        <c:axId val="2045385839"/>
        <c:axId val="2045385423"/>
      </c:barChart>
      <c:lineChart>
        <c:grouping val="standard"/>
        <c:varyColors val="0"/>
        <c:ser>
          <c:idx val="0"/>
          <c:order val="0"/>
          <c:tx>
            <c:strRef>
              <c:f>'Lithium Supply-Demand'!$C$4</c:f>
              <c:strCache>
                <c:ptCount val="1"/>
                <c:pt idx="0">
                  <c:v>Demand</c:v>
                </c:pt>
              </c:strCache>
            </c:strRef>
          </c:tx>
          <c:spPr>
            <a:ln w="28575" cap="rnd">
              <a:solidFill>
                <a:srgbClr val="002060"/>
              </a:solidFill>
              <a:round/>
            </a:ln>
            <a:effectLst/>
          </c:spPr>
          <c:marker>
            <c:symbol val="none"/>
          </c:marker>
          <c:cat>
            <c:numRef>
              <c:f>'Lithium Supply-Demand'!$B$5:$B$30</c:f>
              <c:numCache>
                <c:formatCode>yyyy</c:formatCode>
                <c:ptCount val="26"/>
                <c:pt idx="0">
                  <c:v>42005</c:v>
                </c:pt>
                <c:pt idx="1">
                  <c:v>42370</c:v>
                </c:pt>
                <c:pt idx="2">
                  <c:v>42736</c:v>
                </c:pt>
                <c:pt idx="3">
                  <c:v>43101</c:v>
                </c:pt>
                <c:pt idx="4">
                  <c:v>43466</c:v>
                </c:pt>
                <c:pt idx="5">
                  <c:v>43831</c:v>
                </c:pt>
                <c:pt idx="6">
                  <c:v>44197</c:v>
                </c:pt>
                <c:pt idx="7">
                  <c:v>44562</c:v>
                </c:pt>
                <c:pt idx="8">
                  <c:v>44927</c:v>
                </c:pt>
                <c:pt idx="9">
                  <c:v>45292</c:v>
                </c:pt>
                <c:pt idx="10">
                  <c:v>45658</c:v>
                </c:pt>
                <c:pt idx="11">
                  <c:v>46023</c:v>
                </c:pt>
                <c:pt idx="12">
                  <c:v>46388</c:v>
                </c:pt>
                <c:pt idx="13">
                  <c:v>46753</c:v>
                </c:pt>
                <c:pt idx="14">
                  <c:v>47119</c:v>
                </c:pt>
                <c:pt idx="15">
                  <c:v>47484</c:v>
                </c:pt>
                <c:pt idx="16">
                  <c:v>47849</c:v>
                </c:pt>
                <c:pt idx="17">
                  <c:v>48214</c:v>
                </c:pt>
                <c:pt idx="18">
                  <c:v>48580</c:v>
                </c:pt>
                <c:pt idx="19">
                  <c:v>48945</c:v>
                </c:pt>
                <c:pt idx="20">
                  <c:v>49310</c:v>
                </c:pt>
                <c:pt idx="21">
                  <c:v>49675</c:v>
                </c:pt>
                <c:pt idx="22">
                  <c:v>50041</c:v>
                </c:pt>
                <c:pt idx="23">
                  <c:v>50406</c:v>
                </c:pt>
                <c:pt idx="24">
                  <c:v>50771</c:v>
                </c:pt>
                <c:pt idx="25">
                  <c:v>51136</c:v>
                </c:pt>
              </c:numCache>
            </c:numRef>
          </c:cat>
          <c:val>
            <c:numRef>
              <c:f>'Lithium Supply-Demand'!$C$5:$C$31</c:f>
              <c:numCache>
                <c:formatCode>#,##0.0;\(#,##0.0\);\-\-</c:formatCode>
                <c:ptCount val="27"/>
                <c:pt idx="0">
                  <c:v>200</c:v>
                </c:pt>
                <c:pt idx="1">
                  <c:v>220</c:v>
                </c:pt>
                <c:pt idx="2">
                  <c:v>240</c:v>
                </c:pt>
                <c:pt idx="3">
                  <c:v>280</c:v>
                </c:pt>
                <c:pt idx="4">
                  <c:v>320</c:v>
                </c:pt>
                <c:pt idx="5">
                  <c:v>360</c:v>
                </c:pt>
                <c:pt idx="6">
                  <c:v>430</c:v>
                </c:pt>
                <c:pt idx="7">
                  <c:v>530</c:v>
                </c:pt>
                <c:pt idx="8">
                  <c:v>650</c:v>
                </c:pt>
                <c:pt idx="9">
                  <c:v>800</c:v>
                </c:pt>
                <c:pt idx="10">
                  <c:v>1000</c:v>
                </c:pt>
                <c:pt idx="11">
                  <c:v>1200</c:v>
                </c:pt>
                <c:pt idx="12">
                  <c:v>1400</c:v>
                </c:pt>
                <c:pt idx="13">
                  <c:v>1650</c:v>
                </c:pt>
                <c:pt idx="14">
                  <c:v>1900</c:v>
                </c:pt>
                <c:pt idx="15">
                  <c:v>2150</c:v>
                </c:pt>
                <c:pt idx="16">
                  <c:v>2400</c:v>
                </c:pt>
                <c:pt idx="17">
                  <c:v>2750</c:v>
                </c:pt>
                <c:pt idx="18">
                  <c:v>3050</c:v>
                </c:pt>
                <c:pt idx="19">
                  <c:v>3400</c:v>
                </c:pt>
                <c:pt idx="20">
                  <c:v>3800</c:v>
                </c:pt>
                <c:pt idx="21">
                  <c:v>4200</c:v>
                </c:pt>
                <c:pt idx="22">
                  <c:v>4550</c:v>
                </c:pt>
                <c:pt idx="23">
                  <c:v>4900</c:v>
                </c:pt>
                <c:pt idx="24">
                  <c:v>5200</c:v>
                </c:pt>
                <c:pt idx="25">
                  <c:v>5550</c:v>
                </c:pt>
              </c:numCache>
            </c:numRef>
          </c:val>
          <c:smooth val="0"/>
          <c:extLst>
            <c:ext xmlns:c16="http://schemas.microsoft.com/office/drawing/2014/chart" uri="{C3380CC4-5D6E-409C-BE32-E72D297353CC}">
              <c16:uniqueId val="{00000005-AD46-4F4B-AF28-D94F87191BEF}"/>
            </c:ext>
          </c:extLst>
        </c:ser>
        <c:dLbls>
          <c:showLegendKey val="0"/>
          <c:showVal val="0"/>
          <c:showCatName val="0"/>
          <c:showSerName val="0"/>
          <c:showPercent val="0"/>
          <c:showBubbleSize val="0"/>
        </c:dLbls>
        <c:marker val="1"/>
        <c:smooth val="0"/>
        <c:axId val="2045385839"/>
        <c:axId val="2045385423"/>
      </c:lineChart>
      <c:dateAx>
        <c:axId val="2045385839"/>
        <c:scaling>
          <c:orientation val="minMax"/>
        </c:scaling>
        <c:delete val="0"/>
        <c:axPos val="b"/>
        <c:numFmt formatCode="yyyy"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5385423"/>
        <c:crosses val="autoZero"/>
        <c:auto val="1"/>
        <c:lblOffset val="100"/>
        <c:baseTimeUnit val="years"/>
      </c:dateAx>
      <c:valAx>
        <c:axId val="2045385423"/>
        <c:scaling>
          <c:orientation val="minMax"/>
          <c:max val="600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dirty="0"/>
                  <a:t>Lithium (Tonnes)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5385839"/>
        <c:crosses val="autoZero"/>
        <c:crossBetween val="between"/>
      </c:valAx>
      <c:spPr>
        <a:noFill/>
        <a:ln>
          <a:noFill/>
        </a:ln>
        <a:effectLst/>
      </c:spPr>
    </c:plotArea>
    <c:legend>
      <c:legendPos val="b"/>
      <c:layout>
        <c:manualLayout>
          <c:xMode val="edge"/>
          <c:yMode val="edge"/>
          <c:x val="1.9332969308369865E-4"/>
          <c:y val="0.73881306136153779"/>
          <c:w val="0.9968667182068347"/>
          <c:h val="0.2327586110411595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918521009813602E-2"/>
          <c:y val="0.33134473191753666"/>
          <c:w val="0.97597925377841011"/>
          <c:h val="0.52592707301913799"/>
        </c:manualLayout>
      </c:layout>
      <c:barChart>
        <c:barDir val="col"/>
        <c:grouping val="clustered"/>
        <c:varyColors val="0"/>
        <c:ser>
          <c:idx val="0"/>
          <c:order val="0"/>
          <c:tx>
            <c:strRef>
              <c:f>Sheet1!$B$1</c:f>
              <c:strCache>
                <c:ptCount val="1"/>
                <c:pt idx="0">
                  <c:v>Series 1</c:v>
                </c:pt>
              </c:strCache>
            </c:strRef>
          </c:tx>
          <c:spPr>
            <a:solidFill>
              <a:srgbClr val="002060"/>
            </a:solidFill>
            <a:ln>
              <a:noFill/>
            </a:ln>
            <a:effectLst/>
          </c:spPr>
          <c:invertIfNegative val="0"/>
          <c:cat>
            <c:strRef>
              <c:f>Sheet1!$A$2:$A$5</c:f>
              <c:strCache>
                <c:ptCount val="4"/>
                <c:pt idx="0">
                  <c:v>Today</c:v>
                </c:pt>
                <c:pt idx="1">
                  <c:v>Development Phase 1</c:v>
                </c:pt>
                <c:pt idx="2">
                  <c:v>Development Phase 2 </c:v>
                </c:pt>
                <c:pt idx="3">
                  <c:v>Production</c:v>
                </c:pt>
              </c:strCache>
            </c:strRef>
          </c:cat>
          <c:val>
            <c:numRef>
              <c:f>Sheet1!$B$2:$B$5</c:f>
              <c:numCache>
                <c:formatCode>General</c:formatCode>
                <c:ptCount val="4"/>
                <c:pt idx="0">
                  <c:v>30</c:v>
                </c:pt>
                <c:pt idx="1">
                  <c:v>80</c:v>
                </c:pt>
                <c:pt idx="2">
                  <c:v>120</c:v>
                </c:pt>
                <c:pt idx="3">
                  <c:v>400</c:v>
                </c:pt>
              </c:numCache>
            </c:numRef>
          </c:val>
          <c:extLst>
            <c:ext xmlns:c16="http://schemas.microsoft.com/office/drawing/2014/chart" uri="{C3380CC4-5D6E-409C-BE32-E72D297353CC}">
              <c16:uniqueId val="{00000000-5897-4BBA-AD79-1AFFF95AC794}"/>
            </c:ext>
          </c:extLst>
        </c:ser>
        <c:dLbls>
          <c:showLegendKey val="0"/>
          <c:showVal val="0"/>
          <c:showCatName val="0"/>
          <c:showSerName val="0"/>
          <c:showPercent val="0"/>
          <c:showBubbleSize val="0"/>
        </c:dLbls>
        <c:gapWidth val="177"/>
        <c:overlap val="-1"/>
        <c:axId val="468623296"/>
        <c:axId val="468610400"/>
      </c:barChart>
      <c:catAx>
        <c:axId val="4686232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468610400"/>
        <c:crosses val="autoZero"/>
        <c:auto val="1"/>
        <c:lblAlgn val="ctr"/>
        <c:lblOffset val="100"/>
        <c:noMultiLvlLbl val="0"/>
      </c:catAx>
      <c:valAx>
        <c:axId val="468610400"/>
        <c:scaling>
          <c:orientation val="minMax"/>
        </c:scaling>
        <c:delete val="1"/>
        <c:axPos val="l"/>
        <c:numFmt formatCode="General" sourceLinked="1"/>
        <c:majorTickMark val="none"/>
        <c:minorTickMark val="none"/>
        <c:tickLblPos val="nextTo"/>
        <c:crossAx val="46862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2"/>
  <c:chart>
    <c:autoTitleDeleted val="1"/>
    <c:plotArea>
      <c:layout/>
      <c:pieChart>
        <c:varyColors val="1"/>
        <c:ser>
          <c:idx val="0"/>
          <c:order val="0"/>
          <c:tx>
            <c:v>Sales</c:v>
          </c:tx>
          <c:dPt>
            <c:idx val="0"/>
            <c:bubble3D val="0"/>
            <c:spPr>
              <a:solidFill>
                <a:srgbClr val="2F7FB8"/>
              </a:solidFill>
              <a:ln w="19046">
                <a:solidFill>
                  <a:srgbClr val="FFFFFF"/>
                </a:solidFill>
                <a:prstDash val="solid"/>
              </a:ln>
            </c:spPr>
            <c:extLst>
              <c:ext xmlns:c16="http://schemas.microsoft.com/office/drawing/2014/chart" uri="{C3380CC4-5D6E-409C-BE32-E72D297353CC}">
                <c16:uniqueId val="{00000001-53D7-41E4-B960-B82347CE895D}"/>
              </c:ext>
            </c:extLst>
          </c:dPt>
          <c:dPt>
            <c:idx val="1"/>
            <c:bubble3D val="0"/>
            <c:spPr>
              <a:solidFill>
                <a:srgbClr val="D9EEFD"/>
              </a:solidFill>
              <a:ln w="19046">
                <a:solidFill>
                  <a:srgbClr val="FFFFFF"/>
                </a:solidFill>
                <a:prstDash val="solid"/>
              </a:ln>
            </c:spPr>
            <c:extLst>
              <c:ext xmlns:c16="http://schemas.microsoft.com/office/drawing/2014/chart" uri="{C3380CC4-5D6E-409C-BE32-E72D297353CC}">
                <c16:uniqueId val="{00000002-53D7-41E4-B960-B82347CE895D}"/>
              </c:ext>
            </c:extLst>
          </c:dPt>
          <c:dLbls>
            <c:dLbl>
              <c:idx val="0"/>
              <c:layout>
                <c:manualLayout>
                  <c:x val="-0.20394587826635766"/>
                  <c:y val="-0.12697536090020017"/>
                </c:manualLayout>
              </c:layout>
              <c:tx>
                <c:rich>
                  <a:bodyPr lIns="0" tIns="0" rIns="0" bIns="0"/>
                  <a:lstStyle/>
                  <a:p>
                    <a:pPr marL="0" marR="0" indent="0" algn="ctr" defTabSz="914400" fontAlgn="auto" hangingPunct="1">
                      <a:lnSpc>
                        <a:spcPct val="100000"/>
                      </a:lnSpc>
                      <a:spcBef>
                        <a:spcPts val="0"/>
                      </a:spcBef>
                      <a:spcAft>
                        <a:spcPts val="0"/>
                      </a:spcAft>
                      <a:tabLst/>
                      <a:defRPr sz="1197" b="1" i="0" u="none" strike="noStrike" kern="1200" baseline="0">
                        <a:solidFill>
                          <a:srgbClr val="FFFFFF"/>
                        </a:solidFill>
                        <a:latin typeface="Calibri"/>
                      </a:defRPr>
                    </a:pPr>
                    <a:r>
                      <a:rPr lang="en-US" dirty="0"/>
                      <a:t>Gas</a:t>
                    </a:r>
                    <a:r>
                      <a:rPr lang="en-US" baseline="0" dirty="0"/>
                      <a:t>
</a:t>
                    </a:r>
                    <a:fld id="{4FF87048-7ED0-4601-B6AB-47020AD0350F}" type="PERCENTAGE">
                      <a:rPr lang="en-US" baseline="0"/>
                      <a:pPr marL="0" marR="0" indent="0" algn="ctr" defTabSz="914400" fontAlgn="auto" hangingPunct="1">
                        <a:lnSpc>
                          <a:spcPct val="100000"/>
                        </a:lnSpc>
                        <a:spcBef>
                          <a:spcPts val="0"/>
                        </a:spcBef>
                        <a:spcAft>
                          <a:spcPts val="0"/>
                        </a:spcAft>
                        <a:tabLst/>
                        <a:defRPr sz="1197" b="1" i="0" u="none" strike="noStrike" kern="1200" baseline="0">
                          <a:solidFill>
                            <a:srgbClr val="FFFFFF"/>
                          </a:solidFill>
                          <a:latin typeface="Calibri"/>
                        </a:defRPr>
                      </a:pPr>
                      <a:t>[PERCENTAGE]</a:t>
                    </a:fld>
                    <a:endParaRPr lang="en-US" baseline="0" dirty="0"/>
                  </a:p>
                </c:rich>
              </c:tx>
              <c:spPr>
                <a:noFill/>
                <a:ln>
                  <a:noFill/>
                </a:ln>
                <a:effectLst/>
              </c:sp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1-53D7-41E4-B960-B82347CE895D}"/>
                </c:ext>
              </c:extLst>
            </c:dLbl>
            <c:dLbl>
              <c:idx val="1"/>
              <c:layout>
                <c:manualLayout>
                  <c:x val="0.20229528982486847"/>
                  <c:y val="5.75908092806688E-2"/>
                </c:manualLayout>
              </c:layout>
              <c:tx>
                <c:rich>
                  <a:bodyPr/>
                  <a:lstStyle/>
                  <a:p>
                    <a:r>
                      <a:rPr lang="en-US" dirty="0"/>
                      <a:t>Liquid</a:t>
                    </a:r>
                    <a:r>
                      <a:rPr lang="en-US" baseline="0" dirty="0"/>
                      <a:t>
</a:t>
                    </a:r>
                    <a:fld id="{A60CD051-D7B5-48E0-84AC-59A8DABEB748}" type="PERCENTAGE">
                      <a:rPr lang="en-US" baseline="0"/>
                      <a:pPr/>
                      <a:t>[PERCENTAGE]</a:t>
                    </a:fld>
                    <a:endParaRPr lang="en-US"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53D7-41E4-B960-B82347CE895D}"/>
                </c:ext>
              </c:extLst>
            </c:dLbl>
            <c:spPr>
              <a:noFill/>
              <a:ln>
                <a:noFill/>
              </a:ln>
              <a:effectLst/>
            </c:spPr>
            <c:txPr>
              <a:bodyPr lIns="0" tIns="0" rIns="0" bIns="0"/>
              <a:lstStyle/>
              <a:p>
                <a:pPr marL="0" marR="0" indent="0" algn="ctr" defTabSz="914400" fontAlgn="auto" hangingPunct="1">
                  <a:lnSpc>
                    <a:spcPct val="100000"/>
                  </a:lnSpc>
                  <a:spcBef>
                    <a:spcPts val="0"/>
                  </a:spcBef>
                  <a:spcAft>
                    <a:spcPts val="0"/>
                  </a:spcAft>
                  <a:tabLst/>
                  <a:defRPr sz="1197" b="1" i="0" u="none" strike="noStrike" kern="1200" baseline="0">
                    <a:solidFill>
                      <a:srgbClr val="404040"/>
                    </a:solidFill>
                    <a:latin typeface="Calibri"/>
                  </a:defRPr>
                </a:pPr>
                <a:endParaRPr lang="en-US"/>
              </a:p>
            </c:txPr>
            <c:showLegendKey val="0"/>
            <c:showVal val="0"/>
            <c:showCatName val="1"/>
            <c:showSerName val="0"/>
            <c:showPercent val="1"/>
            <c:showBubbleSize val="0"/>
            <c:showLeaderLines val="1"/>
            <c:extLst>
              <c:ext xmlns:c15="http://schemas.microsoft.com/office/drawing/2012/chart" uri="{CE6537A1-D6FC-4f65-9D91-7224C49458BB}">
                <c15:spPr xmlns:c15="http://schemas.microsoft.com/office/drawing/2012/chart">
                  <a:prstGeom prst="rect">
                    <a:avLst/>
                  </a:prstGeom>
                </c15:spPr>
              </c:ext>
            </c:extLst>
          </c:dLbls>
          <c:cat>
            <c:strLit>
              <c:ptCount val="2"/>
              <c:pt idx="0">
                <c:v>Gaseous Form</c:v>
              </c:pt>
              <c:pt idx="1">
                <c:v>Liquid Form</c:v>
              </c:pt>
            </c:strLit>
          </c:cat>
          <c:val>
            <c:numLit>
              <c:formatCode>General</c:formatCode>
              <c:ptCount val="2"/>
              <c:pt idx="0">
                <c:v>0.6</c:v>
              </c:pt>
              <c:pt idx="1">
                <c:v>0.4</c:v>
              </c:pt>
            </c:numLit>
          </c:val>
          <c:extLst>
            <c:ext xmlns:c16="http://schemas.microsoft.com/office/drawing/2014/chart" uri="{C3380CC4-5D6E-409C-BE32-E72D297353CC}">
              <c16:uniqueId val="{00000000-53D7-41E4-B960-B82347CE895D}"/>
            </c:ext>
          </c:extLst>
        </c:ser>
        <c:dLbls>
          <c:showLegendKey val="0"/>
          <c:showVal val="0"/>
          <c:showCatName val="0"/>
          <c:showSerName val="0"/>
          <c:showPercent val="0"/>
          <c:showBubbleSize val="0"/>
          <c:showLeaderLines val="1"/>
        </c:dLbls>
        <c:firstSliceAng val="360"/>
      </c:pieChart>
      <c:spPr>
        <a:noFill/>
        <a:ln>
          <a:noFill/>
        </a:ln>
      </c:spPr>
    </c:plotArea>
    <c:plotVisOnly val="1"/>
    <c:dispBlanksAs val="gap"/>
    <c:showDLblsOverMax val="0"/>
  </c:chart>
  <c:spPr>
    <a:noFill/>
    <a:ln>
      <a:noFill/>
    </a:ln>
  </c:spPr>
  <c:txPr>
    <a:bodyPr lIns="0" tIns="0" rIns="0" bIns="0"/>
    <a:lstStyle/>
    <a:p>
      <a:pPr marL="0" marR="0" indent="0" defTabSz="914400" fontAlgn="auto" hangingPunct="1">
        <a:lnSpc>
          <a:spcPct val="100000"/>
        </a:lnSpc>
        <a:spcBef>
          <a:spcPts val="0"/>
        </a:spcBef>
        <a:spcAft>
          <a:spcPts val="0"/>
        </a:spcAft>
        <a:tabLst/>
        <a:defRPr lang="en-US" sz="1197" b="1" i="0" u="none" strike="noStrike" kern="1200" baseline="0">
          <a:solidFill>
            <a:srgbClr val="000000"/>
          </a:solidFill>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marker>
            <c:symbol val="none"/>
          </c:marker>
          <c:cat>
            <c:numRef>
              <c:f>Charts!$G$5:$DC$5</c:f>
              <c:numCache>
                <c:formatCode>m/d/yyyy</c:formatCode>
                <c:ptCount val="101"/>
                <c:pt idx="0">
                  <c:v>44804</c:v>
                </c:pt>
                <c:pt idx="1">
                  <c:v>44834</c:v>
                </c:pt>
                <c:pt idx="2">
                  <c:v>44865</c:v>
                </c:pt>
                <c:pt idx="3">
                  <c:v>44895</c:v>
                </c:pt>
                <c:pt idx="4">
                  <c:v>44926</c:v>
                </c:pt>
                <c:pt idx="5">
                  <c:v>44957</c:v>
                </c:pt>
                <c:pt idx="6">
                  <c:v>44985</c:v>
                </c:pt>
                <c:pt idx="7">
                  <c:v>45016</c:v>
                </c:pt>
                <c:pt idx="8">
                  <c:v>45046</c:v>
                </c:pt>
                <c:pt idx="9">
                  <c:v>45077</c:v>
                </c:pt>
                <c:pt idx="10">
                  <c:v>45107</c:v>
                </c:pt>
                <c:pt idx="11">
                  <c:v>45138</c:v>
                </c:pt>
                <c:pt idx="12">
                  <c:v>45169</c:v>
                </c:pt>
                <c:pt idx="13">
                  <c:v>45199</c:v>
                </c:pt>
                <c:pt idx="14">
                  <c:v>45230</c:v>
                </c:pt>
                <c:pt idx="15">
                  <c:v>45260</c:v>
                </c:pt>
                <c:pt idx="16">
                  <c:v>45291</c:v>
                </c:pt>
                <c:pt idx="17">
                  <c:v>45322</c:v>
                </c:pt>
                <c:pt idx="18">
                  <c:v>45351</c:v>
                </c:pt>
                <c:pt idx="19">
                  <c:v>45382</c:v>
                </c:pt>
                <c:pt idx="20">
                  <c:v>45412</c:v>
                </c:pt>
                <c:pt idx="21">
                  <c:v>45443</c:v>
                </c:pt>
                <c:pt idx="22">
                  <c:v>45473</c:v>
                </c:pt>
                <c:pt idx="23">
                  <c:v>45504</c:v>
                </c:pt>
                <c:pt idx="24">
                  <c:v>45535</c:v>
                </c:pt>
                <c:pt idx="25">
                  <c:v>45565</c:v>
                </c:pt>
                <c:pt idx="26">
                  <c:v>45596</c:v>
                </c:pt>
                <c:pt idx="27">
                  <c:v>45626</c:v>
                </c:pt>
                <c:pt idx="28">
                  <c:v>45657</c:v>
                </c:pt>
                <c:pt idx="29">
                  <c:v>45688</c:v>
                </c:pt>
                <c:pt idx="30">
                  <c:v>45716</c:v>
                </c:pt>
                <c:pt idx="31">
                  <c:v>45747</c:v>
                </c:pt>
                <c:pt idx="32">
                  <c:v>45777</c:v>
                </c:pt>
                <c:pt idx="33">
                  <c:v>45808</c:v>
                </c:pt>
                <c:pt idx="34">
                  <c:v>45838</c:v>
                </c:pt>
                <c:pt idx="35">
                  <c:v>45869</c:v>
                </c:pt>
                <c:pt idx="36">
                  <c:v>45900</c:v>
                </c:pt>
                <c:pt idx="37">
                  <c:v>45930</c:v>
                </c:pt>
                <c:pt idx="38">
                  <c:v>45961</c:v>
                </c:pt>
                <c:pt idx="39">
                  <c:v>45991</c:v>
                </c:pt>
                <c:pt idx="40">
                  <c:v>46022</c:v>
                </c:pt>
                <c:pt idx="41">
                  <c:v>46053</c:v>
                </c:pt>
                <c:pt idx="42">
                  <c:v>46081</c:v>
                </c:pt>
                <c:pt idx="43">
                  <c:v>46112</c:v>
                </c:pt>
                <c:pt idx="44">
                  <c:v>46142</c:v>
                </c:pt>
                <c:pt idx="45">
                  <c:v>46173</c:v>
                </c:pt>
                <c:pt idx="46">
                  <c:v>46203</c:v>
                </c:pt>
                <c:pt idx="47">
                  <c:v>46234</c:v>
                </c:pt>
                <c:pt idx="48">
                  <c:v>46265</c:v>
                </c:pt>
                <c:pt idx="49">
                  <c:v>46295</c:v>
                </c:pt>
                <c:pt idx="50">
                  <c:v>46326</c:v>
                </c:pt>
                <c:pt idx="51">
                  <c:v>46356</c:v>
                </c:pt>
                <c:pt idx="52">
                  <c:v>46387</c:v>
                </c:pt>
                <c:pt idx="53">
                  <c:v>46418</c:v>
                </c:pt>
                <c:pt idx="54">
                  <c:v>46446</c:v>
                </c:pt>
                <c:pt idx="55">
                  <c:v>46477</c:v>
                </c:pt>
                <c:pt idx="56">
                  <c:v>46507</c:v>
                </c:pt>
                <c:pt idx="57">
                  <c:v>46538</c:v>
                </c:pt>
                <c:pt idx="58">
                  <c:v>46568</c:v>
                </c:pt>
                <c:pt idx="59">
                  <c:v>46599</c:v>
                </c:pt>
                <c:pt idx="60">
                  <c:v>46630</c:v>
                </c:pt>
                <c:pt idx="61">
                  <c:v>46660</c:v>
                </c:pt>
                <c:pt idx="62">
                  <c:v>46691</c:v>
                </c:pt>
                <c:pt idx="63">
                  <c:v>46721</c:v>
                </c:pt>
                <c:pt idx="64">
                  <c:v>46752</c:v>
                </c:pt>
                <c:pt idx="65">
                  <c:v>46783</c:v>
                </c:pt>
                <c:pt idx="66">
                  <c:v>46812</c:v>
                </c:pt>
                <c:pt idx="67">
                  <c:v>46843</c:v>
                </c:pt>
                <c:pt idx="68">
                  <c:v>46873</c:v>
                </c:pt>
                <c:pt idx="69">
                  <c:v>46904</c:v>
                </c:pt>
                <c:pt idx="70">
                  <c:v>46934</c:v>
                </c:pt>
                <c:pt idx="71">
                  <c:v>46965</c:v>
                </c:pt>
                <c:pt idx="72">
                  <c:v>46996</c:v>
                </c:pt>
                <c:pt idx="73">
                  <c:v>47026</c:v>
                </c:pt>
                <c:pt idx="74">
                  <c:v>47057</c:v>
                </c:pt>
                <c:pt idx="75">
                  <c:v>47087</c:v>
                </c:pt>
                <c:pt idx="76">
                  <c:v>47118</c:v>
                </c:pt>
                <c:pt idx="77">
                  <c:v>47149</c:v>
                </c:pt>
                <c:pt idx="78">
                  <c:v>47177</c:v>
                </c:pt>
                <c:pt idx="79">
                  <c:v>47208</c:v>
                </c:pt>
                <c:pt idx="80">
                  <c:v>47238</c:v>
                </c:pt>
                <c:pt idx="81">
                  <c:v>47269</c:v>
                </c:pt>
                <c:pt idx="82">
                  <c:v>47299</c:v>
                </c:pt>
                <c:pt idx="83">
                  <c:v>47330</c:v>
                </c:pt>
                <c:pt idx="84">
                  <c:v>47361</c:v>
                </c:pt>
                <c:pt idx="85">
                  <c:v>47391</c:v>
                </c:pt>
                <c:pt idx="86">
                  <c:v>47422</c:v>
                </c:pt>
                <c:pt idx="87">
                  <c:v>47452</c:v>
                </c:pt>
                <c:pt idx="88">
                  <c:v>47483</c:v>
                </c:pt>
                <c:pt idx="89">
                  <c:v>47514</c:v>
                </c:pt>
                <c:pt idx="90">
                  <c:v>47542</c:v>
                </c:pt>
                <c:pt idx="91">
                  <c:v>47573</c:v>
                </c:pt>
                <c:pt idx="92">
                  <c:v>47603</c:v>
                </c:pt>
                <c:pt idx="93">
                  <c:v>47634</c:v>
                </c:pt>
                <c:pt idx="94">
                  <c:v>47664</c:v>
                </c:pt>
                <c:pt idx="95">
                  <c:v>47695</c:v>
                </c:pt>
                <c:pt idx="96">
                  <c:v>47726</c:v>
                </c:pt>
                <c:pt idx="97">
                  <c:v>47756</c:v>
                </c:pt>
                <c:pt idx="98">
                  <c:v>47787</c:v>
                </c:pt>
                <c:pt idx="99">
                  <c:v>47817</c:v>
                </c:pt>
                <c:pt idx="100">
                  <c:v>47848</c:v>
                </c:pt>
              </c:numCache>
            </c:numRef>
          </c:cat>
          <c:val>
            <c:numRef>
              <c:f>Charts!$G$12:$DC$12</c:f>
              <c:numCache>
                <c:formatCode>#,##0.0;\(#,##0.0\);\-\-</c:formatCode>
                <c:ptCount val="101"/>
                <c:pt idx="0">
                  <c:v>0</c:v>
                </c:pt>
                <c:pt idx="1">
                  <c:v>0</c:v>
                </c:pt>
                <c:pt idx="2">
                  <c:v>4650</c:v>
                </c:pt>
                <c:pt idx="3">
                  <c:v>4655.1724137931033</c:v>
                </c:pt>
                <c:pt idx="4">
                  <c:v>4650</c:v>
                </c:pt>
                <c:pt idx="5">
                  <c:v>4650</c:v>
                </c:pt>
                <c:pt idx="6">
                  <c:v>4666.666666666667</c:v>
                </c:pt>
                <c:pt idx="7">
                  <c:v>4650</c:v>
                </c:pt>
                <c:pt idx="8">
                  <c:v>4655.1724137931033</c:v>
                </c:pt>
                <c:pt idx="9">
                  <c:v>4650</c:v>
                </c:pt>
                <c:pt idx="10">
                  <c:v>4655.1724137931033</c:v>
                </c:pt>
                <c:pt idx="11">
                  <c:v>4650</c:v>
                </c:pt>
                <c:pt idx="12">
                  <c:v>4650</c:v>
                </c:pt>
                <c:pt idx="13">
                  <c:v>4655.1724137931033</c:v>
                </c:pt>
                <c:pt idx="14">
                  <c:v>4650</c:v>
                </c:pt>
                <c:pt idx="15">
                  <c:v>4655.1724137931033</c:v>
                </c:pt>
                <c:pt idx="16">
                  <c:v>4650</c:v>
                </c:pt>
                <c:pt idx="17">
                  <c:v>4650</c:v>
                </c:pt>
                <c:pt idx="18">
                  <c:v>4660.7142857142853</c:v>
                </c:pt>
                <c:pt idx="19">
                  <c:v>4650</c:v>
                </c:pt>
                <c:pt idx="20">
                  <c:v>4655.1724137931033</c:v>
                </c:pt>
                <c:pt idx="21">
                  <c:v>4650</c:v>
                </c:pt>
                <c:pt idx="22">
                  <c:v>4655.1724137931033</c:v>
                </c:pt>
                <c:pt idx="23">
                  <c:v>4650</c:v>
                </c:pt>
                <c:pt idx="24">
                  <c:v>4650</c:v>
                </c:pt>
                <c:pt idx="25">
                  <c:v>4655.1724137931033</c:v>
                </c:pt>
                <c:pt idx="26">
                  <c:v>4514.375</c:v>
                </c:pt>
                <c:pt idx="27">
                  <c:v>4391.9746767241377</c:v>
                </c:pt>
                <c:pt idx="28">
                  <c:v>4259.1377759693287</c:v>
                </c:pt>
                <c:pt idx="29">
                  <c:v>4134.9129241702231</c:v>
                </c:pt>
                <c:pt idx="30">
                  <c:v>4040.8028988351657</c:v>
                </c:pt>
                <c:pt idx="31">
                  <c:v>3908.9356256633573</c:v>
                </c:pt>
                <c:pt idx="32">
                  <c:v>3802.9508582823296</c:v>
                </c:pt>
                <c:pt idx="33">
                  <c:v>3687.9292010732624</c:v>
                </c:pt>
                <c:pt idx="34">
                  <c:v>3587.9366824123504</c:v>
                </c:pt>
                <c:pt idx="35">
                  <c:v>3479.4182085873504</c:v>
                </c:pt>
                <c:pt idx="36">
                  <c:v>3377.9351775035529</c:v>
                </c:pt>
                <c:pt idx="37">
                  <c:v>3286.3476692147333</c:v>
                </c:pt>
                <c:pt idx="38">
                  <c:v>3186.9508667935302</c:v>
                </c:pt>
                <c:pt idx="39">
                  <c:v>3100.5416038590565</c:v>
                </c:pt>
                <c:pt idx="40">
                  <c:v>3006.7645747015972</c:v>
                </c:pt>
                <c:pt idx="41">
                  <c:v>2919.0672746061337</c:v>
                </c:pt>
                <c:pt idx="42">
                  <c:v>2852.6297219403668</c:v>
                </c:pt>
                <c:pt idx="43">
                  <c:v>2759.537207353831</c:v>
                </c:pt>
                <c:pt idx="44">
                  <c:v>2684.7166073212952</c:v>
                </c:pt>
                <c:pt idx="45">
                  <c:v>2603.5163591933783</c:v>
                </c:pt>
                <c:pt idx="46">
                  <c:v>2532.9260240928907</c:v>
                </c:pt>
                <c:pt idx="47">
                  <c:v>2456.3167383734517</c:v>
                </c:pt>
                <c:pt idx="48">
                  <c:v>2384.6741668375594</c:v>
                </c:pt>
                <c:pt idx="49">
                  <c:v>2320.0174006343718</c:v>
                </c:pt>
                <c:pt idx="50">
                  <c:v>2249.8476150864813</c:v>
                </c:pt>
                <c:pt idx="51">
                  <c:v>2188.8464631201487</c:v>
                </c:pt>
                <c:pt idx="52">
                  <c:v>2122.6439911592042</c:v>
                </c:pt>
                <c:pt idx="53">
                  <c:v>2060.7335414170611</c:v>
                </c:pt>
                <c:pt idx="54">
                  <c:v>2013.8315414600777</c:v>
                </c:pt>
                <c:pt idx="55">
                  <c:v>1948.1123067811795</c:v>
                </c:pt>
                <c:pt idx="56">
                  <c:v>1895.2922428459281</c:v>
                </c:pt>
                <c:pt idx="57">
                  <c:v>1837.9684270009632</c:v>
                </c:pt>
                <c:pt idx="58">
                  <c:v>1788.1347446782174</c:v>
                </c:pt>
                <c:pt idx="59">
                  <c:v>1734.051947053297</c:v>
                </c:pt>
                <c:pt idx="60">
                  <c:v>1683.4754319309091</c:v>
                </c:pt>
                <c:pt idx="61">
                  <c:v>1637.8305891574767</c:v>
                </c:pt>
                <c:pt idx="62">
                  <c:v>1588.2937963844868</c:v>
                </c:pt>
                <c:pt idx="63">
                  <c:v>1545.2296570220044</c:v>
                </c:pt>
                <c:pt idx="64">
                  <c:v>1498.4936137380935</c:v>
                </c:pt>
                <c:pt idx="65">
                  <c:v>1454.7875500040657</c:v>
                </c:pt>
                <c:pt idx="66">
                  <c:v>1418.4457949626815</c:v>
                </c:pt>
                <c:pt idx="67">
                  <c:v>1373.9087708641407</c:v>
                </c:pt>
                <c:pt idx="68">
                  <c:v>1336.6573511869287</c:v>
                </c:pt>
                <c:pt idx="69">
                  <c:v>1296.229654542002</c:v>
                </c:pt>
                <c:pt idx="70">
                  <c:v>1261.0843844313665</c:v>
                </c:pt>
                <c:pt idx="71">
                  <c:v>1222.9424201559493</c:v>
                </c:pt>
                <c:pt idx="72">
                  <c:v>1187.2732662347341</c:v>
                </c:pt>
                <c:pt idx="73">
                  <c:v>1155.0821807347656</c:v>
                </c:pt>
                <c:pt idx="74">
                  <c:v>1120.1462923702277</c:v>
                </c:pt>
                <c:pt idx="75">
                  <c:v>1089.7752513507346</c:v>
                </c:pt>
                <c:pt idx="76">
                  <c:v>1056.8145952531681</c:v>
                </c:pt>
                <c:pt idx="77">
                  <c:v>1025.990836224951</c:v>
                </c:pt>
                <c:pt idx="78">
                  <c:v>1002.6394318879313</c:v>
                </c:pt>
                <c:pt idx="79">
                  <c:v>969.91936828480277</c:v>
                </c:pt>
                <c:pt idx="80">
                  <c:v>943.62149887218652</c:v>
                </c:pt>
                <c:pt idx="81">
                  <c:v>915.08131714935325</c:v>
                </c:pt>
                <c:pt idx="82">
                  <c:v>890.27029700973651</c:v>
                </c:pt>
                <c:pt idx="83">
                  <c:v>863.34374214693753</c:v>
                </c:pt>
                <c:pt idx="84">
                  <c:v>838.16288300098518</c:v>
                </c:pt>
                <c:pt idx="85">
                  <c:v>815.43738770271034</c:v>
                </c:pt>
                <c:pt idx="86">
                  <c:v>790.77418189779462</c:v>
                </c:pt>
                <c:pt idx="87">
                  <c:v>769.33355822286831</c:v>
                </c:pt>
                <c:pt idx="88">
                  <c:v>746.0647798160627</c:v>
                </c:pt>
                <c:pt idx="89">
                  <c:v>724.30455707142755</c:v>
                </c:pt>
                <c:pt idx="90">
                  <c:v>707.81948919542924</c:v>
                </c:pt>
                <c:pt idx="91">
                  <c:v>684.7205585435604</c:v>
                </c:pt>
                <c:pt idx="92">
                  <c:v>666.15541547960117</c:v>
                </c:pt>
                <c:pt idx="93">
                  <c:v>646.0072982141927</c:v>
                </c:pt>
                <c:pt idx="94">
                  <c:v>628.49180556238969</c:v>
                </c:pt>
                <c:pt idx="95">
                  <c:v>609.48283812841248</c:v>
                </c:pt>
                <c:pt idx="96">
                  <c:v>591.70625534966712</c:v>
                </c:pt>
                <c:pt idx="97">
                  <c:v>575.66305181891289</c:v>
                </c:pt>
                <c:pt idx="98">
                  <c:v>558.2519096081121</c:v>
                </c:pt>
                <c:pt idx="99">
                  <c:v>543.11576912235273</c:v>
                </c:pt>
                <c:pt idx="100">
                  <c:v>526.68903153125859</c:v>
                </c:pt>
              </c:numCache>
            </c:numRef>
          </c:val>
          <c:smooth val="0"/>
          <c:extLst>
            <c:ext xmlns:c16="http://schemas.microsoft.com/office/drawing/2014/chart" uri="{C3380CC4-5D6E-409C-BE32-E72D297353CC}">
              <c16:uniqueId val="{00000000-031B-4E3E-8CE4-CC2B22A62F81}"/>
            </c:ext>
          </c:extLst>
        </c:ser>
        <c:ser>
          <c:idx val="0"/>
          <c:order val="1"/>
          <c:spPr>
            <a:ln>
              <a:solidFill>
                <a:srgbClr val="002060"/>
              </a:solidFill>
            </a:ln>
          </c:spPr>
          <c:marker>
            <c:symbol val="none"/>
          </c:marker>
          <c:cat>
            <c:numRef>
              <c:f>Charts!$G$5:$DC$5</c:f>
              <c:numCache>
                <c:formatCode>m/d/yyyy</c:formatCode>
                <c:ptCount val="101"/>
                <c:pt idx="0">
                  <c:v>44804</c:v>
                </c:pt>
                <c:pt idx="1">
                  <c:v>44834</c:v>
                </c:pt>
                <c:pt idx="2">
                  <c:v>44865</c:v>
                </c:pt>
                <c:pt idx="3">
                  <c:v>44895</c:v>
                </c:pt>
                <c:pt idx="4">
                  <c:v>44926</c:v>
                </c:pt>
                <c:pt idx="5">
                  <c:v>44957</c:v>
                </c:pt>
                <c:pt idx="6">
                  <c:v>44985</c:v>
                </c:pt>
                <c:pt idx="7">
                  <c:v>45016</c:v>
                </c:pt>
                <c:pt idx="8">
                  <c:v>45046</c:v>
                </c:pt>
                <c:pt idx="9">
                  <c:v>45077</c:v>
                </c:pt>
                <c:pt idx="10">
                  <c:v>45107</c:v>
                </c:pt>
                <c:pt idx="11">
                  <c:v>45138</c:v>
                </c:pt>
                <c:pt idx="12">
                  <c:v>45169</c:v>
                </c:pt>
                <c:pt idx="13">
                  <c:v>45199</c:v>
                </c:pt>
                <c:pt idx="14">
                  <c:v>45230</c:v>
                </c:pt>
                <c:pt idx="15">
                  <c:v>45260</c:v>
                </c:pt>
                <c:pt idx="16">
                  <c:v>45291</c:v>
                </c:pt>
                <c:pt idx="17">
                  <c:v>45322</c:v>
                </c:pt>
                <c:pt idx="18">
                  <c:v>45351</c:v>
                </c:pt>
                <c:pt idx="19">
                  <c:v>45382</c:v>
                </c:pt>
                <c:pt idx="20">
                  <c:v>45412</c:v>
                </c:pt>
                <c:pt idx="21">
                  <c:v>45443</c:v>
                </c:pt>
                <c:pt idx="22">
                  <c:v>45473</c:v>
                </c:pt>
                <c:pt idx="23">
                  <c:v>45504</c:v>
                </c:pt>
                <c:pt idx="24">
                  <c:v>45535</c:v>
                </c:pt>
                <c:pt idx="25">
                  <c:v>45565</c:v>
                </c:pt>
                <c:pt idx="26">
                  <c:v>45596</c:v>
                </c:pt>
                <c:pt idx="27">
                  <c:v>45626</c:v>
                </c:pt>
                <c:pt idx="28">
                  <c:v>45657</c:v>
                </c:pt>
                <c:pt idx="29">
                  <c:v>45688</c:v>
                </c:pt>
                <c:pt idx="30">
                  <c:v>45716</c:v>
                </c:pt>
                <c:pt idx="31">
                  <c:v>45747</c:v>
                </c:pt>
                <c:pt idx="32">
                  <c:v>45777</c:v>
                </c:pt>
                <c:pt idx="33">
                  <c:v>45808</c:v>
                </c:pt>
                <c:pt idx="34">
                  <c:v>45838</c:v>
                </c:pt>
                <c:pt idx="35">
                  <c:v>45869</c:v>
                </c:pt>
                <c:pt idx="36">
                  <c:v>45900</c:v>
                </c:pt>
                <c:pt idx="37">
                  <c:v>45930</c:v>
                </c:pt>
                <c:pt idx="38">
                  <c:v>45961</c:v>
                </c:pt>
                <c:pt idx="39">
                  <c:v>45991</c:v>
                </c:pt>
                <c:pt idx="40">
                  <c:v>46022</c:v>
                </c:pt>
                <c:pt idx="41">
                  <c:v>46053</c:v>
                </c:pt>
                <c:pt idx="42">
                  <c:v>46081</c:v>
                </c:pt>
                <c:pt idx="43">
                  <c:v>46112</c:v>
                </c:pt>
                <c:pt idx="44">
                  <c:v>46142</c:v>
                </c:pt>
                <c:pt idx="45">
                  <c:v>46173</c:v>
                </c:pt>
                <c:pt idx="46">
                  <c:v>46203</c:v>
                </c:pt>
                <c:pt idx="47">
                  <c:v>46234</c:v>
                </c:pt>
                <c:pt idx="48">
                  <c:v>46265</c:v>
                </c:pt>
                <c:pt idx="49">
                  <c:v>46295</c:v>
                </c:pt>
                <c:pt idx="50">
                  <c:v>46326</c:v>
                </c:pt>
                <c:pt idx="51">
                  <c:v>46356</c:v>
                </c:pt>
                <c:pt idx="52">
                  <c:v>46387</c:v>
                </c:pt>
                <c:pt idx="53">
                  <c:v>46418</c:v>
                </c:pt>
                <c:pt idx="54">
                  <c:v>46446</c:v>
                </c:pt>
                <c:pt idx="55">
                  <c:v>46477</c:v>
                </c:pt>
                <c:pt idx="56">
                  <c:v>46507</c:v>
                </c:pt>
                <c:pt idx="57">
                  <c:v>46538</c:v>
                </c:pt>
                <c:pt idx="58">
                  <c:v>46568</c:v>
                </c:pt>
                <c:pt idx="59">
                  <c:v>46599</c:v>
                </c:pt>
                <c:pt idx="60">
                  <c:v>46630</c:v>
                </c:pt>
                <c:pt idx="61">
                  <c:v>46660</c:v>
                </c:pt>
                <c:pt idx="62">
                  <c:v>46691</c:v>
                </c:pt>
                <c:pt idx="63">
                  <c:v>46721</c:v>
                </c:pt>
                <c:pt idx="64">
                  <c:v>46752</c:v>
                </c:pt>
                <c:pt idx="65">
                  <c:v>46783</c:v>
                </c:pt>
                <c:pt idx="66">
                  <c:v>46812</c:v>
                </c:pt>
                <c:pt idx="67">
                  <c:v>46843</c:v>
                </c:pt>
                <c:pt idx="68">
                  <c:v>46873</c:v>
                </c:pt>
                <c:pt idx="69">
                  <c:v>46904</c:v>
                </c:pt>
                <c:pt idx="70">
                  <c:v>46934</c:v>
                </c:pt>
                <c:pt idx="71">
                  <c:v>46965</c:v>
                </c:pt>
                <c:pt idx="72">
                  <c:v>46996</c:v>
                </c:pt>
                <c:pt idx="73">
                  <c:v>47026</c:v>
                </c:pt>
                <c:pt idx="74">
                  <c:v>47057</c:v>
                </c:pt>
                <c:pt idx="75">
                  <c:v>47087</c:v>
                </c:pt>
                <c:pt idx="76">
                  <c:v>47118</c:v>
                </c:pt>
                <c:pt idx="77">
                  <c:v>47149</c:v>
                </c:pt>
                <c:pt idx="78">
                  <c:v>47177</c:v>
                </c:pt>
                <c:pt idx="79">
                  <c:v>47208</c:v>
                </c:pt>
                <c:pt idx="80">
                  <c:v>47238</c:v>
                </c:pt>
                <c:pt idx="81">
                  <c:v>47269</c:v>
                </c:pt>
                <c:pt idx="82">
                  <c:v>47299</c:v>
                </c:pt>
                <c:pt idx="83">
                  <c:v>47330</c:v>
                </c:pt>
                <c:pt idx="84">
                  <c:v>47361</c:v>
                </c:pt>
                <c:pt idx="85">
                  <c:v>47391</c:v>
                </c:pt>
                <c:pt idx="86">
                  <c:v>47422</c:v>
                </c:pt>
                <c:pt idx="87">
                  <c:v>47452</c:v>
                </c:pt>
                <c:pt idx="88">
                  <c:v>47483</c:v>
                </c:pt>
                <c:pt idx="89">
                  <c:v>47514</c:v>
                </c:pt>
                <c:pt idx="90">
                  <c:v>47542</c:v>
                </c:pt>
                <c:pt idx="91">
                  <c:v>47573</c:v>
                </c:pt>
                <c:pt idx="92">
                  <c:v>47603</c:v>
                </c:pt>
                <c:pt idx="93">
                  <c:v>47634</c:v>
                </c:pt>
                <c:pt idx="94">
                  <c:v>47664</c:v>
                </c:pt>
                <c:pt idx="95">
                  <c:v>47695</c:v>
                </c:pt>
                <c:pt idx="96">
                  <c:v>47726</c:v>
                </c:pt>
                <c:pt idx="97">
                  <c:v>47756</c:v>
                </c:pt>
                <c:pt idx="98">
                  <c:v>47787</c:v>
                </c:pt>
                <c:pt idx="99">
                  <c:v>47817</c:v>
                </c:pt>
                <c:pt idx="100">
                  <c:v>47848</c:v>
                </c:pt>
              </c:numCache>
            </c:numRef>
          </c:cat>
          <c:val>
            <c:numRef>
              <c:f>Charts!$G$12:$DC$12</c:f>
              <c:numCache>
                <c:formatCode>#,##0.0;\(#,##0.0\);\-\-</c:formatCode>
                <c:ptCount val="101"/>
                <c:pt idx="0">
                  <c:v>0</c:v>
                </c:pt>
                <c:pt idx="1">
                  <c:v>0</c:v>
                </c:pt>
                <c:pt idx="2">
                  <c:v>4650</c:v>
                </c:pt>
                <c:pt idx="3">
                  <c:v>4655.1724137931033</c:v>
                </c:pt>
                <c:pt idx="4">
                  <c:v>4650</c:v>
                </c:pt>
                <c:pt idx="5">
                  <c:v>4650</c:v>
                </c:pt>
                <c:pt idx="6">
                  <c:v>4666.666666666667</c:v>
                </c:pt>
                <c:pt idx="7">
                  <c:v>4650</c:v>
                </c:pt>
                <c:pt idx="8">
                  <c:v>4655.1724137931033</c:v>
                </c:pt>
                <c:pt idx="9">
                  <c:v>4650</c:v>
                </c:pt>
                <c:pt idx="10">
                  <c:v>4655.1724137931033</c:v>
                </c:pt>
                <c:pt idx="11">
                  <c:v>4650</c:v>
                </c:pt>
                <c:pt idx="12">
                  <c:v>4650</c:v>
                </c:pt>
                <c:pt idx="13">
                  <c:v>4655.1724137931033</c:v>
                </c:pt>
                <c:pt idx="14">
                  <c:v>4650</c:v>
                </c:pt>
                <c:pt idx="15">
                  <c:v>4655.1724137931033</c:v>
                </c:pt>
                <c:pt idx="16">
                  <c:v>4650</c:v>
                </c:pt>
                <c:pt idx="17">
                  <c:v>4650</c:v>
                </c:pt>
                <c:pt idx="18">
                  <c:v>4660.7142857142853</c:v>
                </c:pt>
                <c:pt idx="19">
                  <c:v>4650</c:v>
                </c:pt>
                <c:pt idx="20">
                  <c:v>4655.1724137931033</c:v>
                </c:pt>
                <c:pt idx="21">
                  <c:v>4650</c:v>
                </c:pt>
                <c:pt idx="22">
                  <c:v>4655.1724137931033</c:v>
                </c:pt>
                <c:pt idx="23">
                  <c:v>4650</c:v>
                </c:pt>
                <c:pt idx="24">
                  <c:v>4650</c:v>
                </c:pt>
                <c:pt idx="25">
                  <c:v>4655.1724137931033</c:v>
                </c:pt>
                <c:pt idx="26">
                  <c:v>4514.375</c:v>
                </c:pt>
                <c:pt idx="27">
                  <c:v>4391.9746767241377</c:v>
                </c:pt>
                <c:pt idx="28">
                  <c:v>4259.1377759693287</c:v>
                </c:pt>
                <c:pt idx="29">
                  <c:v>4134.9129241702231</c:v>
                </c:pt>
                <c:pt idx="30">
                  <c:v>4040.8028988351657</c:v>
                </c:pt>
                <c:pt idx="31">
                  <c:v>3908.9356256633573</c:v>
                </c:pt>
                <c:pt idx="32">
                  <c:v>3802.9508582823296</c:v>
                </c:pt>
                <c:pt idx="33">
                  <c:v>3687.9292010732624</c:v>
                </c:pt>
                <c:pt idx="34">
                  <c:v>3587.9366824123504</c:v>
                </c:pt>
                <c:pt idx="35">
                  <c:v>3479.4182085873504</c:v>
                </c:pt>
                <c:pt idx="36">
                  <c:v>3377.9351775035529</c:v>
                </c:pt>
                <c:pt idx="37">
                  <c:v>3286.3476692147333</c:v>
                </c:pt>
                <c:pt idx="38">
                  <c:v>3186.9508667935302</c:v>
                </c:pt>
                <c:pt idx="39">
                  <c:v>3100.5416038590565</c:v>
                </c:pt>
                <c:pt idx="40">
                  <c:v>3006.7645747015972</c:v>
                </c:pt>
                <c:pt idx="41">
                  <c:v>2919.0672746061337</c:v>
                </c:pt>
                <c:pt idx="42">
                  <c:v>2852.6297219403668</c:v>
                </c:pt>
                <c:pt idx="43">
                  <c:v>2759.537207353831</c:v>
                </c:pt>
                <c:pt idx="44">
                  <c:v>2684.7166073212952</c:v>
                </c:pt>
                <c:pt idx="45">
                  <c:v>2603.5163591933783</c:v>
                </c:pt>
                <c:pt idx="46">
                  <c:v>2532.9260240928907</c:v>
                </c:pt>
                <c:pt idx="47">
                  <c:v>2456.3167383734517</c:v>
                </c:pt>
                <c:pt idx="48">
                  <c:v>2384.6741668375594</c:v>
                </c:pt>
                <c:pt idx="49">
                  <c:v>2320.0174006343718</c:v>
                </c:pt>
                <c:pt idx="50">
                  <c:v>2249.8476150864813</c:v>
                </c:pt>
                <c:pt idx="51">
                  <c:v>2188.8464631201487</c:v>
                </c:pt>
                <c:pt idx="52">
                  <c:v>2122.6439911592042</c:v>
                </c:pt>
                <c:pt idx="53">
                  <c:v>2060.7335414170611</c:v>
                </c:pt>
                <c:pt idx="54">
                  <c:v>2013.8315414600777</c:v>
                </c:pt>
                <c:pt idx="55">
                  <c:v>1948.1123067811795</c:v>
                </c:pt>
                <c:pt idx="56">
                  <c:v>1895.2922428459281</c:v>
                </c:pt>
                <c:pt idx="57">
                  <c:v>1837.9684270009632</c:v>
                </c:pt>
                <c:pt idx="58">
                  <c:v>1788.1347446782174</c:v>
                </c:pt>
                <c:pt idx="59">
                  <c:v>1734.051947053297</c:v>
                </c:pt>
                <c:pt idx="60">
                  <c:v>1683.4754319309091</c:v>
                </c:pt>
                <c:pt idx="61">
                  <c:v>1637.8305891574767</c:v>
                </c:pt>
                <c:pt idx="62">
                  <c:v>1588.2937963844868</c:v>
                </c:pt>
                <c:pt idx="63">
                  <c:v>1545.2296570220044</c:v>
                </c:pt>
                <c:pt idx="64">
                  <c:v>1498.4936137380935</c:v>
                </c:pt>
                <c:pt idx="65">
                  <c:v>1454.7875500040657</c:v>
                </c:pt>
                <c:pt idx="66">
                  <c:v>1418.4457949626815</c:v>
                </c:pt>
                <c:pt idx="67">
                  <c:v>1373.9087708641407</c:v>
                </c:pt>
                <c:pt idx="68">
                  <c:v>1336.6573511869287</c:v>
                </c:pt>
                <c:pt idx="69">
                  <c:v>1296.229654542002</c:v>
                </c:pt>
                <c:pt idx="70">
                  <c:v>1261.0843844313665</c:v>
                </c:pt>
                <c:pt idx="71">
                  <c:v>1222.9424201559493</c:v>
                </c:pt>
                <c:pt idx="72">
                  <c:v>1187.2732662347341</c:v>
                </c:pt>
                <c:pt idx="73">
                  <c:v>1155.0821807347656</c:v>
                </c:pt>
                <c:pt idx="74">
                  <c:v>1120.1462923702277</c:v>
                </c:pt>
                <c:pt idx="75">
                  <c:v>1089.7752513507346</c:v>
                </c:pt>
                <c:pt idx="76">
                  <c:v>1056.8145952531681</c:v>
                </c:pt>
                <c:pt idx="77">
                  <c:v>1025.990836224951</c:v>
                </c:pt>
                <c:pt idx="78">
                  <c:v>1002.6394318879313</c:v>
                </c:pt>
                <c:pt idx="79">
                  <c:v>969.91936828480277</c:v>
                </c:pt>
                <c:pt idx="80">
                  <c:v>943.62149887218652</c:v>
                </c:pt>
                <c:pt idx="81">
                  <c:v>915.08131714935325</c:v>
                </c:pt>
                <c:pt idx="82">
                  <c:v>890.27029700973651</c:v>
                </c:pt>
                <c:pt idx="83">
                  <c:v>863.34374214693753</c:v>
                </c:pt>
                <c:pt idx="84">
                  <c:v>838.16288300098518</c:v>
                </c:pt>
                <c:pt idx="85">
                  <c:v>815.43738770271034</c:v>
                </c:pt>
                <c:pt idx="86">
                  <c:v>790.77418189779462</c:v>
                </c:pt>
                <c:pt idx="87">
                  <c:v>769.33355822286831</c:v>
                </c:pt>
                <c:pt idx="88">
                  <c:v>746.0647798160627</c:v>
                </c:pt>
                <c:pt idx="89">
                  <c:v>724.30455707142755</c:v>
                </c:pt>
                <c:pt idx="90">
                  <c:v>707.81948919542924</c:v>
                </c:pt>
                <c:pt idx="91">
                  <c:v>684.7205585435604</c:v>
                </c:pt>
                <c:pt idx="92">
                  <c:v>666.15541547960117</c:v>
                </c:pt>
                <c:pt idx="93">
                  <c:v>646.0072982141927</c:v>
                </c:pt>
                <c:pt idx="94">
                  <c:v>628.49180556238969</c:v>
                </c:pt>
                <c:pt idx="95">
                  <c:v>609.48283812841248</c:v>
                </c:pt>
                <c:pt idx="96">
                  <c:v>591.70625534966712</c:v>
                </c:pt>
                <c:pt idx="97">
                  <c:v>575.66305181891289</c:v>
                </c:pt>
                <c:pt idx="98">
                  <c:v>558.2519096081121</c:v>
                </c:pt>
                <c:pt idx="99">
                  <c:v>543.11576912235273</c:v>
                </c:pt>
                <c:pt idx="100">
                  <c:v>526.68903153125859</c:v>
                </c:pt>
              </c:numCache>
            </c:numRef>
          </c:val>
          <c:smooth val="0"/>
          <c:extLst>
            <c:ext xmlns:c16="http://schemas.microsoft.com/office/drawing/2014/chart" uri="{C3380CC4-5D6E-409C-BE32-E72D297353CC}">
              <c16:uniqueId val="{00000001-031B-4E3E-8CE4-CC2B22A62F81}"/>
            </c:ext>
          </c:extLst>
        </c:ser>
        <c:dLbls>
          <c:showLegendKey val="0"/>
          <c:showVal val="0"/>
          <c:showCatName val="0"/>
          <c:showSerName val="0"/>
          <c:showPercent val="0"/>
          <c:showBubbleSize val="0"/>
        </c:dLbls>
        <c:smooth val="0"/>
        <c:axId val="461632896"/>
        <c:axId val="461630816"/>
      </c:lineChart>
      <c:dateAx>
        <c:axId val="461632896"/>
        <c:scaling>
          <c:orientation val="minMax"/>
        </c:scaling>
        <c:delete val="0"/>
        <c:axPos val="b"/>
        <c:numFmt formatCode="yy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461630816"/>
        <c:crosses val="autoZero"/>
        <c:auto val="1"/>
        <c:lblOffset val="100"/>
        <c:baseTimeUnit val="months"/>
        <c:majorUnit val="12"/>
        <c:majorTimeUnit val="months"/>
      </c:dateAx>
      <c:valAx>
        <c:axId val="461630816"/>
        <c:scaling>
          <c:orientation val="minMax"/>
          <c:max val="6000"/>
          <c:min val="0"/>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GB" dirty="0"/>
                  <a:t>Gas (mcf / d)</a:t>
                </a:r>
              </a:p>
            </c:rich>
          </c:tx>
          <c:overlay val="0"/>
          <c:spPr>
            <a:noFill/>
            <a:ln>
              <a:noFill/>
            </a:ln>
            <a:effectLst/>
          </c:sp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461632896"/>
        <c:crosses val="autoZero"/>
        <c:crossBetween val="between"/>
        <c:majorUnit val="1000"/>
      </c:valAx>
    </c:plotArea>
    <c:plotVisOnly val="1"/>
    <c:dispBlanksAs val="gap"/>
    <c:showDLblsOverMax val="0"/>
    <c:extLst/>
  </c:chart>
  <c:spPr>
    <a:noFill/>
    <a:ln w="9525" cap="flat" cmpd="sng" algn="ctr">
      <a:noFill/>
      <a:round/>
    </a:ln>
    <a:effectLst/>
  </c:spPr>
  <c:txPr>
    <a:bodyPr/>
    <a:lstStyle/>
    <a:p>
      <a:pPr>
        <a:defRPr>
          <a:solidFill>
            <a:sysClr val="windowText" lastClr="000000"/>
          </a:solidFil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marker>
            <c:symbol val="none"/>
          </c:marker>
          <c:cat>
            <c:numRef>
              <c:f>Charts!$G$5:$DC$5</c:f>
              <c:numCache>
                <c:formatCode>m/d/yyyy</c:formatCode>
                <c:ptCount val="101"/>
                <c:pt idx="0">
                  <c:v>44804</c:v>
                </c:pt>
                <c:pt idx="1">
                  <c:v>44834</c:v>
                </c:pt>
                <c:pt idx="2">
                  <c:v>44865</c:v>
                </c:pt>
                <c:pt idx="3">
                  <c:v>44895</c:v>
                </c:pt>
                <c:pt idx="4">
                  <c:v>44926</c:v>
                </c:pt>
                <c:pt idx="5">
                  <c:v>44957</c:v>
                </c:pt>
                <c:pt idx="6">
                  <c:v>44985</c:v>
                </c:pt>
                <c:pt idx="7">
                  <c:v>45016</c:v>
                </c:pt>
                <c:pt idx="8">
                  <c:v>45046</c:v>
                </c:pt>
                <c:pt idx="9">
                  <c:v>45077</c:v>
                </c:pt>
                <c:pt idx="10">
                  <c:v>45107</c:v>
                </c:pt>
                <c:pt idx="11">
                  <c:v>45138</c:v>
                </c:pt>
                <c:pt idx="12">
                  <c:v>45169</c:v>
                </c:pt>
                <c:pt idx="13">
                  <c:v>45199</c:v>
                </c:pt>
                <c:pt idx="14">
                  <c:v>45230</c:v>
                </c:pt>
                <c:pt idx="15">
                  <c:v>45260</c:v>
                </c:pt>
                <c:pt idx="16">
                  <c:v>45291</c:v>
                </c:pt>
                <c:pt idx="17">
                  <c:v>45322</c:v>
                </c:pt>
                <c:pt idx="18">
                  <c:v>45351</c:v>
                </c:pt>
                <c:pt idx="19">
                  <c:v>45382</c:v>
                </c:pt>
                <c:pt idx="20">
                  <c:v>45412</c:v>
                </c:pt>
                <c:pt idx="21">
                  <c:v>45443</c:v>
                </c:pt>
                <c:pt idx="22">
                  <c:v>45473</c:v>
                </c:pt>
                <c:pt idx="23">
                  <c:v>45504</c:v>
                </c:pt>
                <c:pt idx="24">
                  <c:v>45535</c:v>
                </c:pt>
                <c:pt idx="25">
                  <c:v>45565</c:v>
                </c:pt>
                <c:pt idx="26">
                  <c:v>45596</c:v>
                </c:pt>
                <c:pt idx="27">
                  <c:v>45626</c:v>
                </c:pt>
                <c:pt idx="28">
                  <c:v>45657</c:v>
                </c:pt>
                <c:pt idx="29">
                  <c:v>45688</c:v>
                </c:pt>
                <c:pt idx="30">
                  <c:v>45716</c:v>
                </c:pt>
                <c:pt idx="31">
                  <c:v>45747</c:v>
                </c:pt>
                <c:pt idx="32">
                  <c:v>45777</c:v>
                </c:pt>
                <c:pt idx="33">
                  <c:v>45808</c:v>
                </c:pt>
                <c:pt idx="34">
                  <c:v>45838</c:v>
                </c:pt>
                <c:pt idx="35">
                  <c:v>45869</c:v>
                </c:pt>
                <c:pt idx="36">
                  <c:v>45900</c:v>
                </c:pt>
                <c:pt idx="37">
                  <c:v>45930</c:v>
                </c:pt>
                <c:pt idx="38">
                  <c:v>45961</c:v>
                </c:pt>
                <c:pt idx="39">
                  <c:v>45991</c:v>
                </c:pt>
                <c:pt idx="40">
                  <c:v>46022</c:v>
                </c:pt>
                <c:pt idx="41">
                  <c:v>46053</c:v>
                </c:pt>
                <c:pt idx="42">
                  <c:v>46081</c:v>
                </c:pt>
                <c:pt idx="43">
                  <c:v>46112</c:v>
                </c:pt>
                <c:pt idx="44">
                  <c:v>46142</c:v>
                </c:pt>
                <c:pt idx="45">
                  <c:v>46173</c:v>
                </c:pt>
                <c:pt idx="46">
                  <c:v>46203</c:v>
                </c:pt>
                <c:pt idx="47">
                  <c:v>46234</c:v>
                </c:pt>
                <c:pt idx="48">
                  <c:v>46265</c:v>
                </c:pt>
                <c:pt idx="49">
                  <c:v>46295</c:v>
                </c:pt>
                <c:pt idx="50">
                  <c:v>46326</c:v>
                </c:pt>
                <c:pt idx="51">
                  <c:v>46356</c:v>
                </c:pt>
                <c:pt idx="52">
                  <c:v>46387</c:v>
                </c:pt>
                <c:pt idx="53">
                  <c:v>46418</c:v>
                </c:pt>
                <c:pt idx="54">
                  <c:v>46446</c:v>
                </c:pt>
                <c:pt idx="55">
                  <c:v>46477</c:v>
                </c:pt>
                <c:pt idx="56">
                  <c:v>46507</c:v>
                </c:pt>
                <c:pt idx="57">
                  <c:v>46538</c:v>
                </c:pt>
                <c:pt idx="58">
                  <c:v>46568</c:v>
                </c:pt>
                <c:pt idx="59">
                  <c:v>46599</c:v>
                </c:pt>
                <c:pt idx="60">
                  <c:v>46630</c:v>
                </c:pt>
                <c:pt idx="61">
                  <c:v>46660</c:v>
                </c:pt>
                <c:pt idx="62">
                  <c:v>46691</c:v>
                </c:pt>
                <c:pt idx="63">
                  <c:v>46721</c:v>
                </c:pt>
                <c:pt idx="64">
                  <c:v>46752</c:v>
                </c:pt>
                <c:pt idx="65">
                  <c:v>46783</c:v>
                </c:pt>
                <c:pt idx="66">
                  <c:v>46812</c:v>
                </c:pt>
                <c:pt idx="67">
                  <c:v>46843</c:v>
                </c:pt>
                <c:pt idx="68">
                  <c:v>46873</c:v>
                </c:pt>
                <c:pt idx="69">
                  <c:v>46904</c:v>
                </c:pt>
                <c:pt idx="70">
                  <c:v>46934</c:v>
                </c:pt>
                <c:pt idx="71">
                  <c:v>46965</c:v>
                </c:pt>
                <c:pt idx="72">
                  <c:v>46996</c:v>
                </c:pt>
                <c:pt idx="73">
                  <c:v>47026</c:v>
                </c:pt>
                <c:pt idx="74">
                  <c:v>47057</c:v>
                </c:pt>
                <c:pt idx="75">
                  <c:v>47087</c:v>
                </c:pt>
                <c:pt idx="76">
                  <c:v>47118</c:v>
                </c:pt>
                <c:pt idx="77">
                  <c:v>47149</c:v>
                </c:pt>
                <c:pt idx="78">
                  <c:v>47177</c:v>
                </c:pt>
                <c:pt idx="79">
                  <c:v>47208</c:v>
                </c:pt>
                <c:pt idx="80">
                  <c:v>47238</c:v>
                </c:pt>
                <c:pt idx="81">
                  <c:v>47269</c:v>
                </c:pt>
                <c:pt idx="82">
                  <c:v>47299</c:v>
                </c:pt>
                <c:pt idx="83">
                  <c:v>47330</c:v>
                </c:pt>
                <c:pt idx="84">
                  <c:v>47361</c:v>
                </c:pt>
                <c:pt idx="85">
                  <c:v>47391</c:v>
                </c:pt>
                <c:pt idx="86">
                  <c:v>47422</c:v>
                </c:pt>
                <c:pt idx="87">
                  <c:v>47452</c:v>
                </c:pt>
                <c:pt idx="88">
                  <c:v>47483</c:v>
                </c:pt>
                <c:pt idx="89">
                  <c:v>47514</c:v>
                </c:pt>
                <c:pt idx="90">
                  <c:v>47542</c:v>
                </c:pt>
                <c:pt idx="91">
                  <c:v>47573</c:v>
                </c:pt>
                <c:pt idx="92">
                  <c:v>47603</c:v>
                </c:pt>
                <c:pt idx="93">
                  <c:v>47634</c:v>
                </c:pt>
                <c:pt idx="94">
                  <c:v>47664</c:v>
                </c:pt>
                <c:pt idx="95">
                  <c:v>47695</c:v>
                </c:pt>
                <c:pt idx="96">
                  <c:v>47726</c:v>
                </c:pt>
                <c:pt idx="97">
                  <c:v>47756</c:v>
                </c:pt>
                <c:pt idx="98">
                  <c:v>47787</c:v>
                </c:pt>
                <c:pt idx="99">
                  <c:v>47817</c:v>
                </c:pt>
                <c:pt idx="100">
                  <c:v>47848</c:v>
                </c:pt>
              </c:numCache>
            </c:numRef>
          </c:cat>
          <c:val>
            <c:numRef>
              <c:f>Charts!$G$19:$DC$19</c:f>
              <c:numCache>
                <c:formatCode>#,##0.0;\(#,##0.0\);\-\-</c:formatCode>
                <c:ptCount val="101"/>
                <c:pt idx="0">
                  <c:v>0</c:v>
                </c:pt>
                <c:pt idx="1">
                  <c:v>0</c:v>
                </c:pt>
                <c:pt idx="2">
                  <c:v>180.83333333333334</c:v>
                </c:pt>
                <c:pt idx="3">
                  <c:v>177.38864942528738</c:v>
                </c:pt>
                <c:pt idx="4">
                  <c:v>173.5000602816358</c:v>
                </c:pt>
                <c:pt idx="5">
                  <c:v>169.88547569243505</c:v>
                </c:pt>
                <c:pt idx="6">
                  <c:v>167.29761450357176</c:v>
                </c:pt>
                <c:pt idx="7">
                  <c:v>163.22720379355184</c:v>
                </c:pt>
                <c:pt idx="8">
                  <c:v>160.11789804831866</c:v>
                </c:pt>
                <c:pt idx="9">
                  <c:v>156.6079061628613</c:v>
                </c:pt>
                <c:pt idx="10">
                  <c:v>153.62469104268445</c:v>
                </c:pt>
                <c:pt idx="11">
                  <c:v>150.25703867191078</c:v>
                </c:pt>
                <c:pt idx="12">
                  <c:v>147.1266836995793</c:v>
                </c:pt>
                <c:pt idx="13">
                  <c:v>144.32407584823858</c:v>
                </c:pt>
                <c:pt idx="14">
                  <c:v>141.16030501888019</c:v>
                </c:pt>
                <c:pt idx="15">
                  <c:v>138.47135037655727</c:v>
                </c:pt>
                <c:pt idx="16">
                  <c:v>135.43587887640447</c:v>
                </c:pt>
                <c:pt idx="17">
                  <c:v>132.61429806647939</c:v>
                </c:pt>
                <c:pt idx="18">
                  <c:v>130.33530811314799</c:v>
                </c:pt>
                <c:pt idx="19">
                  <c:v>127.32660990862033</c:v>
                </c:pt>
                <c:pt idx="20">
                  <c:v>124.90117253967136</c:v>
                </c:pt>
                <c:pt idx="21">
                  <c:v>122.16317692867439</c:v>
                </c:pt>
                <c:pt idx="22">
                  <c:v>119.83609750164038</c:v>
                </c:pt>
                <c:pt idx="23">
                  <c:v>117.2091349013151</c:v>
                </c:pt>
                <c:pt idx="24">
                  <c:v>114.76727792420435</c:v>
                </c:pt>
                <c:pt idx="25">
                  <c:v>112.58108255773939</c:v>
                </c:pt>
                <c:pt idx="26">
                  <c:v>110.11315928963337</c:v>
                </c:pt>
                <c:pt idx="27">
                  <c:v>108.01561996501161</c:v>
                </c:pt>
                <c:pt idx="28">
                  <c:v>105.64777755513045</c:v>
                </c:pt>
                <c:pt idx="29">
                  <c:v>103.44678218939856</c:v>
                </c:pt>
                <c:pt idx="30">
                  <c:v>101.87097995174645</c:v>
                </c:pt>
                <c:pt idx="31">
                  <c:v>99.392422627027614</c:v>
                </c:pt>
                <c:pt idx="32">
                  <c:v>97.499102006907634</c:v>
                </c:pt>
                <c:pt idx="33">
                  <c:v>95.361795303191386</c:v>
                </c:pt>
                <c:pt idx="34">
                  <c:v>93.545253874306894</c:v>
                </c:pt>
                <c:pt idx="35">
                  <c:v>91.494620647015964</c:v>
                </c:pt>
                <c:pt idx="36">
                  <c:v>89.588482716869777</c:v>
                </c:pt>
                <c:pt idx="37">
                  <c:v>87.881916791923842</c:v>
                </c:pt>
                <c:pt idx="38">
                  <c:v>85.955431254841628</c:v>
                </c:pt>
                <c:pt idx="39">
                  <c:v>84.318071121093936</c:v>
                </c:pt>
                <c:pt idx="40">
                  <c:v>82.469709700916255</c:v>
                </c:pt>
                <c:pt idx="41">
                  <c:v>80.751590748813825</c:v>
                </c:pt>
                <c:pt idx="42">
                  <c:v>79.521503792962719</c:v>
                </c:pt>
                <c:pt idx="43">
                  <c:v>77.586717205142861</c:v>
                </c:pt>
                <c:pt idx="44">
                  <c:v>76.10877223057328</c:v>
                </c:pt>
                <c:pt idx="45">
                  <c:v>74.440369283759537</c:v>
                </c:pt>
                <c:pt idx="46">
                  <c:v>73.022358912252997</c:v>
                </c:pt>
                <c:pt idx="47">
                  <c:v>71.421614146282991</c:v>
                </c:pt>
                <c:pt idx="48">
                  <c:v>69.933663851568767</c:v>
                </c:pt>
                <c:pt idx="49">
                  <c:v>68.601501456175967</c:v>
                </c:pt>
                <c:pt idx="50">
                  <c:v>67.097667616384328</c:v>
                </c:pt>
                <c:pt idx="51">
                  <c:v>65.819527952390345</c:v>
                </c:pt>
                <c:pt idx="52">
                  <c:v>64.376678578063633</c:v>
                </c:pt>
                <c:pt idx="53">
                  <c:v>63.035497774353978</c:v>
                </c:pt>
                <c:pt idx="54">
                  <c:v>62.075279618293024</c:v>
                </c:pt>
                <c:pt idx="55">
                  <c:v>60.56496589543724</c:v>
                </c:pt>
                <c:pt idx="56">
                  <c:v>59.411267295927388</c:v>
                </c:pt>
                <c:pt idx="57">
                  <c:v>58.10889530219491</c:v>
                </c:pt>
                <c:pt idx="58">
                  <c:v>57.001982252083572</c:v>
                </c:pt>
                <c:pt idx="59">
                  <c:v>55.752424909659432</c:v>
                </c:pt>
                <c:pt idx="60">
                  <c:v>54.590916057374848</c:v>
                </c:pt>
                <c:pt idx="61">
                  <c:v>53.551016794324184</c:v>
                </c:pt>
                <c:pt idx="62">
                  <c:v>52.37710908820786</c:v>
                </c:pt>
                <c:pt idx="63">
                  <c:v>51.379380508524264</c:v>
                </c:pt>
                <c:pt idx="64">
                  <c:v>50.253077884876753</c:v>
                </c:pt>
                <c:pt idx="65">
                  <c:v>49.206138762275138</c:v>
                </c:pt>
                <c:pt idx="66">
                  <c:v>48.360526354590107</c:v>
                </c:pt>
                <c:pt idx="67">
                  <c:v>47.244157882228407</c:v>
                </c:pt>
                <c:pt idx="68">
                  <c:v>46.344206598876724</c:v>
                </c:pt>
                <c:pt idx="69">
                  <c:v>45.328281514405973</c:v>
                </c:pt>
                <c:pt idx="70">
                  <c:v>44.464825651297858</c:v>
                </c:pt>
                <c:pt idx="71">
                  <c:v>43.490099033432593</c:v>
                </c:pt>
                <c:pt idx="72">
                  <c:v>42.584055303569421</c:v>
                </c:pt>
                <c:pt idx="73">
                  <c:v>41.772874049872385</c:v>
                </c:pt>
                <c:pt idx="74">
                  <c:v>40.857158500677272</c:v>
                </c:pt>
                <c:pt idx="75">
                  <c:v>40.078872806212196</c:v>
                </c:pt>
                <c:pt idx="76">
                  <c:v>39.200291960205639</c:v>
                </c:pt>
                <c:pt idx="77">
                  <c:v>38.383619211034684</c:v>
                </c:pt>
                <c:pt idx="78">
                  <c:v>37.798922502622872</c:v>
                </c:pt>
                <c:pt idx="79">
                  <c:v>36.87926121851887</c:v>
                </c:pt>
                <c:pt idx="80">
                  <c:v>36.176750263716713</c:v>
                </c:pt>
                <c:pt idx="81">
                  <c:v>35.383709002148663</c:v>
                </c:pt>
                <c:pt idx="82">
                  <c:v>34.709686736673923</c:v>
                </c:pt>
                <c:pt idx="83">
                  <c:v>33.948805409367665</c:v>
                </c:pt>
                <c:pt idx="84">
                  <c:v>33.241538630005842</c:v>
                </c:pt>
                <c:pt idx="85">
                  <c:v>32.608322446425362</c:v>
                </c:pt>
                <c:pt idx="86">
                  <c:v>31.893505748352098</c:v>
                </c:pt>
                <c:pt idx="87">
                  <c:v>31.285968166660744</c:v>
                </c:pt>
                <c:pt idx="88">
                  <c:v>30.600139188562881</c:v>
                </c:pt>
                <c:pt idx="89">
                  <c:v>29.962636288801153</c:v>
                </c:pt>
                <c:pt idx="90">
                  <c:v>29.506216201964577</c:v>
                </c:pt>
                <c:pt idx="91">
                  <c:v>28.78831942383642</c:v>
                </c:pt>
                <c:pt idx="92">
                  <c:v>28.23993236028447</c:v>
                </c:pt>
                <c:pt idx="93">
                  <c:v>27.620876435627306</c:v>
                </c:pt>
                <c:pt idx="94">
                  <c:v>27.094727927329064</c:v>
                </c:pt>
                <c:pt idx="95">
                  <c:v>26.500776368366548</c:v>
                </c:pt>
                <c:pt idx="96">
                  <c:v>25.948676860692238</c:v>
                </c:pt>
                <c:pt idx="97">
                  <c:v>25.454381987233553</c:v>
                </c:pt>
                <c:pt idx="98">
                  <c:v>24.896388937652311</c:v>
                </c:pt>
                <c:pt idx="99">
                  <c:v>24.422139037143634</c:v>
                </c:pt>
                <c:pt idx="100">
                  <c:v>23.886774091121065</c:v>
                </c:pt>
              </c:numCache>
            </c:numRef>
          </c:val>
          <c:smooth val="0"/>
          <c:extLst>
            <c:ext xmlns:c16="http://schemas.microsoft.com/office/drawing/2014/chart" uri="{C3380CC4-5D6E-409C-BE32-E72D297353CC}">
              <c16:uniqueId val="{00000000-2683-4F3F-9EA5-F4E5A5CC0D15}"/>
            </c:ext>
          </c:extLst>
        </c:ser>
        <c:ser>
          <c:idx val="0"/>
          <c:order val="1"/>
          <c:spPr>
            <a:ln>
              <a:solidFill>
                <a:srgbClr val="002060"/>
              </a:solidFill>
            </a:ln>
          </c:spPr>
          <c:marker>
            <c:symbol val="none"/>
          </c:marker>
          <c:cat>
            <c:numRef>
              <c:f>Charts!$G$5:$DC$5</c:f>
              <c:numCache>
                <c:formatCode>m/d/yyyy</c:formatCode>
                <c:ptCount val="101"/>
                <c:pt idx="0">
                  <c:v>44804</c:v>
                </c:pt>
                <c:pt idx="1">
                  <c:v>44834</c:v>
                </c:pt>
                <c:pt idx="2">
                  <c:v>44865</c:v>
                </c:pt>
                <c:pt idx="3">
                  <c:v>44895</c:v>
                </c:pt>
                <c:pt idx="4">
                  <c:v>44926</c:v>
                </c:pt>
                <c:pt idx="5">
                  <c:v>44957</c:v>
                </c:pt>
                <c:pt idx="6">
                  <c:v>44985</c:v>
                </c:pt>
                <c:pt idx="7">
                  <c:v>45016</c:v>
                </c:pt>
                <c:pt idx="8">
                  <c:v>45046</c:v>
                </c:pt>
                <c:pt idx="9">
                  <c:v>45077</c:v>
                </c:pt>
                <c:pt idx="10">
                  <c:v>45107</c:v>
                </c:pt>
                <c:pt idx="11">
                  <c:v>45138</c:v>
                </c:pt>
                <c:pt idx="12">
                  <c:v>45169</c:v>
                </c:pt>
                <c:pt idx="13">
                  <c:v>45199</c:v>
                </c:pt>
                <c:pt idx="14">
                  <c:v>45230</c:v>
                </c:pt>
                <c:pt idx="15">
                  <c:v>45260</c:v>
                </c:pt>
                <c:pt idx="16">
                  <c:v>45291</c:v>
                </c:pt>
                <c:pt idx="17">
                  <c:v>45322</c:v>
                </c:pt>
                <c:pt idx="18">
                  <c:v>45351</c:v>
                </c:pt>
                <c:pt idx="19">
                  <c:v>45382</c:v>
                </c:pt>
                <c:pt idx="20">
                  <c:v>45412</c:v>
                </c:pt>
                <c:pt idx="21">
                  <c:v>45443</c:v>
                </c:pt>
                <c:pt idx="22">
                  <c:v>45473</c:v>
                </c:pt>
                <c:pt idx="23">
                  <c:v>45504</c:v>
                </c:pt>
                <c:pt idx="24">
                  <c:v>45535</c:v>
                </c:pt>
                <c:pt idx="25">
                  <c:v>45565</c:v>
                </c:pt>
                <c:pt idx="26">
                  <c:v>45596</c:v>
                </c:pt>
                <c:pt idx="27">
                  <c:v>45626</c:v>
                </c:pt>
                <c:pt idx="28">
                  <c:v>45657</c:v>
                </c:pt>
                <c:pt idx="29">
                  <c:v>45688</c:v>
                </c:pt>
                <c:pt idx="30">
                  <c:v>45716</c:v>
                </c:pt>
                <c:pt idx="31">
                  <c:v>45747</c:v>
                </c:pt>
                <c:pt idx="32">
                  <c:v>45777</c:v>
                </c:pt>
                <c:pt idx="33">
                  <c:v>45808</c:v>
                </c:pt>
                <c:pt idx="34">
                  <c:v>45838</c:v>
                </c:pt>
                <c:pt idx="35">
                  <c:v>45869</c:v>
                </c:pt>
                <c:pt idx="36">
                  <c:v>45900</c:v>
                </c:pt>
                <c:pt idx="37">
                  <c:v>45930</c:v>
                </c:pt>
                <c:pt idx="38">
                  <c:v>45961</c:v>
                </c:pt>
                <c:pt idx="39">
                  <c:v>45991</c:v>
                </c:pt>
                <c:pt idx="40">
                  <c:v>46022</c:v>
                </c:pt>
                <c:pt idx="41">
                  <c:v>46053</c:v>
                </c:pt>
                <c:pt idx="42">
                  <c:v>46081</c:v>
                </c:pt>
                <c:pt idx="43">
                  <c:v>46112</c:v>
                </c:pt>
                <c:pt idx="44">
                  <c:v>46142</c:v>
                </c:pt>
                <c:pt idx="45">
                  <c:v>46173</c:v>
                </c:pt>
                <c:pt idx="46">
                  <c:v>46203</c:v>
                </c:pt>
                <c:pt idx="47">
                  <c:v>46234</c:v>
                </c:pt>
                <c:pt idx="48">
                  <c:v>46265</c:v>
                </c:pt>
                <c:pt idx="49">
                  <c:v>46295</c:v>
                </c:pt>
                <c:pt idx="50">
                  <c:v>46326</c:v>
                </c:pt>
                <c:pt idx="51">
                  <c:v>46356</c:v>
                </c:pt>
                <c:pt idx="52">
                  <c:v>46387</c:v>
                </c:pt>
                <c:pt idx="53">
                  <c:v>46418</c:v>
                </c:pt>
                <c:pt idx="54">
                  <c:v>46446</c:v>
                </c:pt>
                <c:pt idx="55">
                  <c:v>46477</c:v>
                </c:pt>
                <c:pt idx="56">
                  <c:v>46507</c:v>
                </c:pt>
                <c:pt idx="57">
                  <c:v>46538</c:v>
                </c:pt>
                <c:pt idx="58">
                  <c:v>46568</c:v>
                </c:pt>
                <c:pt idx="59">
                  <c:v>46599</c:v>
                </c:pt>
                <c:pt idx="60">
                  <c:v>46630</c:v>
                </c:pt>
                <c:pt idx="61">
                  <c:v>46660</c:v>
                </c:pt>
                <c:pt idx="62">
                  <c:v>46691</c:v>
                </c:pt>
                <c:pt idx="63">
                  <c:v>46721</c:v>
                </c:pt>
                <c:pt idx="64">
                  <c:v>46752</c:v>
                </c:pt>
                <c:pt idx="65">
                  <c:v>46783</c:v>
                </c:pt>
                <c:pt idx="66">
                  <c:v>46812</c:v>
                </c:pt>
                <c:pt idx="67">
                  <c:v>46843</c:v>
                </c:pt>
                <c:pt idx="68">
                  <c:v>46873</c:v>
                </c:pt>
                <c:pt idx="69">
                  <c:v>46904</c:v>
                </c:pt>
                <c:pt idx="70">
                  <c:v>46934</c:v>
                </c:pt>
                <c:pt idx="71">
                  <c:v>46965</c:v>
                </c:pt>
                <c:pt idx="72">
                  <c:v>46996</c:v>
                </c:pt>
                <c:pt idx="73">
                  <c:v>47026</c:v>
                </c:pt>
                <c:pt idx="74">
                  <c:v>47057</c:v>
                </c:pt>
                <c:pt idx="75">
                  <c:v>47087</c:v>
                </c:pt>
                <c:pt idx="76">
                  <c:v>47118</c:v>
                </c:pt>
                <c:pt idx="77">
                  <c:v>47149</c:v>
                </c:pt>
                <c:pt idx="78">
                  <c:v>47177</c:v>
                </c:pt>
                <c:pt idx="79">
                  <c:v>47208</c:v>
                </c:pt>
                <c:pt idx="80">
                  <c:v>47238</c:v>
                </c:pt>
                <c:pt idx="81">
                  <c:v>47269</c:v>
                </c:pt>
                <c:pt idx="82">
                  <c:v>47299</c:v>
                </c:pt>
                <c:pt idx="83">
                  <c:v>47330</c:v>
                </c:pt>
                <c:pt idx="84">
                  <c:v>47361</c:v>
                </c:pt>
                <c:pt idx="85">
                  <c:v>47391</c:v>
                </c:pt>
                <c:pt idx="86">
                  <c:v>47422</c:v>
                </c:pt>
                <c:pt idx="87">
                  <c:v>47452</c:v>
                </c:pt>
                <c:pt idx="88">
                  <c:v>47483</c:v>
                </c:pt>
                <c:pt idx="89">
                  <c:v>47514</c:v>
                </c:pt>
                <c:pt idx="90">
                  <c:v>47542</c:v>
                </c:pt>
                <c:pt idx="91">
                  <c:v>47573</c:v>
                </c:pt>
                <c:pt idx="92">
                  <c:v>47603</c:v>
                </c:pt>
                <c:pt idx="93">
                  <c:v>47634</c:v>
                </c:pt>
                <c:pt idx="94">
                  <c:v>47664</c:v>
                </c:pt>
                <c:pt idx="95">
                  <c:v>47695</c:v>
                </c:pt>
                <c:pt idx="96">
                  <c:v>47726</c:v>
                </c:pt>
                <c:pt idx="97">
                  <c:v>47756</c:v>
                </c:pt>
                <c:pt idx="98">
                  <c:v>47787</c:v>
                </c:pt>
                <c:pt idx="99">
                  <c:v>47817</c:v>
                </c:pt>
                <c:pt idx="100">
                  <c:v>47848</c:v>
                </c:pt>
              </c:numCache>
            </c:numRef>
          </c:cat>
          <c:val>
            <c:numRef>
              <c:f>Charts!$G$19:$DC$19</c:f>
              <c:numCache>
                <c:formatCode>#,##0.0;\(#,##0.0\);\-\-</c:formatCode>
                <c:ptCount val="101"/>
                <c:pt idx="0">
                  <c:v>0</c:v>
                </c:pt>
                <c:pt idx="1">
                  <c:v>0</c:v>
                </c:pt>
                <c:pt idx="2">
                  <c:v>180.83333333333334</c:v>
                </c:pt>
                <c:pt idx="3">
                  <c:v>177.38864942528738</c:v>
                </c:pt>
                <c:pt idx="4">
                  <c:v>173.5000602816358</c:v>
                </c:pt>
                <c:pt idx="5">
                  <c:v>169.88547569243505</c:v>
                </c:pt>
                <c:pt idx="6">
                  <c:v>167.29761450357176</c:v>
                </c:pt>
                <c:pt idx="7">
                  <c:v>163.22720379355184</c:v>
                </c:pt>
                <c:pt idx="8">
                  <c:v>160.11789804831866</c:v>
                </c:pt>
                <c:pt idx="9">
                  <c:v>156.6079061628613</c:v>
                </c:pt>
                <c:pt idx="10">
                  <c:v>153.62469104268445</c:v>
                </c:pt>
                <c:pt idx="11">
                  <c:v>150.25703867191078</c:v>
                </c:pt>
                <c:pt idx="12">
                  <c:v>147.1266836995793</c:v>
                </c:pt>
                <c:pt idx="13">
                  <c:v>144.32407584823858</c:v>
                </c:pt>
                <c:pt idx="14">
                  <c:v>141.16030501888019</c:v>
                </c:pt>
                <c:pt idx="15">
                  <c:v>138.47135037655727</c:v>
                </c:pt>
                <c:pt idx="16">
                  <c:v>135.43587887640447</c:v>
                </c:pt>
                <c:pt idx="17">
                  <c:v>132.61429806647939</c:v>
                </c:pt>
                <c:pt idx="18">
                  <c:v>130.33530811314799</c:v>
                </c:pt>
                <c:pt idx="19">
                  <c:v>127.32660990862033</c:v>
                </c:pt>
                <c:pt idx="20">
                  <c:v>124.90117253967136</c:v>
                </c:pt>
                <c:pt idx="21">
                  <c:v>122.16317692867439</c:v>
                </c:pt>
                <c:pt idx="22">
                  <c:v>119.83609750164038</c:v>
                </c:pt>
                <c:pt idx="23">
                  <c:v>117.2091349013151</c:v>
                </c:pt>
                <c:pt idx="24">
                  <c:v>114.76727792420435</c:v>
                </c:pt>
                <c:pt idx="25">
                  <c:v>112.58108255773939</c:v>
                </c:pt>
                <c:pt idx="26">
                  <c:v>110.11315928963337</c:v>
                </c:pt>
                <c:pt idx="27">
                  <c:v>108.01561996501161</c:v>
                </c:pt>
                <c:pt idx="28">
                  <c:v>105.64777755513045</c:v>
                </c:pt>
                <c:pt idx="29">
                  <c:v>103.44678218939856</c:v>
                </c:pt>
                <c:pt idx="30">
                  <c:v>101.87097995174645</c:v>
                </c:pt>
                <c:pt idx="31">
                  <c:v>99.392422627027614</c:v>
                </c:pt>
                <c:pt idx="32">
                  <c:v>97.499102006907634</c:v>
                </c:pt>
                <c:pt idx="33">
                  <c:v>95.361795303191386</c:v>
                </c:pt>
                <c:pt idx="34">
                  <c:v>93.545253874306894</c:v>
                </c:pt>
                <c:pt idx="35">
                  <c:v>91.494620647015964</c:v>
                </c:pt>
                <c:pt idx="36">
                  <c:v>89.588482716869777</c:v>
                </c:pt>
                <c:pt idx="37">
                  <c:v>87.881916791923842</c:v>
                </c:pt>
                <c:pt idx="38">
                  <c:v>85.955431254841628</c:v>
                </c:pt>
                <c:pt idx="39">
                  <c:v>84.318071121093936</c:v>
                </c:pt>
                <c:pt idx="40">
                  <c:v>82.469709700916255</c:v>
                </c:pt>
                <c:pt idx="41">
                  <c:v>80.751590748813825</c:v>
                </c:pt>
                <c:pt idx="42">
                  <c:v>79.521503792962719</c:v>
                </c:pt>
                <c:pt idx="43">
                  <c:v>77.586717205142861</c:v>
                </c:pt>
                <c:pt idx="44">
                  <c:v>76.10877223057328</c:v>
                </c:pt>
                <c:pt idx="45">
                  <c:v>74.440369283759537</c:v>
                </c:pt>
                <c:pt idx="46">
                  <c:v>73.022358912252997</c:v>
                </c:pt>
                <c:pt idx="47">
                  <c:v>71.421614146282991</c:v>
                </c:pt>
                <c:pt idx="48">
                  <c:v>69.933663851568767</c:v>
                </c:pt>
                <c:pt idx="49">
                  <c:v>68.601501456175967</c:v>
                </c:pt>
                <c:pt idx="50">
                  <c:v>67.097667616384328</c:v>
                </c:pt>
                <c:pt idx="51">
                  <c:v>65.819527952390345</c:v>
                </c:pt>
                <c:pt idx="52">
                  <c:v>64.376678578063633</c:v>
                </c:pt>
                <c:pt idx="53">
                  <c:v>63.035497774353978</c:v>
                </c:pt>
                <c:pt idx="54">
                  <c:v>62.075279618293024</c:v>
                </c:pt>
                <c:pt idx="55">
                  <c:v>60.56496589543724</c:v>
                </c:pt>
                <c:pt idx="56">
                  <c:v>59.411267295927388</c:v>
                </c:pt>
                <c:pt idx="57">
                  <c:v>58.10889530219491</c:v>
                </c:pt>
                <c:pt idx="58">
                  <c:v>57.001982252083572</c:v>
                </c:pt>
                <c:pt idx="59">
                  <c:v>55.752424909659432</c:v>
                </c:pt>
                <c:pt idx="60">
                  <c:v>54.590916057374848</c:v>
                </c:pt>
                <c:pt idx="61">
                  <c:v>53.551016794324184</c:v>
                </c:pt>
                <c:pt idx="62">
                  <c:v>52.37710908820786</c:v>
                </c:pt>
                <c:pt idx="63">
                  <c:v>51.379380508524264</c:v>
                </c:pt>
                <c:pt idx="64">
                  <c:v>50.253077884876753</c:v>
                </c:pt>
                <c:pt idx="65">
                  <c:v>49.206138762275138</c:v>
                </c:pt>
                <c:pt idx="66">
                  <c:v>48.360526354590107</c:v>
                </c:pt>
                <c:pt idx="67">
                  <c:v>47.244157882228407</c:v>
                </c:pt>
                <c:pt idx="68">
                  <c:v>46.344206598876724</c:v>
                </c:pt>
                <c:pt idx="69">
                  <c:v>45.328281514405973</c:v>
                </c:pt>
                <c:pt idx="70">
                  <c:v>44.464825651297858</c:v>
                </c:pt>
                <c:pt idx="71">
                  <c:v>43.490099033432593</c:v>
                </c:pt>
                <c:pt idx="72">
                  <c:v>42.584055303569421</c:v>
                </c:pt>
                <c:pt idx="73">
                  <c:v>41.772874049872385</c:v>
                </c:pt>
                <c:pt idx="74">
                  <c:v>40.857158500677272</c:v>
                </c:pt>
                <c:pt idx="75">
                  <c:v>40.078872806212196</c:v>
                </c:pt>
                <c:pt idx="76">
                  <c:v>39.200291960205639</c:v>
                </c:pt>
                <c:pt idx="77">
                  <c:v>38.383619211034684</c:v>
                </c:pt>
                <c:pt idx="78">
                  <c:v>37.798922502622872</c:v>
                </c:pt>
                <c:pt idx="79">
                  <c:v>36.87926121851887</c:v>
                </c:pt>
                <c:pt idx="80">
                  <c:v>36.176750263716713</c:v>
                </c:pt>
                <c:pt idx="81">
                  <c:v>35.383709002148663</c:v>
                </c:pt>
                <c:pt idx="82">
                  <c:v>34.709686736673923</c:v>
                </c:pt>
                <c:pt idx="83">
                  <c:v>33.948805409367665</c:v>
                </c:pt>
                <c:pt idx="84">
                  <c:v>33.241538630005842</c:v>
                </c:pt>
                <c:pt idx="85">
                  <c:v>32.608322446425362</c:v>
                </c:pt>
                <c:pt idx="86">
                  <c:v>31.893505748352098</c:v>
                </c:pt>
                <c:pt idx="87">
                  <c:v>31.285968166660744</c:v>
                </c:pt>
                <c:pt idx="88">
                  <c:v>30.600139188562881</c:v>
                </c:pt>
                <c:pt idx="89">
                  <c:v>29.962636288801153</c:v>
                </c:pt>
                <c:pt idx="90">
                  <c:v>29.506216201964577</c:v>
                </c:pt>
                <c:pt idx="91">
                  <c:v>28.78831942383642</c:v>
                </c:pt>
                <c:pt idx="92">
                  <c:v>28.23993236028447</c:v>
                </c:pt>
                <c:pt idx="93">
                  <c:v>27.620876435627306</c:v>
                </c:pt>
                <c:pt idx="94">
                  <c:v>27.094727927329064</c:v>
                </c:pt>
                <c:pt idx="95">
                  <c:v>26.500776368366548</c:v>
                </c:pt>
                <c:pt idx="96">
                  <c:v>25.948676860692238</c:v>
                </c:pt>
                <c:pt idx="97">
                  <c:v>25.454381987233553</c:v>
                </c:pt>
                <c:pt idx="98">
                  <c:v>24.896388937652311</c:v>
                </c:pt>
                <c:pt idx="99">
                  <c:v>24.422139037143634</c:v>
                </c:pt>
                <c:pt idx="100">
                  <c:v>23.886774091121065</c:v>
                </c:pt>
              </c:numCache>
            </c:numRef>
          </c:val>
          <c:smooth val="0"/>
          <c:extLst>
            <c:ext xmlns:c16="http://schemas.microsoft.com/office/drawing/2014/chart" uri="{C3380CC4-5D6E-409C-BE32-E72D297353CC}">
              <c16:uniqueId val="{00000001-2683-4F3F-9EA5-F4E5A5CC0D15}"/>
            </c:ext>
          </c:extLst>
        </c:ser>
        <c:dLbls>
          <c:showLegendKey val="0"/>
          <c:showVal val="0"/>
          <c:showCatName val="0"/>
          <c:showSerName val="0"/>
          <c:showPercent val="0"/>
          <c:showBubbleSize val="0"/>
        </c:dLbls>
        <c:smooth val="0"/>
        <c:axId val="461632896"/>
        <c:axId val="461630816"/>
      </c:lineChart>
      <c:dateAx>
        <c:axId val="461632896"/>
        <c:scaling>
          <c:orientation val="minMax"/>
        </c:scaling>
        <c:delete val="0"/>
        <c:axPos val="b"/>
        <c:numFmt formatCode="yy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461630816"/>
        <c:crosses val="autoZero"/>
        <c:auto val="1"/>
        <c:lblOffset val="100"/>
        <c:baseTimeUnit val="months"/>
        <c:majorUnit val="12"/>
        <c:majorTimeUnit val="months"/>
      </c:dateAx>
      <c:valAx>
        <c:axId val="461630816"/>
        <c:scaling>
          <c:orientation val="minMax"/>
          <c:max val="200"/>
          <c:min val="0"/>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GB" dirty="0"/>
                  <a:t>Oil (bbl / d)</a:t>
                </a:r>
              </a:p>
            </c:rich>
          </c:tx>
          <c:overlay val="0"/>
          <c:spPr>
            <a:noFill/>
            <a:ln>
              <a:noFill/>
            </a:ln>
            <a:effectLst/>
          </c:sp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461632896"/>
        <c:crosses val="autoZero"/>
        <c:crossBetween val="between"/>
        <c:majorUnit val="30"/>
      </c:valAx>
    </c:plotArea>
    <c:plotVisOnly val="1"/>
    <c:dispBlanksAs val="gap"/>
    <c:showDLblsOverMax val="0"/>
    <c:extLst/>
  </c:chart>
  <c:spPr>
    <a:noFill/>
    <a:ln w="9525" cap="flat" cmpd="sng" algn="ctr">
      <a:noFill/>
      <a:round/>
    </a:ln>
    <a:effectLst/>
  </c:spPr>
  <c:txPr>
    <a:bodyPr/>
    <a:lstStyle/>
    <a:p>
      <a:pPr>
        <a:defRPr>
          <a:solidFill>
            <a:sysClr val="windowText" lastClr="000000"/>
          </a:solidFil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8091427520235466E-2"/>
          <c:y val="6.5061830933923953E-2"/>
          <c:w val="0.77376085356880064"/>
          <c:h val="0.59431063122923589"/>
        </c:manualLayout>
      </c:layout>
      <c:barChart>
        <c:barDir val="col"/>
        <c:grouping val="stacked"/>
        <c:varyColors val="0"/>
        <c:ser>
          <c:idx val="0"/>
          <c:order val="0"/>
          <c:tx>
            <c:strRef>
              <c:f>Charts!$B$21</c:f>
              <c:strCache>
                <c:ptCount val="1"/>
                <c:pt idx="0">
                  <c:v>Revenue</c:v>
                </c:pt>
              </c:strCache>
            </c:strRef>
          </c:tx>
          <c:spPr>
            <a:solidFill>
              <a:sysClr val="window" lastClr="FFFFFF">
                <a:lumMod val="50000"/>
              </a:sysClr>
            </a:solidFill>
          </c:spPr>
          <c:invertIfNegative val="0"/>
          <c:cat>
            <c:numRef>
              <c:f>Charts!$G$5:$DB$5</c:f>
              <c:numCache>
                <c:formatCode>m/d/yyyy</c:formatCode>
                <c:ptCount val="100"/>
                <c:pt idx="0">
                  <c:v>44804</c:v>
                </c:pt>
                <c:pt idx="1">
                  <c:v>44834</c:v>
                </c:pt>
                <c:pt idx="2">
                  <c:v>44865</c:v>
                </c:pt>
                <c:pt idx="3">
                  <c:v>44895</c:v>
                </c:pt>
                <c:pt idx="4">
                  <c:v>44926</c:v>
                </c:pt>
                <c:pt idx="5">
                  <c:v>44957</c:v>
                </c:pt>
                <c:pt idx="6">
                  <c:v>44985</c:v>
                </c:pt>
                <c:pt idx="7">
                  <c:v>45016</c:v>
                </c:pt>
                <c:pt idx="8">
                  <c:v>45046</c:v>
                </c:pt>
                <c:pt idx="9">
                  <c:v>45077</c:v>
                </c:pt>
                <c:pt idx="10">
                  <c:v>45107</c:v>
                </c:pt>
                <c:pt idx="11">
                  <c:v>45138</c:v>
                </c:pt>
                <c:pt idx="12">
                  <c:v>45169</c:v>
                </c:pt>
                <c:pt idx="13">
                  <c:v>45199</c:v>
                </c:pt>
                <c:pt idx="14">
                  <c:v>45230</c:v>
                </c:pt>
                <c:pt idx="15">
                  <c:v>45260</c:v>
                </c:pt>
                <c:pt idx="16">
                  <c:v>45291</c:v>
                </c:pt>
                <c:pt idx="17">
                  <c:v>45322</c:v>
                </c:pt>
                <c:pt idx="18">
                  <c:v>45351</c:v>
                </c:pt>
                <c:pt idx="19">
                  <c:v>45382</c:v>
                </c:pt>
                <c:pt idx="20">
                  <c:v>45412</c:v>
                </c:pt>
                <c:pt idx="21">
                  <c:v>45443</c:v>
                </c:pt>
                <c:pt idx="22">
                  <c:v>45473</c:v>
                </c:pt>
                <c:pt idx="23">
                  <c:v>45504</c:v>
                </c:pt>
                <c:pt idx="24">
                  <c:v>45535</c:v>
                </c:pt>
                <c:pt idx="25">
                  <c:v>45565</c:v>
                </c:pt>
                <c:pt idx="26">
                  <c:v>45596</c:v>
                </c:pt>
                <c:pt idx="27">
                  <c:v>45626</c:v>
                </c:pt>
                <c:pt idx="28">
                  <c:v>45657</c:v>
                </c:pt>
                <c:pt idx="29">
                  <c:v>45688</c:v>
                </c:pt>
                <c:pt idx="30">
                  <c:v>45716</c:v>
                </c:pt>
                <c:pt idx="31">
                  <c:v>45747</c:v>
                </c:pt>
                <c:pt idx="32">
                  <c:v>45777</c:v>
                </c:pt>
                <c:pt idx="33">
                  <c:v>45808</c:v>
                </c:pt>
                <c:pt idx="34">
                  <c:v>45838</c:v>
                </c:pt>
                <c:pt idx="35">
                  <c:v>45869</c:v>
                </c:pt>
                <c:pt idx="36">
                  <c:v>45900</c:v>
                </c:pt>
                <c:pt idx="37">
                  <c:v>45930</c:v>
                </c:pt>
                <c:pt idx="38">
                  <c:v>45961</c:v>
                </c:pt>
                <c:pt idx="39">
                  <c:v>45991</c:v>
                </c:pt>
                <c:pt idx="40">
                  <c:v>46022</c:v>
                </c:pt>
                <c:pt idx="41">
                  <c:v>46053</c:v>
                </c:pt>
                <c:pt idx="42">
                  <c:v>46081</c:v>
                </c:pt>
                <c:pt idx="43">
                  <c:v>46112</c:v>
                </c:pt>
                <c:pt idx="44">
                  <c:v>46142</c:v>
                </c:pt>
                <c:pt idx="45">
                  <c:v>46173</c:v>
                </c:pt>
                <c:pt idx="46">
                  <c:v>46203</c:v>
                </c:pt>
                <c:pt idx="47">
                  <c:v>46234</c:v>
                </c:pt>
                <c:pt idx="48">
                  <c:v>46265</c:v>
                </c:pt>
                <c:pt idx="49">
                  <c:v>46295</c:v>
                </c:pt>
                <c:pt idx="50">
                  <c:v>46326</c:v>
                </c:pt>
                <c:pt idx="51">
                  <c:v>46356</c:v>
                </c:pt>
                <c:pt idx="52">
                  <c:v>46387</c:v>
                </c:pt>
                <c:pt idx="53">
                  <c:v>46418</c:v>
                </c:pt>
                <c:pt idx="54">
                  <c:v>46446</c:v>
                </c:pt>
                <c:pt idx="55">
                  <c:v>46477</c:v>
                </c:pt>
                <c:pt idx="56">
                  <c:v>46507</c:v>
                </c:pt>
                <c:pt idx="57">
                  <c:v>46538</c:v>
                </c:pt>
                <c:pt idx="58">
                  <c:v>46568</c:v>
                </c:pt>
                <c:pt idx="59">
                  <c:v>46599</c:v>
                </c:pt>
                <c:pt idx="60">
                  <c:v>46630</c:v>
                </c:pt>
                <c:pt idx="61">
                  <c:v>46660</c:v>
                </c:pt>
                <c:pt idx="62">
                  <c:v>46691</c:v>
                </c:pt>
                <c:pt idx="63">
                  <c:v>46721</c:v>
                </c:pt>
                <c:pt idx="64">
                  <c:v>46752</c:v>
                </c:pt>
                <c:pt idx="65">
                  <c:v>46783</c:v>
                </c:pt>
                <c:pt idx="66">
                  <c:v>46812</c:v>
                </c:pt>
                <c:pt idx="67">
                  <c:v>46843</c:v>
                </c:pt>
                <c:pt idx="68">
                  <c:v>46873</c:v>
                </c:pt>
                <c:pt idx="69">
                  <c:v>46904</c:v>
                </c:pt>
                <c:pt idx="70">
                  <c:v>46934</c:v>
                </c:pt>
                <c:pt idx="71">
                  <c:v>46965</c:v>
                </c:pt>
                <c:pt idx="72">
                  <c:v>46996</c:v>
                </c:pt>
                <c:pt idx="73">
                  <c:v>47026</c:v>
                </c:pt>
                <c:pt idx="74">
                  <c:v>47057</c:v>
                </c:pt>
                <c:pt idx="75">
                  <c:v>47087</c:v>
                </c:pt>
                <c:pt idx="76">
                  <c:v>47118</c:v>
                </c:pt>
                <c:pt idx="77">
                  <c:v>47149</c:v>
                </c:pt>
                <c:pt idx="78">
                  <c:v>47177</c:v>
                </c:pt>
                <c:pt idx="79">
                  <c:v>47208</c:v>
                </c:pt>
                <c:pt idx="80">
                  <c:v>47238</c:v>
                </c:pt>
                <c:pt idx="81">
                  <c:v>47269</c:v>
                </c:pt>
                <c:pt idx="82">
                  <c:v>47299</c:v>
                </c:pt>
                <c:pt idx="83">
                  <c:v>47330</c:v>
                </c:pt>
                <c:pt idx="84">
                  <c:v>47361</c:v>
                </c:pt>
                <c:pt idx="85">
                  <c:v>47391</c:v>
                </c:pt>
                <c:pt idx="86">
                  <c:v>47422</c:v>
                </c:pt>
                <c:pt idx="87">
                  <c:v>47452</c:v>
                </c:pt>
                <c:pt idx="88">
                  <c:v>47483</c:v>
                </c:pt>
                <c:pt idx="89">
                  <c:v>47514</c:v>
                </c:pt>
                <c:pt idx="90">
                  <c:v>47542</c:v>
                </c:pt>
                <c:pt idx="91">
                  <c:v>47573</c:v>
                </c:pt>
                <c:pt idx="92">
                  <c:v>47603</c:v>
                </c:pt>
                <c:pt idx="93">
                  <c:v>47634</c:v>
                </c:pt>
                <c:pt idx="94">
                  <c:v>47664</c:v>
                </c:pt>
                <c:pt idx="95">
                  <c:v>47695</c:v>
                </c:pt>
                <c:pt idx="96">
                  <c:v>47726</c:v>
                </c:pt>
                <c:pt idx="97">
                  <c:v>47756</c:v>
                </c:pt>
                <c:pt idx="98">
                  <c:v>47787</c:v>
                </c:pt>
                <c:pt idx="99">
                  <c:v>47817</c:v>
                </c:pt>
              </c:numCache>
            </c:numRef>
          </c:cat>
          <c:val>
            <c:numRef>
              <c:f>Charts!$G$21:$DB$21</c:f>
              <c:numCache>
                <c:formatCode>#,##0.0;\(#,##0.0\);\-\-</c:formatCode>
                <c:ptCount val="100"/>
                <c:pt idx="0">
                  <c:v>0</c:v>
                </c:pt>
                <c:pt idx="1">
                  <c:v>0</c:v>
                </c:pt>
                <c:pt idx="2">
                  <c:v>1.5081785200000002</c:v>
                </c:pt>
                <c:pt idx="3">
                  <c:v>1.4489100233333334</c:v>
                </c:pt>
                <c:pt idx="4">
                  <c:v>1.4860857736087965</c:v>
                </c:pt>
                <c:pt idx="5">
                  <c:v>1.4751962158252796</c:v>
                </c:pt>
                <c:pt idx="6">
                  <c:v>1.3237675549935342</c:v>
                </c:pt>
                <c:pt idx="7">
                  <c:v>1.4551370265071275</c:v>
                </c:pt>
                <c:pt idx="8">
                  <c:v>1.3986132845440571</c:v>
                </c:pt>
                <c:pt idx="9">
                  <c:v>1.43519525387548</c:v>
                </c:pt>
                <c:pt idx="10">
                  <c:v>1.3797034450391814</c:v>
                </c:pt>
                <c:pt idx="11">
                  <c:v>1.4160621732097829</c:v>
                </c:pt>
                <c:pt idx="12">
                  <c:v>1.406631440434579</c:v>
                </c:pt>
                <c:pt idx="13">
                  <c:v>1.3526177321594026</c:v>
                </c:pt>
                <c:pt idx="14">
                  <c:v>1.38865669844184</c:v>
                </c:pt>
                <c:pt idx="15">
                  <c:v>1.335573134745589</c:v>
                </c:pt>
                <c:pt idx="16">
                  <c:v>1.3714108800863354</c:v>
                </c:pt>
                <c:pt idx="17">
                  <c:v>1.3629103825845368</c:v>
                </c:pt>
                <c:pt idx="18">
                  <c:v>1.2677133644729304</c:v>
                </c:pt>
                <c:pt idx="19">
                  <c:v>1.3469803125266231</c:v>
                </c:pt>
                <c:pt idx="20">
                  <c:v>1.296053389768189</c:v>
                </c:pt>
                <c:pt idx="21">
                  <c:v>1.3314245825640634</c:v>
                </c:pt>
                <c:pt idx="22">
                  <c:v>1.2813026270147134</c:v>
                </c:pt>
                <c:pt idx="23">
                  <c:v>1.3164996788614147</c:v>
                </c:pt>
                <c:pt idx="24">
                  <c:v>1.3091431647184686</c:v>
                </c:pt>
                <c:pt idx="25">
                  <c:v>1.2601742126463436</c:v>
                </c:pt>
                <c:pt idx="26">
                  <c:v>1.2670230443234183</c:v>
                </c:pt>
                <c:pt idx="27">
                  <c:v>1.194166782443107</c:v>
                </c:pt>
                <c:pt idx="28">
                  <c:v>1.2006902657278953</c:v>
                </c:pt>
                <c:pt idx="29">
                  <c:v>1.1683224838216866</c:v>
                </c:pt>
                <c:pt idx="30">
                  <c:v>1.0296696541444716</c:v>
                </c:pt>
                <c:pt idx="31">
                  <c:v>1.1092900515855471</c:v>
                </c:pt>
                <c:pt idx="32">
                  <c:v>1.0455739010116114</c:v>
                </c:pt>
                <c:pt idx="33">
                  <c:v>1.0513589824580147</c:v>
                </c:pt>
                <c:pt idx="34">
                  <c:v>0.99099755931079969</c:v>
                </c:pt>
                <c:pt idx="35">
                  <c:v>0.99650914622901432</c:v>
                </c:pt>
                <c:pt idx="36">
                  <c:v>0.96974132347878361</c:v>
                </c:pt>
                <c:pt idx="37">
                  <c:v>0.914104070128825</c:v>
                </c:pt>
                <c:pt idx="38">
                  <c:v>0.91922800157166984</c:v>
                </c:pt>
                <c:pt idx="39">
                  <c:v>0.86651313806644603</c:v>
                </c:pt>
                <c:pt idx="40">
                  <c:v>0.87139566985075567</c:v>
                </c:pt>
                <c:pt idx="41">
                  <c:v>0.84805041435730932</c:v>
                </c:pt>
                <c:pt idx="42">
                  <c:v>0.74752203029990205</c:v>
                </c:pt>
                <c:pt idx="43">
                  <c:v>0.80546424911541892</c:v>
                </c:pt>
                <c:pt idx="44">
                  <c:v>0.75932667529964315</c:v>
                </c:pt>
                <c:pt idx="45">
                  <c:v>0.76366093550852654</c:v>
                </c:pt>
                <c:pt idx="46">
                  <c:v>0.71993856208244478</c:v>
                </c:pt>
                <c:pt idx="47">
                  <c:v>0.72406959898952228</c:v>
                </c:pt>
                <c:pt idx="48">
                  <c:v>0.70474398482843903</c:v>
                </c:pt>
                <c:pt idx="49">
                  <c:v>0.66442386006979615</c:v>
                </c:pt>
                <c:pt idx="50">
                  <c:v>0.668266693386805</c:v>
                </c:pt>
                <c:pt idx="51">
                  <c:v>0.63005193050646235</c:v>
                </c:pt>
                <c:pt idx="52">
                  <c:v>0.63371519909349616</c:v>
                </c:pt>
                <c:pt idx="53">
                  <c:v>0.61684805426164535</c:v>
                </c:pt>
                <c:pt idx="54">
                  <c:v>0.54381426800211097</c:v>
                </c:pt>
                <c:pt idx="55">
                  <c:v>0.58607228465306349</c:v>
                </c:pt>
                <c:pt idx="56">
                  <c:v>0.55259819806178301</c:v>
                </c:pt>
                <c:pt idx="57">
                  <c:v>0.55585334053391366</c:v>
                </c:pt>
                <c:pt idx="58">
                  <c:v>0.52412089786852289</c:v>
                </c:pt>
                <c:pt idx="59">
                  <c:v>0.52722465184793554</c:v>
                </c:pt>
                <c:pt idx="60">
                  <c:v>0.51324696424784932</c:v>
                </c:pt>
                <c:pt idx="61">
                  <c:v>0.48396881065178843</c:v>
                </c:pt>
                <c:pt idx="62">
                  <c:v>0.48685775872592735</c:v>
                </c:pt>
                <c:pt idx="63">
                  <c:v>0.4590989046646225</c:v>
                </c:pt>
                <c:pt idx="64">
                  <c:v>0.46185394755184567</c:v>
                </c:pt>
                <c:pt idx="65">
                  <c:v>0.44964484108706332</c:v>
                </c:pt>
                <c:pt idx="66">
                  <c:v>0.41026346989049717</c:v>
                </c:pt>
                <c:pt idx="67">
                  <c:v>0.42697757076300152</c:v>
                </c:pt>
                <c:pt idx="68">
                  <c:v>0.40266361148150709</c:v>
                </c:pt>
                <c:pt idx="69">
                  <c:v>0.4051121043545805</c:v>
                </c:pt>
                <c:pt idx="70">
                  <c:v>0.38205508472466948</c:v>
                </c:pt>
                <c:pt idx="71">
                  <c:v>0.38439061424315907</c:v>
                </c:pt>
                <c:pt idx="72">
                  <c:v>0.37427106635802732</c:v>
                </c:pt>
                <c:pt idx="73">
                  <c:v>0.3529859644070657</c:v>
                </c:pt>
                <c:pt idx="74">
                  <c:v>0.35516112626781615</c:v>
                </c:pt>
                <c:pt idx="75">
                  <c:v>0.3349733299873594</c:v>
                </c:pt>
                <c:pt idx="76">
                  <c:v>0.33704846982488806</c:v>
                </c:pt>
                <c:pt idx="77">
                  <c:v>0.32820203630483163</c:v>
                </c:pt>
                <c:pt idx="78">
                  <c:v>0.28944233365712713</c:v>
                </c:pt>
                <c:pt idx="79">
                  <c:v>0.31205301237496313</c:v>
                </c:pt>
                <c:pt idx="80">
                  <c:v>0.29433857854993722</c:v>
                </c:pt>
                <c:pt idx="81">
                  <c:v>0.29618605665392422</c:v>
                </c:pt>
                <c:pt idx="82">
                  <c:v>0.27938126477833192</c:v>
                </c:pt>
                <c:pt idx="83">
                  <c:v>0.28114417198825309</c:v>
                </c:pt>
                <c:pt idx="84">
                  <c:v>0.27379643876768112</c:v>
                </c:pt>
                <c:pt idx="85">
                  <c:v>0.25827448138604592</c:v>
                </c:pt>
                <c:pt idx="86">
                  <c:v>0.25991726675548454</c:v>
                </c:pt>
                <c:pt idx="87">
                  <c:v>0.24519005731849725</c:v>
                </c:pt>
                <c:pt idx="88">
                  <c:v>0.246757883611778</c:v>
                </c:pt>
                <c:pt idx="89">
                  <c:v>0.24032901352751351</c:v>
                </c:pt>
                <c:pt idx="90">
                  <c:v>0.21198473383420269</c:v>
                </c:pt>
                <c:pt idx="91">
                  <c:v>0.22859016917430294</c:v>
                </c:pt>
                <c:pt idx="92">
                  <c:v>0.21565534140002715</c:v>
                </c:pt>
                <c:pt idx="93">
                  <c:v>0.21705243309709069</c:v>
                </c:pt>
                <c:pt idx="94">
                  <c:v>0.20477717843567494</c:v>
                </c:pt>
                <c:pt idx="95">
                  <c:v>0.20611080134668408</c:v>
                </c:pt>
                <c:pt idx="96">
                  <c:v>0.20076455419859948</c:v>
                </c:pt>
                <c:pt idx="97">
                  <c:v>0.1894198558005491</c:v>
                </c:pt>
                <c:pt idx="98">
                  <c:v>0.19066328448618353</c:v>
                </c:pt>
                <c:pt idx="99">
                  <c:v>0.17989533218727602</c:v>
                </c:pt>
              </c:numCache>
            </c:numRef>
          </c:val>
          <c:extLst>
            <c:ext xmlns:c16="http://schemas.microsoft.com/office/drawing/2014/chart" uri="{C3380CC4-5D6E-409C-BE32-E72D297353CC}">
              <c16:uniqueId val="{00000000-916C-4159-88ED-B7873F747D11}"/>
            </c:ext>
          </c:extLst>
        </c:ser>
        <c:ser>
          <c:idx val="2"/>
          <c:order val="1"/>
          <c:tx>
            <c:strRef>
              <c:f>Charts!$B$22</c:f>
              <c:strCache>
                <c:ptCount val="1"/>
                <c:pt idx="0">
                  <c:v>Operating Costs</c:v>
                </c:pt>
              </c:strCache>
            </c:strRef>
          </c:tx>
          <c:spPr>
            <a:solidFill>
              <a:srgbClr val="4472C4">
                <a:lumMod val="40000"/>
                <a:lumOff val="60000"/>
              </a:srgbClr>
            </a:solidFill>
          </c:spPr>
          <c:invertIfNegative val="0"/>
          <c:val>
            <c:numRef>
              <c:f>Charts!$G$22:$DB$22</c:f>
              <c:numCache>
                <c:formatCode>#,##0.0;\(#,##0.0\);\-\-</c:formatCode>
                <c:ptCount val="100"/>
                <c:pt idx="0">
                  <c:v>0</c:v>
                </c:pt>
                <c:pt idx="1">
                  <c:v>0</c:v>
                </c:pt>
                <c:pt idx="2">
                  <c:v>-0.23565419999999998</c:v>
                </c:pt>
                <c:pt idx="3">
                  <c:v>-0.2264889625</c:v>
                </c:pt>
                <c:pt idx="4">
                  <c:v>-0.23199820719618053</c:v>
                </c:pt>
                <c:pt idx="5">
                  <c:v>-0.2301961612129268</c:v>
                </c:pt>
                <c:pt idx="6">
                  <c:v>-0.20706538804274721</c:v>
                </c:pt>
                <c:pt idx="7">
                  <c:v>-0.22687668926955556</c:v>
                </c:pt>
                <c:pt idx="8">
                  <c:v>-0.2181656643543971</c:v>
                </c:pt>
                <c:pt idx="9">
                  <c:v>-0.22357664789191431</c:v>
                </c:pt>
                <c:pt idx="10">
                  <c:v>-0.21503639124696974</c:v>
                </c:pt>
                <c:pt idx="11">
                  <c:v>-0.22041043197696875</c:v>
                </c:pt>
                <c:pt idx="12">
                  <c:v>-0.21884979797744855</c:v>
                </c:pt>
                <c:pt idx="13">
                  <c:v>-0.21055414310899184</c:v>
                </c:pt>
                <c:pt idx="14">
                  <c:v>-0.21587526840958413</c:v>
                </c:pt>
                <c:pt idx="15">
                  <c:v>-0.20773353745021716</c:v>
                </c:pt>
                <c:pt idx="16">
                  <c:v>-0.2130213639340045</c:v>
                </c:pt>
                <c:pt idx="17">
                  <c:v>-0.21161466885204605</c:v>
                </c:pt>
                <c:pt idx="18">
                  <c:v>-0.19714658288874512</c:v>
                </c:pt>
                <c:pt idx="19">
                  <c:v>-0.20897849947478564</c:v>
                </c:pt>
                <c:pt idx="20">
                  <c:v>-0.20119365776809311</c:v>
                </c:pt>
                <c:pt idx="21">
                  <c:v>-0.20640427733896644</c:v>
                </c:pt>
                <c:pt idx="22">
                  <c:v>-0.19875264470785059</c:v>
                </c:pt>
                <c:pt idx="23">
                  <c:v>-0.20393444676342937</c:v>
                </c:pt>
                <c:pt idx="24">
                  <c:v>-0.20271706245585791</c:v>
                </c:pt>
                <c:pt idx="25">
                  <c:v>-0.19525623328307493</c:v>
                </c:pt>
                <c:pt idx="26">
                  <c:v>-0.19632800825933344</c:v>
                </c:pt>
                <c:pt idx="27">
                  <c:v>-0.18542326421634375</c:v>
                </c:pt>
                <c:pt idx="28">
                  <c:v>-0.18644468185379362</c:v>
                </c:pt>
                <c:pt idx="29">
                  <c:v>-0.18162063320451394</c:v>
                </c:pt>
                <c:pt idx="30">
                  <c:v>-0.16081054664102412</c:v>
                </c:pt>
                <c:pt idx="31">
                  <c:v>-0.17282001908143013</c:v>
                </c:pt>
                <c:pt idx="32">
                  <c:v>-0.16327334497726284</c:v>
                </c:pt>
                <c:pt idx="33">
                  <c:v>-0.16418036284946777</c:v>
                </c:pt>
                <c:pt idx="34">
                  <c:v>-0.1551324547168183</c:v>
                </c:pt>
                <c:pt idx="35">
                  <c:v>-0.15599705867458938</c:v>
                </c:pt>
                <c:pt idx="36">
                  <c:v>-0.15200226540005526</c:v>
                </c:pt>
                <c:pt idx="37">
                  <c:v>-0.14365703967587817</c:v>
                </c:pt>
                <c:pt idx="38">
                  <c:v>-0.14446148346243398</c:v>
                </c:pt>
                <c:pt idx="39">
                  <c:v>-0.13655113861817889</c:v>
                </c:pt>
                <c:pt idx="40">
                  <c:v>-0.13731809319856872</c:v>
                </c:pt>
                <c:pt idx="41">
                  <c:v>-0.13383060844658978</c:v>
                </c:pt>
                <c:pt idx="42">
                  <c:v>-0.11870180139483986</c:v>
                </c:pt>
                <c:pt idx="43">
                  <c:v>-0.12746686324507148</c:v>
                </c:pt>
                <c:pt idx="44">
                  <c:v>-0.12053590395876124</c:v>
                </c:pt>
                <c:pt idx="45">
                  <c:v>-0.12121763053883496</c:v>
                </c:pt>
                <c:pt idx="46">
                  <c:v>-0.11464654099280704</c:v>
                </c:pt>
                <c:pt idx="47">
                  <c:v>-0.11529664585295557</c:v>
                </c:pt>
                <c:pt idx="48">
                  <c:v>-0.11240555321309231</c:v>
                </c:pt>
                <c:pt idx="49">
                  <c:v>-0.10634164581560065</c:v>
                </c:pt>
                <c:pt idx="50">
                  <c:v>-0.10694687478893196</c:v>
                </c:pt>
                <c:pt idx="51">
                  <c:v>-0.1011969713421592</c:v>
                </c:pt>
                <c:pt idx="52">
                  <c:v>-0.10177422087318608</c:v>
                </c:pt>
                <c:pt idx="53">
                  <c:v>-9.9248263607204887E-2</c:v>
                </c:pt>
                <c:pt idx="54">
                  <c:v>-8.8226239396678299E-2</c:v>
                </c:pt>
                <c:pt idx="55">
                  <c:v>-9.463794642922578E-2</c:v>
                </c:pt>
                <c:pt idx="56">
                  <c:v>-8.9595564065105993E-2</c:v>
                </c:pt>
                <c:pt idx="57">
                  <c:v>-9.0109159550230591E-2</c:v>
                </c:pt>
                <c:pt idx="58">
                  <c:v>-8.5326889188695576E-2</c:v>
                </c:pt>
                <c:pt idx="59">
                  <c:v>-8.5816850203988312E-2</c:v>
                </c:pt>
                <c:pt idx="60">
                  <c:v>-8.3720486171308561E-2</c:v>
                </c:pt>
                <c:pt idx="61">
                  <c:v>-7.9304943909545983E-2</c:v>
                </c:pt>
                <c:pt idx="62">
                  <c:v>-7.9761346803019065E-2</c:v>
                </c:pt>
                <c:pt idx="63">
                  <c:v>-7.5572939581934229E-2</c:v>
                </c:pt>
                <c:pt idx="64">
                  <c:v>-7.6008408601536848E-2</c:v>
                </c:pt>
                <c:pt idx="65">
                  <c:v>-7.4175276685570293E-2</c:v>
                </c:pt>
                <c:pt idx="66">
                  <c:v>-6.8219215498062119E-2</c:v>
                </c:pt>
                <c:pt idx="67">
                  <c:v>-7.0770770546455086E-2</c:v>
                </c:pt>
                <c:pt idx="68">
                  <c:v>-6.7097739911819484E-2</c:v>
                </c:pt>
                <c:pt idx="69">
                  <c:v>-6.7485239630579286E-2</c:v>
                </c:pt>
                <c:pt idx="70">
                  <c:v>-6.4000393278875509E-2</c:v>
                </c:pt>
                <c:pt idx="71">
                  <c:v>-6.437019934908339E-2</c:v>
                </c:pt>
                <c:pt idx="72">
                  <c:v>-6.2848417924271843E-2</c:v>
                </c:pt>
                <c:pt idx="73">
                  <c:v>-5.9628996367270079E-2</c:v>
                </c:pt>
                <c:pt idx="74">
                  <c:v>-5.9973666774250187E-2</c:v>
                </c:pt>
                <c:pt idx="75">
                  <c:v>-5.6918704911775662E-2</c:v>
                </c:pt>
                <c:pt idx="76">
                  <c:v>-5.7247687413938479E-2</c:v>
                </c:pt>
                <c:pt idx="77">
                  <c:v>-5.5915823610668144E-2</c:v>
                </c:pt>
                <c:pt idx="78">
                  <c:v>-5.0031403594673868E-2</c:v>
                </c:pt>
                <c:pt idx="79">
                  <c:v>-5.3483684044377783E-2</c:v>
                </c:pt>
                <c:pt idx="80">
                  <c:v>-5.0799695058100759E-2</c:v>
                </c:pt>
                <c:pt idx="81">
                  <c:v>-5.1092937089346098E-2</c:v>
                </c:pt>
                <c:pt idx="82">
                  <c:v>-4.8545487859340972E-2</c:v>
                </c:pt>
                <c:pt idx="83">
                  <c:v>-4.8825440702954935E-2</c:v>
                </c:pt>
                <c:pt idx="84">
                  <c:v>-4.7717408086106632E-2</c:v>
                </c:pt>
                <c:pt idx="85">
                  <c:v>-4.5362622396647928E-2</c:v>
                </c:pt>
                <c:pt idx="86">
                  <c:v>-4.5623687185623714E-2</c:v>
                </c:pt>
                <c:pt idx="87">
                  <c:v>-4.3388328765870045E-2</c:v>
                </c:pt>
                <c:pt idx="88">
                  <c:v>-4.3637599072455346E-2</c:v>
                </c:pt>
                <c:pt idx="89">
                  <c:v>-4.2666966230158518E-2</c:v>
                </c:pt>
                <c:pt idx="90">
                  <c:v>-3.8350379950453393E-2</c:v>
                </c:pt>
                <c:pt idx="91">
                  <c:v>-4.0893992278889853E-2</c:v>
                </c:pt>
                <c:pt idx="92">
                  <c:v>-3.8928185719852439E-2</c:v>
                </c:pt>
                <c:pt idx="93">
                  <c:v>-3.915056743501287E-2</c:v>
                </c:pt>
                <c:pt idx="94">
                  <c:v>-3.7284032332677831E-2</c:v>
                </c:pt>
                <c:pt idx="95">
                  <c:v>-3.7496409344049561E-2</c:v>
                </c:pt>
                <c:pt idx="96">
                  <c:v>-3.6687863439849762E-2</c:v>
                </c:pt>
                <c:pt idx="97">
                  <c:v>-3.4961466086536511E-2</c:v>
                </c:pt>
                <c:pt idx="98">
                  <c:v>-3.5159616426840012E-2</c:v>
                </c:pt>
                <c:pt idx="99">
                  <c:v>-3.3520125748472872E-2</c:v>
                </c:pt>
              </c:numCache>
            </c:numRef>
          </c:val>
          <c:extLst>
            <c:ext xmlns:c16="http://schemas.microsoft.com/office/drawing/2014/chart" uri="{C3380CC4-5D6E-409C-BE32-E72D297353CC}">
              <c16:uniqueId val="{00000001-916C-4159-88ED-B7873F747D11}"/>
            </c:ext>
          </c:extLst>
        </c:ser>
        <c:ser>
          <c:idx val="1"/>
          <c:order val="2"/>
          <c:tx>
            <c:strRef>
              <c:f>Charts!$B$23</c:f>
              <c:strCache>
                <c:ptCount val="1"/>
                <c:pt idx="0">
                  <c:v>Royalty Cost</c:v>
                </c:pt>
              </c:strCache>
            </c:strRef>
          </c:tx>
          <c:spPr>
            <a:solidFill>
              <a:sysClr val="window" lastClr="FFFFFF">
                <a:lumMod val="75000"/>
              </a:sysClr>
            </a:solidFill>
          </c:spPr>
          <c:invertIfNegative val="0"/>
          <c:val>
            <c:numRef>
              <c:f>Charts!$G$23:$DB$23</c:f>
              <c:numCache>
                <c:formatCode>#,##0.0;\(#,##0.0\);\-\-</c:formatCode>
                <c:ptCount val="100"/>
                <c:pt idx="0">
                  <c:v>0</c:v>
                </c:pt>
                <c:pt idx="1">
                  <c:v>0</c:v>
                </c:pt>
                <c:pt idx="2">
                  <c:v>-0.37704463000000005</c:v>
                </c:pt>
                <c:pt idx="3">
                  <c:v>-0.36222750583333335</c:v>
                </c:pt>
                <c:pt idx="4">
                  <c:v>-0.37152144340219911</c:v>
                </c:pt>
                <c:pt idx="5">
                  <c:v>-0.3687990539563199</c:v>
                </c:pt>
                <c:pt idx="6">
                  <c:v>-0.33094188874838354</c:v>
                </c:pt>
                <c:pt idx="7">
                  <c:v>-0.36378425662678188</c:v>
                </c:pt>
                <c:pt idx="8">
                  <c:v>-0.34965332113601427</c:v>
                </c:pt>
                <c:pt idx="9">
                  <c:v>-0.35879881346886999</c:v>
                </c:pt>
                <c:pt idx="10">
                  <c:v>-0.34492586125979535</c:v>
                </c:pt>
                <c:pt idx="11">
                  <c:v>-0.35401554330244572</c:v>
                </c:pt>
                <c:pt idx="12">
                  <c:v>-0.35165786010864475</c:v>
                </c:pt>
                <c:pt idx="13">
                  <c:v>-0.33815443303985065</c:v>
                </c:pt>
                <c:pt idx="14">
                  <c:v>-0.34716417461046001</c:v>
                </c:pt>
                <c:pt idx="15">
                  <c:v>-0.33389328368639726</c:v>
                </c:pt>
                <c:pt idx="16">
                  <c:v>-0.34285272002158385</c:v>
                </c:pt>
                <c:pt idx="17">
                  <c:v>-0.3407275956461342</c:v>
                </c:pt>
                <c:pt idx="18">
                  <c:v>-0.31692834111823259</c:v>
                </c:pt>
                <c:pt idx="19">
                  <c:v>-0.33674507813165577</c:v>
                </c:pt>
                <c:pt idx="20">
                  <c:v>-0.32401334744204724</c:v>
                </c:pt>
                <c:pt idx="21">
                  <c:v>-0.33285614564101584</c:v>
                </c:pt>
                <c:pt idx="22">
                  <c:v>-0.32032565675367836</c:v>
                </c:pt>
                <c:pt idx="23">
                  <c:v>-0.32912491971535368</c:v>
                </c:pt>
                <c:pt idx="24">
                  <c:v>-0.32728579117961715</c:v>
                </c:pt>
                <c:pt idx="25">
                  <c:v>-0.31504355316158589</c:v>
                </c:pt>
                <c:pt idx="26">
                  <c:v>-0.31675576108085457</c:v>
                </c:pt>
                <c:pt idx="27">
                  <c:v>-0.29854169561077676</c:v>
                </c:pt>
                <c:pt idx="28">
                  <c:v>-0.30017256643197382</c:v>
                </c:pt>
                <c:pt idx="29">
                  <c:v>-0.29208062095542164</c:v>
                </c:pt>
                <c:pt idx="30">
                  <c:v>-0.25741741353611791</c:v>
                </c:pt>
                <c:pt idx="31">
                  <c:v>-0.27732251289638676</c:v>
                </c:pt>
                <c:pt idx="32">
                  <c:v>-0.26139347525290285</c:v>
                </c:pt>
                <c:pt idx="33">
                  <c:v>-0.26283974561450368</c:v>
                </c:pt>
                <c:pt idx="34">
                  <c:v>-0.24774938982769992</c:v>
                </c:pt>
                <c:pt idx="35">
                  <c:v>-0.24912728655725358</c:v>
                </c:pt>
                <c:pt idx="36">
                  <c:v>-0.2424353308696959</c:v>
                </c:pt>
                <c:pt idx="37">
                  <c:v>-0.22852601753220625</c:v>
                </c:pt>
                <c:pt idx="38">
                  <c:v>-0.22980700039291746</c:v>
                </c:pt>
                <c:pt idx="39">
                  <c:v>-0.21662828451661151</c:v>
                </c:pt>
                <c:pt idx="40">
                  <c:v>-0.21784891746268892</c:v>
                </c:pt>
                <c:pt idx="41">
                  <c:v>-0.21201260358932733</c:v>
                </c:pt>
                <c:pt idx="42">
                  <c:v>-0.18688050757497551</c:v>
                </c:pt>
                <c:pt idx="43">
                  <c:v>-0.20136606227885473</c:v>
                </c:pt>
                <c:pt idx="44">
                  <c:v>-0.18983166882491079</c:v>
                </c:pt>
                <c:pt idx="45">
                  <c:v>-0.19091523387713163</c:v>
                </c:pt>
                <c:pt idx="46">
                  <c:v>-0.17998464052061119</c:v>
                </c:pt>
                <c:pt idx="47">
                  <c:v>-0.18101739974738057</c:v>
                </c:pt>
                <c:pt idx="48">
                  <c:v>-0.17618599620710976</c:v>
                </c:pt>
                <c:pt idx="49">
                  <c:v>-0.16610596501744904</c:v>
                </c:pt>
                <c:pt idx="50">
                  <c:v>-0.16706667334670125</c:v>
                </c:pt>
                <c:pt idx="51">
                  <c:v>-0.15751298262661559</c:v>
                </c:pt>
                <c:pt idx="52">
                  <c:v>-0.15842879977337404</c:v>
                </c:pt>
                <c:pt idx="53">
                  <c:v>-0.15421201356541134</c:v>
                </c:pt>
                <c:pt idx="54">
                  <c:v>-0.13595356700052774</c:v>
                </c:pt>
                <c:pt idx="55">
                  <c:v>-0.14651807116326587</c:v>
                </c:pt>
                <c:pt idx="56">
                  <c:v>-0.13814954951544575</c:v>
                </c:pt>
                <c:pt idx="57">
                  <c:v>-0.13896333513347842</c:v>
                </c:pt>
                <c:pt idx="58">
                  <c:v>-0.13103022446713072</c:v>
                </c:pt>
                <c:pt idx="59">
                  <c:v>-0.13180616296198389</c:v>
                </c:pt>
                <c:pt idx="60">
                  <c:v>-0.12831174106196233</c:v>
                </c:pt>
                <c:pt idx="61">
                  <c:v>-0.12099220266294711</c:v>
                </c:pt>
                <c:pt idx="62">
                  <c:v>-0.12171443968148184</c:v>
                </c:pt>
                <c:pt idx="63">
                  <c:v>-0.11477472616615562</c:v>
                </c:pt>
                <c:pt idx="64">
                  <c:v>-0.11546348688796142</c:v>
                </c:pt>
                <c:pt idx="65">
                  <c:v>-0.11241121027176583</c:v>
                </c:pt>
                <c:pt idx="66">
                  <c:v>-0.10256586747262429</c:v>
                </c:pt>
                <c:pt idx="67">
                  <c:v>-0.10674439269075038</c:v>
                </c:pt>
                <c:pt idx="68">
                  <c:v>-0.10066590287037677</c:v>
                </c:pt>
                <c:pt idx="69">
                  <c:v>-0.10127802608864513</c:v>
                </c:pt>
                <c:pt idx="70">
                  <c:v>-9.551377118116737E-2</c:v>
                </c:pt>
                <c:pt idx="71">
                  <c:v>-9.6097653560789767E-2</c:v>
                </c:pt>
                <c:pt idx="72">
                  <c:v>-9.3567766589506829E-2</c:v>
                </c:pt>
                <c:pt idx="73">
                  <c:v>-8.8246491101766425E-2</c:v>
                </c:pt>
                <c:pt idx="74">
                  <c:v>-8.8790281566954038E-2</c:v>
                </c:pt>
                <c:pt idx="75">
                  <c:v>-8.3743332496839851E-2</c:v>
                </c:pt>
                <c:pt idx="76">
                  <c:v>-8.4262117456222016E-2</c:v>
                </c:pt>
                <c:pt idx="77">
                  <c:v>-8.2050509076207909E-2</c:v>
                </c:pt>
                <c:pt idx="78">
                  <c:v>-7.2360583414281782E-2</c:v>
                </c:pt>
                <c:pt idx="79">
                  <c:v>-7.8013253093740784E-2</c:v>
                </c:pt>
                <c:pt idx="80">
                  <c:v>-7.3584644637484306E-2</c:v>
                </c:pt>
                <c:pt idx="81">
                  <c:v>-7.4046514163481056E-2</c:v>
                </c:pt>
                <c:pt idx="82">
                  <c:v>-6.9845316194582979E-2</c:v>
                </c:pt>
                <c:pt idx="83">
                  <c:v>-7.0286042997063272E-2</c:v>
                </c:pt>
                <c:pt idx="84">
                  <c:v>-6.8449109691920279E-2</c:v>
                </c:pt>
                <c:pt idx="85">
                  <c:v>-6.4568620346511479E-2</c:v>
                </c:pt>
                <c:pt idx="86">
                  <c:v>-6.4979316688871136E-2</c:v>
                </c:pt>
                <c:pt idx="87">
                  <c:v>-6.1297514329624311E-2</c:v>
                </c:pt>
                <c:pt idx="88">
                  <c:v>-6.16894709029445E-2</c:v>
                </c:pt>
                <c:pt idx="89">
                  <c:v>-6.0082253381878378E-2</c:v>
                </c:pt>
                <c:pt idx="90">
                  <c:v>-5.2996183458550672E-2</c:v>
                </c:pt>
                <c:pt idx="91">
                  <c:v>-5.7147542293575736E-2</c:v>
                </c:pt>
                <c:pt idx="92">
                  <c:v>-5.3913835350006788E-2</c:v>
                </c:pt>
                <c:pt idx="93">
                  <c:v>-5.4263108274272671E-2</c:v>
                </c:pt>
                <c:pt idx="94">
                  <c:v>-5.1194294608918736E-2</c:v>
                </c:pt>
                <c:pt idx="95">
                  <c:v>-5.152770033667102E-2</c:v>
                </c:pt>
                <c:pt idx="96">
                  <c:v>-5.019113854964987E-2</c:v>
                </c:pt>
                <c:pt idx="97">
                  <c:v>-4.7354963950137274E-2</c:v>
                </c:pt>
                <c:pt idx="98">
                  <c:v>-4.7665821121545882E-2</c:v>
                </c:pt>
                <c:pt idx="99">
                  <c:v>-4.4973833046819005E-2</c:v>
                </c:pt>
              </c:numCache>
            </c:numRef>
          </c:val>
          <c:extLst>
            <c:ext xmlns:c16="http://schemas.microsoft.com/office/drawing/2014/chart" uri="{C3380CC4-5D6E-409C-BE32-E72D297353CC}">
              <c16:uniqueId val="{00000002-916C-4159-88ED-B7873F747D11}"/>
            </c:ext>
          </c:extLst>
        </c:ser>
        <c:ser>
          <c:idx val="3"/>
          <c:order val="3"/>
          <c:tx>
            <c:strRef>
              <c:f>Charts!$B$24</c:f>
              <c:strCache>
                <c:ptCount val="1"/>
                <c:pt idx="0">
                  <c:v>Production Tax Cost</c:v>
                </c:pt>
              </c:strCache>
            </c:strRef>
          </c:tx>
          <c:spPr>
            <a:solidFill>
              <a:srgbClr val="E7E6E6">
                <a:lumMod val="25000"/>
              </a:srgbClr>
            </a:solidFill>
          </c:spPr>
          <c:invertIfNegative val="0"/>
          <c:val>
            <c:numRef>
              <c:f>Charts!$G$24:$DB$24</c:f>
              <c:numCache>
                <c:formatCode>#,##0.0;\(#,##0.0\);\-\-</c:formatCode>
                <c:ptCount val="100"/>
                <c:pt idx="0">
                  <c:v>0</c:v>
                </c:pt>
                <c:pt idx="1">
                  <c:v>0</c:v>
                </c:pt>
                <c:pt idx="2">
                  <c:v>-0.11311338900000001</c:v>
                </c:pt>
                <c:pt idx="3">
                  <c:v>-0.10866825175</c:v>
                </c:pt>
                <c:pt idx="4">
                  <c:v>-0.11145643302065972</c:v>
                </c:pt>
                <c:pt idx="5">
                  <c:v>-0.11063971618689598</c:v>
                </c:pt>
                <c:pt idx="6">
                  <c:v>-9.9282566624515067E-2</c:v>
                </c:pt>
                <c:pt idx="7">
                  <c:v>-0.10913527698803457</c:v>
                </c:pt>
                <c:pt idx="8">
                  <c:v>-0.10489599634080425</c:v>
                </c:pt>
                <c:pt idx="9">
                  <c:v>-0.107639644040661</c:v>
                </c:pt>
                <c:pt idx="10">
                  <c:v>-0.10347775837793859</c:v>
                </c:pt>
                <c:pt idx="11">
                  <c:v>-0.10620466299073372</c:v>
                </c:pt>
                <c:pt idx="12">
                  <c:v>-0.10549735803259343</c:v>
                </c:pt>
                <c:pt idx="13">
                  <c:v>-0.10144632991195518</c:v>
                </c:pt>
                <c:pt idx="14">
                  <c:v>-0.10414925238313799</c:v>
                </c:pt>
                <c:pt idx="15">
                  <c:v>-0.10016798510591916</c:v>
                </c:pt>
                <c:pt idx="16">
                  <c:v>-0.10285581600647516</c:v>
                </c:pt>
                <c:pt idx="17">
                  <c:v>-0.10221827869384024</c:v>
                </c:pt>
                <c:pt idx="18">
                  <c:v>-9.5078502335469772E-2</c:v>
                </c:pt>
                <c:pt idx="19">
                  <c:v>-0.10102352343949672</c:v>
                </c:pt>
                <c:pt idx="20">
                  <c:v>-9.7204004232614175E-2</c:v>
                </c:pt>
                <c:pt idx="21">
                  <c:v>-9.9856843692304756E-2</c:v>
                </c:pt>
                <c:pt idx="22">
                  <c:v>-9.6097697026103504E-2</c:v>
                </c:pt>
                <c:pt idx="23">
                  <c:v>-9.8737475914606118E-2</c:v>
                </c:pt>
                <c:pt idx="24">
                  <c:v>-9.8185737353885139E-2</c:v>
                </c:pt>
                <c:pt idx="25">
                  <c:v>-9.4513065948475763E-2</c:v>
                </c:pt>
                <c:pt idx="26">
                  <c:v>-9.5026728324256377E-2</c:v>
                </c:pt>
                <c:pt idx="27">
                  <c:v>-8.9562508683233025E-2</c:v>
                </c:pt>
                <c:pt idx="28">
                  <c:v>-9.0051769929592143E-2</c:v>
                </c:pt>
                <c:pt idx="29">
                  <c:v>-8.7624186286626507E-2</c:v>
                </c:pt>
                <c:pt idx="30">
                  <c:v>-7.7225224060835387E-2</c:v>
                </c:pt>
                <c:pt idx="31">
                  <c:v>-8.3196753868916007E-2</c:v>
                </c:pt>
                <c:pt idx="32">
                  <c:v>-7.8418042575870844E-2</c:v>
                </c:pt>
                <c:pt idx="33">
                  <c:v>-7.8851923684351108E-2</c:v>
                </c:pt>
                <c:pt idx="34">
                  <c:v>-7.4324816948309988E-2</c:v>
                </c:pt>
                <c:pt idx="35">
                  <c:v>-7.473818596717606E-2</c:v>
                </c:pt>
                <c:pt idx="36">
                  <c:v>-7.2730599260908774E-2</c:v>
                </c:pt>
                <c:pt idx="37">
                  <c:v>-6.8557805259661861E-2</c:v>
                </c:pt>
                <c:pt idx="38">
                  <c:v>-6.894210011787523E-2</c:v>
                </c:pt>
                <c:pt idx="39">
                  <c:v>-6.4988485354983458E-2</c:v>
                </c:pt>
                <c:pt idx="40">
                  <c:v>-6.535467523880667E-2</c:v>
                </c:pt>
                <c:pt idx="41">
                  <c:v>-6.3603781076798191E-2</c:v>
                </c:pt>
                <c:pt idx="42">
                  <c:v>-5.6064152272492652E-2</c:v>
                </c:pt>
                <c:pt idx="43">
                  <c:v>-6.0409818683656406E-2</c:v>
                </c:pt>
                <c:pt idx="44">
                  <c:v>-5.6949500647473242E-2</c:v>
                </c:pt>
                <c:pt idx="45">
                  <c:v>-5.7274570163139485E-2</c:v>
                </c:pt>
                <c:pt idx="46">
                  <c:v>-5.3995392156183361E-2</c:v>
                </c:pt>
                <c:pt idx="47">
                  <c:v>-5.4305219924214172E-2</c:v>
                </c:pt>
                <c:pt idx="48">
                  <c:v>-5.2855798862132916E-2</c:v>
                </c:pt>
                <c:pt idx="49">
                  <c:v>-4.9831789505234703E-2</c:v>
                </c:pt>
                <c:pt idx="50">
                  <c:v>-5.0120002004010379E-2</c:v>
                </c:pt>
                <c:pt idx="51">
                  <c:v>-4.7253894787984668E-2</c:v>
                </c:pt>
                <c:pt idx="52">
                  <c:v>-4.7528639932012208E-2</c:v>
                </c:pt>
                <c:pt idx="53">
                  <c:v>-4.626360406962339E-2</c:v>
                </c:pt>
                <c:pt idx="54">
                  <c:v>-4.078607010015832E-2</c:v>
                </c:pt>
                <c:pt idx="55">
                  <c:v>-4.3955421348979763E-2</c:v>
                </c:pt>
                <c:pt idx="56">
                  <c:v>-4.144486485463373E-2</c:v>
                </c:pt>
                <c:pt idx="57">
                  <c:v>-4.1689000540043521E-2</c:v>
                </c:pt>
                <c:pt idx="58">
                  <c:v>-3.9309067340139212E-2</c:v>
                </c:pt>
                <c:pt idx="59">
                  <c:v>-3.9541848888595167E-2</c:v>
                </c:pt>
                <c:pt idx="60">
                  <c:v>-3.8493522318588706E-2</c:v>
                </c:pt>
                <c:pt idx="61">
                  <c:v>-3.6297660798884128E-2</c:v>
                </c:pt>
                <c:pt idx="62">
                  <c:v>-3.6514331904444551E-2</c:v>
                </c:pt>
                <c:pt idx="63">
                  <c:v>-3.4432417849846686E-2</c:v>
                </c:pt>
                <c:pt idx="64">
                  <c:v>-3.4639046066388422E-2</c:v>
                </c:pt>
                <c:pt idx="65">
                  <c:v>-3.3723363081529754E-2</c:v>
                </c:pt>
                <c:pt idx="66">
                  <c:v>-3.0769760241787285E-2</c:v>
                </c:pt>
                <c:pt idx="67">
                  <c:v>-3.2023317807225109E-2</c:v>
                </c:pt>
                <c:pt idx="68">
                  <c:v>-3.0199770861113029E-2</c:v>
                </c:pt>
                <c:pt idx="69">
                  <c:v>-3.0383407826593538E-2</c:v>
                </c:pt>
                <c:pt idx="70">
                  <c:v>-2.8654131354350212E-2</c:v>
                </c:pt>
                <c:pt idx="71">
                  <c:v>-2.8829296068236924E-2</c:v>
                </c:pt>
                <c:pt idx="72">
                  <c:v>-2.8070329976852049E-2</c:v>
                </c:pt>
                <c:pt idx="73">
                  <c:v>-2.6473947330529927E-2</c:v>
                </c:pt>
                <c:pt idx="74">
                  <c:v>-2.6637084470086211E-2</c:v>
                </c:pt>
                <c:pt idx="75">
                  <c:v>-2.5122999749051952E-2</c:v>
                </c:pt>
                <c:pt idx="76">
                  <c:v>-2.5278635236866603E-2</c:v>
                </c:pt>
                <c:pt idx="77">
                  <c:v>-2.4615152722862372E-2</c:v>
                </c:pt>
                <c:pt idx="78">
                  <c:v>-2.1708175024284532E-2</c:v>
                </c:pt>
                <c:pt idx="79">
                  <c:v>-2.3403975928122236E-2</c:v>
                </c:pt>
                <c:pt idx="80">
                  <c:v>-2.2075393391245288E-2</c:v>
                </c:pt>
                <c:pt idx="81">
                  <c:v>-2.2213954249044321E-2</c:v>
                </c:pt>
                <c:pt idx="82">
                  <c:v>-2.0953594858374894E-2</c:v>
                </c:pt>
                <c:pt idx="83">
                  <c:v>-2.1085812899118976E-2</c:v>
                </c:pt>
                <c:pt idx="84">
                  <c:v>-2.053473290757608E-2</c:v>
                </c:pt>
                <c:pt idx="85">
                  <c:v>-1.9370586103953442E-2</c:v>
                </c:pt>
                <c:pt idx="86">
                  <c:v>-1.9493795006661343E-2</c:v>
                </c:pt>
                <c:pt idx="87">
                  <c:v>-1.8389254298887291E-2</c:v>
                </c:pt>
                <c:pt idx="88">
                  <c:v>-1.850684127088335E-2</c:v>
                </c:pt>
                <c:pt idx="89">
                  <c:v>-1.8024676014563513E-2</c:v>
                </c:pt>
                <c:pt idx="90">
                  <c:v>-1.5898855037565201E-2</c:v>
                </c:pt>
                <c:pt idx="91">
                  <c:v>-1.7144262688072721E-2</c:v>
                </c:pt>
                <c:pt idx="92">
                  <c:v>-1.6174150605002036E-2</c:v>
                </c:pt>
                <c:pt idx="93">
                  <c:v>-1.6278932482281801E-2</c:v>
                </c:pt>
                <c:pt idx="94">
                  <c:v>-1.535828838267562E-2</c:v>
                </c:pt>
                <c:pt idx="95">
                  <c:v>-1.5458310101001306E-2</c:v>
                </c:pt>
                <c:pt idx="96">
                  <c:v>-1.5057341564894959E-2</c:v>
                </c:pt>
                <c:pt idx="97">
                  <c:v>-1.4206489185041181E-2</c:v>
                </c:pt>
                <c:pt idx="98">
                  <c:v>-1.4299746336463763E-2</c:v>
                </c:pt>
                <c:pt idx="99">
                  <c:v>-1.34921499140457E-2</c:v>
                </c:pt>
              </c:numCache>
            </c:numRef>
          </c:val>
          <c:extLst>
            <c:ext xmlns:c16="http://schemas.microsoft.com/office/drawing/2014/chart" uri="{C3380CC4-5D6E-409C-BE32-E72D297353CC}">
              <c16:uniqueId val="{00000003-916C-4159-88ED-B7873F747D11}"/>
            </c:ext>
          </c:extLst>
        </c:ser>
        <c:ser>
          <c:idx val="4"/>
          <c:order val="4"/>
          <c:tx>
            <c:strRef>
              <c:f>Charts!$B$25</c:f>
              <c:strCache>
                <c:ptCount val="1"/>
                <c:pt idx="0">
                  <c:v>Capital Expenditure</c:v>
                </c:pt>
              </c:strCache>
            </c:strRef>
          </c:tx>
          <c:spPr>
            <a:solidFill>
              <a:srgbClr val="4472C4"/>
            </a:solidFill>
          </c:spPr>
          <c:invertIfNegative val="0"/>
          <c:val>
            <c:numRef>
              <c:f>Charts!$G$25:$DB$25</c:f>
              <c:numCache>
                <c:formatCode>#,##0.0;\(#,##0.0\);\-\-</c:formatCode>
                <c:ptCount val="100"/>
                <c:pt idx="0">
                  <c:v>-1.6241016000000001</c:v>
                </c:pt>
                <c:pt idx="1">
                  <c:v>-1.6241016000000001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numCache>
            </c:numRef>
          </c:val>
          <c:extLst>
            <c:ext xmlns:c16="http://schemas.microsoft.com/office/drawing/2014/chart" uri="{C3380CC4-5D6E-409C-BE32-E72D297353CC}">
              <c16:uniqueId val="{00000004-916C-4159-88ED-B7873F747D11}"/>
            </c:ext>
          </c:extLst>
        </c:ser>
        <c:dLbls>
          <c:showLegendKey val="0"/>
          <c:showVal val="0"/>
          <c:showCatName val="0"/>
          <c:showSerName val="0"/>
          <c:showPercent val="0"/>
          <c:showBubbleSize val="0"/>
        </c:dLbls>
        <c:gapWidth val="150"/>
        <c:overlap val="100"/>
        <c:axId val="461632896"/>
        <c:axId val="461630816"/>
      </c:barChart>
      <c:lineChart>
        <c:grouping val="standard"/>
        <c:varyColors val="0"/>
        <c:ser>
          <c:idx val="5"/>
          <c:order val="5"/>
          <c:tx>
            <c:strRef>
              <c:f>Charts!$B$27</c:f>
              <c:strCache>
                <c:ptCount val="1"/>
                <c:pt idx="0">
                  <c:v>Cumulative Unlevered Free Cash Flow</c:v>
                </c:pt>
              </c:strCache>
            </c:strRef>
          </c:tx>
          <c:spPr>
            <a:ln w="28575">
              <a:solidFill>
                <a:srgbClr val="002060"/>
              </a:solidFill>
            </a:ln>
          </c:spPr>
          <c:marker>
            <c:symbol val="none"/>
          </c:marker>
          <c:val>
            <c:numRef>
              <c:f>Charts!$G$27:$DB$27</c:f>
              <c:numCache>
                <c:formatCode>#,##0.0;\(#,##0.0\);\-\-</c:formatCode>
                <c:ptCount val="100"/>
                <c:pt idx="0">
                  <c:v>-1.6241016000000001</c:v>
                </c:pt>
                <c:pt idx="1">
                  <c:v>-3.2482032000000003</c:v>
                </c:pt>
                <c:pt idx="2">
                  <c:v>-2.4658368990000001</c:v>
                </c:pt>
                <c:pt idx="3">
                  <c:v>-1.7143115957499999</c:v>
                </c:pt>
                <c:pt idx="4">
                  <c:v>-0.94320190576024265</c:v>
                </c:pt>
                <c:pt idx="5">
                  <c:v>-0.17764062129110558</c:v>
                </c:pt>
                <c:pt idx="6">
                  <c:v>0.5088370902867827</c:v>
                </c:pt>
                <c:pt idx="7">
                  <c:v>1.2641778939095383</c:v>
                </c:pt>
                <c:pt idx="8">
                  <c:v>1.9900761966223794</c:v>
                </c:pt>
                <c:pt idx="9">
                  <c:v>2.7352563450964142</c:v>
                </c:pt>
                <c:pt idx="10">
                  <c:v>3.451519779250892</c:v>
                </c:pt>
                <c:pt idx="11">
                  <c:v>4.1869513141905266</c:v>
                </c:pt>
                <c:pt idx="12">
                  <c:v>4.9175777385064192</c:v>
                </c:pt>
                <c:pt idx="13">
                  <c:v>5.6200405646050244</c:v>
                </c:pt>
                <c:pt idx="14">
                  <c:v>6.3415085676436824</c:v>
                </c:pt>
                <c:pt idx="15">
                  <c:v>7.0352868961467383</c:v>
                </c:pt>
                <c:pt idx="16">
                  <c:v>7.7479678762710105</c:v>
                </c:pt>
                <c:pt idx="17">
                  <c:v>8.456317715663527</c:v>
                </c:pt>
                <c:pt idx="18">
                  <c:v>9.114877653794009</c:v>
                </c:pt>
                <c:pt idx="19">
                  <c:v>9.8151108652746935</c:v>
                </c:pt>
                <c:pt idx="20">
                  <c:v>10.488753245600128</c:v>
                </c:pt>
                <c:pt idx="21">
                  <c:v>11.181060561491904</c:v>
                </c:pt>
                <c:pt idx="22">
                  <c:v>11.847187190018985</c:v>
                </c:pt>
                <c:pt idx="23">
                  <c:v>12.531890026487011</c:v>
                </c:pt>
                <c:pt idx="24">
                  <c:v>13.212844600216119</c:v>
                </c:pt>
                <c:pt idx="25">
                  <c:v>13.868205960469327</c:v>
                </c:pt>
                <c:pt idx="26">
                  <c:v>14.5271185071283</c:v>
                </c:pt>
                <c:pt idx="27">
                  <c:v>15.147757821061054</c:v>
                </c:pt>
                <c:pt idx="28">
                  <c:v>15.77177906857359</c:v>
                </c:pt>
                <c:pt idx="29">
                  <c:v>16.378776111948714</c:v>
                </c:pt>
                <c:pt idx="30">
                  <c:v>16.912992581855207</c:v>
                </c:pt>
                <c:pt idx="31">
                  <c:v>17.48894334759402</c:v>
                </c:pt>
                <c:pt idx="32">
                  <c:v>18.031432385799594</c:v>
                </c:pt>
                <c:pt idx="33">
                  <c:v>18.576919336109285</c:v>
                </c:pt>
                <c:pt idx="34">
                  <c:v>19.090710233927258</c:v>
                </c:pt>
                <c:pt idx="35">
                  <c:v>19.607356848957252</c:v>
                </c:pt>
                <c:pt idx="36">
                  <c:v>20.109929976905377</c:v>
                </c:pt>
                <c:pt idx="37">
                  <c:v>20.583293184566458</c:v>
                </c:pt>
                <c:pt idx="38">
                  <c:v>21.059310602164899</c:v>
                </c:pt>
                <c:pt idx="39">
                  <c:v>21.507655831741573</c:v>
                </c:pt>
                <c:pt idx="40">
                  <c:v>21.958529815692266</c:v>
                </c:pt>
                <c:pt idx="41">
                  <c:v>22.39713323693686</c:v>
                </c:pt>
                <c:pt idx="42">
                  <c:v>22.783008805994452</c:v>
                </c:pt>
                <c:pt idx="43">
                  <c:v>23.199230310902287</c:v>
                </c:pt>
                <c:pt idx="44">
                  <c:v>23.591239912770785</c:v>
                </c:pt>
                <c:pt idx="45">
                  <c:v>23.985493413700205</c:v>
                </c:pt>
                <c:pt idx="46">
                  <c:v>24.356805402113046</c:v>
                </c:pt>
                <c:pt idx="47">
                  <c:v>24.730255735578019</c:v>
                </c:pt>
                <c:pt idx="48">
                  <c:v>25.093552372124122</c:v>
                </c:pt>
                <c:pt idx="49">
                  <c:v>25.435696831855633</c:v>
                </c:pt>
                <c:pt idx="50">
                  <c:v>25.779829975102796</c:v>
                </c:pt>
                <c:pt idx="51">
                  <c:v>26.1039180568525</c:v>
                </c:pt>
                <c:pt idx="52">
                  <c:v>26.429901595367422</c:v>
                </c:pt>
                <c:pt idx="53">
                  <c:v>26.747025768386827</c:v>
                </c:pt>
                <c:pt idx="54">
                  <c:v>27.025874159891572</c:v>
                </c:pt>
                <c:pt idx="55">
                  <c:v>27.326835005603165</c:v>
                </c:pt>
                <c:pt idx="56">
                  <c:v>27.610243225229762</c:v>
                </c:pt>
                <c:pt idx="57">
                  <c:v>27.895335070539925</c:v>
                </c:pt>
                <c:pt idx="58">
                  <c:v>28.163789787412483</c:v>
                </c:pt>
                <c:pt idx="59">
                  <c:v>28.433849577205851</c:v>
                </c:pt>
                <c:pt idx="60">
                  <c:v>28.696570791901841</c:v>
                </c:pt>
                <c:pt idx="61">
                  <c:v>28.943944795182251</c:v>
                </c:pt>
                <c:pt idx="62">
                  <c:v>29.192812435519233</c:v>
                </c:pt>
                <c:pt idx="63">
                  <c:v>29.42713125658592</c:v>
                </c:pt>
                <c:pt idx="64">
                  <c:v>29.66287426258188</c:v>
                </c:pt>
                <c:pt idx="65">
                  <c:v>29.892209253630078</c:v>
                </c:pt>
                <c:pt idx="66">
                  <c:v>30.100917880308103</c:v>
                </c:pt>
                <c:pt idx="67">
                  <c:v>30.318356970026674</c:v>
                </c:pt>
                <c:pt idx="68">
                  <c:v>30.52305716786487</c:v>
                </c:pt>
                <c:pt idx="69">
                  <c:v>30.729022598673634</c:v>
                </c:pt>
                <c:pt idx="70">
                  <c:v>30.922909387583911</c:v>
                </c:pt>
                <c:pt idx="71">
                  <c:v>31.11800285284896</c:v>
                </c:pt>
                <c:pt idx="72">
                  <c:v>31.307787404716358</c:v>
                </c:pt>
                <c:pt idx="73">
                  <c:v>31.486423934323856</c:v>
                </c:pt>
                <c:pt idx="74">
                  <c:v>31.666184027780382</c:v>
                </c:pt>
                <c:pt idx="75">
                  <c:v>31.835372320610073</c:v>
                </c:pt>
                <c:pt idx="76">
                  <c:v>32.005632350327936</c:v>
                </c:pt>
                <c:pt idx="77">
                  <c:v>32.171252901223028</c:v>
                </c:pt>
                <c:pt idx="78">
                  <c:v>32.316595072846916</c:v>
                </c:pt>
                <c:pt idx="79">
                  <c:v>32.47374717215564</c:v>
                </c:pt>
                <c:pt idx="80">
                  <c:v>32.621626017618745</c:v>
                </c:pt>
                <c:pt idx="81">
                  <c:v>32.7704586687708</c:v>
                </c:pt>
                <c:pt idx="82">
                  <c:v>32.91049553463683</c:v>
                </c:pt>
                <c:pt idx="83">
                  <c:v>33.051442410025949</c:v>
                </c:pt>
                <c:pt idx="84">
                  <c:v>33.188537598108027</c:v>
                </c:pt>
                <c:pt idx="85">
                  <c:v>33.317510250646961</c:v>
                </c:pt>
                <c:pt idx="86">
                  <c:v>33.447330718521293</c:v>
                </c:pt>
                <c:pt idx="87">
                  <c:v>33.569445678445412</c:v>
                </c:pt>
                <c:pt idx="88">
                  <c:v>33.692369650810903</c:v>
                </c:pt>
                <c:pt idx="89">
                  <c:v>33.811924768711819</c:v>
                </c:pt>
                <c:pt idx="90">
                  <c:v>33.916664084099452</c:v>
                </c:pt>
                <c:pt idx="91">
                  <c:v>34.030068456013218</c:v>
                </c:pt>
                <c:pt idx="92">
                  <c:v>34.136707625738381</c:v>
                </c:pt>
                <c:pt idx="93">
                  <c:v>34.244067450643904</c:v>
                </c:pt>
                <c:pt idx="94">
                  <c:v>34.345008013755304</c:v>
                </c:pt>
                <c:pt idx="95">
                  <c:v>34.446636395320269</c:v>
                </c:pt>
                <c:pt idx="96">
                  <c:v>34.545464605964476</c:v>
                </c:pt>
                <c:pt idx="97">
                  <c:v>34.638361542543308</c:v>
                </c:pt>
                <c:pt idx="98">
                  <c:v>34.731899643144644</c:v>
                </c:pt>
                <c:pt idx="99">
                  <c:v>34.81980886662258</c:v>
                </c:pt>
              </c:numCache>
            </c:numRef>
          </c:val>
          <c:smooth val="0"/>
          <c:extLst>
            <c:ext xmlns:c16="http://schemas.microsoft.com/office/drawing/2014/chart" uri="{C3380CC4-5D6E-409C-BE32-E72D297353CC}">
              <c16:uniqueId val="{00000005-916C-4159-88ED-B7873F747D11}"/>
            </c:ext>
          </c:extLst>
        </c:ser>
        <c:dLbls>
          <c:showLegendKey val="0"/>
          <c:showVal val="0"/>
          <c:showCatName val="0"/>
          <c:showSerName val="0"/>
          <c:showPercent val="0"/>
          <c:showBubbleSize val="0"/>
        </c:dLbls>
        <c:marker val="1"/>
        <c:smooth val="0"/>
        <c:axId val="1519959392"/>
        <c:axId val="1519958144"/>
      </c:lineChart>
      <c:dateAx>
        <c:axId val="461632896"/>
        <c:scaling>
          <c:orientation val="minMax"/>
        </c:scaling>
        <c:delete val="0"/>
        <c:axPos val="b"/>
        <c:numFmt formatCode="yyyy" sourceLinked="0"/>
        <c:majorTickMark val="none"/>
        <c:minorTickMark val="none"/>
        <c:tickLblPos val="low"/>
        <c:spPr>
          <a:noFill/>
          <a:ln w="9525" cap="flat" cmpd="sng" algn="ctr">
            <a:solidFill>
              <a:schemeClr val="tx1">
                <a:lumMod val="15000"/>
                <a:lumOff val="85000"/>
              </a:schemeClr>
            </a:solidFill>
            <a:round/>
          </a:ln>
          <a:effectLst/>
        </c:spPr>
        <c:txPr>
          <a:bodyPr rot="-60000000" vert="horz"/>
          <a:lstStyle/>
          <a:p>
            <a:pPr>
              <a:defRPr/>
            </a:pPr>
            <a:endParaRPr lang="en-US"/>
          </a:p>
        </c:txPr>
        <c:crossAx val="461630816"/>
        <c:crosses val="autoZero"/>
        <c:auto val="1"/>
        <c:lblOffset val="100"/>
        <c:baseTimeUnit val="months"/>
        <c:majorUnit val="12"/>
        <c:majorTimeUnit val="months"/>
      </c:dateAx>
      <c:valAx>
        <c:axId val="461630816"/>
        <c:scaling>
          <c:orientation val="minMax"/>
          <c:max val="2"/>
          <c:min val="-2"/>
        </c:scaling>
        <c:delete val="0"/>
        <c:axPos val="l"/>
        <c:title>
          <c:tx>
            <c:rich>
              <a:bodyPr rot="-5400000" vert="horz"/>
              <a:lstStyle/>
              <a:p>
                <a:pPr>
                  <a:defRPr/>
                </a:pPr>
                <a:r>
                  <a:rPr lang="en-GB" dirty="0"/>
                  <a:t>Operations (US$m)</a:t>
                </a:r>
              </a:p>
            </c:rich>
          </c:tx>
          <c:overlay val="0"/>
          <c:spPr>
            <a:noFill/>
            <a:ln>
              <a:noFill/>
            </a:ln>
            <a:effectLst/>
          </c:spPr>
        </c:title>
        <c:numFmt formatCode="#,##0;\(#,##0\);\-\-" sourceLinked="0"/>
        <c:majorTickMark val="none"/>
        <c:minorTickMark val="none"/>
        <c:tickLblPos val="nextTo"/>
        <c:spPr>
          <a:noFill/>
          <a:ln>
            <a:noFill/>
          </a:ln>
          <a:effectLst/>
        </c:spPr>
        <c:txPr>
          <a:bodyPr rot="-60000000" vert="horz" anchor="ctr" anchorCtr="0"/>
          <a:lstStyle/>
          <a:p>
            <a:pPr>
              <a:defRPr/>
            </a:pPr>
            <a:endParaRPr lang="en-US"/>
          </a:p>
        </c:txPr>
        <c:crossAx val="461632896"/>
        <c:crosses val="autoZero"/>
        <c:crossBetween val="between"/>
        <c:majorUnit val="1"/>
      </c:valAx>
      <c:valAx>
        <c:axId val="1519958144"/>
        <c:scaling>
          <c:orientation val="minMax"/>
          <c:max val="40"/>
          <c:min val="-40"/>
        </c:scaling>
        <c:delete val="0"/>
        <c:axPos val="r"/>
        <c:title>
          <c:tx>
            <c:rich>
              <a:bodyPr/>
              <a:lstStyle/>
              <a:p>
                <a:pPr>
                  <a:defRPr/>
                </a:pPr>
                <a:r>
                  <a:rPr lang="en-GB" dirty="0"/>
                  <a:t>Cumulative Free Cash Flow (US$m)</a:t>
                </a:r>
              </a:p>
            </c:rich>
          </c:tx>
          <c:overlay val="0"/>
        </c:title>
        <c:numFmt formatCode="#,##0;\(#,##0\);\-\-" sourceLinked="0"/>
        <c:majorTickMark val="none"/>
        <c:minorTickMark val="none"/>
        <c:tickLblPos val="nextTo"/>
        <c:spPr>
          <a:noFill/>
          <a:ln>
            <a:noFill/>
          </a:ln>
        </c:spPr>
        <c:crossAx val="1519959392"/>
        <c:crosses val="max"/>
        <c:crossBetween val="between"/>
        <c:majorUnit val="20"/>
      </c:valAx>
      <c:catAx>
        <c:axId val="1519959392"/>
        <c:scaling>
          <c:orientation val="minMax"/>
        </c:scaling>
        <c:delete val="1"/>
        <c:axPos val="b"/>
        <c:majorTickMark val="out"/>
        <c:minorTickMark val="none"/>
        <c:tickLblPos val="nextTo"/>
        <c:crossAx val="1519958144"/>
        <c:crosses val="autoZero"/>
        <c:auto val="1"/>
        <c:lblAlgn val="ctr"/>
        <c:lblOffset val="100"/>
        <c:noMultiLvlLbl val="0"/>
      </c:catAx>
    </c:plotArea>
    <c:legend>
      <c:legendPos val="b"/>
      <c:layout>
        <c:manualLayout>
          <c:xMode val="edge"/>
          <c:yMode val="edge"/>
          <c:x val="4.7075607064017651E-2"/>
          <c:y val="0.79636904761904759"/>
          <c:w val="0.88248601913171454"/>
          <c:h val="0.19777085640457731"/>
        </c:manualLayout>
      </c:layout>
      <c:overlay val="0"/>
    </c:legend>
    <c:plotVisOnly val="1"/>
    <c:dispBlanksAs val="gap"/>
    <c:showDLblsOverMax val="0"/>
    <c:extLst/>
  </c:chart>
  <c:spPr>
    <a:noFill/>
    <a:ln w="9525" cap="flat" cmpd="sng" algn="ctr">
      <a:noFill/>
      <a:round/>
    </a:ln>
    <a:effectLst/>
  </c:spPr>
  <c:txPr>
    <a:bodyPr/>
    <a:lstStyle/>
    <a:p>
      <a:pPr>
        <a:defRPr sz="1000" b="0">
          <a:solidFill>
            <a:sysClr val="windowText" lastClr="000000"/>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18831" cy="495028"/>
          </a:xfrm>
          <a:prstGeom prst="rect">
            <a:avLst/>
          </a:prstGeom>
        </p:spPr>
        <p:txBody>
          <a:bodyPr vert="horz" lIns="81579" tIns="40790" rIns="81579" bIns="40790" rtlCol="0"/>
          <a:lstStyle>
            <a:lvl1pPr algn="l">
              <a:defRPr sz="1100"/>
            </a:lvl1pPr>
          </a:lstStyle>
          <a:p>
            <a:endParaRPr lang="en-GB" dirty="0"/>
          </a:p>
        </p:txBody>
      </p:sp>
      <p:sp>
        <p:nvSpPr>
          <p:cNvPr id="3" name="Date Placeholder 2"/>
          <p:cNvSpPr>
            <a:spLocks noGrp="1"/>
          </p:cNvSpPr>
          <p:nvPr>
            <p:ph type="dt" idx="1"/>
          </p:nvPr>
        </p:nvSpPr>
        <p:spPr>
          <a:xfrm>
            <a:off x="3815374" y="1"/>
            <a:ext cx="2918831" cy="495028"/>
          </a:xfrm>
          <a:prstGeom prst="rect">
            <a:avLst/>
          </a:prstGeom>
        </p:spPr>
        <p:txBody>
          <a:bodyPr vert="horz" lIns="81579" tIns="40790" rIns="81579" bIns="40790" rtlCol="0"/>
          <a:lstStyle>
            <a:lvl1pPr algn="r">
              <a:defRPr sz="1100"/>
            </a:lvl1pPr>
          </a:lstStyle>
          <a:p>
            <a:fld id="{91657C3E-1D4B-47C4-AC96-488C85213ACB}" type="datetimeFigureOut">
              <a:rPr lang="en-GB" smtClean="0"/>
              <a:t>01/09/2022</a:t>
            </a:fld>
            <a:endParaRPr lang="en-GB" dirty="0"/>
          </a:p>
        </p:txBody>
      </p:sp>
      <p:sp>
        <p:nvSpPr>
          <p:cNvPr id="4" name="Slide Image Placeholder 3"/>
          <p:cNvSpPr>
            <a:spLocks noGrp="1" noRot="1" noChangeAspect="1"/>
          </p:cNvSpPr>
          <p:nvPr>
            <p:ph type="sldImg" idx="2"/>
          </p:nvPr>
        </p:nvSpPr>
        <p:spPr>
          <a:xfrm>
            <a:off x="407988" y="1233488"/>
            <a:ext cx="5919787" cy="3328987"/>
          </a:xfrm>
          <a:prstGeom prst="rect">
            <a:avLst/>
          </a:prstGeom>
          <a:noFill/>
          <a:ln w="12700">
            <a:solidFill>
              <a:prstClr val="black"/>
            </a:solidFill>
          </a:ln>
        </p:spPr>
        <p:txBody>
          <a:bodyPr vert="horz" lIns="81579" tIns="40790" rIns="81579" bIns="40790" rtlCol="0" anchor="ctr"/>
          <a:lstStyle/>
          <a:p>
            <a:endParaRPr lang="en-GB" dirty="0"/>
          </a:p>
        </p:txBody>
      </p:sp>
      <p:sp>
        <p:nvSpPr>
          <p:cNvPr id="5" name="Notes Placeholder 4"/>
          <p:cNvSpPr>
            <a:spLocks noGrp="1"/>
          </p:cNvSpPr>
          <p:nvPr>
            <p:ph type="body" sz="quarter" idx="3"/>
          </p:nvPr>
        </p:nvSpPr>
        <p:spPr>
          <a:xfrm>
            <a:off x="673577" y="4748164"/>
            <a:ext cx="5388610" cy="3884861"/>
          </a:xfrm>
          <a:prstGeom prst="rect">
            <a:avLst/>
          </a:prstGeom>
        </p:spPr>
        <p:txBody>
          <a:bodyPr vert="horz" lIns="81579" tIns="40790" rIns="81579" bIns="4079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371288"/>
            <a:ext cx="2918831" cy="495028"/>
          </a:xfrm>
          <a:prstGeom prst="rect">
            <a:avLst/>
          </a:prstGeom>
        </p:spPr>
        <p:txBody>
          <a:bodyPr vert="horz" lIns="81579" tIns="40790" rIns="81579" bIns="40790" rtlCol="0" anchor="b"/>
          <a:lstStyle>
            <a:lvl1pPr algn="l">
              <a:defRPr sz="1100"/>
            </a:lvl1pPr>
          </a:lstStyle>
          <a:p>
            <a:endParaRPr lang="en-GB" dirty="0"/>
          </a:p>
        </p:txBody>
      </p:sp>
      <p:sp>
        <p:nvSpPr>
          <p:cNvPr id="7" name="Slide Number Placeholder 6"/>
          <p:cNvSpPr>
            <a:spLocks noGrp="1"/>
          </p:cNvSpPr>
          <p:nvPr>
            <p:ph type="sldNum" sz="quarter" idx="5"/>
          </p:nvPr>
        </p:nvSpPr>
        <p:spPr>
          <a:xfrm>
            <a:off x="3815374" y="9371288"/>
            <a:ext cx="2918831" cy="495028"/>
          </a:xfrm>
          <a:prstGeom prst="rect">
            <a:avLst/>
          </a:prstGeom>
        </p:spPr>
        <p:txBody>
          <a:bodyPr vert="horz" lIns="81579" tIns="40790" rIns="81579" bIns="40790" rtlCol="0" anchor="b"/>
          <a:lstStyle>
            <a:lvl1pPr algn="r">
              <a:defRPr sz="1100"/>
            </a:lvl1pPr>
          </a:lstStyle>
          <a:p>
            <a:fld id="{DF988165-8A44-4BD0-96D1-BF7EF1167A13}" type="slidenum">
              <a:rPr lang="en-GB" smtClean="0"/>
              <a:t>‹#›</a:t>
            </a:fld>
            <a:endParaRPr lang="en-GB" dirty="0"/>
          </a:p>
        </p:txBody>
      </p:sp>
    </p:spTree>
    <p:extLst>
      <p:ext uri="{BB962C8B-B14F-4D97-AF65-F5344CB8AC3E}">
        <p14:creationId xmlns:p14="http://schemas.microsoft.com/office/powerpoint/2010/main" val="2578691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049948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988165-8A44-4BD0-96D1-BF7EF1167A13}"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9907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988165-8A44-4BD0-96D1-BF7EF1167A13}" type="slidenum">
              <a:rPr lang="en-GB" smtClean="0"/>
              <a:t>4</a:t>
            </a:fld>
            <a:endParaRPr lang="en-GB" dirty="0"/>
          </a:p>
        </p:txBody>
      </p:sp>
    </p:spTree>
    <p:extLst>
      <p:ext uri="{BB962C8B-B14F-4D97-AF65-F5344CB8AC3E}">
        <p14:creationId xmlns:p14="http://schemas.microsoft.com/office/powerpoint/2010/main" val="3769822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988165-8A44-4BD0-96D1-BF7EF1167A13}" type="slidenum">
              <a:rPr lang="en-GB" smtClean="0"/>
              <a:t>6</a:t>
            </a:fld>
            <a:endParaRPr lang="en-GB" dirty="0"/>
          </a:p>
        </p:txBody>
      </p:sp>
    </p:spTree>
    <p:extLst>
      <p:ext uri="{BB962C8B-B14F-4D97-AF65-F5344CB8AC3E}">
        <p14:creationId xmlns:p14="http://schemas.microsoft.com/office/powerpoint/2010/main" val="2949841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988165-8A44-4BD0-96D1-BF7EF1167A13}" type="slidenum">
              <a:rPr kumimoji="0" lang="en-GB"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6903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988165-8A44-4BD0-96D1-BF7EF1167A13}" type="slidenum">
              <a:rPr lang="en-GB" smtClean="0"/>
              <a:t>8</a:t>
            </a:fld>
            <a:endParaRPr lang="en-GB" dirty="0"/>
          </a:p>
        </p:txBody>
      </p:sp>
    </p:spTree>
    <p:extLst>
      <p:ext uri="{BB962C8B-B14F-4D97-AF65-F5344CB8AC3E}">
        <p14:creationId xmlns:p14="http://schemas.microsoft.com/office/powerpoint/2010/main" val="1107218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988165-8A44-4BD0-96D1-BF7EF1167A13}" type="slidenum">
              <a:rPr kumimoji="0" lang="en-GB"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365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988165-8A44-4BD0-96D1-BF7EF1167A13}" type="slidenum">
              <a:rPr lang="en-GB" smtClean="0"/>
              <a:t>10</a:t>
            </a:fld>
            <a:endParaRPr lang="en-GB" dirty="0"/>
          </a:p>
        </p:txBody>
      </p:sp>
    </p:spTree>
    <p:extLst>
      <p:ext uri="{BB962C8B-B14F-4D97-AF65-F5344CB8AC3E}">
        <p14:creationId xmlns:p14="http://schemas.microsoft.com/office/powerpoint/2010/main" val="2540270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E5582D-81D0-4264-EB16-49E4F7C974E3}"/>
              </a:ext>
            </a:extLst>
          </p:cNvPr>
          <p:cNvSpPr>
            <a:spLocks noGrp="1" noRot="1" noChangeAspect="1"/>
          </p:cNvSpPr>
          <p:nvPr>
            <p:ph type="sldImg"/>
          </p:nvPr>
        </p:nvSpPr>
        <p:spPr>
          <a:xfrm>
            <a:off x="407988" y="1233488"/>
            <a:ext cx="5919787" cy="3328987"/>
          </a:xfrm>
        </p:spPr>
      </p:sp>
      <p:sp>
        <p:nvSpPr>
          <p:cNvPr id="3" name="Notes Placeholder 2">
            <a:extLst>
              <a:ext uri="{FF2B5EF4-FFF2-40B4-BE49-F238E27FC236}">
                <a16:creationId xmlns:a16="http://schemas.microsoft.com/office/drawing/2014/main" id="{59E463D6-B9D9-849E-27AC-3BFA43D3585F}"/>
              </a:ext>
            </a:extLst>
          </p:cNvPr>
          <p:cNvSpPr txBox="1">
            <a:spLocks noGrp="1"/>
          </p:cNvSpPr>
          <p:nvPr>
            <p:ph type="body" sz="quarter" idx="1"/>
          </p:nvPr>
        </p:nvSpPr>
        <p:spPr/>
        <p:txBody>
          <a:bodyPr/>
          <a:lstStyle/>
          <a:p>
            <a:endParaRPr lang="en-GB" dirty="0"/>
          </a:p>
        </p:txBody>
      </p:sp>
      <p:sp>
        <p:nvSpPr>
          <p:cNvPr id="4" name="Slide Number Placeholder 3">
            <a:extLst>
              <a:ext uri="{FF2B5EF4-FFF2-40B4-BE49-F238E27FC236}">
                <a16:creationId xmlns:a16="http://schemas.microsoft.com/office/drawing/2014/main" id="{AF4A19AD-6A02-953E-D641-E855877B34CF}"/>
              </a:ext>
            </a:extLst>
          </p:cNvPr>
          <p:cNvSpPr txBox="1">
            <a:spLocks noGrp="1"/>
          </p:cNvSpPr>
          <p:nvPr>
            <p:ph type="sldNum" sz="quarter" idx="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E477F9-F439-4139-A76D-C9474A0DEC54}" type="slidenum">
              <a:rPr kumimoji="0" lang="en-GB" sz="1100" b="0" i="0" u="none" strike="noStrike" kern="120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100" b="0" i="0" u="none" strike="noStrike" kern="1200" cap="none" spc="0" normalizeH="0" baseline="0" noProof="0" dirty="0">
              <a:ln>
                <a:noFill/>
              </a:ln>
              <a:solidFill>
                <a:srgbClr val="000000"/>
              </a:solidFill>
              <a:effectLst/>
              <a:uLnTx/>
              <a:uFillTx/>
              <a:latin typeface="Calibri"/>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988165-8A44-4BD0-96D1-BF7EF1167A13}" type="slidenum">
              <a:rPr kumimoji="0" lang="en-GB"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6903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988165-8A44-4BD0-96D1-BF7EF1167A13}" type="slidenum">
              <a:rPr kumimoji="0" lang="en-GB"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0330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988165-8A44-4BD0-96D1-BF7EF1167A13}" type="slidenum">
              <a:rPr kumimoji="0" lang="en-GB"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93003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988165-8A44-4BD0-96D1-BF7EF1167A13}" type="slidenum">
              <a:rPr lang="en-GB" smtClean="0"/>
              <a:t>19</a:t>
            </a:fld>
            <a:endParaRPr lang="en-GB" dirty="0"/>
          </a:p>
        </p:txBody>
      </p:sp>
    </p:spTree>
    <p:extLst>
      <p:ext uri="{BB962C8B-B14F-4D97-AF65-F5344CB8AC3E}">
        <p14:creationId xmlns:p14="http://schemas.microsoft.com/office/powerpoint/2010/main" val="1246439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914400" y="1122363"/>
            <a:ext cx="10363200" cy="2387600"/>
          </a:xfrm>
        </p:spPr>
        <p:txBody>
          <a:bodyPr anchor="b"/>
          <a:lstStyle>
            <a:lvl1pPr algn="ctr">
              <a:lnSpc>
                <a:spcPct val="100000"/>
              </a:lnSpc>
              <a:defRPr sz="6000"/>
            </a:lvl1pPr>
          </a:lstStyle>
          <a:p>
            <a:r>
              <a:rPr lang="en-US"/>
              <a:t>CLICK TO EDIT TITLE</a:t>
            </a:r>
          </a:p>
        </p:txBody>
      </p:sp>
      <p:sp>
        <p:nvSpPr>
          <p:cNvPr id="9" name="Subtitle 2"/>
          <p:cNvSpPr>
            <a:spLocks noGrp="1"/>
          </p:cNvSpPr>
          <p:nvPr>
            <p:ph type="subTitle" idx="1" hasCustomPrompt="1"/>
          </p:nvPr>
        </p:nvSpPr>
        <p:spPr>
          <a:xfrm>
            <a:off x="914400" y="3602038"/>
            <a:ext cx="103632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style</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566337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2CP Format Intro Pages">
    <p:spTree>
      <p:nvGrpSpPr>
        <p:cNvPr id="1" name=""/>
        <p:cNvGrpSpPr/>
        <p:nvPr/>
      </p:nvGrpSpPr>
      <p:grpSpPr>
        <a:xfrm>
          <a:off x="0" y="0"/>
          <a:ext cx="0" cy="0"/>
          <a:chOff x="0" y="0"/>
          <a:chExt cx="0" cy="0"/>
        </a:xfrm>
      </p:grpSpPr>
      <p:sp>
        <p:nvSpPr>
          <p:cNvPr id="3" name="Content Placeholder 2"/>
          <p:cNvSpPr>
            <a:spLocks noGrp="1"/>
          </p:cNvSpPr>
          <p:nvPr>
            <p:ph idx="1"/>
          </p:nvPr>
        </p:nvSpPr>
        <p:spPr>
          <a:xfrm>
            <a:off x="294395" y="1482901"/>
            <a:ext cx="11630905" cy="4694062"/>
          </a:xfrm>
          <a:prstGeom prst="rect">
            <a:avLst/>
          </a:prstGeom>
        </p:spPr>
        <p:txBody>
          <a:bodyPr lIns="0" rIns="0">
            <a:normAutofit/>
          </a:bodyPr>
          <a:lstStyle>
            <a:lvl1pPr marL="0" indent="0" algn="ctr">
              <a:buClr>
                <a:srgbClr val="002060"/>
              </a:buClr>
              <a:buNone/>
              <a:defRPr sz="2000" b="0">
                <a:latin typeface="+mn-lt"/>
              </a:defRPr>
            </a:lvl1pPr>
            <a:lvl2pPr marL="457200" indent="0" algn="ctr">
              <a:buClr>
                <a:srgbClr val="002060"/>
              </a:buClr>
              <a:buNone/>
              <a:defRPr sz="2000" b="0">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
        <p:nvSpPr>
          <p:cNvPr id="2" name="Title 1"/>
          <p:cNvSpPr>
            <a:spLocks noGrp="1"/>
          </p:cNvSpPr>
          <p:nvPr>
            <p:ph type="title" hasCustomPrompt="1"/>
          </p:nvPr>
        </p:nvSpPr>
        <p:spPr>
          <a:xfrm>
            <a:off x="294395" y="365127"/>
            <a:ext cx="11630905" cy="754836"/>
          </a:xfrm>
          <a:prstGeom prst="rect">
            <a:avLst/>
          </a:prstGeom>
        </p:spPr>
        <p:txBody>
          <a:bodyPr lIns="0" rIns="0" anchor="ctr">
            <a:noAutofit/>
          </a:bodyPr>
          <a:lstStyle>
            <a:lvl1pPr algn="ctr">
              <a:defRPr kumimoji="0" lang="en-US" sz="3600" b="0" i="0" u="none" strike="noStrike" kern="1200" cap="none" spc="10" normalizeH="0" baseline="0" dirty="0">
                <a:ln>
                  <a:noFill/>
                </a:ln>
                <a:solidFill>
                  <a:srgbClr val="002060"/>
                </a:solidFill>
                <a:effectLst/>
                <a:uLnTx/>
                <a:uFillTx/>
                <a:latin typeface="Franklin Gothic Medium" panose="020B0603020102020204" pitchFamily="34" charset="0"/>
                <a:ea typeface="Franklin Gothic Demi" charset="0"/>
                <a:cs typeface="Franklin Gothic Demi" charset="0"/>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a:t>click to edit title style</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tx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11" name="Footer Placeholder 2">
            <a:extLst>
              <a:ext uri="{FF2B5EF4-FFF2-40B4-BE49-F238E27FC236}">
                <a16:creationId xmlns:a16="http://schemas.microsoft.com/office/drawing/2014/main" id="{F1A41185-1CA1-4201-B697-EF8D1D6B1CCC}"/>
              </a:ext>
            </a:extLst>
          </p:cNvPr>
          <p:cNvSpPr txBox="1">
            <a:spLocks/>
          </p:cNvSpPr>
          <p:nvPr userDrawn="1"/>
        </p:nvSpPr>
        <p:spPr>
          <a:xfrm>
            <a:off x="-1" y="6627434"/>
            <a:ext cx="2122099"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August 2022 – 2CP Resources</a:t>
            </a:r>
          </a:p>
        </p:txBody>
      </p:sp>
    </p:spTree>
    <p:extLst>
      <p:ext uri="{BB962C8B-B14F-4D97-AF65-F5344CB8AC3E}">
        <p14:creationId xmlns:p14="http://schemas.microsoft.com/office/powerpoint/2010/main" val="1681014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2CP Format 1">
    <p:spTree>
      <p:nvGrpSpPr>
        <p:cNvPr id="1" name=""/>
        <p:cNvGrpSpPr/>
        <p:nvPr/>
      </p:nvGrpSpPr>
      <p:grpSpPr>
        <a:xfrm>
          <a:off x="0" y="0"/>
          <a:ext cx="0" cy="0"/>
          <a:chOff x="0" y="0"/>
          <a:chExt cx="0" cy="0"/>
        </a:xfrm>
      </p:grpSpPr>
      <p:sp>
        <p:nvSpPr>
          <p:cNvPr id="3" name="Content Placeholder 2"/>
          <p:cNvSpPr>
            <a:spLocks noGrp="1"/>
          </p:cNvSpPr>
          <p:nvPr>
            <p:ph idx="1"/>
          </p:nvPr>
        </p:nvSpPr>
        <p:spPr>
          <a:xfrm>
            <a:off x="294395" y="1482901"/>
            <a:ext cx="11630905" cy="4694062"/>
          </a:xfrm>
          <a:prstGeom prst="rect">
            <a:avLst/>
          </a:prstGeom>
        </p:spPr>
        <p:txBody>
          <a:bodyPr lIns="0" rIns="0"/>
          <a:lstStyle>
            <a:lvl1pPr>
              <a:buClr>
                <a:srgbClr val="002060"/>
              </a:buClr>
              <a:defRPr sz="1400" b="0">
                <a:latin typeface="+mn-lt"/>
              </a:defRPr>
            </a:lvl1pPr>
            <a:lvl2pPr>
              <a:buClr>
                <a:srgbClr val="002060"/>
              </a:buClr>
              <a:defRPr sz="1200" b="0">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tx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2" name="Title 1"/>
          <p:cNvSpPr>
            <a:spLocks noGrp="1"/>
          </p:cNvSpPr>
          <p:nvPr>
            <p:ph type="title" hasCustomPrompt="1"/>
          </p:nvPr>
        </p:nvSpPr>
        <p:spPr>
          <a:xfrm>
            <a:off x="294395" y="365127"/>
            <a:ext cx="11630905" cy="754836"/>
          </a:xfrm>
          <a:prstGeom prst="rect">
            <a:avLst/>
          </a:prstGeom>
        </p:spPr>
        <p:txBody>
          <a:bodyPr lIns="0" rIns="0" anchor="ctr">
            <a:noAutofit/>
          </a:bodyPr>
          <a:lstStyle>
            <a:lvl1pPr>
              <a:defRPr kumimoji="0" lang="en-US" sz="3600" b="0" i="0" u="none" strike="noStrike" kern="1200" cap="none" spc="10" normalizeH="0" baseline="0" dirty="0">
                <a:ln>
                  <a:noFill/>
                </a:ln>
                <a:solidFill>
                  <a:srgbClr val="002060"/>
                </a:solidFill>
                <a:effectLst/>
                <a:uLnTx/>
                <a:uFillTx/>
                <a:latin typeface="Franklin Gothic Medium" panose="020B0603020102020204" pitchFamily="34" charset="0"/>
                <a:ea typeface="Franklin Gothic Demi" charset="0"/>
                <a:cs typeface="Franklin Gothic Demi" charset="0"/>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a:t>click to edit title style</a:t>
            </a:r>
          </a:p>
        </p:txBody>
      </p:sp>
      <p:sp>
        <p:nvSpPr>
          <p:cNvPr id="11" name="Footer Placeholder 2">
            <a:extLst>
              <a:ext uri="{FF2B5EF4-FFF2-40B4-BE49-F238E27FC236}">
                <a16:creationId xmlns:a16="http://schemas.microsoft.com/office/drawing/2014/main" id="{F1A41185-1CA1-4201-B697-EF8D1D6B1CCC}"/>
              </a:ext>
            </a:extLst>
          </p:cNvPr>
          <p:cNvSpPr txBox="1">
            <a:spLocks/>
          </p:cNvSpPr>
          <p:nvPr userDrawn="1"/>
        </p:nvSpPr>
        <p:spPr>
          <a:xfrm>
            <a:off x="-1" y="6627434"/>
            <a:ext cx="1984076"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effectLst/>
                <a:uLnTx/>
                <a:uFillTx/>
                <a:latin typeface="Calibri" panose="020F0502020204030204" pitchFamily="34" charset="0"/>
                <a:ea typeface="+mn-ea"/>
                <a:cs typeface="+mn-cs"/>
              </a:rPr>
              <a:t>© August 2022 – 2CP Resources</a:t>
            </a:r>
          </a:p>
        </p:txBody>
      </p:sp>
      <p:sp>
        <p:nvSpPr>
          <p:cNvPr id="13" name="Rectangle 12">
            <a:extLst>
              <a:ext uri="{FF2B5EF4-FFF2-40B4-BE49-F238E27FC236}">
                <a16:creationId xmlns:a16="http://schemas.microsoft.com/office/drawing/2014/main" id="{0F0B63BD-4DD8-4F74-A838-6F3EE3E972C1}"/>
              </a:ext>
            </a:extLst>
          </p:cNvPr>
          <p:cNvSpPr/>
          <p:nvPr userDrawn="1"/>
        </p:nvSpPr>
        <p:spPr>
          <a:xfrm>
            <a:off x="0" y="404986"/>
            <a:ext cx="156519" cy="67550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spTree>
    <p:extLst>
      <p:ext uri="{BB962C8B-B14F-4D97-AF65-F5344CB8AC3E}">
        <p14:creationId xmlns:p14="http://schemas.microsoft.com/office/powerpoint/2010/main" val="345368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CP Format 2">
    <p:spTree>
      <p:nvGrpSpPr>
        <p:cNvPr id="1" name=""/>
        <p:cNvGrpSpPr/>
        <p:nvPr/>
      </p:nvGrpSpPr>
      <p:grpSpPr>
        <a:xfrm>
          <a:off x="0" y="0"/>
          <a:ext cx="0" cy="0"/>
          <a:chOff x="0" y="0"/>
          <a:chExt cx="0" cy="0"/>
        </a:xfrm>
      </p:grpSpPr>
      <p:sp>
        <p:nvSpPr>
          <p:cNvPr id="15" name="Footer Placeholder 2">
            <a:extLst>
              <a:ext uri="{FF2B5EF4-FFF2-40B4-BE49-F238E27FC236}">
                <a16:creationId xmlns:a16="http://schemas.microsoft.com/office/drawing/2014/main" id="{42E1446F-3B47-46AD-AD70-83C394F5E820}"/>
              </a:ext>
            </a:extLst>
          </p:cNvPr>
          <p:cNvSpPr txBox="1">
            <a:spLocks/>
          </p:cNvSpPr>
          <p:nvPr userDrawn="1"/>
        </p:nvSpPr>
        <p:spPr>
          <a:xfrm>
            <a:off x="0" y="6162342"/>
            <a:ext cx="12191999" cy="695658"/>
          </a:xfrm>
          <a:prstGeom prst="rect">
            <a:avLst/>
          </a:prstGeom>
          <a:solidFill>
            <a:srgbClr val="002060"/>
          </a:solidFill>
        </p:spPr>
        <p:txBody>
          <a:bodyPr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8" name="Rectangle 7"/>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Footer Placeholder 2">
            <a:extLst>
              <a:ext uri="{FF2B5EF4-FFF2-40B4-BE49-F238E27FC236}">
                <a16:creationId xmlns:a16="http://schemas.microsoft.com/office/drawing/2014/main" id="{61A323F9-EDC7-4D47-A85D-504FE2D37DD6}"/>
              </a:ext>
            </a:extLst>
          </p:cNvPr>
          <p:cNvSpPr txBox="1">
            <a:spLocks/>
          </p:cNvSpPr>
          <p:nvPr userDrawn="1"/>
        </p:nvSpPr>
        <p:spPr>
          <a:xfrm>
            <a:off x="-1" y="6627434"/>
            <a:ext cx="1782697"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r>
              <a:rPr kumimoji="0" lang="en-GB" sz="10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May</a:t>
            </a:r>
            <a:r>
              <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2022 – 2CP Resources</a:t>
            </a:r>
          </a:p>
        </p:txBody>
      </p:sp>
      <p:sp>
        <p:nvSpPr>
          <p:cNvPr id="18" name="Content Placeholder 2">
            <a:extLst>
              <a:ext uri="{FF2B5EF4-FFF2-40B4-BE49-F238E27FC236}">
                <a16:creationId xmlns:a16="http://schemas.microsoft.com/office/drawing/2014/main" id="{3B942C6C-5EBD-49AC-BD79-9A1DC35FC26E}"/>
              </a:ext>
            </a:extLst>
          </p:cNvPr>
          <p:cNvSpPr>
            <a:spLocks noGrp="1"/>
          </p:cNvSpPr>
          <p:nvPr>
            <p:ph idx="1"/>
          </p:nvPr>
        </p:nvSpPr>
        <p:spPr>
          <a:xfrm>
            <a:off x="294395" y="1482901"/>
            <a:ext cx="11630905" cy="4694062"/>
          </a:xfrm>
          <a:prstGeom prst="rect">
            <a:avLst/>
          </a:prstGeom>
        </p:spPr>
        <p:txBody>
          <a:bodyPr lIns="0" rIns="0"/>
          <a:lstStyle>
            <a:lvl1pPr>
              <a:buClr>
                <a:srgbClr val="002060"/>
              </a:buClr>
              <a:defRPr sz="1400" b="0">
                <a:latin typeface="+mn-lt"/>
              </a:defRPr>
            </a:lvl1pPr>
            <a:lvl2pPr>
              <a:buClr>
                <a:srgbClr val="002060"/>
              </a:buClr>
              <a:defRPr sz="1200" b="0">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
        <p:nvSpPr>
          <p:cNvPr id="19" name="Title 1">
            <a:extLst>
              <a:ext uri="{FF2B5EF4-FFF2-40B4-BE49-F238E27FC236}">
                <a16:creationId xmlns:a16="http://schemas.microsoft.com/office/drawing/2014/main" id="{3C137853-62DD-42DC-8D85-162D1135EA39}"/>
              </a:ext>
            </a:extLst>
          </p:cNvPr>
          <p:cNvSpPr>
            <a:spLocks noGrp="1"/>
          </p:cNvSpPr>
          <p:nvPr>
            <p:ph type="title" hasCustomPrompt="1"/>
          </p:nvPr>
        </p:nvSpPr>
        <p:spPr>
          <a:xfrm>
            <a:off x="294395" y="365127"/>
            <a:ext cx="11630905" cy="754836"/>
          </a:xfrm>
          <a:prstGeom prst="rect">
            <a:avLst/>
          </a:prstGeom>
        </p:spPr>
        <p:txBody>
          <a:bodyPr lIns="0" rIns="0" anchor="ctr">
            <a:noAutofit/>
          </a:bodyPr>
          <a:lstStyle>
            <a:lvl1pPr>
              <a:defRPr kumimoji="0" lang="en-US" sz="3600" b="0" i="0" u="none" strike="noStrike" kern="1200" cap="none" spc="10" normalizeH="0" baseline="0" dirty="0">
                <a:ln>
                  <a:noFill/>
                </a:ln>
                <a:solidFill>
                  <a:srgbClr val="002060"/>
                </a:solidFill>
                <a:effectLst/>
                <a:uLnTx/>
                <a:uFillTx/>
                <a:latin typeface="Franklin Gothic Medium" panose="020B0603020102020204" pitchFamily="34" charset="0"/>
                <a:ea typeface="Franklin Gothic Demi" charset="0"/>
                <a:cs typeface="Franklin Gothic Demi" charset="0"/>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a:t>click to edit title style</a:t>
            </a:r>
          </a:p>
        </p:txBody>
      </p:sp>
      <p:sp>
        <p:nvSpPr>
          <p:cNvPr id="20" name="Rectangle 19">
            <a:extLst>
              <a:ext uri="{FF2B5EF4-FFF2-40B4-BE49-F238E27FC236}">
                <a16:creationId xmlns:a16="http://schemas.microsoft.com/office/drawing/2014/main" id="{C71808FB-F6E5-4933-8A07-33FFEEDEFA56}"/>
              </a:ext>
            </a:extLst>
          </p:cNvPr>
          <p:cNvSpPr/>
          <p:nvPr userDrawn="1"/>
        </p:nvSpPr>
        <p:spPr>
          <a:xfrm>
            <a:off x="0" y="404986"/>
            <a:ext cx="156519" cy="67550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sp>
        <p:nvSpPr>
          <p:cNvPr id="21" name="Slide Number Placeholder 5">
            <a:extLst>
              <a:ext uri="{FF2B5EF4-FFF2-40B4-BE49-F238E27FC236}">
                <a16:creationId xmlns:a16="http://schemas.microsoft.com/office/drawing/2014/main" id="{22323FF9-B28C-413C-8569-C634A6B194E6}"/>
              </a:ext>
            </a:extLst>
          </p:cNvPr>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2523699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CP Format Large Banner">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79E030CF-78D2-42D9-AD12-C5B98F41F853}"/>
              </a:ext>
            </a:extLst>
          </p:cNvPr>
          <p:cNvSpPr txBox="1"/>
          <p:nvPr userDrawn="1"/>
        </p:nvSpPr>
        <p:spPr>
          <a:xfrm>
            <a:off x="1" y="5614768"/>
            <a:ext cx="12191999" cy="1243231"/>
          </a:xfrm>
          <a:prstGeom prst="rect">
            <a:avLst/>
          </a:prstGeom>
          <a:solidFill>
            <a:srgbClr val="002060"/>
          </a:solidFill>
        </p:spPr>
        <p:txBody>
          <a:bodyPr wrap="square" rtlCol="0" anchor="ctr">
            <a:noAutofit/>
          </a:bodyPr>
          <a:lstStyle/>
          <a:p>
            <a:pPr algn="ctr"/>
            <a:endParaRPr lang="en-US" sz="2000" dirty="0">
              <a:solidFill>
                <a:schemeClr val="bg1"/>
              </a:solidFill>
              <a:latin typeface="Calibri Light" panose="020F0302020204030204"/>
            </a:endParaRPr>
          </a:p>
        </p:txBody>
      </p:sp>
      <p:sp>
        <p:nvSpPr>
          <p:cNvPr id="8" name="Rectangle 7"/>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Footer Placeholder 2">
            <a:extLst>
              <a:ext uri="{FF2B5EF4-FFF2-40B4-BE49-F238E27FC236}">
                <a16:creationId xmlns:a16="http://schemas.microsoft.com/office/drawing/2014/main" id="{61A323F9-EDC7-4D47-A85D-504FE2D37DD6}"/>
              </a:ext>
            </a:extLst>
          </p:cNvPr>
          <p:cNvSpPr txBox="1">
            <a:spLocks/>
          </p:cNvSpPr>
          <p:nvPr userDrawn="1"/>
        </p:nvSpPr>
        <p:spPr>
          <a:xfrm>
            <a:off x="-1" y="6627434"/>
            <a:ext cx="1932318"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August 2022 – 2CP Resources</a:t>
            </a:r>
          </a:p>
        </p:txBody>
      </p:sp>
      <p:sp>
        <p:nvSpPr>
          <p:cNvPr id="18" name="Content Placeholder 2">
            <a:extLst>
              <a:ext uri="{FF2B5EF4-FFF2-40B4-BE49-F238E27FC236}">
                <a16:creationId xmlns:a16="http://schemas.microsoft.com/office/drawing/2014/main" id="{3B942C6C-5EBD-49AC-BD79-9A1DC35FC26E}"/>
              </a:ext>
            </a:extLst>
          </p:cNvPr>
          <p:cNvSpPr>
            <a:spLocks noGrp="1"/>
          </p:cNvSpPr>
          <p:nvPr>
            <p:ph idx="1"/>
          </p:nvPr>
        </p:nvSpPr>
        <p:spPr>
          <a:xfrm>
            <a:off x="294395" y="1482901"/>
            <a:ext cx="11630905" cy="4694062"/>
          </a:xfrm>
          <a:prstGeom prst="rect">
            <a:avLst/>
          </a:prstGeom>
        </p:spPr>
        <p:txBody>
          <a:bodyPr lIns="0" rIns="0"/>
          <a:lstStyle>
            <a:lvl1pPr>
              <a:buClr>
                <a:srgbClr val="002060"/>
              </a:buClr>
              <a:defRPr sz="1400" b="0">
                <a:latin typeface="+mn-lt"/>
              </a:defRPr>
            </a:lvl1pPr>
            <a:lvl2pPr>
              <a:buClr>
                <a:srgbClr val="002060"/>
              </a:buClr>
              <a:defRPr sz="1200" b="0">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
        <p:nvSpPr>
          <p:cNvPr id="19" name="Title 1">
            <a:extLst>
              <a:ext uri="{FF2B5EF4-FFF2-40B4-BE49-F238E27FC236}">
                <a16:creationId xmlns:a16="http://schemas.microsoft.com/office/drawing/2014/main" id="{3C137853-62DD-42DC-8D85-162D1135EA39}"/>
              </a:ext>
            </a:extLst>
          </p:cNvPr>
          <p:cNvSpPr>
            <a:spLocks noGrp="1"/>
          </p:cNvSpPr>
          <p:nvPr>
            <p:ph type="title" hasCustomPrompt="1"/>
          </p:nvPr>
        </p:nvSpPr>
        <p:spPr>
          <a:xfrm>
            <a:off x="294395" y="365127"/>
            <a:ext cx="11630905" cy="754836"/>
          </a:xfrm>
          <a:prstGeom prst="rect">
            <a:avLst/>
          </a:prstGeom>
        </p:spPr>
        <p:txBody>
          <a:bodyPr lIns="0" rIns="0" anchor="ctr">
            <a:noAutofit/>
          </a:bodyPr>
          <a:lstStyle>
            <a:lvl1pPr>
              <a:defRPr kumimoji="0" lang="en-US" sz="3600" b="0" i="0" u="none" strike="noStrike" kern="1200" cap="none" spc="10" normalizeH="0" baseline="0" dirty="0">
                <a:ln>
                  <a:noFill/>
                </a:ln>
                <a:solidFill>
                  <a:srgbClr val="002060"/>
                </a:solidFill>
                <a:effectLst/>
                <a:uLnTx/>
                <a:uFillTx/>
                <a:latin typeface="Franklin Gothic Medium" panose="020B0603020102020204" pitchFamily="34" charset="0"/>
                <a:ea typeface="Franklin Gothic Demi" charset="0"/>
                <a:cs typeface="Franklin Gothic Demi" charset="0"/>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a:t>click to edit title style</a:t>
            </a:r>
          </a:p>
        </p:txBody>
      </p:sp>
      <p:sp>
        <p:nvSpPr>
          <p:cNvPr id="20" name="Rectangle 19">
            <a:extLst>
              <a:ext uri="{FF2B5EF4-FFF2-40B4-BE49-F238E27FC236}">
                <a16:creationId xmlns:a16="http://schemas.microsoft.com/office/drawing/2014/main" id="{C71808FB-F6E5-4933-8A07-33FFEEDEFA56}"/>
              </a:ext>
            </a:extLst>
          </p:cNvPr>
          <p:cNvSpPr/>
          <p:nvPr userDrawn="1"/>
        </p:nvSpPr>
        <p:spPr>
          <a:xfrm>
            <a:off x="0" y="404986"/>
            <a:ext cx="156519" cy="67550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sp>
        <p:nvSpPr>
          <p:cNvPr id="21" name="Slide Number Placeholder 5">
            <a:extLst>
              <a:ext uri="{FF2B5EF4-FFF2-40B4-BE49-F238E27FC236}">
                <a16:creationId xmlns:a16="http://schemas.microsoft.com/office/drawing/2014/main" id="{22323FF9-B28C-413C-8569-C634A6B194E6}"/>
              </a:ext>
            </a:extLst>
          </p:cNvPr>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150905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ppendix">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5A8209F-E625-4C52-A3B8-1F9398437E3D}"/>
              </a:ext>
            </a:extLst>
          </p:cNvPr>
          <p:cNvSpPr/>
          <p:nvPr userDrawn="1"/>
        </p:nvSpPr>
        <p:spPr>
          <a:xfrm>
            <a:off x="0" y="3510914"/>
            <a:ext cx="12192000" cy="333756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Footer Placeholder 2">
            <a:extLst>
              <a:ext uri="{FF2B5EF4-FFF2-40B4-BE49-F238E27FC236}">
                <a16:creationId xmlns:a16="http://schemas.microsoft.com/office/drawing/2014/main" id="{61A323F9-EDC7-4D47-A85D-504FE2D37DD6}"/>
              </a:ext>
            </a:extLst>
          </p:cNvPr>
          <p:cNvSpPr txBox="1">
            <a:spLocks/>
          </p:cNvSpPr>
          <p:nvPr userDrawn="1"/>
        </p:nvSpPr>
        <p:spPr>
          <a:xfrm>
            <a:off x="-1" y="6627434"/>
            <a:ext cx="1940944"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August 2022 – 2CP Resources</a:t>
            </a:r>
          </a:p>
        </p:txBody>
      </p:sp>
      <p:sp>
        <p:nvSpPr>
          <p:cNvPr id="19" name="Title 1">
            <a:extLst>
              <a:ext uri="{FF2B5EF4-FFF2-40B4-BE49-F238E27FC236}">
                <a16:creationId xmlns:a16="http://schemas.microsoft.com/office/drawing/2014/main" id="{3C137853-62DD-42DC-8D85-162D1135EA39}"/>
              </a:ext>
            </a:extLst>
          </p:cNvPr>
          <p:cNvSpPr>
            <a:spLocks noGrp="1"/>
          </p:cNvSpPr>
          <p:nvPr>
            <p:ph type="title" hasCustomPrompt="1"/>
          </p:nvPr>
        </p:nvSpPr>
        <p:spPr>
          <a:xfrm>
            <a:off x="3800988" y="1055142"/>
            <a:ext cx="4590025" cy="754836"/>
          </a:xfrm>
          <a:prstGeom prst="rect">
            <a:avLst/>
          </a:prstGeom>
        </p:spPr>
        <p:txBody>
          <a:bodyPr lIns="0" rIns="0" anchor="ctr">
            <a:noAutofit/>
          </a:bodyPr>
          <a:lstStyle>
            <a:lvl1pPr>
              <a:defRPr kumimoji="0" lang="en-US" sz="3600" b="0" i="0" u="none" strike="noStrike" kern="1200" cap="none" spc="10" normalizeH="0" baseline="0" dirty="0">
                <a:ln>
                  <a:noFill/>
                </a:ln>
                <a:solidFill>
                  <a:srgbClr val="002060"/>
                </a:solidFill>
                <a:effectLst/>
                <a:uLnTx/>
                <a:uFillTx/>
                <a:latin typeface="Franklin Gothic Medium" panose="020B0603020102020204" pitchFamily="34" charset="0"/>
                <a:ea typeface="Franklin Gothic Demi" charset="0"/>
                <a:cs typeface="Franklin Gothic Demi" charset="0"/>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a:t>click to edit title style</a:t>
            </a:r>
          </a:p>
        </p:txBody>
      </p:sp>
      <p:sp>
        <p:nvSpPr>
          <p:cNvPr id="21" name="Slide Number Placeholder 5">
            <a:extLst>
              <a:ext uri="{FF2B5EF4-FFF2-40B4-BE49-F238E27FC236}">
                <a16:creationId xmlns:a16="http://schemas.microsoft.com/office/drawing/2014/main" id="{22323FF9-B28C-413C-8569-C634A6B194E6}"/>
              </a:ext>
            </a:extLst>
          </p:cNvPr>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2861461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ll Blue Backgrou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5A8209F-E625-4C52-A3B8-1F9398437E3D}"/>
              </a:ext>
            </a:extLst>
          </p:cNvPr>
          <p:cNvSpPr/>
          <p:nvPr userDrawn="1"/>
        </p:nvSpPr>
        <p:spPr>
          <a:xfrm>
            <a:off x="0" y="0"/>
            <a:ext cx="12192000" cy="684847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ooter Placeholder 2">
            <a:extLst>
              <a:ext uri="{FF2B5EF4-FFF2-40B4-BE49-F238E27FC236}">
                <a16:creationId xmlns:a16="http://schemas.microsoft.com/office/drawing/2014/main" id="{61A323F9-EDC7-4D47-A85D-504FE2D37DD6}"/>
              </a:ext>
            </a:extLst>
          </p:cNvPr>
          <p:cNvSpPr txBox="1">
            <a:spLocks/>
          </p:cNvSpPr>
          <p:nvPr userDrawn="1"/>
        </p:nvSpPr>
        <p:spPr>
          <a:xfrm>
            <a:off x="-1" y="6627434"/>
            <a:ext cx="1897812"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August 2022 – 2CP Resources</a:t>
            </a:r>
          </a:p>
        </p:txBody>
      </p:sp>
      <p:sp>
        <p:nvSpPr>
          <p:cNvPr id="21" name="Slide Number Placeholder 5">
            <a:extLst>
              <a:ext uri="{FF2B5EF4-FFF2-40B4-BE49-F238E27FC236}">
                <a16:creationId xmlns:a16="http://schemas.microsoft.com/office/drawing/2014/main" id="{22323FF9-B28C-413C-8569-C634A6B194E6}"/>
              </a:ext>
            </a:extLst>
          </p:cNvPr>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1478367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9" name="Rectangle 8"/>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2" name="Title 1"/>
          <p:cNvSpPr>
            <a:spLocks noGrp="1"/>
          </p:cNvSpPr>
          <p:nvPr>
            <p:ph type="title" hasCustomPrompt="1"/>
          </p:nvPr>
        </p:nvSpPr>
        <p:spPr>
          <a:xfrm>
            <a:off x="838201" y="365127"/>
            <a:ext cx="10002284" cy="755220"/>
          </a:xfrm>
          <a:prstGeom prst="rect">
            <a:avLst/>
          </a:prstGeom>
        </p:spPr>
        <p:txBody>
          <a:bodyPr>
            <a:noAutofit/>
          </a:bodyPr>
          <a:lstStyle/>
          <a:p>
            <a:r>
              <a:rPr lang="en-US"/>
              <a:t>CLICK TO EDIT TITLE STYLE</a:t>
            </a:r>
          </a:p>
        </p:txBody>
      </p:sp>
      <p:sp>
        <p:nvSpPr>
          <p:cNvPr id="11" name="Rectangle 10"/>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297348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6" name="Text Placeholder 21"/>
          <p:cNvSpPr>
            <a:spLocks noGrp="1"/>
          </p:cNvSpPr>
          <p:nvPr>
            <p:ph type="body" sz="quarter" idx="13" hasCustomPrompt="1"/>
          </p:nvPr>
        </p:nvSpPr>
        <p:spPr>
          <a:xfrm>
            <a:off x="838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a:t>Lorem Ipsum</a:t>
            </a:r>
            <a:r>
              <a:rPr lang="en-US"/>
              <a:t> is simply dummy text of the printing and typesetting industry. Lorem Ipsum has been the industry's standard dummy text ever since the 1500s, when an unknown printer took a galley of type and scrambled it to make a type specimen book.</a:t>
            </a:r>
          </a:p>
        </p:txBody>
      </p:sp>
      <p:sp>
        <p:nvSpPr>
          <p:cNvPr id="7" name="Text Placeholder 21"/>
          <p:cNvSpPr>
            <a:spLocks noGrp="1"/>
          </p:cNvSpPr>
          <p:nvPr>
            <p:ph type="body" sz="quarter" idx="14" hasCustomPrompt="1"/>
          </p:nvPr>
        </p:nvSpPr>
        <p:spPr>
          <a:xfrm>
            <a:off x="6172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a:t>Lorem Ipsum</a:t>
            </a:r>
            <a:r>
              <a:rPr lang="en-US"/>
              <a:t> is simply dummy text of the printing and typesetting industry. Lorem Ipsum has been the industry's standard dummy text ever since the 1500s, when an unknown printer took a galley of type and scrambled it to make a type specimen book.</a:t>
            </a:r>
          </a:p>
        </p:txBody>
      </p:sp>
      <p:sp>
        <p:nvSpPr>
          <p:cNvPr id="10"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11" name="Rectangle 10"/>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9" name="Title 1"/>
          <p:cNvSpPr>
            <a:spLocks noGrp="1"/>
          </p:cNvSpPr>
          <p:nvPr>
            <p:ph type="title" hasCustomPrompt="1"/>
          </p:nvPr>
        </p:nvSpPr>
        <p:spPr>
          <a:xfrm>
            <a:off x="838201" y="365127"/>
            <a:ext cx="10002284" cy="755221"/>
          </a:xfrm>
          <a:prstGeom prst="rect">
            <a:avLst/>
          </a:prstGeom>
        </p:spPr>
        <p:txBody>
          <a:bodyPr>
            <a:noAutofit/>
          </a:bodyPr>
          <a:lstStyle/>
          <a:p>
            <a:r>
              <a:rPr lang="en-US"/>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871880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7" name="Rectangle 6"/>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Title 1"/>
          <p:cNvSpPr>
            <a:spLocks noGrp="1"/>
          </p:cNvSpPr>
          <p:nvPr>
            <p:ph type="title" hasCustomPrompt="1"/>
          </p:nvPr>
        </p:nvSpPr>
        <p:spPr>
          <a:xfrm>
            <a:off x="838201" y="365127"/>
            <a:ext cx="10002284" cy="755221"/>
          </a:xfrm>
          <a:prstGeom prst="rect">
            <a:avLst/>
          </a:prstGeom>
        </p:spPr>
        <p:txBody>
          <a:bodyPr>
            <a:noAutofit/>
          </a:bodyPr>
          <a:lstStyle/>
          <a:p>
            <a:r>
              <a:rPr lang="en-US"/>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67092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2489636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914400" y="1122363"/>
            <a:ext cx="10363200" cy="2387600"/>
          </a:xfrm>
        </p:spPr>
        <p:txBody>
          <a:bodyPr anchor="b"/>
          <a:lstStyle>
            <a:lvl1pPr algn="ctr">
              <a:lnSpc>
                <a:spcPct val="100000"/>
              </a:lnSpc>
              <a:defRPr sz="6000"/>
            </a:lvl1pPr>
          </a:lstStyle>
          <a:p>
            <a:r>
              <a:rPr lang="en-US"/>
              <a:t>CLICK TO EDIT TITLE</a:t>
            </a:r>
          </a:p>
        </p:txBody>
      </p:sp>
      <p:sp>
        <p:nvSpPr>
          <p:cNvPr id="9" name="Subtitle 2"/>
          <p:cNvSpPr>
            <a:spLocks noGrp="1"/>
          </p:cNvSpPr>
          <p:nvPr>
            <p:ph type="subTitle" idx="1" hasCustomPrompt="1"/>
          </p:nvPr>
        </p:nvSpPr>
        <p:spPr>
          <a:xfrm>
            <a:off x="914400" y="3602038"/>
            <a:ext cx="103632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style</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218545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9" name="Rectangle 8"/>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2" name="Title 1"/>
          <p:cNvSpPr>
            <a:spLocks noGrp="1"/>
          </p:cNvSpPr>
          <p:nvPr>
            <p:ph type="title" hasCustomPrompt="1"/>
          </p:nvPr>
        </p:nvSpPr>
        <p:spPr>
          <a:xfrm>
            <a:off x="838201" y="365127"/>
            <a:ext cx="10002284" cy="755220"/>
          </a:xfrm>
          <a:prstGeom prst="rect">
            <a:avLst/>
          </a:prstGeom>
        </p:spPr>
        <p:txBody>
          <a:bodyPr>
            <a:noAutofit/>
          </a:bodyPr>
          <a:lstStyle/>
          <a:p>
            <a:r>
              <a:rPr lang="en-US"/>
              <a:t>CLICK TO EDIT TITLE STYLE</a:t>
            </a:r>
          </a:p>
        </p:txBody>
      </p:sp>
      <p:sp>
        <p:nvSpPr>
          <p:cNvPr id="11" name="Rectangle 10"/>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47423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Column">
    <p:spTree>
      <p:nvGrpSpPr>
        <p:cNvPr id="1" name=""/>
        <p:cNvGrpSpPr/>
        <p:nvPr/>
      </p:nvGrpSpPr>
      <p:grpSpPr>
        <a:xfrm>
          <a:off x="0" y="0"/>
          <a:ext cx="0" cy="0"/>
          <a:chOff x="0" y="0"/>
          <a:chExt cx="0" cy="0"/>
        </a:xfrm>
      </p:grpSpPr>
      <p:sp>
        <p:nvSpPr>
          <p:cNvPr id="6" name="Text Placeholder 21"/>
          <p:cNvSpPr>
            <a:spLocks noGrp="1"/>
          </p:cNvSpPr>
          <p:nvPr>
            <p:ph type="body" sz="quarter" idx="13" hasCustomPrompt="1"/>
          </p:nvPr>
        </p:nvSpPr>
        <p:spPr>
          <a:xfrm>
            <a:off x="838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a:t>Lorem Ipsum</a:t>
            </a:r>
            <a:r>
              <a:rPr lang="en-US"/>
              <a:t> is simply dummy text of the printing and typesetting industry. Lorem Ipsum has been the industry's standard dummy text ever since the 1500s, when an unknown printer took a galley of type and scrambled it to make a type specimen book.</a:t>
            </a:r>
          </a:p>
        </p:txBody>
      </p:sp>
      <p:sp>
        <p:nvSpPr>
          <p:cNvPr id="7" name="Text Placeholder 21"/>
          <p:cNvSpPr>
            <a:spLocks noGrp="1"/>
          </p:cNvSpPr>
          <p:nvPr>
            <p:ph type="body" sz="quarter" idx="14" hasCustomPrompt="1"/>
          </p:nvPr>
        </p:nvSpPr>
        <p:spPr>
          <a:xfrm>
            <a:off x="6172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a:t>Lorem Ipsum</a:t>
            </a:r>
            <a:r>
              <a:rPr lang="en-US"/>
              <a:t> is simply dummy text of the printing and typesetting industry. Lorem Ipsum has been the industry's standard dummy text ever since the 1500s, when an unknown printer took a galley of type and scrambled it to make a type specimen book.</a:t>
            </a:r>
          </a:p>
        </p:txBody>
      </p:sp>
      <p:sp>
        <p:nvSpPr>
          <p:cNvPr id="10"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11" name="Rectangle 10"/>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9" name="Title 1"/>
          <p:cNvSpPr>
            <a:spLocks noGrp="1"/>
          </p:cNvSpPr>
          <p:nvPr>
            <p:ph type="title" hasCustomPrompt="1"/>
          </p:nvPr>
        </p:nvSpPr>
        <p:spPr>
          <a:xfrm>
            <a:off x="838201" y="365127"/>
            <a:ext cx="10002284" cy="755221"/>
          </a:xfrm>
          <a:prstGeom prst="rect">
            <a:avLst/>
          </a:prstGeom>
        </p:spPr>
        <p:txBody>
          <a:bodyPr>
            <a:noAutofit/>
          </a:bodyPr>
          <a:lstStyle/>
          <a:p>
            <a:r>
              <a:rPr lang="en-US"/>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076212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7" name="Rectangle 6"/>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0" name="Title 1"/>
          <p:cNvSpPr>
            <a:spLocks noGrp="1"/>
          </p:cNvSpPr>
          <p:nvPr>
            <p:ph type="title" hasCustomPrompt="1"/>
          </p:nvPr>
        </p:nvSpPr>
        <p:spPr>
          <a:xfrm>
            <a:off x="838201" y="365127"/>
            <a:ext cx="10002284" cy="755221"/>
          </a:xfrm>
          <a:prstGeom prst="rect">
            <a:avLst/>
          </a:prstGeom>
        </p:spPr>
        <p:txBody>
          <a:bodyPr>
            <a:noAutofit/>
          </a:bodyPr>
          <a:lstStyle/>
          <a:p>
            <a:r>
              <a:rPr lang="en-US"/>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41797982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11909147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734261168"/>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914400" y="1122363"/>
            <a:ext cx="10363200" cy="2387600"/>
          </a:xfrm>
        </p:spPr>
        <p:txBody>
          <a:bodyPr anchor="b"/>
          <a:lstStyle>
            <a:lvl1pPr algn="ctr">
              <a:lnSpc>
                <a:spcPct val="100000"/>
              </a:lnSpc>
              <a:defRPr sz="6000"/>
            </a:lvl1pPr>
          </a:lstStyle>
          <a:p>
            <a:r>
              <a:rPr lang="en-US" dirty="0"/>
              <a:t>CLICK TO EDIT TITLE</a:t>
            </a:r>
          </a:p>
        </p:txBody>
      </p:sp>
      <p:sp>
        <p:nvSpPr>
          <p:cNvPr id="9" name="Subtitle 2"/>
          <p:cNvSpPr>
            <a:spLocks noGrp="1"/>
          </p:cNvSpPr>
          <p:nvPr>
            <p:ph type="subTitle" idx="1" hasCustomPrompt="1"/>
          </p:nvPr>
        </p:nvSpPr>
        <p:spPr>
          <a:xfrm>
            <a:off x="914400" y="3602038"/>
            <a:ext cx="103632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style</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40985639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82901"/>
            <a:ext cx="10515600" cy="4694062"/>
          </a:xfrm>
          <a:prstGeom prst="rect">
            <a:avLst/>
          </a:prstGeo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8" name="Rectangle 7"/>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2" name="Title 1"/>
          <p:cNvSpPr>
            <a:spLocks noGrp="1"/>
          </p:cNvSpPr>
          <p:nvPr>
            <p:ph type="title" hasCustomPrompt="1"/>
          </p:nvPr>
        </p:nvSpPr>
        <p:spPr>
          <a:xfrm>
            <a:off x="838201" y="365127"/>
            <a:ext cx="10002283" cy="754836"/>
          </a:xfrm>
          <a:prstGeom prst="rect">
            <a:avLst/>
          </a:prstGeom>
        </p:spPr>
        <p:txBody>
          <a:bodyPr anchor="ctr">
            <a:noAutofit/>
          </a:bodyPr>
          <a:lstStyle/>
          <a:p>
            <a:r>
              <a:rPr lang="en-US" dirty="0"/>
              <a:t>CLICK TO EDIT TITLE STYLE</a:t>
            </a:r>
          </a:p>
        </p:txBody>
      </p:sp>
      <p:sp>
        <p:nvSpPr>
          <p:cNvPr id="10" name="Rectangle 9"/>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565129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ext Placeholder 21"/>
          <p:cNvSpPr>
            <a:spLocks noGrp="1"/>
          </p:cNvSpPr>
          <p:nvPr>
            <p:ph type="body" sz="quarter" idx="13" hasCustomPrompt="1"/>
          </p:nvPr>
        </p:nvSpPr>
        <p:spPr>
          <a:xfrm>
            <a:off x="838200" y="1483284"/>
            <a:ext cx="10515600" cy="4341445"/>
          </a:xfrm>
        </p:spPr>
        <p:txBody>
          <a:bodyPr>
            <a:noAutofit/>
          </a:bodyPr>
          <a:lstStyle>
            <a:lvl1pPr marL="0" indent="0">
              <a:spcBef>
                <a:spcPts val="0"/>
              </a:spcBef>
              <a:buFontTx/>
              <a:buNone/>
              <a:defRPr sz="1200">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dirty="0"/>
              <a:t>Lorem Ipsum</a:t>
            </a:r>
            <a:r>
              <a:rPr lang="en-US" dirty="0"/>
              <a:t> is simply dummy text of the printing and typesetting industry. Lorem Ipsum has been the industry's standard dummy text ever since the 1500s, when an unknown printer took a galley of type and scrambled it to make a type specimen book.</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8" name="Rectangle 7"/>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1" name="Title 1"/>
          <p:cNvSpPr>
            <a:spLocks noGrp="1"/>
          </p:cNvSpPr>
          <p:nvPr>
            <p:ph type="title" hasCustomPrompt="1"/>
          </p:nvPr>
        </p:nvSpPr>
        <p:spPr>
          <a:xfrm>
            <a:off x="838201" y="365128"/>
            <a:ext cx="10002284" cy="755219"/>
          </a:xfrm>
        </p:spPr>
        <p:txBody>
          <a:bodyPr>
            <a:noAutofit/>
          </a:bodyPr>
          <a:lstStyle/>
          <a:p>
            <a:r>
              <a:rPr lang="en-US" dirty="0"/>
              <a:t>CLICK TO EDIT TITLE STYLE</a:t>
            </a:r>
          </a:p>
        </p:txBody>
      </p:sp>
      <p:sp>
        <p:nvSpPr>
          <p:cNvPr id="10" name="Rectangle 9"/>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9399413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9" name="Rectangle 8"/>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2" name="Title 1"/>
          <p:cNvSpPr>
            <a:spLocks noGrp="1"/>
          </p:cNvSpPr>
          <p:nvPr>
            <p:ph type="title" hasCustomPrompt="1"/>
          </p:nvPr>
        </p:nvSpPr>
        <p:spPr>
          <a:xfrm>
            <a:off x="838201" y="365127"/>
            <a:ext cx="10002284" cy="755220"/>
          </a:xfrm>
          <a:prstGeom prst="rect">
            <a:avLst/>
          </a:prstGeom>
        </p:spPr>
        <p:txBody>
          <a:bodyPr>
            <a:noAutofit/>
          </a:bodyPr>
          <a:lstStyle/>
          <a:p>
            <a:r>
              <a:rPr lang="en-US" dirty="0"/>
              <a:t>CLICK TO EDIT TITLE STYLE</a:t>
            </a:r>
          </a:p>
        </p:txBody>
      </p:sp>
      <p:sp>
        <p:nvSpPr>
          <p:cNvPr id="11" name="Rectangle 10"/>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6782502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6" name="Text Placeholder 21"/>
          <p:cNvSpPr>
            <a:spLocks noGrp="1"/>
          </p:cNvSpPr>
          <p:nvPr>
            <p:ph type="body" sz="quarter" idx="13" hasCustomPrompt="1"/>
          </p:nvPr>
        </p:nvSpPr>
        <p:spPr>
          <a:xfrm>
            <a:off x="838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dirty="0"/>
              <a:t>Lorem Ipsum</a:t>
            </a:r>
            <a:r>
              <a:rPr lang="en-US" dirty="0"/>
              <a:t> is simply dummy text of the printing and typesetting industry. Lorem Ipsum has been the industry's standard dummy text ever since the 1500s, when an unknown printer took a galley of type and scrambled it to make a type specimen book.</a:t>
            </a:r>
          </a:p>
        </p:txBody>
      </p:sp>
      <p:sp>
        <p:nvSpPr>
          <p:cNvPr id="7" name="Text Placeholder 21"/>
          <p:cNvSpPr>
            <a:spLocks noGrp="1"/>
          </p:cNvSpPr>
          <p:nvPr>
            <p:ph type="body" sz="quarter" idx="14" hasCustomPrompt="1"/>
          </p:nvPr>
        </p:nvSpPr>
        <p:spPr>
          <a:xfrm>
            <a:off x="6172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dirty="0"/>
              <a:t>Lorem Ipsum</a:t>
            </a:r>
            <a:r>
              <a:rPr lang="en-US" dirty="0"/>
              <a:t> is simply dummy text of the printing and typesetting industry. Lorem Ipsum has been the industry's standard dummy text ever since the 1500s, when an unknown printer took a galley of type and scrambled it to make a type specimen book.</a:t>
            </a:r>
          </a:p>
        </p:txBody>
      </p:sp>
      <p:sp>
        <p:nvSpPr>
          <p:cNvPr id="10"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11" name="Rectangle 10"/>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9" name="Title 1"/>
          <p:cNvSpPr>
            <a:spLocks noGrp="1"/>
          </p:cNvSpPr>
          <p:nvPr>
            <p:ph type="title" hasCustomPrompt="1"/>
          </p:nvPr>
        </p:nvSpPr>
        <p:spPr>
          <a:xfrm>
            <a:off x="838201" y="365127"/>
            <a:ext cx="10002284" cy="755221"/>
          </a:xfrm>
          <a:prstGeom prst="rect">
            <a:avLst/>
          </a:prstGeom>
        </p:spPr>
        <p:txBody>
          <a:bodyPr>
            <a:noAutofit/>
          </a:bodyPr>
          <a:lstStyle/>
          <a:p>
            <a:r>
              <a:rPr lang="en-US" dirty="0"/>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6715029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7" name="Rectangle 6"/>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0" name="Title 1"/>
          <p:cNvSpPr>
            <a:spLocks noGrp="1"/>
          </p:cNvSpPr>
          <p:nvPr>
            <p:ph type="title" hasCustomPrompt="1"/>
          </p:nvPr>
        </p:nvSpPr>
        <p:spPr>
          <a:xfrm>
            <a:off x="838201" y="365127"/>
            <a:ext cx="10002284" cy="755221"/>
          </a:xfrm>
          <a:prstGeom prst="rect">
            <a:avLst/>
          </a:prstGeom>
        </p:spPr>
        <p:txBody>
          <a:bodyPr>
            <a:noAutofit/>
          </a:bodyPr>
          <a:lstStyle/>
          <a:p>
            <a:r>
              <a:rPr lang="en-US" dirty="0"/>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9910737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25861113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4" name="Text Placeholder 21"/>
          <p:cNvSpPr>
            <a:spLocks noGrp="1"/>
          </p:cNvSpPr>
          <p:nvPr>
            <p:ph type="body" sz="quarter" idx="13" hasCustomPrompt="1"/>
          </p:nvPr>
        </p:nvSpPr>
        <p:spPr>
          <a:xfrm>
            <a:off x="838200" y="1483284"/>
            <a:ext cx="10515600" cy="4341445"/>
          </a:xfrm>
        </p:spPr>
        <p:txBody>
          <a:bodyPr>
            <a:noAutofit/>
          </a:bodyPr>
          <a:lstStyle>
            <a:lvl1pPr marL="0" indent="0">
              <a:spcBef>
                <a:spcPts val="0"/>
              </a:spcBef>
              <a:buFontTx/>
              <a:buNone/>
              <a:defRPr sz="1200">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dirty="0"/>
              <a:t>Lorem Ipsum</a:t>
            </a:r>
            <a:r>
              <a:rPr lang="en-US" dirty="0"/>
              <a:t> is simply dummy text of the printing and typesetting industry. Lorem Ipsum has been the industry's standard dummy text ever since the 1500s, when an unknown printer took a galley of type and scrambled it to make a type specimen book.</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8" name="Rectangle 7"/>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1" name="Title 1"/>
          <p:cNvSpPr>
            <a:spLocks noGrp="1"/>
          </p:cNvSpPr>
          <p:nvPr>
            <p:ph type="title" hasCustomPrompt="1"/>
          </p:nvPr>
        </p:nvSpPr>
        <p:spPr>
          <a:xfrm>
            <a:off x="838201" y="365128"/>
            <a:ext cx="10002284" cy="755219"/>
          </a:xfrm>
        </p:spPr>
        <p:txBody>
          <a:bodyPr>
            <a:noAutofit/>
          </a:bodyPr>
          <a:lstStyle/>
          <a:p>
            <a:r>
              <a:rPr lang="en-US" dirty="0"/>
              <a:t>CLICK TO EDIT TITLE STYLE</a:t>
            </a:r>
          </a:p>
        </p:txBody>
      </p:sp>
      <p:sp>
        <p:nvSpPr>
          <p:cNvPr id="10" name="Rectangle 9"/>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426024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914400" y="1122363"/>
            <a:ext cx="10363200" cy="2387600"/>
          </a:xfrm>
        </p:spPr>
        <p:txBody>
          <a:bodyPr anchor="b"/>
          <a:lstStyle>
            <a:lvl1pPr algn="ctr">
              <a:lnSpc>
                <a:spcPct val="100000"/>
              </a:lnSpc>
              <a:defRPr sz="6000"/>
            </a:lvl1pPr>
          </a:lstStyle>
          <a:p>
            <a:r>
              <a:rPr lang="en-US" dirty="0"/>
              <a:t>CLICK TO EDIT TITLE</a:t>
            </a:r>
          </a:p>
        </p:txBody>
      </p:sp>
      <p:sp>
        <p:nvSpPr>
          <p:cNvPr id="9" name="Subtitle 2"/>
          <p:cNvSpPr>
            <a:spLocks noGrp="1"/>
          </p:cNvSpPr>
          <p:nvPr>
            <p:ph type="subTitle" idx="1" hasCustomPrompt="1"/>
          </p:nvPr>
        </p:nvSpPr>
        <p:spPr>
          <a:xfrm>
            <a:off x="914400" y="3602038"/>
            <a:ext cx="103632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style</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27177109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9" name="Rectangle 8"/>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2" name="Title 1"/>
          <p:cNvSpPr>
            <a:spLocks noGrp="1"/>
          </p:cNvSpPr>
          <p:nvPr>
            <p:ph type="title" hasCustomPrompt="1"/>
          </p:nvPr>
        </p:nvSpPr>
        <p:spPr>
          <a:xfrm>
            <a:off x="838201" y="365127"/>
            <a:ext cx="10002284" cy="755220"/>
          </a:xfrm>
          <a:prstGeom prst="rect">
            <a:avLst/>
          </a:prstGeom>
        </p:spPr>
        <p:txBody>
          <a:bodyPr>
            <a:noAutofit/>
          </a:bodyPr>
          <a:lstStyle/>
          <a:p>
            <a:r>
              <a:rPr lang="en-US" dirty="0"/>
              <a:t>CLICK TO EDIT TITLE STYLE</a:t>
            </a:r>
          </a:p>
        </p:txBody>
      </p:sp>
      <p:sp>
        <p:nvSpPr>
          <p:cNvPr id="11" name="Rectangle 10"/>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2031483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wo Column">
    <p:spTree>
      <p:nvGrpSpPr>
        <p:cNvPr id="1" name=""/>
        <p:cNvGrpSpPr/>
        <p:nvPr/>
      </p:nvGrpSpPr>
      <p:grpSpPr>
        <a:xfrm>
          <a:off x="0" y="0"/>
          <a:ext cx="0" cy="0"/>
          <a:chOff x="0" y="0"/>
          <a:chExt cx="0" cy="0"/>
        </a:xfrm>
      </p:grpSpPr>
      <p:sp>
        <p:nvSpPr>
          <p:cNvPr id="6" name="Text Placeholder 21"/>
          <p:cNvSpPr>
            <a:spLocks noGrp="1"/>
          </p:cNvSpPr>
          <p:nvPr>
            <p:ph type="body" sz="quarter" idx="13" hasCustomPrompt="1"/>
          </p:nvPr>
        </p:nvSpPr>
        <p:spPr>
          <a:xfrm>
            <a:off x="838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dirty="0"/>
              <a:t>Lorem Ipsum</a:t>
            </a:r>
            <a:r>
              <a:rPr lang="en-US" dirty="0"/>
              <a:t> is simply dummy text of the printing and typesetting industry. Lorem Ipsum has been the industry's standard dummy text ever since the 1500s, when an unknown printer took a galley of type and scrambled it to make a type specimen book.</a:t>
            </a:r>
          </a:p>
        </p:txBody>
      </p:sp>
      <p:sp>
        <p:nvSpPr>
          <p:cNvPr id="7" name="Text Placeholder 21"/>
          <p:cNvSpPr>
            <a:spLocks noGrp="1"/>
          </p:cNvSpPr>
          <p:nvPr>
            <p:ph type="body" sz="quarter" idx="14" hasCustomPrompt="1"/>
          </p:nvPr>
        </p:nvSpPr>
        <p:spPr>
          <a:xfrm>
            <a:off x="6172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dirty="0"/>
              <a:t>Lorem Ipsum</a:t>
            </a:r>
            <a:r>
              <a:rPr lang="en-US" dirty="0"/>
              <a:t> is simply dummy text of the printing and typesetting industry. Lorem Ipsum has been the industry's standard dummy text ever since the 1500s, when an unknown printer took a galley of type and scrambled it to make a type specimen book.</a:t>
            </a:r>
          </a:p>
        </p:txBody>
      </p:sp>
      <p:sp>
        <p:nvSpPr>
          <p:cNvPr id="10"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11" name="Rectangle 10"/>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9" name="Title 1"/>
          <p:cNvSpPr>
            <a:spLocks noGrp="1"/>
          </p:cNvSpPr>
          <p:nvPr>
            <p:ph type="title" hasCustomPrompt="1"/>
          </p:nvPr>
        </p:nvSpPr>
        <p:spPr>
          <a:xfrm>
            <a:off x="838201" y="365127"/>
            <a:ext cx="10002284" cy="755221"/>
          </a:xfrm>
          <a:prstGeom prst="rect">
            <a:avLst/>
          </a:prstGeom>
        </p:spPr>
        <p:txBody>
          <a:bodyPr>
            <a:noAutofit/>
          </a:bodyPr>
          <a:lstStyle/>
          <a:p>
            <a:r>
              <a:rPr lang="en-US" dirty="0"/>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691400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7" name="Rectangle 6"/>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0" name="Title 1"/>
          <p:cNvSpPr>
            <a:spLocks noGrp="1"/>
          </p:cNvSpPr>
          <p:nvPr>
            <p:ph type="title" hasCustomPrompt="1"/>
          </p:nvPr>
        </p:nvSpPr>
        <p:spPr>
          <a:xfrm>
            <a:off x="838201" y="365127"/>
            <a:ext cx="10002284" cy="755221"/>
          </a:xfrm>
          <a:prstGeom prst="rect">
            <a:avLst/>
          </a:prstGeom>
        </p:spPr>
        <p:txBody>
          <a:bodyPr>
            <a:noAutofit/>
          </a:bodyPr>
          <a:lstStyle/>
          <a:p>
            <a:r>
              <a:rPr lang="en-US" dirty="0"/>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2563098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34452394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914400" y="1122363"/>
            <a:ext cx="10363200" cy="2387600"/>
          </a:xfrm>
        </p:spPr>
        <p:txBody>
          <a:bodyPr anchor="b"/>
          <a:lstStyle>
            <a:lvl1pPr algn="ctr">
              <a:lnSpc>
                <a:spcPct val="100000"/>
              </a:lnSpc>
              <a:defRPr sz="6000"/>
            </a:lvl1pPr>
          </a:lstStyle>
          <a:p>
            <a:r>
              <a:rPr lang="en-US"/>
              <a:t>CLICK TO EDIT TITLE</a:t>
            </a:r>
          </a:p>
        </p:txBody>
      </p:sp>
      <p:sp>
        <p:nvSpPr>
          <p:cNvPr id="9" name="Subtitle 2"/>
          <p:cNvSpPr>
            <a:spLocks noGrp="1"/>
          </p:cNvSpPr>
          <p:nvPr>
            <p:ph type="subTitle" idx="1" hasCustomPrompt="1"/>
          </p:nvPr>
        </p:nvSpPr>
        <p:spPr>
          <a:xfrm>
            <a:off x="914400" y="3602038"/>
            <a:ext cx="103632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style</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25462395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 preserve="1">
  <p:cSld name="2CP Format Intro Pages">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BE4155F8-87FC-482A-B4EF-B1367C201631}"/>
              </a:ext>
            </a:extLst>
          </p:cNvPr>
          <p:cNvSpPr txBox="1">
            <a:spLocks/>
          </p:cNvSpPr>
          <p:nvPr userDrawn="1"/>
        </p:nvSpPr>
        <p:spPr>
          <a:xfrm>
            <a:off x="0" y="6162342"/>
            <a:ext cx="12191999" cy="695658"/>
          </a:xfrm>
          <a:prstGeom prst="rect">
            <a:avLst/>
          </a:prstGeom>
          <a:solidFill>
            <a:srgbClr val="002060"/>
          </a:solidFill>
        </p:spPr>
        <p:txBody>
          <a:bodyPr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p:txBody>
      </p:sp>
      <p:sp>
        <p:nvSpPr>
          <p:cNvPr id="3" name="Content Placeholder 2"/>
          <p:cNvSpPr>
            <a:spLocks noGrp="1"/>
          </p:cNvSpPr>
          <p:nvPr>
            <p:ph idx="1"/>
          </p:nvPr>
        </p:nvSpPr>
        <p:spPr>
          <a:xfrm>
            <a:off x="294395" y="1482901"/>
            <a:ext cx="11630905" cy="4694062"/>
          </a:xfrm>
          <a:prstGeom prst="rect">
            <a:avLst/>
          </a:prstGeom>
        </p:spPr>
        <p:txBody>
          <a:bodyPr lIns="0" rIns="0">
            <a:normAutofit/>
          </a:bodyPr>
          <a:lstStyle>
            <a:lvl1pPr marL="0" indent="0" algn="ctr">
              <a:buClr>
                <a:srgbClr val="002060"/>
              </a:buClr>
              <a:buNone/>
              <a:defRPr sz="2000" b="0">
                <a:latin typeface="+mn-lt"/>
              </a:defRPr>
            </a:lvl1pPr>
            <a:lvl2pPr marL="457200" indent="0" algn="ctr">
              <a:buClr>
                <a:srgbClr val="002060"/>
              </a:buClr>
              <a:buNone/>
              <a:defRPr sz="2000" b="0">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
        <p:nvSpPr>
          <p:cNvPr id="2" name="Title 1"/>
          <p:cNvSpPr>
            <a:spLocks noGrp="1"/>
          </p:cNvSpPr>
          <p:nvPr>
            <p:ph type="title" hasCustomPrompt="1"/>
          </p:nvPr>
        </p:nvSpPr>
        <p:spPr>
          <a:xfrm>
            <a:off x="294395" y="365127"/>
            <a:ext cx="11630905" cy="754836"/>
          </a:xfrm>
          <a:prstGeom prst="rect">
            <a:avLst/>
          </a:prstGeom>
        </p:spPr>
        <p:txBody>
          <a:bodyPr lIns="0" rIns="0" anchor="ctr">
            <a:noAutofit/>
          </a:bodyPr>
          <a:lstStyle>
            <a:lvl1pPr algn="ctr">
              <a:defRPr kumimoji="0" lang="en-US" sz="3600" b="0" i="0" u="none" strike="noStrike" kern="1200" cap="none" spc="10" normalizeH="0" baseline="0" dirty="0">
                <a:ln>
                  <a:noFill/>
                </a:ln>
                <a:solidFill>
                  <a:srgbClr val="002060"/>
                </a:solidFill>
                <a:effectLst/>
                <a:uLnTx/>
                <a:uFillTx/>
                <a:latin typeface="Franklin Gothic Medium" panose="020B0603020102020204" pitchFamily="34" charset="0"/>
                <a:ea typeface="Franklin Gothic Demi" charset="0"/>
                <a:cs typeface="Franklin Gothic Demi" charset="0"/>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a:t>click to edit title style</a:t>
            </a:r>
          </a:p>
        </p:txBody>
      </p:sp>
      <p:sp>
        <p:nvSpPr>
          <p:cNvPr id="13" name="Rectangle 12">
            <a:extLst>
              <a:ext uri="{FF2B5EF4-FFF2-40B4-BE49-F238E27FC236}">
                <a16:creationId xmlns:a16="http://schemas.microsoft.com/office/drawing/2014/main" id="{0F0B63BD-4DD8-4F74-A838-6F3EE3E972C1}"/>
              </a:ext>
            </a:extLst>
          </p:cNvPr>
          <p:cNvSpPr/>
          <p:nvPr userDrawn="1"/>
        </p:nvSpPr>
        <p:spPr>
          <a:xfrm>
            <a:off x="0" y="404986"/>
            <a:ext cx="156519" cy="67550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11" name="Footer Placeholder 2">
            <a:extLst>
              <a:ext uri="{FF2B5EF4-FFF2-40B4-BE49-F238E27FC236}">
                <a16:creationId xmlns:a16="http://schemas.microsoft.com/office/drawing/2014/main" id="{F1A41185-1CA1-4201-B697-EF8D1D6B1CCC}"/>
              </a:ext>
            </a:extLst>
          </p:cNvPr>
          <p:cNvSpPr txBox="1">
            <a:spLocks/>
          </p:cNvSpPr>
          <p:nvPr userDrawn="1"/>
        </p:nvSpPr>
        <p:spPr>
          <a:xfrm>
            <a:off x="-1" y="6627434"/>
            <a:ext cx="1949571"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 August 2022 – 2CP Resources</a:t>
            </a:r>
          </a:p>
        </p:txBody>
      </p:sp>
    </p:spTree>
    <p:extLst>
      <p:ext uri="{BB962C8B-B14F-4D97-AF65-F5344CB8AC3E}">
        <p14:creationId xmlns:p14="http://schemas.microsoft.com/office/powerpoint/2010/main" val="14532351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 preserve="1">
  <p:cSld name="2CP Format 1">
    <p:spTree>
      <p:nvGrpSpPr>
        <p:cNvPr id="1" name=""/>
        <p:cNvGrpSpPr/>
        <p:nvPr/>
      </p:nvGrpSpPr>
      <p:grpSpPr>
        <a:xfrm>
          <a:off x="0" y="0"/>
          <a:ext cx="0" cy="0"/>
          <a:chOff x="0" y="0"/>
          <a:chExt cx="0" cy="0"/>
        </a:xfrm>
      </p:grpSpPr>
      <p:sp>
        <p:nvSpPr>
          <p:cNvPr id="3" name="Content Placeholder 2"/>
          <p:cNvSpPr>
            <a:spLocks noGrp="1"/>
          </p:cNvSpPr>
          <p:nvPr>
            <p:ph idx="1"/>
          </p:nvPr>
        </p:nvSpPr>
        <p:spPr>
          <a:xfrm>
            <a:off x="294395" y="1482901"/>
            <a:ext cx="11630905" cy="4694062"/>
          </a:xfrm>
          <a:prstGeom prst="rect">
            <a:avLst/>
          </a:prstGeom>
        </p:spPr>
        <p:txBody>
          <a:bodyPr lIns="0" rIns="0"/>
          <a:lstStyle>
            <a:lvl1pPr>
              <a:buClr>
                <a:srgbClr val="002060"/>
              </a:buClr>
              <a:defRPr sz="1400" b="0">
                <a:latin typeface="+mn-lt"/>
              </a:defRPr>
            </a:lvl1pPr>
            <a:lvl2pPr>
              <a:buClr>
                <a:srgbClr val="002060"/>
              </a:buClr>
              <a:defRPr sz="1200" b="0">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tx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2" name="Title 1"/>
          <p:cNvSpPr>
            <a:spLocks noGrp="1"/>
          </p:cNvSpPr>
          <p:nvPr>
            <p:ph type="title" hasCustomPrompt="1"/>
          </p:nvPr>
        </p:nvSpPr>
        <p:spPr>
          <a:xfrm>
            <a:off x="294395" y="365127"/>
            <a:ext cx="11630905" cy="754836"/>
          </a:xfrm>
          <a:prstGeom prst="rect">
            <a:avLst/>
          </a:prstGeom>
        </p:spPr>
        <p:txBody>
          <a:bodyPr lIns="0" rIns="0" anchor="ctr">
            <a:noAutofit/>
          </a:bodyPr>
          <a:lstStyle>
            <a:lvl1pPr>
              <a:defRPr kumimoji="0" lang="en-US" sz="3600" b="0" i="0" u="none" strike="noStrike" kern="1200" cap="none" spc="10" normalizeH="0" baseline="0" dirty="0">
                <a:ln>
                  <a:noFill/>
                </a:ln>
                <a:solidFill>
                  <a:srgbClr val="002060"/>
                </a:solidFill>
                <a:effectLst/>
                <a:uLnTx/>
                <a:uFillTx/>
                <a:latin typeface="Franklin Gothic Medium" panose="020B0603020102020204" pitchFamily="34" charset="0"/>
                <a:ea typeface="Franklin Gothic Demi" charset="0"/>
                <a:cs typeface="Franklin Gothic Demi" charset="0"/>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a:t>click to edit title style</a:t>
            </a:r>
          </a:p>
        </p:txBody>
      </p:sp>
      <p:sp>
        <p:nvSpPr>
          <p:cNvPr id="11" name="Footer Placeholder 2">
            <a:extLst>
              <a:ext uri="{FF2B5EF4-FFF2-40B4-BE49-F238E27FC236}">
                <a16:creationId xmlns:a16="http://schemas.microsoft.com/office/drawing/2014/main" id="{F1A41185-1CA1-4201-B697-EF8D1D6B1CCC}"/>
              </a:ext>
            </a:extLst>
          </p:cNvPr>
          <p:cNvSpPr txBox="1">
            <a:spLocks/>
          </p:cNvSpPr>
          <p:nvPr userDrawn="1"/>
        </p:nvSpPr>
        <p:spPr>
          <a:xfrm>
            <a:off x="-1" y="6627434"/>
            <a:ext cx="2113473"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effectLst/>
                <a:uLnTx/>
                <a:uFillTx/>
                <a:latin typeface="Calibri" panose="020F0502020204030204" pitchFamily="34" charset="0"/>
                <a:ea typeface="+mn-ea"/>
                <a:cs typeface="+mn-cs"/>
              </a:rPr>
              <a:t>© August 2022 – 2CP Resources</a:t>
            </a:r>
          </a:p>
        </p:txBody>
      </p:sp>
      <p:sp>
        <p:nvSpPr>
          <p:cNvPr id="13" name="Rectangle 12">
            <a:extLst>
              <a:ext uri="{FF2B5EF4-FFF2-40B4-BE49-F238E27FC236}">
                <a16:creationId xmlns:a16="http://schemas.microsoft.com/office/drawing/2014/main" id="{0F0B63BD-4DD8-4F74-A838-6F3EE3E972C1}"/>
              </a:ext>
            </a:extLst>
          </p:cNvPr>
          <p:cNvSpPr/>
          <p:nvPr userDrawn="1"/>
        </p:nvSpPr>
        <p:spPr>
          <a:xfrm>
            <a:off x="0" y="404986"/>
            <a:ext cx="156519" cy="67550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spTree>
    <p:extLst>
      <p:ext uri="{BB962C8B-B14F-4D97-AF65-F5344CB8AC3E}">
        <p14:creationId xmlns:p14="http://schemas.microsoft.com/office/powerpoint/2010/main" val="6491773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CP Format 2">
    <p:spTree>
      <p:nvGrpSpPr>
        <p:cNvPr id="1" name=""/>
        <p:cNvGrpSpPr/>
        <p:nvPr/>
      </p:nvGrpSpPr>
      <p:grpSpPr>
        <a:xfrm>
          <a:off x="0" y="0"/>
          <a:ext cx="0" cy="0"/>
          <a:chOff x="0" y="0"/>
          <a:chExt cx="0" cy="0"/>
        </a:xfrm>
      </p:grpSpPr>
      <p:sp>
        <p:nvSpPr>
          <p:cNvPr id="15" name="Footer Placeholder 2">
            <a:extLst>
              <a:ext uri="{FF2B5EF4-FFF2-40B4-BE49-F238E27FC236}">
                <a16:creationId xmlns:a16="http://schemas.microsoft.com/office/drawing/2014/main" id="{42E1446F-3B47-46AD-AD70-83C394F5E820}"/>
              </a:ext>
            </a:extLst>
          </p:cNvPr>
          <p:cNvSpPr txBox="1">
            <a:spLocks/>
          </p:cNvSpPr>
          <p:nvPr userDrawn="1"/>
        </p:nvSpPr>
        <p:spPr>
          <a:xfrm>
            <a:off x="0" y="6162342"/>
            <a:ext cx="12191999" cy="695658"/>
          </a:xfrm>
          <a:prstGeom prst="rect">
            <a:avLst/>
          </a:prstGeom>
          <a:solidFill>
            <a:srgbClr val="002060"/>
          </a:solidFill>
        </p:spPr>
        <p:txBody>
          <a:bodyPr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8" name="Rectangle 7"/>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Footer Placeholder 2">
            <a:extLst>
              <a:ext uri="{FF2B5EF4-FFF2-40B4-BE49-F238E27FC236}">
                <a16:creationId xmlns:a16="http://schemas.microsoft.com/office/drawing/2014/main" id="{61A323F9-EDC7-4D47-A85D-504FE2D37DD6}"/>
              </a:ext>
            </a:extLst>
          </p:cNvPr>
          <p:cNvSpPr txBox="1">
            <a:spLocks/>
          </p:cNvSpPr>
          <p:nvPr userDrawn="1"/>
        </p:nvSpPr>
        <p:spPr>
          <a:xfrm>
            <a:off x="-1" y="6627434"/>
            <a:ext cx="1782697"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r>
              <a:rPr kumimoji="0" lang="en-GB" sz="10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May</a:t>
            </a:r>
            <a:r>
              <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2022 – 2CP Resources</a:t>
            </a:r>
          </a:p>
        </p:txBody>
      </p:sp>
      <p:sp>
        <p:nvSpPr>
          <p:cNvPr id="18" name="Content Placeholder 2">
            <a:extLst>
              <a:ext uri="{FF2B5EF4-FFF2-40B4-BE49-F238E27FC236}">
                <a16:creationId xmlns:a16="http://schemas.microsoft.com/office/drawing/2014/main" id="{3B942C6C-5EBD-49AC-BD79-9A1DC35FC26E}"/>
              </a:ext>
            </a:extLst>
          </p:cNvPr>
          <p:cNvSpPr>
            <a:spLocks noGrp="1"/>
          </p:cNvSpPr>
          <p:nvPr>
            <p:ph idx="1"/>
          </p:nvPr>
        </p:nvSpPr>
        <p:spPr>
          <a:xfrm>
            <a:off x="294395" y="1482901"/>
            <a:ext cx="11630905" cy="4694062"/>
          </a:xfrm>
          <a:prstGeom prst="rect">
            <a:avLst/>
          </a:prstGeom>
        </p:spPr>
        <p:txBody>
          <a:bodyPr lIns="0" rIns="0"/>
          <a:lstStyle>
            <a:lvl1pPr>
              <a:buClr>
                <a:srgbClr val="002060"/>
              </a:buClr>
              <a:defRPr sz="1400" b="0">
                <a:latin typeface="+mn-lt"/>
              </a:defRPr>
            </a:lvl1pPr>
            <a:lvl2pPr>
              <a:buClr>
                <a:srgbClr val="002060"/>
              </a:buClr>
              <a:defRPr sz="1200" b="0">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
        <p:nvSpPr>
          <p:cNvPr id="19" name="Title 1">
            <a:extLst>
              <a:ext uri="{FF2B5EF4-FFF2-40B4-BE49-F238E27FC236}">
                <a16:creationId xmlns:a16="http://schemas.microsoft.com/office/drawing/2014/main" id="{3C137853-62DD-42DC-8D85-162D1135EA39}"/>
              </a:ext>
            </a:extLst>
          </p:cNvPr>
          <p:cNvSpPr>
            <a:spLocks noGrp="1"/>
          </p:cNvSpPr>
          <p:nvPr>
            <p:ph type="title" hasCustomPrompt="1"/>
          </p:nvPr>
        </p:nvSpPr>
        <p:spPr>
          <a:xfrm>
            <a:off x="294395" y="365127"/>
            <a:ext cx="11630905" cy="754836"/>
          </a:xfrm>
          <a:prstGeom prst="rect">
            <a:avLst/>
          </a:prstGeom>
        </p:spPr>
        <p:txBody>
          <a:bodyPr lIns="0" rIns="0" anchor="ctr">
            <a:noAutofit/>
          </a:bodyPr>
          <a:lstStyle>
            <a:lvl1pPr>
              <a:defRPr kumimoji="0" lang="en-US" sz="3600" b="0" i="0" u="none" strike="noStrike" kern="1200" cap="none" spc="10" normalizeH="0" baseline="0" dirty="0">
                <a:ln>
                  <a:noFill/>
                </a:ln>
                <a:solidFill>
                  <a:srgbClr val="002060"/>
                </a:solidFill>
                <a:effectLst/>
                <a:uLnTx/>
                <a:uFillTx/>
                <a:latin typeface="Franklin Gothic Medium" panose="020B0603020102020204" pitchFamily="34" charset="0"/>
                <a:ea typeface="Franklin Gothic Demi" charset="0"/>
                <a:cs typeface="Franklin Gothic Demi" charset="0"/>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a:t>click to edit title style</a:t>
            </a:r>
          </a:p>
        </p:txBody>
      </p:sp>
      <p:sp>
        <p:nvSpPr>
          <p:cNvPr id="20" name="Rectangle 19">
            <a:extLst>
              <a:ext uri="{FF2B5EF4-FFF2-40B4-BE49-F238E27FC236}">
                <a16:creationId xmlns:a16="http://schemas.microsoft.com/office/drawing/2014/main" id="{C71808FB-F6E5-4933-8A07-33FFEEDEFA56}"/>
              </a:ext>
            </a:extLst>
          </p:cNvPr>
          <p:cNvSpPr/>
          <p:nvPr userDrawn="1"/>
        </p:nvSpPr>
        <p:spPr>
          <a:xfrm>
            <a:off x="0" y="404986"/>
            <a:ext cx="156519" cy="67550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sp>
        <p:nvSpPr>
          <p:cNvPr id="21" name="Slide Number Placeholder 5">
            <a:extLst>
              <a:ext uri="{FF2B5EF4-FFF2-40B4-BE49-F238E27FC236}">
                <a16:creationId xmlns:a16="http://schemas.microsoft.com/office/drawing/2014/main" id="{22323FF9-B28C-413C-8569-C634A6B194E6}"/>
              </a:ext>
            </a:extLst>
          </p:cNvPr>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31123656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2CP Format Large Banner">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79E030CF-78D2-42D9-AD12-C5B98F41F853}"/>
              </a:ext>
            </a:extLst>
          </p:cNvPr>
          <p:cNvSpPr txBox="1"/>
          <p:nvPr userDrawn="1"/>
        </p:nvSpPr>
        <p:spPr>
          <a:xfrm>
            <a:off x="1" y="5614768"/>
            <a:ext cx="12191999" cy="1243231"/>
          </a:xfrm>
          <a:prstGeom prst="rect">
            <a:avLst/>
          </a:prstGeom>
          <a:solidFill>
            <a:srgbClr val="002060"/>
          </a:solidFill>
        </p:spPr>
        <p:txBody>
          <a:bodyPr wrap="square" rtlCol="0" anchor="ctr">
            <a:noAutofit/>
          </a:bodyPr>
          <a:lstStyle/>
          <a:p>
            <a:pPr algn="ctr"/>
            <a:endParaRPr lang="en-US" sz="2000" dirty="0">
              <a:solidFill>
                <a:schemeClr val="bg1"/>
              </a:solidFill>
              <a:latin typeface="Calibri Light" panose="020F0302020204030204"/>
            </a:endParaRPr>
          </a:p>
        </p:txBody>
      </p:sp>
      <p:sp>
        <p:nvSpPr>
          <p:cNvPr id="8" name="Rectangle 7"/>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Footer Placeholder 2">
            <a:extLst>
              <a:ext uri="{FF2B5EF4-FFF2-40B4-BE49-F238E27FC236}">
                <a16:creationId xmlns:a16="http://schemas.microsoft.com/office/drawing/2014/main" id="{61A323F9-EDC7-4D47-A85D-504FE2D37DD6}"/>
              </a:ext>
            </a:extLst>
          </p:cNvPr>
          <p:cNvSpPr txBox="1">
            <a:spLocks/>
          </p:cNvSpPr>
          <p:nvPr userDrawn="1"/>
        </p:nvSpPr>
        <p:spPr>
          <a:xfrm>
            <a:off x="-1" y="6627434"/>
            <a:ext cx="2122099"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August 2022 – 2CP Resources</a:t>
            </a:r>
          </a:p>
        </p:txBody>
      </p:sp>
      <p:sp>
        <p:nvSpPr>
          <p:cNvPr id="18" name="Content Placeholder 2">
            <a:extLst>
              <a:ext uri="{FF2B5EF4-FFF2-40B4-BE49-F238E27FC236}">
                <a16:creationId xmlns:a16="http://schemas.microsoft.com/office/drawing/2014/main" id="{3B942C6C-5EBD-49AC-BD79-9A1DC35FC26E}"/>
              </a:ext>
            </a:extLst>
          </p:cNvPr>
          <p:cNvSpPr>
            <a:spLocks noGrp="1"/>
          </p:cNvSpPr>
          <p:nvPr>
            <p:ph idx="1"/>
          </p:nvPr>
        </p:nvSpPr>
        <p:spPr>
          <a:xfrm>
            <a:off x="294395" y="1482901"/>
            <a:ext cx="11630905" cy="4694062"/>
          </a:xfrm>
          <a:prstGeom prst="rect">
            <a:avLst/>
          </a:prstGeom>
        </p:spPr>
        <p:txBody>
          <a:bodyPr lIns="0" rIns="0"/>
          <a:lstStyle>
            <a:lvl1pPr>
              <a:buClr>
                <a:srgbClr val="002060"/>
              </a:buClr>
              <a:defRPr sz="1400" b="0">
                <a:latin typeface="+mn-lt"/>
              </a:defRPr>
            </a:lvl1pPr>
            <a:lvl2pPr>
              <a:buClr>
                <a:srgbClr val="002060"/>
              </a:buClr>
              <a:defRPr sz="1200" b="0">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
        <p:nvSpPr>
          <p:cNvPr id="19" name="Title 1">
            <a:extLst>
              <a:ext uri="{FF2B5EF4-FFF2-40B4-BE49-F238E27FC236}">
                <a16:creationId xmlns:a16="http://schemas.microsoft.com/office/drawing/2014/main" id="{3C137853-62DD-42DC-8D85-162D1135EA39}"/>
              </a:ext>
            </a:extLst>
          </p:cNvPr>
          <p:cNvSpPr>
            <a:spLocks noGrp="1"/>
          </p:cNvSpPr>
          <p:nvPr>
            <p:ph type="title" hasCustomPrompt="1"/>
          </p:nvPr>
        </p:nvSpPr>
        <p:spPr>
          <a:xfrm>
            <a:off x="294395" y="365127"/>
            <a:ext cx="11630905" cy="754836"/>
          </a:xfrm>
          <a:prstGeom prst="rect">
            <a:avLst/>
          </a:prstGeom>
        </p:spPr>
        <p:txBody>
          <a:bodyPr lIns="0" rIns="0" anchor="ctr">
            <a:noAutofit/>
          </a:bodyPr>
          <a:lstStyle>
            <a:lvl1pPr>
              <a:defRPr kumimoji="0" lang="en-US" sz="3600" b="0" i="0" u="none" strike="noStrike" kern="1200" cap="none" spc="10" normalizeH="0" baseline="0" dirty="0">
                <a:ln>
                  <a:noFill/>
                </a:ln>
                <a:solidFill>
                  <a:srgbClr val="002060"/>
                </a:solidFill>
                <a:effectLst/>
                <a:uLnTx/>
                <a:uFillTx/>
                <a:latin typeface="Franklin Gothic Medium" panose="020B0603020102020204" pitchFamily="34" charset="0"/>
                <a:ea typeface="Franklin Gothic Demi" charset="0"/>
                <a:cs typeface="Franklin Gothic Demi" charset="0"/>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a:t>click to edit title style</a:t>
            </a:r>
          </a:p>
        </p:txBody>
      </p:sp>
      <p:sp>
        <p:nvSpPr>
          <p:cNvPr id="20" name="Rectangle 19">
            <a:extLst>
              <a:ext uri="{FF2B5EF4-FFF2-40B4-BE49-F238E27FC236}">
                <a16:creationId xmlns:a16="http://schemas.microsoft.com/office/drawing/2014/main" id="{C71808FB-F6E5-4933-8A07-33FFEEDEFA56}"/>
              </a:ext>
            </a:extLst>
          </p:cNvPr>
          <p:cNvSpPr/>
          <p:nvPr userDrawn="1"/>
        </p:nvSpPr>
        <p:spPr>
          <a:xfrm>
            <a:off x="0" y="404986"/>
            <a:ext cx="156519" cy="67550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sp>
        <p:nvSpPr>
          <p:cNvPr id="21" name="Slide Number Placeholder 5">
            <a:extLst>
              <a:ext uri="{FF2B5EF4-FFF2-40B4-BE49-F238E27FC236}">
                <a16:creationId xmlns:a16="http://schemas.microsoft.com/office/drawing/2014/main" id="{22323FF9-B28C-413C-8569-C634A6B194E6}"/>
              </a:ext>
            </a:extLst>
          </p:cNvPr>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12422479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Appendix">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5A8209F-E625-4C52-A3B8-1F9398437E3D}"/>
              </a:ext>
            </a:extLst>
          </p:cNvPr>
          <p:cNvSpPr/>
          <p:nvPr userDrawn="1"/>
        </p:nvSpPr>
        <p:spPr>
          <a:xfrm>
            <a:off x="0" y="3510914"/>
            <a:ext cx="12192000" cy="333756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Footer Placeholder 2">
            <a:extLst>
              <a:ext uri="{FF2B5EF4-FFF2-40B4-BE49-F238E27FC236}">
                <a16:creationId xmlns:a16="http://schemas.microsoft.com/office/drawing/2014/main" id="{61A323F9-EDC7-4D47-A85D-504FE2D37DD6}"/>
              </a:ext>
            </a:extLst>
          </p:cNvPr>
          <p:cNvSpPr txBox="1">
            <a:spLocks/>
          </p:cNvSpPr>
          <p:nvPr userDrawn="1"/>
        </p:nvSpPr>
        <p:spPr>
          <a:xfrm>
            <a:off x="-1" y="6627434"/>
            <a:ext cx="1782697"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r>
              <a:rPr kumimoji="0" lang="en-GB" sz="10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May</a:t>
            </a:r>
            <a:r>
              <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2022 – 2CP Resources</a:t>
            </a:r>
          </a:p>
        </p:txBody>
      </p:sp>
      <p:sp>
        <p:nvSpPr>
          <p:cNvPr id="19" name="Title 1">
            <a:extLst>
              <a:ext uri="{FF2B5EF4-FFF2-40B4-BE49-F238E27FC236}">
                <a16:creationId xmlns:a16="http://schemas.microsoft.com/office/drawing/2014/main" id="{3C137853-62DD-42DC-8D85-162D1135EA39}"/>
              </a:ext>
            </a:extLst>
          </p:cNvPr>
          <p:cNvSpPr>
            <a:spLocks noGrp="1"/>
          </p:cNvSpPr>
          <p:nvPr>
            <p:ph type="title" hasCustomPrompt="1"/>
          </p:nvPr>
        </p:nvSpPr>
        <p:spPr>
          <a:xfrm>
            <a:off x="3800988" y="1055142"/>
            <a:ext cx="4590025" cy="754836"/>
          </a:xfrm>
          <a:prstGeom prst="rect">
            <a:avLst/>
          </a:prstGeom>
        </p:spPr>
        <p:txBody>
          <a:bodyPr lIns="0" rIns="0" anchor="ctr">
            <a:noAutofit/>
          </a:bodyPr>
          <a:lstStyle>
            <a:lvl1pPr>
              <a:defRPr kumimoji="0" lang="en-US" sz="3600" b="0" i="0" u="none" strike="noStrike" kern="1200" cap="none" spc="10" normalizeH="0" baseline="0" dirty="0">
                <a:ln>
                  <a:noFill/>
                </a:ln>
                <a:solidFill>
                  <a:srgbClr val="002060"/>
                </a:solidFill>
                <a:effectLst/>
                <a:uLnTx/>
                <a:uFillTx/>
                <a:latin typeface="Franklin Gothic Medium" panose="020B0603020102020204" pitchFamily="34" charset="0"/>
                <a:ea typeface="Franklin Gothic Demi" charset="0"/>
                <a:cs typeface="Franklin Gothic Demi" charset="0"/>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a:t>click to edit title style</a:t>
            </a:r>
          </a:p>
        </p:txBody>
      </p:sp>
      <p:sp>
        <p:nvSpPr>
          <p:cNvPr id="21" name="Slide Number Placeholder 5">
            <a:extLst>
              <a:ext uri="{FF2B5EF4-FFF2-40B4-BE49-F238E27FC236}">
                <a16:creationId xmlns:a16="http://schemas.microsoft.com/office/drawing/2014/main" id="{22323FF9-B28C-413C-8569-C634A6B194E6}"/>
              </a:ext>
            </a:extLst>
          </p:cNvPr>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3082226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All Blue Backgrou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5A8209F-E625-4C52-A3B8-1F9398437E3D}"/>
              </a:ext>
            </a:extLst>
          </p:cNvPr>
          <p:cNvSpPr/>
          <p:nvPr userDrawn="1"/>
        </p:nvSpPr>
        <p:spPr>
          <a:xfrm>
            <a:off x="0" y="0"/>
            <a:ext cx="12192000" cy="684847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ooter Placeholder 2">
            <a:extLst>
              <a:ext uri="{FF2B5EF4-FFF2-40B4-BE49-F238E27FC236}">
                <a16:creationId xmlns:a16="http://schemas.microsoft.com/office/drawing/2014/main" id="{61A323F9-EDC7-4D47-A85D-504FE2D37DD6}"/>
              </a:ext>
            </a:extLst>
          </p:cNvPr>
          <p:cNvSpPr txBox="1">
            <a:spLocks/>
          </p:cNvSpPr>
          <p:nvPr userDrawn="1"/>
        </p:nvSpPr>
        <p:spPr>
          <a:xfrm>
            <a:off x="-1" y="6627434"/>
            <a:ext cx="1782697"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r>
              <a:rPr kumimoji="0" lang="en-GB" sz="10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May</a:t>
            </a:r>
            <a:r>
              <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2022 – 2CP Resources</a:t>
            </a:r>
          </a:p>
        </p:txBody>
      </p:sp>
      <p:sp>
        <p:nvSpPr>
          <p:cNvPr id="21" name="Slide Number Placeholder 5">
            <a:extLst>
              <a:ext uri="{FF2B5EF4-FFF2-40B4-BE49-F238E27FC236}">
                <a16:creationId xmlns:a16="http://schemas.microsoft.com/office/drawing/2014/main" id="{22323FF9-B28C-413C-8569-C634A6B194E6}"/>
              </a:ext>
            </a:extLst>
          </p:cNvPr>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290905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9" name="Rectangle 8"/>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2" name="Title 1"/>
          <p:cNvSpPr>
            <a:spLocks noGrp="1"/>
          </p:cNvSpPr>
          <p:nvPr>
            <p:ph type="title" hasCustomPrompt="1"/>
          </p:nvPr>
        </p:nvSpPr>
        <p:spPr>
          <a:xfrm>
            <a:off x="838201" y="365127"/>
            <a:ext cx="10002284" cy="755220"/>
          </a:xfrm>
          <a:prstGeom prst="rect">
            <a:avLst/>
          </a:prstGeom>
        </p:spPr>
        <p:txBody>
          <a:bodyPr>
            <a:noAutofit/>
          </a:bodyPr>
          <a:lstStyle/>
          <a:p>
            <a:r>
              <a:rPr lang="en-US"/>
              <a:t>CLICK TO EDIT TITLE STYLE</a:t>
            </a:r>
          </a:p>
        </p:txBody>
      </p:sp>
      <p:sp>
        <p:nvSpPr>
          <p:cNvPr id="11" name="Rectangle 10"/>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76622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6" name="Text Placeholder 21"/>
          <p:cNvSpPr>
            <a:spLocks noGrp="1"/>
          </p:cNvSpPr>
          <p:nvPr>
            <p:ph type="body" sz="quarter" idx="13" hasCustomPrompt="1"/>
          </p:nvPr>
        </p:nvSpPr>
        <p:spPr>
          <a:xfrm>
            <a:off x="838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a:t>Lorem Ipsum</a:t>
            </a:r>
            <a:r>
              <a:rPr lang="en-US"/>
              <a:t> is simply dummy text of the printing and typesetting industry. Lorem Ipsum has been the industry's standard dummy text ever since the 1500s, when an unknown printer took a galley of type and scrambled it to make a type specimen book.</a:t>
            </a:r>
          </a:p>
        </p:txBody>
      </p:sp>
      <p:sp>
        <p:nvSpPr>
          <p:cNvPr id="7" name="Text Placeholder 21"/>
          <p:cNvSpPr>
            <a:spLocks noGrp="1"/>
          </p:cNvSpPr>
          <p:nvPr>
            <p:ph type="body" sz="quarter" idx="14" hasCustomPrompt="1"/>
          </p:nvPr>
        </p:nvSpPr>
        <p:spPr>
          <a:xfrm>
            <a:off x="6172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a:t>Lorem Ipsum</a:t>
            </a:r>
            <a:r>
              <a:rPr lang="en-US"/>
              <a:t> is simply dummy text of the printing and typesetting industry. Lorem Ipsum has been the industry's standard dummy text ever since the 1500s, when an unknown printer took a galley of type and scrambled it to make a type specimen book.</a:t>
            </a:r>
          </a:p>
        </p:txBody>
      </p:sp>
      <p:sp>
        <p:nvSpPr>
          <p:cNvPr id="10"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11" name="Rectangle 10"/>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9" name="Title 1"/>
          <p:cNvSpPr>
            <a:spLocks noGrp="1"/>
          </p:cNvSpPr>
          <p:nvPr>
            <p:ph type="title" hasCustomPrompt="1"/>
          </p:nvPr>
        </p:nvSpPr>
        <p:spPr>
          <a:xfrm>
            <a:off x="838201" y="365127"/>
            <a:ext cx="10002284" cy="755221"/>
          </a:xfrm>
          <a:prstGeom prst="rect">
            <a:avLst/>
          </a:prstGeom>
        </p:spPr>
        <p:txBody>
          <a:bodyPr>
            <a:noAutofit/>
          </a:bodyPr>
          <a:lstStyle/>
          <a:p>
            <a:r>
              <a:rPr lang="en-US"/>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023541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7" name="Rectangle 6"/>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Title 1"/>
          <p:cNvSpPr>
            <a:spLocks noGrp="1"/>
          </p:cNvSpPr>
          <p:nvPr>
            <p:ph type="title" hasCustomPrompt="1"/>
          </p:nvPr>
        </p:nvSpPr>
        <p:spPr>
          <a:xfrm>
            <a:off x="838201" y="365127"/>
            <a:ext cx="10002284" cy="755221"/>
          </a:xfrm>
          <a:prstGeom prst="rect">
            <a:avLst/>
          </a:prstGeom>
        </p:spPr>
        <p:txBody>
          <a:bodyPr>
            <a:noAutofit/>
          </a:bodyPr>
          <a:lstStyle/>
          <a:p>
            <a:r>
              <a:rPr lang="en-US"/>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352458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3516150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4" name="Text Placeholder 21"/>
          <p:cNvSpPr>
            <a:spLocks noGrp="1"/>
          </p:cNvSpPr>
          <p:nvPr>
            <p:ph type="body" sz="quarter" idx="13" hasCustomPrompt="1"/>
          </p:nvPr>
        </p:nvSpPr>
        <p:spPr>
          <a:xfrm>
            <a:off x="838200" y="1483284"/>
            <a:ext cx="10515600" cy="4341445"/>
          </a:xfrm>
        </p:spPr>
        <p:txBody>
          <a:bodyPr>
            <a:noAutofit/>
          </a:bodyPr>
          <a:lstStyle>
            <a:lvl1pPr marL="0" indent="0">
              <a:spcBef>
                <a:spcPts val="0"/>
              </a:spcBef>
              <a:buFontTx/>
              <a:buNone/>
              <a:defRPr sz="1200">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a:t>Lorem Ipsum</a:t>
            </a:r>
            <a:r>
              <a:rPr lang="en-US"/>
              <a:t> is simply dummy text of the printing and typesetting industry. Lorem Ipsum has been the industry's standard dummy text ever since the 1500s, when an unknown printer took a galley of type and scrambled it to make a type specimen book.</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8" name="Rectangle 7"/>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1" name="Title 1"/>
          <p:cNvSpPr>
            <a:spLocks noGrp="1"/>
          </p:cNvSpPr>
          <p:nvPr>
            <p:ph type="title" hasCustomPrompt="1"/>
          </p:nvPr>
        </p:nvSpPr>
        <p:spPr>
          <a:xfrm>
            <a:off x="838201" y="365128"/>
            <a:ext cx="10002284" cy="755219"/>
          </a:xfrm>
        </p:spPr>
        <p:txBody>
          <a:bodyPr>
            <a:noAutofit/>
          </a:bodyPr>
          <a:lstStyle/>
          <a:p>
            <a:r>
              <a:rPr lang="en-US"/>
              <a:t>CLICK TO EDIT TITLE STYLE</a:t>
            </a:r>
          </a:p>
        </p:txBody>
      </p:sp>
      <p:sp>
        <p:nvSpPr>
          <p:cNvPr id="10" name="Rectangle 9"/>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9692052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914400" y="1122363"/>
            <a:ext cx="10363200" cy="2387600"/>
          </a:xfrm>
        </p:spPr>
        <p:txBody>
          <a:bodyPr anchor="b"/>
          <a:lstStyle>
            <a:lvl1pPr algn="ctr">
              <a:lnSpc>
                <a:spcPct val="100000"/>
              </a:lnSpc>
              <a:defRPr sz="6000"/>
            </a:lvl1pPr>
          </a:lstStyle>
          <a:p>
            <a:r>
              <a:rPr lang="en-US"/>
              <a:t>CLICK TO EDIT TITLE</a:t>
            </a:r>
          </a:p>
        </p:txBody>
      </p:sp>
      <p:sp>
        <p:nvSpPr>
          <p:cNvPr id="9" name="Subtitle 2"/>
          <p:cNvSpPr>
            <a:spLocks noGrp="1"/>
          </p:cNvSpPr>
          <p:nvPr>
            <p:ph type="subTitle" idx="1" hasCustomPrompt="1"/>
          </p:nvPr>
        </p:nvSpPr>
        <p:spPr>
          <a:xfrm>
            <a:off x="914400" y="3602038"/>
            <a:ext cx="103632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style</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41707842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9" name="Rectangle 8"/>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2" name="Title 1"/>
          <p:cNvSpPr>
            <a:spLocks noGrp="1"/>
          </p:cNvSpPr>
          <p:nvPr>
            <p:ph type="title" hasCustomPrompt="1"/>
          </p:nvPr>
        </p:nvSpPr>
        <p:spPr>
          <a:xfrm>
            <a:off x="838201" y="365127"/>
            <a:ext cx="10002284" cy="755220"/>
          </a:xfrm>
          <a:prstGeom prst="rect">
            <a:avLst/>
          </a:prstGeom>
        </p:spPr>
        <p:txBody>
          <a:bodyPr>
            <a:noAutofit/>
          </a:bodyPr>
          <a:lstStyle/>
          <a:p>
            <a:r>
              <a:rPr lang="en-US"/>
              <a:t>CLICK TO EDIT TITLE STYLE</a:t>
            </a:r>
          </a:p>
        </p:txBody>
      </p:sp>
      <p:sp>
        <p:nvSpPr>
          <p:cNvPr id="11" name="Rectangle 10"/>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8068555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wo Column">
    <p:spTree>
      <p:nvGrpSpPr>
        <p:cNvPr id="1" name=""/>
        <p:cNvGrpSpPr/>
        <p:nvPr/>
      </p:nvGrpSpPr>
      <p:grpSpPr>
        <a:xfrm>
          <a:off x="0" y="0"/>
          <a:ext cx="0" cy="0"/>
          <a:chOff x="0" y="0"/>
          <a:chExt cx="0" cy="0"/>
        </a:xfrm>
      </p:grpSpPr>
      <p:sp>
        <p:nvSpPr>
          <p:cNvPr id="6" name="Text Placeholder 21"/>
          <p:cNvSpPr>
            <a:spLocks noGrp="1"/>
          </p:cNvSpPr>
          <p:nvPr>
            <p:ph type="body" sz="quarter" idx="13" hasCustomPrompt="1"/>
          </p:nvPr>
        </p:nvSpPr>
        <p:spPr>
          <a:xfrm>
            <a:off x="838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a:t>Lorem Ipsum</a:t>
            </a:r>
            <a:r>
              <a:rPr lang="en-US"/>
              <a:t> is simply dummy text of the printing and typesetting industry. Lorem Ipsum has been the industry's standard dummy text ever since the 1500s, when an unknown printer took a galley of type and scrambled it to make a type specimen book.</a:t>
            </a:r>
          </a:p>
        </p:txBody>
      </p:sp>
      <p:sp>
        <p:nvSpPr>
          <p:cNvPr id="7" name="Text Placeholder 21"/>
          <p:cNvSpPr>
            <a:spLocks noGrp="1"/>
          </p:cNvSpPr>
          <p:nvPr>
            <p:ph type="body" sz="quarter" idx="14" hasCustomPrompt="1"/>
          </p:nvPr>
        </p:nvSpPr>
        <p:spPr>
          <a:xfrm>
            <a:off x="6172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a:t>Lorem Ipsum</a:t>
            </a:r>
            <a:r>
              <a:rPr lang="en-US"/>
              <a:t> is simply dummy text of the printing and typesetting industry. Lorem Ipsum has been the industry's standard dummy text ever since the 1500s, when an unknown printer took a galley of type and scrambled it to make a type specimen book.</a:t>
            </a:r>
          </a:p>
        </p:txBody>
      </p:sp>
      <p:sp>
        <p:nvSpPr>
          <p:cNvPr id="10"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11" name="Rectangle 10"/>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9" name="Title 1"/>
          <p:cNvSpPr>
            <a:spLocks noGrp="1"/>
          </p:cNvSpPr>
          <p:nvPr>
            <p:ph type="title" hasCustomPrompt="1"/>
          </p:nvPr>
        </p:nvSpPr>
        <p:spPr>
          <a:xfrm>
            <a:off x="838201" y="365127"/>
            <a:ext cx="10002284" cy="755221"/>
          </a:xfrm>
          <a:prstGeom prst="rect">
            <a:avLst/>
          </a:prstGeom>
        </p:spPr>
        <p:txBody>
          <a:bodyPr>
            <a:noAutofit/>
          </a:bodyPr>
          <a:lstStyle/>
          <a:p>
            <a:r>
              <a:rPr lang="en-US"/>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7514223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7" name="Rectangle 6"/>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0" name="Title 1"/>
          <p:cNvSpPr>
            <a:spLocks noGrp="1"/>
          </p:cNvSpPr>
          <p:nvPr>
            <p:ph type="title" hasCustomPrompt="1"/>
          </p:nvPr>
        </p:nvSpPr>
        <p:spPr>
          <a:xfrm>
            <a:off x="838201" y="365127"/>
            <a:ext cx="10002284" cy="755221"/>
          </a:xfrm>
          <a:prstGeom prst="rect">
            <a:avLst/>
          </a:prstGeom>
        </p:spPr>
        <p:txBody>
          <a:bodyPr>
            <a:noAutofit/>
          </a:bodyPr>
          <a:lstStyle/>
          <a:p>
            <a:r>
              <a:rPr lang="en-US"/>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7594579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40551207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914400" y="1122363"/>
            <a:ext cx="10363200" cy="2387600"/>
          </a:xfrm>
        </p:spPr>
        <p:txBody>
          <a:bodyPr anchor="b"/>
          <a:lstStyle>
            <a:lvl1pPr algn="ctr">
              <a:lnSpc>
                <a:spcPct val="100000"/>
              </a:lnSpc>
              <a:defRPr sz="6000"/>
            </a:lvl1pPr>
          </a:lstStyle>
          <a:p>
            <a:r>
              <a:rPr lang="en-US"/>
              <a:t>CLICK TO EDIT TITLE</a:t>
            </a:r>
          </a:p>
        </p:txBody>
      </p:sp>
      <p:sp>
        <p:nvSpPr>
          <p:cNvPr id="9" name="Subtitle 2"/>
          <p:cNvSpPr>
            <a:spLocks noGrp="1"/>
          </p:cNvSpPr>
          <p:nvPr>
            <p:ph type="subTitle" idx="1" hasCustomPrompt="1"/>
          </p:nvPr>
        </p:nvSpPr>
        <p:spPr>
          <a:xfrm>
            <a:off x="914400" y="3602038"/>
            <a:ext cx="103632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style</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30204151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obj" preserve="1">
  <p:cSld name="2CP Format Intro Pages">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BE4155F8-87FC-482A-B4EF-B1367C201631}"/>
              </a:ext>
            </a:extLst>
          </p:cNvPr>
          <p:cNvSpPr txBox="1">
            <a:spLocks/>
          </p:cNvSpPr>
          <p:nvPr userDrawn="1"/>
        </p:nvSpPr>
        <p:spPr>
          <a:xfrm>
            <a:off x="0" y="6162342"/>
            <a:ext cx="12191999" cy="695658"/>
          </a:xfrm>
          <a:prstGeom prst="rect">
            <a:avLst/>
          </a:prstGeom>
          <a:solidFill>
            <a:srgbClr val="002060"/>
          </a:solidFill>
        </p:spPr>
        <p:txBody>
          <a:bodyPr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p:txBody>
      </p:sp>
      <p:sp>
        <p:nvSpPr>
          <p:cNvPr id="3" name="Content Placeholder 2"/>
          <p:cNvSpPr>
            <a:spLocks noGrp="1"/>
          </p:cNvSpPr>
          <p:nvPr>
            <p:ph idx="1"/>
          </p:nvPr>
        </p:nvSpPr>
        <p:spPr>
          <a:xfrm>
            <a:off x="294395" y="1482901"/>
            <a:ext cx="11630905" cy="4694062"/>
          </a:xfrm>
          <a:prstGeom prst="rect">
            <a:avLst/>
          </a:prstGeom>
        </p:spPr>
        <p:txBody>
          <a:bodyPr lIns="0" rIns="0">
            <a:normAutofit/>
          </a:bodyPr>
          <a:lstStyle>
            <a:lvl1pPr marL="0" indent="0" algn="ctr">
              <a:buClr>
                <a:srgbClr val="002060"/>
              </a:buClr>
              <a:buNone/>
              <a:defRPr sz="2000" b="0">
                <a:latin typeface="+mn-lt"/>
              </a:defRPr>
            </a:lvl1pPr>
            <a:lvl2pPr marL="457200" indent="0" algn="ctr">
              <a:buClr>
                <a:srgbClr val="002060"/>
              </a:buClr>
              <a:buNone/>
              <a:defRPr sz="2000" b="0">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
        <p:nvSpPr>
          <p:cNvPr id="2" name="Title 1"/>
          <p:cNvSpPr>
            <a:spLocks noGrp="1"/>
          </p:cNvSpPr>
          <p:nvPr>
            <p:ph type="title" hasCustomPrompt="1"/>
          </p:nvPr>
        </p:nvSpPr>
        <p:spPr>
          <a:xfrm>
            <a:off x="294395" y="365127"/>
            <a:ext cx="11630905" cy="754836"/>
          </a:xfrm>
          <a:prstGeom prst="rect">
            <a:avLst/>
          </a:prstGeom>
        </p:spPr>
        <p:txBody>
          <a:bodyPr lIns="0" rIns="0" anchor="ctr">
            <a:noAutofit/>
          </a:bodyPr>
          <a:lstStyle>
            <a:lvl1pPr algn="ctr">
              <a:defRPr kumimoji="0" lang="en-US" sz="3600" b="0" i="0" u="none" strike="noStrike" kern="1200" cap="none" spc="10" normalizeH="0" baseline="0" dirty="0">
                <a:ln>
                  <a:noFill/>
                </a:ln>
                <a:solidFill>
                  <a:srgbClr val="002060"/>
                </a:solidFill>
                <a:effectLst/>
                <a:uLnTx/>
                <a:uFillTx/>
                <a:latin typeface="Franklin Gothic Medium" panose="020B0603020102020204" pitchFamily="34" charset="0"/>
                <a:ea typeface="Franklin Gothic Demi" charset="0"/>
                <a:cs typeface="Franklin Gothic Demi" charset="0"/>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a:t>click to edit title style</a:t>
            </a:r>
          </a:p>
        </p:txBody>
      </p:sp>
      <p:sp>
        <p:nvSpPr>
          <p:cNvPr id="13" name="Rectangle 12">
            <a:extLst>
              <a:ext uri="{FF2B5EF4-FFF2-40B4-BE49-F238E27FC236}">
                <a16:creationId xmlns:a16="http://schemas.microsoft.com/office/drawing/2014/main" id="{0F0B63BD-4DD8-4F74-A838-6F3EE3E972C1}"/>
              </a:ext>
            </a:extLst>
          </p:cNvPr>
          <p:cNvSpPr/>
          <p:nvPr userDrawn="1"/>
        </p:nvSpPr>
        <p:spPr>
          <a:xfrm>
            <a:off x="0" y="404986"/>
            <a:ext cx="156519" cy="67550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11" name="Footer Placeholder 2">
            <a:extLst>
              <a:ext uri="{FF2B5EF4-FFF2-40B4-BE49-F238E27FC236}">
                <a16:creationId xmlns:a16="http://schemas.microsoft.com/office/drawing/2014/main" id="{F1A41185-1CA1-4201-B697-EF8D1D6B1CCC}"/>
              </a:ext>
            </a:extLst>
          </p:cNvPr>
          <p:cNvSpPr txBox="1">
            <a:spLocks/>
          </p:cNvSpPr>
          <p:nvPr userDrawn="1"/>
        </p:nvSpPr>
        <p:spPr>
          <a:xfrm>
            <a:off x="2934" y="6627434"/>
            <a:ext cx="2157064"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 August 2022 – 2CP Resources</a:t>
            </a:r>
          </a:p>
        </p:txBody>
      </p:sp>
    </p:spTree>
    <p:extLst>
      <p:ext uri="{BB962C8B-B14F-4D97-AF65-F5344CB8AC3E}">
        <p14:creationId xmlns:p14="http://schemas.microsoft.com/office/powerpoint/2010/main" val="10752178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 preserve="1">
  <p:cSld name="2CP Format 1">
    <p:spTree>
      <p:nvGrpSpPr>
        <p:cNvPr id="1" name=""/>
        <p:cNvGrpSpPr/>
        <p:nvPr/>
      </p:nvGrpSpPr>
      <p:grpSpPr>
        <a:xfrm>
          <a:off x="0" y="0"/>
          <a:ext cx="0" cy="0"/>
          <a:chOff x="0" y="0"/>
          <a:chExt cx="0" cy="0"/>
        </a:xfrm>
      </p:grpSpPr>
      <p:sp>
        <p:nvSpPr>
          <p:cNvPr id="3" name="Content Placeholder 2"/>
          <p:cNvSpPr>
            <a:spLocks noGrp="1"/>
          </p:cNvSpPr>
          <p:nvPr>
            <p:ph idx="1"/>
          </p:nvPr>
        </p:nvSpPr>
        <p:spPr>
          <a:xfrm>
            <a:off x="294395" y="1482901"/>
            <a:ext cx="11630905" cy="4694062"/>
          </a:xfrm>
          <a:prstGeom prst="rect">
            <a:avLst/>
          </a:prstGeom>
        </p:spPr>
        <p:txBody>
          <a:bodyPr lIns="0" rIns="0"/>
          <a:lstStyle>
            <a:lvl1pPr>
              <a:buClr>
                <a:srgbClr val="002060"/>
              </a:buClr>
              <a:defRPr sz="1400" b="0">
                <a:latin typeface="+mn-lt"/>
              </a:defRPr>
            </a:lvl1pPr>
            <a:lvl2pPr>
              <a:buClr>
                <a:srgbClr val="002060"/>
              </a:buClr>
              <a:defRPr sz="1200" b="0">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tx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2" name="Title 1"/>
          <p:cNvSpPr>
            <a:spLocks noGrp="1"/>
          </p:cNvSpPr>
          <p:nvPr>
            <p:ph type="title" hasCustomPrompt="1"/>
          </p:nvPr>
        </p:nvSpPr>
        <p:spPr>
          <a:xfrm>
            <a:off x="294395" y="365127"/>
            <a:ext cx="11630905" cy="754836"/>
          </a:xfrm>
          <a:prstGeom prst="rect">
            <a:avLst/>
          </a:prstGeom>
        </p:spPr>
        <p:txBody>
          <a:bodyPr lIns="0" rIns="0" anchor="ctr">
            <a:noAutofit/>
          </a:bodyPr>
          <a:lstStyle>
            <a:lvl1pPr>
              <a:defRPr kumimoji="0" lang="en-US" sz="3600" b="0" i="0" u="none" strike="noStrike" kern="1200" cap="none" spc="10" normalizeH="0" baseline="0" dirty="0">
                <a:ln>
                  <a:noFill/>
                </a:ln>
                <a:solidFill>
                  <a:srgbClr val="002060"/>
                </a:solidFill>
                <a:effectLst/>
                <a:uLnTx/>
                <a:uFillTx/>
                <a:latin typeface="Franklin Gothic Medium" panose="020B0603020102020204" pitchFamily="34" charset="0"/>
                <a:ea typeface="Franklin Gothic Demi" charset="0"/>
                <a:cs typeface="Franklin Gothic Demi" charset="0"/>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a:t>click to edit title style</a:t>
            </a:r>
          </a:p>
        </p:txBody>
      </p:sp>
      <p:sp>
        <p:nvSpPr>
          <p:cNvPr id="11" name="Footer Placeholder 2">
            <a:extLst>
              <a:ext uri="{FF2B5EF4-FFF2-40B4-BE49-F238E27FC236}">
                <a16:creationId xmlns:a16="http://schemas.microsoft.com/office/drawing/2014/main" id="{F1A41185-1CA1-4201-B697-EF8D1D6B1CCC}"/>
              </a:ext>
            </a:extLst>
          </p:cNvPr>
          <p:cNvSpPr txBox="1">
            <a:spLocks/>
          </p:cNvSpPr>
          <p:nvPr userDrawn="1"/>
        </p:nvSpPr>
        <p:spPr>
          <a:xfrm>
            <a:off x="-16710" y="6627434"/>
            <a:ext cx="1960967"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0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August</a:t>
            </a:r>
            <a:r>
              <a:rPr kumimoji="0" lang="en-GB" sz="1000" b="0" i="0" u="none" strike="noStrike" kern="1200" cap="none" spc="0" normalizeH="0" baseline="0" noProof="0" dirty="0">
                <a:ln>
                  <a:noFill/>
                </a:ln>
                <a:effectLst/>
                <a:uLnTx/>
                <a:uFillTx/>
                <a:latin typeface="Calibri" panose="020F0502020204030204" pitchFamily="34" charset="0"/>
                <a:ea typeface="+mn-ea"/>
                <a:cs typeface="+mn-cs"/>
              </a:rPr>
              <a:t> 2022 – 2CP Resources</a:t>
            </a:r>
          </a:p>
        </p:txBody>
      </p:sp>
      <p:sp>
        <p:nvSpPr>
          <p:cNvPr id="13" name="Rectangle 12">
            <a:extLst>
              <a:ext uri="{FF2B5EF4-FFF2-40B4-BE49-F238E27FC236}">
                <a16:creationId xmlns:a16="http://schemas.microsoft.com/office/drawing/2014/main" id="{0F0B63BD-4DD8-4F74-A838-6F3EE3E972C1}"/>
              </a:ext>
            </a:extLst>
          </p:cNvPr>
          <p:cNvSpPr/>
          <p:nvPr userDrawn="1"/>
        </p:nvSpPr>
        <p:spPr>
          <a:xfrm>
            <a:off x="0" y="404986"/>
            <a:ext cx="156519" cy="67550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spTree>
    <p:extLst>
      <p:ext uri="{BB962C8B-B14F-4D97-AF65-F5344CB8AC3E}">
        <p14:creationId xmlns:p14="http://schemas.microsoft.com/office/powerpoint/2010/main" val="20949228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CP Format 2">
    <p:spTree>
      <p:nvGrpSpPr>
        <p:cNvPr id="1" name=""/>
        <p:cNvGrpSpPr/>
        <p:nvPr/>
      </p:nvGrpSpPr>
      <p:grpSpPr>
        <a:xfrm>
          <a:off x="0" y="0"/>
          <a:ext cx="0" cy="0"/>
          <a:chOff x="0" y="0"/>
          <a:chExt cx="0" cy="0"/>
        </a:xfrm>
      </p:grpSpPr>
      <p:sp>
        <p:nvSpPr>
          <p:cNvPr id="15" name="Footer Placeholder 2">
            <a:extLst>
              <a:ext uri="{FF2B5EF4-FFF2-40B4-BE49-F238E27FC236}">
                <a16:creationId xmlns:a16="http://schemas.microsoft.com/office/drawing/2014/main" id="{42E1446F-3B47-46AD-AD70-83C394F5E820}"/>
              </a:ext>
            </a:extLst>
          </p:cNvPr>
          <p:cNvSpPr txBox="1">
            <a:spLocks/>
          </p:cNvSpPr>
          <p:nvPr userDrawn="1"/>
        </p:nvSpPr>
        <p:spPr>
          <a:xfrm>
            <a:off x="0" y="6162342"/>
            <a:ext cx="12191999" cy="695658"/>
          </a:xfrm>
          <a:prstGeom prst="rect">
            <a:avLst/>
          </a:prstGeom>
          <a:solidFill>
            <a:srgbClr val="002060"/>
          </a:solidFill>
        </p:spPr>
        <p:txBody>
          <a:bodyPr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8" name="Rectangle 7"/>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Content Placeholder 2">
            <a:extLst>
              <a:ext uri="{FF2B5EF4-FFF2-40B4-BE49-F238E27FC236}">
                <a16:creationId xmlns:a16="http://schemas.microsoft.com/office/drawing/2014/main" id="{3B942C6C-5EBD-49AC-BD79-9A1DC35FC26E}"/>
              </a:ext>
            </a:extLst>
          </p:cNvPr>
          <p:cNvSpPr>
            <a:spLocks noGrp="1"/>
          </p:cNvSpPr>
          <p:nvPr>
            <p:ph idx="1"/>
          </p:nvPr>
        </p:nvSpPr>
        <p:spPr>
          <a:xfrm>
            <a:off x="294395" y="1482901"/>
            <a:ext cx="11630905" cy="4694062"/>
          </a:xfrm>
          <a:prstGeom prst="rect">
            <a:avLst/>
          </a:prstGeom>
        </p:spPr>
        <p:txBody>
          <a:bodyPr lIns="0" rIns="0"/>
          <a:lstStyle>
            <a:lvl1pPr>
              <a:buClr>
                <a:srgbClr val="002060"/>
              </a:buClr>
              <a:defRPr sz="1400" b="0">
                <a:latin typeface="+mn-lt"/>
              </a:defRPr>
            </a:lvl1pPr>
            <a:lvl2pPr>
              <a:buClr>
                <a:srgbClr val="002060"/>
              </a:buClr>
              <a:defRPr sz="1200" b="0">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
        <p:nvSpPr>
          <p:cNvPr id="19" name="Title 1">
            <a:extLst>
              <a:ext uri="{FF2B5EF4-FFF2-40B4-BE49-F238E27FC236}">
                <a16:creationId xmlns:a16="http://schemas.microsoft.com/office/drawing/2014/main" id="{3C137853-62DD-42DC-8D85-162D1135EA39}"/>
              </a:ext>
            </a:extLst>
          </p:cNvPr>
          <p:cNvSpPr>
            <a:spLocks noGrp="1"/>
          </p:cNvSpPr>
          <p:nvPr>
            <p:ph type="title" hasCustomPrompt="1"/>
          </p:nvPr>
        </p:nvSpPr>
        <p:spPr>
          <a:xfrm>
            <a:off x="294395" y="365127"/>
            <a:ext cx="11630905" cy="754836"/>
          </a:xfrm>
          <a:prstGeom prst="rect">
            <a:avLst/>
          </a:prstGeom>
        </p:spPr>
        <p:txBody>
          <a:bodyPr lIns="0" rIns="0" anchor="ctr">
            <a:noAutofit/>
          </a:bodyPr>
          <a:lstStyle>
            <a:lvl1pPr>
              <a:defRPr kumimoji="0" lang="en-US" sz="3600" b="0" i="0" u="none" strike="noStrike" kern="1200" cap="none" spc="10" normalizeH="0" baseline="0" dirty="0">
                <a:ln>
                  <a:noFill/>
                </a:ln>
                <a:solidFill>
                  <a:srgbClr val="002060"/>
                </a:solidFill>
                <a:effectLst/>
                <a:uLnTx/>
                <a:uFillTx/>
                <a:latin typeface="Franklin Gothic Medium" panose="020B0603020102020204" pitchFamily="34" charset="0"/>
                <a:ea typeface="Franklin Gothic Demi" charset="0"/>
                <a:cs typeface="Franklin Gothic Demi" charset="0"/>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a:t>click to edit title style</a:t>
            </a:r>
          </a:p>
        </p:txBody>
      </p:sp>
      <p:sp>
        <p:nvSpPr>
          <p:cNvPr id="20" name="Rectangle 19">
            <a:extLst>
              <a:ext uri="{FF2B5EF4-FFF2-40B4-BE49-F238E27FC236}">
                <a16:creationId xmlns:a16="http://schemas.microsoft.com/office/drawing/2014/main" id="{C71808FB-F6E5-4933-8A07-33FFEEDEFA56}"/>
              </a:ext>
            </a:extLst>
          </p:cNvPr>
          <p:cNvSpPr/>
          <p:nvPr userDrawn="1"/>
        </p:nvSpPr>
        <p:spPr>
          <a:xfrm>
            <a:off x="0" y="404986"/>
            <a:ext cx="156519" cy="67550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sp>
        <p:nvSpPr>
          <p:cNvPr id="21" name="Slide Number Placeholder 5">
            <a:extLst>
              <a:ext uri="{FF2B5EF4-FFF2-40B4-BE49-F238E27FC236}">
                <a16:creationId xmlns:a16="http://schemas.microsoft.com/office/drawing/2014/main" id="{22323FF9-B28C-413C-8569-C634A6B194E6}"/>
              </a:ext>
            </a:extLst>
          </p:cNvPr>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9" name="Footer Placeholder 2">
            <a:extLst>
              <a:ext uri="{FF2B5EF4-FFF2-40B4-BE49-F238E27FC236}">
                <a16:creationId xmlns:a16="http://schemas.microsoft.com/office/drawing/2014/main" id="{334CC7D9-9E89-C4CF-463F-FC2A5405A570}"/>
              </a:ext>
            </a:extLst>
          </p:cNvPr>
          <p:cNvSpPr txBox="1">
            <a:spLocks/>
          </p:cNvSpPr>
          <p:nvPr userDrawn="1"/>
        </p:nvSpPr>
        <p:spPr>
          <a:xfrm>
            <a:off x="-34818" y="6627434"/>
            <a:ext cx="1960967"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 August 2022 – 2CP Resources</a:t>
            </a:r>
          </a:p>
        </p:txBody>
      </p:sp>
    </p:spTree>
    <p:extLst>
      <p:ext uri="{BB962C8B-B14F-4D97-AF65-F5344CB8AC3E}">
        <p14:creationId xmlns:p14="http://schemas.microsoft.com/office/powerpoint/2010/main" val="8641598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CP Format Large Banner">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79E030CF-78D2-42D9-AD12-C5B98F41F853}"/>
              </a:ext>
            </a:extLst>
          </p:cNvPr>
          <p:cNvSpPr txBox="1"/>
          <p:nvPr userDrawn="1"/>
        </p:nvSpPr>
        <p:spPr>
          <a:xfrm>
            <a:off x="1" y="5614768"/>
            <a:ext cx="12191999" cy="1243231"/>
          </a:xfrm>
          <a:prstGeom prst="rect">
            <a:avLst/>
          </a:prstGeom>
          <a:solidFill>
            <a:srgbClr val="002060"/>
          </a:solidFill>
        </p:spPr>
        <p:txBody>
          <a:bodyPr wrap="square" rtlCol="0" anchor="ctr">
            <a:noAutofit/>
          </a:bodyPr>
          <a:lstStyle/>
          <a:p>
            <a:pPr algn="ctr"/>
            <a:endParaRPr lang="en-US" sz="2000" dirty="0">
              <a:solidFill>
                <a:schemeClr val="bg1"/>
              </a:solidFill>
              <a:latin typeface="Calibri Light" panose="020F0302020204030204"/>
            </a:endParaRPr>
          </a:p>
        </p:txBody>
      </p:sp>
      <p:sp>
        <p:nvSpPr>
          <p:cNvPr id="8" name="Rectangle 7"/>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Footer Placeholder 2">
            <a:extLst>
              <a:ext uri="{FF2B5EF4-FFF2-40B4-BE49-F238E27FC236}">
                <a16:creationId xmlns:a16="http://schemas.microsoft.com/office/drawing/2014/main" id="{61A323F9-EDC7-4D47-A85D-504FE2D37DD6}"/>
              </a:ext>
            </a:extLst>
          </p:cNvPr>
          <p:cNvSpPr txBox="1">
            <a:spLocks/>
          </p:cNvSpPr>
          <p:nvPr userDrawn="1"/>
        </p:nvSpPr>
        <p:spPr>
          <a:xfrm>
            <a:off x="-25765" y="6627434"/>
            <a:ext cx="1960967"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r>
              <a:rPr kumimoji="0" lang="en-GB" sz="10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August</a:t>
            </a:r>
            <a:r>
              <a:rPr kumimoji="0" lang="en-GB" sz="1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2022 – 2CP Resources</a:t>
            </a:r>
          </a:p>
        </p:txBody>
      </p:sp>
      <p:sp>
        <p:nvSpPr>
          <p:cNvPr id="18" name="Content Placeholder 2">
            <a:extLst>
              <a:ext uri="{FF2B5EF4-FFF2-40B4-BE49-F238E27FC236}">
                <a16:creationId xmlns:a16="http://schemas.microsoft.com/office/drawing/2014/main" id="{3B942C6C-5EBD-49AC-BD79-9A1DC35FC26E}"/>
              </a:ext>
            </a:extLst>
          </p:cNvPr>
          <p:cNvSpPr>
            <a:spLocks noGrp="1"/>
          </p:cNvSpPr>
          <p:nvPr>
            <p:ph idx="1"/>
          </p:nvPr>
        </p:nvSpPr>
        <p:spPr>
          <a:xfrm>
            <a:off x="294395" y="1482901"/>
            <a:ext cx="11630905" cy="4694062"/>
          </a:xfrm>
          <a:prstGeom prst="rect">
            <a:avLst/>
          </a:prstGeom>
        </p:spPr>
        <p:txBody>
          <a:bodyPr lIns="0" rIns="0"/>
          <a:lstStyle>
            <a:lvl1pPr>
              <a:buClr>
                <a:srgbClr val="002060"/>
              </a:buClr>
              <a:defRPr sz="1400" b="0">
                <a:latin typeface="+mn-lt"/>
              </a:defRPr>
            </a:lvl1pPr>
            <a:lvl2pPr>
              <a:buClr>
                <a:srgbClr val="002060"/>
              </a:buClr>
              <a:defRPr sz="1200" b="0">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p:txBody>
      </p:sp>
      <p:sp>
        <p:nvSpPr>
          <p:cNvPr id="19" name="Title 1">
            <a:extLst>
              <a:ext uri="{FF2B5EF4-FFF2-40B4-BE49-F238E27FC236}">
                <a16:creationId xmlns:a16="http://schemas.microsoft.com/office/drawing/2014/main" id="{3C137853-62DD-42DC-8D85-162D1135EA39}"/>
              </a:ext>
            </a:extLst>
          </p:cNvPr>
          <p:cNvSpPr>
            <a:spLocks noGrp="1"/>
          </p:cNvSpPr>
          <p:nvPr>
            <p:ph type="title" hasCustomPrompt="1"/>
          </p:nvPr>
        </p:nvSpPr>
        <p:spPr>
          <a:xfrm>
            <a:off x="294395" y="365127"/>
            <a:ext cx="11630905" cy="754836"/>
          </a:xfrm>
          <a:prstGeom prst="rect">
            <a:avLst/>
          </a:prstGeom>
        </p:spPr>
        <p:txBody>
          <a:bodyPr lIns="0" rIns="0" anchor="ctr">
            <a:noAutofit/>
          </a:bodyPr>
          <a:lstStyle>
            <a:lvl1pPr>
              <a:defRPr kumimoji="0" lang="en-US" sz="3600" b="0" i="0" u="none" strike="noStrike" kern="1200" cap="none" spc="10" normalizeH="0" baseline="0" dirty="0">
                <a:ln>
                  <a:noFill/>
                </a:ln>
                <a:solidFill>
                  <a:srgbClr val="002060"/>
                </a:solidFill>
                <a:effectLst/>
                <a:uLnTx/>
                <a:uFillTx/>
                <a:latin typeface="Franklin Gothic Medium" panose="020B0603020102020204" pitchFamily="34" charset="0"/>
                <a:ea typeface="Franklin Gothic Demi" charset="0"/>
                <a:cs typeface="Franklin Gothic Demi" charset="0"/>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a:t>click to edit title style</a:t>
            </a:r>
          </a:p>
        </p:txBody>
      </p:sp>
      <p:sp>
        <p:nvSpPr>
          <p:cNvPr id="20" name="Rectangle 19">
            <a:extLst>
              <a:ext uri="{FF2B5EF4-FFF2-40B4-BE49-F238E27FC236}">
                <a16:creationId xmlns:a16="http://schemas.microsoft.com/office/drawing/2014/main" id="{C71808FB-F6E5-4933-8A07-33FFEEDEFA56}"/>
              </a:ext>
            </a:extLst>
          </p:cNvPr>
          <p:cNvSpPr/>
          <p:nvPr userDrawn="1"/>
        </p:nvSpPr>
        <p:spPr>
          <a:xfrm>
            <a:off x="0" y="404986"/>
            <a:ext cx="156519" cy="67550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sp>
        <p:nvSpPr>
          <p:cNvPr id="21" name="Slide Number Placeholder 5">
            <a:extLst>
              <a:ext uri="{FF2B5EF4-FFF2-40B4-BE49-F238E27FC236}">
                <a16:creationId xmlns:a16="http://schemas.microsoft.com/office/drawing/2014/main" id="{22323FF9-B28C-413C-8569-C634A6B194E6}"/>
              </a:ext>
            </a:extLst>
          </p:cNvPr>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2144972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Appendix">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5A8209F-E625-4C52-A3B8-1F9398437E3D}"/>
              </a:ext>
            </a:extLst>
          </p:cNvPr>
          <p:cNvSpPr/>
          <p:nvPr userDrawn="1"/>
        </p:nvSpPr>
        <p:spPr>
          <a:xfrm>
            <a:off x="0" y="3510914"/>
            <a:ext cx="12192000" cy="333756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Title 1">
            <a:extLst>
              <a:ext uri="{FF2B5EF4-FFF2-40B4-BE49-F238E27FC236}">
                <a16:creationId xmlns:a16="http://schemas.microsoft.com/office/drawing/2014/main" id="{3C137853-62DD-42DC-8D85-162D1135EA39}"/>
              </a:ext>
            </a:extLst>
          </p:cNvPr>
          <p:cNvSpPr>
            <a:spLocks noGrp="1"/>
          </p:cNvSpPr>
          <p:nvPr>
            <p:ph type="title" hasCustomPrompt="1"/>
          </p:nvPr>
        </p:nvSpPr>
        <p:spPr>
          <a:xfrm>
            <a:off x="3800988" y="1055142"/>
            <a:ext cx="4590025" cy="754836"/>
          </a:xfrm>
          <a:prstGeom prst="rect">
            <a:avLst/>
          </a:prstGeom>
        </p:spPr>
        <p:txBody>
          <a:bodyPr lIns="0" rIns="0" anchor="ctr">
            <a:noAutofit/>
          </a:bodyPr>
          <a:lstStyle>
            <a:lvl1pPr>
              <a:defRPr kumimoji="0" lang="en-US" sz="3600" b="0" i="0" u="none" strike="noStrike" kern="1200" cap="none" spc="10" normalizeH="0" baseline="0" dirty="0">
                <a:ln>
                  <a:noFill/>
                </a:ln>
                <a:solidFill>
                  <a:srgbClr val="002060"/>
                </a:solidFill>
                <a:effectLst/>
                <a:uLnTx/>
                <a:uFillTx/>
                <a:latin typeface="Franklin Gothic Medium" panose="020B0603020102020204" pitchFamily="34" charset="0"/>
                <a:ea typeface="Franklin Gothic Demi" charset="0"/>
                <a:cs typeface="Franklin Gothic Demi" charset="0"/>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a:t>click to edit title style</a:t>
            </a:r>
          </a:p>
        </p:txBody>
      </p:sp>
      <p:sp>
        <p:nvSpPr>
          <p:cNvPr id="21" name="Slide Number Placeholder 5">
            <a:extLst>
              <a:ext uri="{FF2B5EF4-FFF2-40B4-BE49-F238E27FC236}">
                <a16:creationId xmlns:a16="http://schemas.microsoft.com/office/drawing/2014/main" id="{22323FF9-B28C-413C-8569-C634A6B194E6}"/>
              </a:ext>
            </a:extLst>
          </p:cNvPr>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7" name="Footer Placeholder 2">
            <a:extLst>
              <a:ext uri="{FF2B5EF4-FFF2-40B4-BE49-F238E27FC236}">
                <a16:creationId xmlns:a16="http://schemas.microsoft.com/office/drawing/2014/main" id="{B330BEE4-C02E-4FEE-3E07-9F68249344E8}"/>
              </a:ext>
            </a:extLst>
          </p:cNvPr>
          <p:cNvSpPr txBox="1">
            <a:spLocks/>
          </p:cNvSpPr>
          <p:nvPr userDrawn="1"/>
        </p:nvSpPr>
        <p:spPr>
          <a:xfrm>
            <a:off x="-7658" y="6627434"/>
            <a:ext cx="1960967"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 August 2022 – 2CP Resources</a:t>
            </a:r>
          </a:p>
        </p:txBody>
      </p:sp>
    </p:spTree>
    <p:extLst>
      <p:ext uri="{BB962C8B-B14F-4D97-AF65-F5344CB8AC3E}">
        <p14:creationId xmlns:p14="http://schemas.microsoft.com/office/powerpoint/2010/main" val="7843829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All Blue Backgrou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5A8209F-E625-4C52-A3B8-1F9398437E3D}"/>
              </a:ext>
            </a:extLst>
          </p:cNvPr>
          <p:cNvSpPr/>
          <p:nvPr userDrawn="1"/>
        </p:nvSpPr>
        <p:spPr>
          <a:xfrm>
            <a:off x="0" y="0"/>
            <a:ext cx="12192000" cy="684847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Slide Number Placeholder 5">
            <a:extLst>
              <a:ext uri="{FF2B5EF4-FFF2-40B4-BE49-F238E27FC236}">
                <a16:creationId xmlns:a16="http://schemas.microsoft.com/office/drawing/2014/main" id="{22323FF9-B28C-413C-8569-C634A6B194E6}"/>
              </a:ext>
            </a:extLst>
          </p:cNvPr>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10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6" name="Footer Placeholder 2">
            <a:extLst>
              <a:ext uri="{FF2B5EF4-FFF2-40B4-BE49-F238E27FC236}">
                <a16:creationId xmlns:a16="http://schemas.microsoft.com/office/drawing/2014/main" id="{1D9ED3CC-0EA9-14A3-BC31-BCE496D5456F}"/>
              </a:ext>
            </a:extLst>
          </p:cNvPr>
          <p:cNvSpPr txBox="1">
            <a:spLocks/>
          </p:cNvSpPr>
          <p:nvPr userDrawn="1"/>
        </p:nvSpPr>
        <p:spPr>
          <a:xfrm>
            <a:off x="-7658" y="6627434"/>
            <a:ext cx="1960967"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 August 2022 – 2CP Resources</a:t>
            </a:r>
          </a:p>
        </p:txBody>
      </p:sp>
    </p:spTree>
    <p:extLst>
      <p:ext uri="{BB962C8B-B14F-4D97-AF65-F5344CB8AC3E}">
        <p14:creationId xmlns:p14="http://schemas.microsoft.com/office/powerpoint/2010/main" val="23987218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9" name="Rectangle 8"/>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2" name="Title 1"/>
          <p:cNvSpPr>
            <a:spLocks noGrp="1"/>
          </p:cNvSpPr>
          <p:nvPr>
            <p:ph type="title" hasCustomPrompt="1"/>
          </p:nvPr>
        </p:nvSpPr>
        <p:spPr>
          <a:xfrm>
            <a:off x="838201" y="365127"/>
            <a:ext cx="10002284" cy="755220"/>
          </a:xfrm>
          <a:prstGeom prst="rect">
            <a:avLst/>
          </a:prstGeom>
        </p:spPr>
        <p:txBody>
          <a:bodyPr>
            <a:noAutofit/>
          </a:bodyPr>
          <a:lstStyle/>
          <a:p>
            <a:r>
              <a:rPr lang="en-US"/>
              <a:t>CLICK TO EDIT TITLE STYLE</a:t>
            </a:r>
          </a:p>
        </p:txBody>
      </p:sp>
      <p:sp>
        <p:nvSpPr>
          <p:cNvPr id="11" name="Rectangle 10"/>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599620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6" name="Text Placeholder 21"/>
          <p:cNvSpPr>
            <a:spLocks noGrp="1"/>
          </p:cNvSpPr>
          <p:nvPr>
            <p:ph type="body" sz="quarter" idx="13" hasCustomPrompt="1"/>
          </p:nvPr>
        </p:nvSpPr>
        <p:spPr>
          <a:xfrm>
            <a:off x="838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a:t>Lorem Ipsum</a:t>
            </a:r>
            <a:r>
              <a:rPr lang="en-US"/>
              <a:t> is simply dummy text of the printing and typesetting industry. Lorem Ipsum has been the industry's standard dummy text ever since the 1500s, when an unknown printer took a galley of type and scrambled it to make a type specimen book.</a:t>
            </a:r>
          </a:p>
        </p:txBody>
      </p:sp>
      <p:sp>
        <p:nvSpPr>
          <p:cNvPr id="7" name="Text Placeholder 21"/>
          <p:cNvSpPr>
            <a:spLocks noGrp="1"/>
          </p:cNvSpPr>
          <p:nvPr>
            <p:ph type="body" sz="quarter" idx="14" hasCustomPrompt="1"/>
          </p:nvPr>
        </p:nvSpPr>
        <p:spPr>
          <a:xfrm>
            <a:off x="6172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a:t>Lorem Ipsum</a:t>
            </a:r>
            <a:r>
              <a:rPr lang="en-US"/>
              <a:t> is simply dummy text of the printing and typesetting industry. Lorem Ipsum has been the industry's standard dummy text ever since the 1500s, when an unknown printer took a galley of type and scrambled it to make a type specimen book.</a:t>
            </a:r>
          </a:p>
        </p:txBody>
      </p:sp>
      <p:sp>
        <p:nvSpPr>
          <p:cNvPr id="10"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11" name="Rectangle 10"/>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9" name="Title 1"/>
          <p:cNvSpPr>
            <a:spLocks noGrp="1"/>
          </p:cNvSpPr>
          <p:nvPr>
            <p:ph type="title" hasCustomPrompt="1"/>
          </p:nvPr>
        </p:nvSpPr>
        <p:spPr>
          <a:xfrm>
            <a:off x="838201" y="365127"/>
            <a:ext cx="10002284" cy="755221"/>
          </a:xfrm>
          <a:prstGeom prst="rect">
            <a:avLst/>
          </a:prstGeom>
        </p:spPr>
        <p:txBody>
          <a:bodyPr>
            <a:noAutofit/>
          </a:bodyPr>
          <a:lstStyle/>
          <a:p>
            <a:r>
              <a:rPr lang="en-US"/>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7163602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7" name="Rectangle 6"/>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Title 1"/>
          <p:cNvSpPr>
            <a:spLocks noGrp="1"/>
          </p:cNvSpPr>
          <p:nvPr>
            <p:ph type="title" hasCustomPrompt="1"/>
          </p:nvPr>
        </p:nvSpPr>
        <p:spPr>
          <a:xfrm>
            <a:off x="838201" y="365127"/>
            <a:ext cx="10002284" cy="755221"/>
          </a:xfrm>
          <a:prstGeom prst="rect">
            <a:avLst/>
          </a:prstGeom>
        </p:spPr>
        <p:txBody>
          <a:bodyPr>
            <a:noAutofit/>
          </a:bodyPr>
          <a:lstStyle/>
          <a:p>
            <a:r>
              <a:rPr lang="en-US"/>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404137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384518695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4" name="Text Placeholder 21"/>
          <p:cNvSpPr>
            <a:spLocks noGrp="1"/>
          </p:cNvSpPr>
          <p:nvPr>
            <p:ph type="body" sz="quarter" idx="13" hasCustomPrompt="1"/>
          </p:nvPr>
        </p:nvSpPr>
        <p:spPr>
          <a:xfrm>
            <a:off x="838200" y="1483284"/>
            <a:ext cx="10515600" cy="4341445"/>
          </a:xfrm>
        </p:spPr>
        <p:txBody>
          <a:bodyPr>
            <a:noAutofit/>
          </a:bodyPr>
          <a:lstStyle>
            <a:lvl1pPr marL="0" indent="0">
              <a:spcBef>
                <a:spcPts val="0"/>
              </a:spcBef>
              <a:buFontTx/>
              <a:buNone/>
              <a:defRPr sz="1200">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a:t>Lorem Ipsum</a:t>
            </a:r>
            <a:r>
              <a:rPr lang="en-US"/>
              <a:t> is simply dummy text of the printing and typesetting industry. Lorem Ipsum has been the industry's standard dummy text ever since the 1500s, when an unknown printer took a galley of type and scrambled it to make a type specimen book.</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8" name="Rectangle 7"/>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1" name="Title 1"/>
          <p:cNvSpPr>
            <a:spLocks noGrp="1"/>
          </p:cNvSpPr>
          <p:nvPr>
            <p:ph type="title" hasCustomPrompt="1"/>
          </p:nvPr>
        </p:nvSpPr>
        <p:spPr>
          <a:xfrm>
            <a:off x="838201" y="365128"/>
            <a:ext cx="10002284" cy="755219"/>
          </a:xfrm>
        </p:spPr>
        <p:txBody>
          <a:bodyPr>
            <a:noAutofit/>
          </a:bodyPr>
          <a:lstStyle/>
          <a:p>
            <a:r>
              <a:rPr lang="en-US"/>
              <a:t>CLICK TO EDIT TITLE STYLE</a:t>
            </a:r>
          </a:p>
        </p:txBody>
      </p:sp>
      <p:sp>
        <p:nvSpPr>
          <p:cNvPr id="10" name="Rectangle 9"/>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64049100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914400" y="1122363"/>
            <a:ext cx="10363200" cy="2387600"/>
          </a:xfrm>
        </p:spPr>
        <p:txBody>
          <a:bodyPr anchor="b"/>
          <a:lstStyle>
            <a:lvl1pPr algn="ctr">
              <a:lnSpc>
                <a:spcPct val="100000"/>
              </a:lnSpc>
              <a:defRPr sz="6000"/>
            </a:lvl1pPr>
          </a:lstStyle>
          <a:p>
            <a:r>
              <a:rPr lang="en-US"/>
              <a:t>CLICK TO EDIT TITLE</a:t>
            </a:r>
          </a:p>
        </p:txBody>
      </p:sp>
      <p:sp>
        <p:nvSpPr>
          <p:cNvPr id="9" name="Subtitle 2"/>
          <p:cNvSpPr>
            <a:spLocks noGrp="1"/>
          </p:cNvSpPr>
          <p:nvPr>
            <p:ph type="subTitle" idx="1" hasCustomPrompt="1"/>
          </p:nvPr>
        </p:nvSpPr>
        <p:spPr>
          <a:xfrm>
            <a:off x="914400" y="3602038"/>
            <a:ext cx="103632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style</a:t>
            </a:r>
          </a:p>
        </p:txBody>
      </p:sp>
      <p:sp>
        <p:nvSpPr>
          <p:cNvPr id="7"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22378810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83285"/>
            <a:ext cx="5181600" cy="46936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9" name="Rectangle 8"/>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2" name="Title 1"/>
          <p:cNvSpPr>
            <a:spLocks noGrp="1"/>
          </p:cNvSpPr>
          <p:nvPr>
            <p:ph type="title" hasCustomPrompt="1"/>
          </p:nvPr>
        </p:nvSpPr>
        <p:spPr>
          <a:xfrm>
            <a:off x="838201" y="365127"/>
            <a:ext cx="10002284" cy="755220"/>
          </a:xfrm>
          <a:prstGeom prst="rect">
            <a:avLst/>
          </a:prstGeom>
        </p:spPr>
        <p:txBody>
          <a:bodyPr>
            <a:noAutofit/>
          </a:bodyPr>
          <a:lstStyle/>
          <a:p>
            <a:r>
              <a:rPr lang="en-US"/>
              <a:t>CLICK TO EDIT TITLE STYLE</a:t>
            </a:r>
          </a:p>
        </p:txBody>
      </p:sp>
      <p:sp>
        <p:nvSpPr>
          <p:cNvPr id="11" name="Rectangle 10"/>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5126517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wo Column">
    <p:spTree>
      <p:nvGrpSpPr>
        <p:cNvPr id="1" name=""/>
        <p:cNvGrpSpPr/>
        <p:nvPr/>
      </p:nvGrpSpPr>
      <p:grpSpPr>
        <a:xfrm>
          <a:off x="0" y="0"/>
          <a:ext cx="0" cy="0"/>
          <a:chOff x="0" y="0"/>
          <a:chExt cx="0" cy="0"/>
        </a:xfrm>
      </p:grpSpPr>
      <p:sp>
        <p:nvSpPr>
          <p:cNvPr id="6" name="Text Placeholder 21"/>
          <p:cNvSpPr>
            <a:spLocks noGrp="1"/>
          </p:cNvSpPr>
          <p:nvPr>
            <p:ph type="body" sz="quarter" idx="13" hasCustomPrompt="1"/>
          </p:nvPr>
        </p:nvSpPr>
        <p:spPr>
          <a:xfrm>
            <a:off x="838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a:t>Lorem Ipsum</a:t>
            </a:r>
            <a:r>
              <a:rPr lang="en-US"/>
              <a:t> is simply dummy text of the printing and typesetting industry. Lorem Ipsum has been the industry's standard dummy text ever since the 1500s, when an unknown printer took a galley of type and scrambled it to make a type specimen book.</a:t>
            </a:r>
          </a:p>
        </p:txBody>
      </p:sp>
      <p:sp>
        <p:nvSpPr>
          <p:cNvPr id="7" name="Text Placeholder 21"/>
          <p:cNvSpPr>
            <a:spLocks noGrp="1"/>
          </p:cNvSpPr>
          <p:nvPr>
            <p:ph type="body" sz="quarter" idx="14" hasCustomPrompt="1"/>
          </p:nvPr>
        </p:nvSpPr>
        <p:spPr>
          <a:xfrm>
            <a:off x="6172200" y="1483284"/>
            <a:ext cx="5181600" cy="4693679"/>
          </a:xfrm>
          <a:prstGeom prst="rect">
            <a:avLst/>
          </a:prstGeom>
        </p:spPr>
        <p:txBody>
          <a:bodyPr>
            <a:normAutofit/>
          </a:bodyPr>
          <a:lstStyle>
            <a:lvl1pPr marL="0" indent="0">
              <a:buFontTx/>
              <a:buNone/>
              <a:defRPr sz="1200">
                <a:solidFill>
                  <a:srgbClr val="232626"/>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b="1"/>
              <a:t>Lorem Ipsum</a:t>
            </a:r>
            <a:r>
              <a:rPr lang="en-US"/>
              <a:t> is simply dummy text of the printing and typesetting industry. Lorem Ipsum has been the industry's standard dummy text ever since the 1500s, when an unknown printer took a galley of type and scrambled it to make a type specimen book.</a:t>
            </a:r>
          </a:p>
        </p:txBody>
      </p:sp>
      <p:sp>
        <p:nvSpPr>
          <p:cNvPr id="10"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11" name="Rectangle 10"/>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9" name="Title 1"/>
          <p:cNvSpPr>
            <a:spLocks noGrp="1"/>
          </p:cNvSpPr>
          <p:nvPr>
            <p:ph type="title" hasCustomPrompt="1"/>
          </p:nvPr>
        </p:nvSpPr>
        <p:spPr>
          <a:xfrm>
            <a:off x="838201" y="365127"/>
            <a:ext cx="10002284" cy="755221"/>
          </a:xfrm>
          <a:prstGeom prst="rect">
            <a:avLst/>
          </a:prstGeom>
        </p:spPr>
        <p:txBody>
          <a:bodyPr>
            <a:noAutofit/>
          </a:bodyPr>
          <a:lstStyle/>
          <a:p>
            <a:r>
              <a:rPr lang="en-US"/>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413453504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7" name="Rectangle 6"/>
          <p:cNvSpPr/>
          <p:nvPr userDrawn="1"/>
        </p:nvSpPr>
        <p:spPr>
          <a:xfrm>
            <a:off x="10840485" y="2190"/>
            <a:ext cx="1353751" cy="571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12" y="94085"/>
            <a:ext cx="1122285" cy="424572"/>
          </a:xfrm>
          <a:prstGeom prst="rect">
            <a:avLst/>
          </a:prstGeom>
        </p:spPr>
      </p:pic>
      <p:sp>
        <p:nvSpPr>
          <p:cNvPr id="10" name="Title 1"/>
          <p:cNvSpPr>
            <a:spLocks noGrp="1"/>
          </p:cNvSpPr>
          <p:nvPr>
            <p:ph type="title" hasCustomPrompt="1"/>
          </p:nvPr>
        </p:nvSpPr>
        <p:spPr>
          <a:xfrm>
            <a:off x="838201" y="365127"/>
            <a:ext cx="10002284" cy="755221"/>
          </a:xfrm>
          <a:prstGeom prst="rect">
            <a:avLst/>
          </a:prstGeom>
        </p:spPr>
        <p:txBody>
          <a:bodyPr>
            <a:noAutofit/>
          </a:bodyPr>
          <a:lstStyle/>
          <a:p>
            <a:r>
              <a:rPr lang="en-US"/>
              <a:t>CLICK TO EDIT TITLE STYLE</a:t>
            </a:r>
          </a:p>
        </p:txBody>
      </p:sp>
      <p:sp>
        <p:nvSpPr>
          <p:cNvPr id="8" name="Rectangle 7"/>
          <p:cNvSpPr/>
          <p:nvPr userDrawn="1"/>
        </p:nvSpPr>
        <p:spPr>
          <a:xfrm>
            <a:off x="0" y="0"/>
            <a:ext cx="12192000" cy="53414"/>
          </a:xfrm>
          <a:prstGeom prst="rect">
            <a:avLst/>
          </a:prstGeom>
          <a:solidFill>
            <a:srgbClr val="B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93482872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1719425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theme" Target="../theme/theme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theme" Target="../theme/theme4.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userDrawn="1"/>
        </p:nvSpPr>
        <p:spPr>
          <a:xfrm>
            <a:off x="11657848" y="6458381"/>
            <a:ext cx="534152" cy="398210"/>
          </a:xfrm>
          <a:prstGeom prst="rect">
            <a:avLst/>
          </a:prstGeom>
          <a:solidFill>
            <a:srgbClr val="002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Title Placeholder 1"/>
          <p:cNvSpPr>
            <a:spLocks noGrp="1"/>
          </p:cNvSpPr>
          <p:nvPr>
            <p:ph type="title"/>
          </p:nvPr>
        </p:nvSpPr>
        <p:spPr>
          <a:xfrm>
            <a:off x="266008" y="266007"/>
            <a:ext cx="11087792" cy="1679172"/>
          </a:xfrm>
          <a:prstGeom prst="rect">
            <a:avLst/>
          </a:prstGeom>
        </p:spPr>
        <p:txBody>
          <a:bodyPr vert="horz" lIns="91440" tIns="45720" rIns="91440" bIns="45720" rtlCol="0" anchor="ctr">
            <a:normAutofit/>
          </a:bodyPr>
          <a:lstStyle/>
          <a:p>
            <a:r>
              <a:rPr lang="en-US"/>
              <a:t>CLICK TO EDIT TITLE STYLE</a:t>
            </a:r>
          </a:p>
        </p:txBody>
      </p:sp>
      <p:sp>
        <p:nvSpPr>
          <p:cNvPr id="8" name="Text Placeholder 2"/>
          <p:cNvSpPr>
            <a:spLocks noGrp="1"/>
          </p:cNvSpPr>
          <p:nvPr>
            <p:ph type="body" idx="1"/>
          </p:nvPr>
        </p:nvSpPr>
        <p:spPr>
          <a:xfrm>
            <a:off x="838200" y="2236124"/>
            <a:ext cx="10515600" cy="3940839"/>
          </a:xfrm>
          <a:prstGeom prst="rect">
            <a:avLst/>
          </a:prstGeom>
        </p:spPr>
        <p:txBody>
          <a:bodyPr vert="horz" lIns="91440" tIns="45720" rIns="91440" bIns="45720" rtlCol="0">
            <a:norm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6" name="Footer Placeholder 2">
            <a:extLst>
              <a:ext uri="{FF2B5EF4-FFF2-40B4-BE49-F238E27FC236}">
                <a16:creationId xmlns:a16="http://schemas.microsoft.com/office/drawing/2014/main" id="{A29110D0-26BD-4FD9-B733-CBB55472A730}"/>
              </a:ext>
            </a:extLst>
          </p:cNvPr>
          <p:cNvSpPr txBox="1">
            <a:spLocks/>
          </p:cNvSpPr>
          <p:nvPr userDrawn="1"/>
        </p:nvSpPr>
        <p:spPr>
          <a:xfrm>
            <a:off x="-1" y="6627434"/>
            <a:ext cx="1782697"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effectLst/>
                <a:uLnTx/>
                <a:uFillTx/>
                <a:latin typeface="Calibri" panose="020F0502020204030204" pitchFamily="34" charset="0"/>
                <a:ea typeface="+mn-ea"/>
                <a:cs typeface="+mn-cs"/>
              </a:rPr>
              <a:t>© Apr 2022 – 2CP Resources</a:t>
            </a:r>
          </a:p>
        </p:txBody>
      </p:sp>
    </p:spTree>
    <p:extLst>
      <p:ext uri="{BB962C8B-B14F-4D97-AF65-F5344CB8AC3E}">
        <p14:creationId xmlns:p14="http://schemas.microsoft.com/office/powerpoint/2010/main" val="1185830785"/>
      </p:ext>
    </p:extLst>
  </p:cSld>
  <p:clrMap bg1="lt1" tx1="dk1" bg2="lt2" tx2="dk2" accent1="accent1" accent2="accent2" accent3="accent3" accent4="accent4" accent5="accent5" accent6="accent6" hlink="hlink" folHlink="folHlink"/>
  <p:sldLayoutIdLst>
    <p:sldLayoutId id="2147483667" r:id="rId1"/>
    <p:sldLayoutId id="2147483769" r:id="rId2"/>
    <p:sldLayoutId id="2147483668" r:id="rId3"/>
    <p:sldLayoutId id="2147483669" r:id="rId4"/>
    <p:sldLayoutId id="2147483772" r:id="rId5"/>
    <p:sldLayoutId id="2147483770" r:id="rId6"/>
    <p:sldLayoutId id="2147483771" r:id="rId7"/>
    <p:sldLayoutId id="2147483670" r:id="rId8"/>
    <p:sldLayoutId id="2147483671" r:id="rId9"/>
    <p:sldLayoutId id="2147483672" r:id="rId10"/>
    <p:sldLayoutId id="2147483673" r:id="rId11"/>
    <p:sldLayoutId id="2147483720" r:id="rId12"/>
    <p:sldLayoutId id="2147483721" r:id="rId13"/>
    <p:sldLayoutId id="2147483722" r:id="rId14"/>
    <p:sldLayoutId id="2147483723" r:id="rId15"/>
    <p:sldLayoutId id="2147483724" r:id="rId16"/>
    <p:sldLayoutId id="2147483787" r:id="rId17"/>
  </p:sldLayoutIdLst>
  <p:hf hdr="0" dt="0"/>
  <p:txStyles>
    <p:titleStyle>
      <a:lvl1pPr algn="l" defTabSz="914400" rtl="0" eaLnBrk="1" latinLnBrk="0" hangingPunct="1">
        <a:lnSpc>
          <a:spcPts val="4000"/>
        </a:lnSpc>
        <a:spcBef>
          <a:spcPct val="0"/>
        </a:spcBef>
        <a:buNone/>
        <a:defRPr sz="3600" kern="1200" spc="10" baseline="0">
          <a:solidFill>
            <a:schemeClr val="tx1"/>
          </a:solidFill>
          <a:latin typeface="Franklin Gothic Demi" charset="0"/>
          <a:ea typeface="Franklin Gothic Demi" charset="0"/>
          <a:cs typeface="Franklin Gothic Demi"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Franklin Gothic Demi" charset="0"/>
          <a:ea typeface="Franklin Gothic Demi" charset="0"/>
          <a:cs typeface="Franklin Gothic Demi"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Franklin Gothic Demi" charset="0"/>
          <a:ea typeface="Franklin Gothic Demi" charset="0"/>
          <a:cs typeface="Franklin Gothic Demi"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Franklin Gothic Book" charset="0"/>
          <a:ea typeface="Franklin Gothic Book" charset="0"/>
          <a:cs typeface="Franklin Gothic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Franklin Gothic Book" charset="0"/>
          <a:ea typeface="Franklin Gothic Book" charset="0"/>
          <a:cs typeface="Franklin Gothic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Franklin Gothic Book" charset="0"/>
          <a:ea typeface="Franklin Gothic Book" charset="0"/>
          <a:cs typeface="Franklin Gothic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userDrawn="1"/>
        </p:nvSpPr>
        <p:spPr>
          <a:xfrm>
            <a:off x="11657848" y="6458381"/>
            <a:ext cx="534152" cy="398210"/>
          </a:xfrm>
          <a:prstGeom prst="rect">
            <a:avLst/>
          </a:prstGeom>
          <a:solidFill>
            <a:srgbClr val="002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Title Placeholder 1"/>
          <p:cNvSpPr>
            <a:spLocks noGrp="1"/>
          </p:cNvSpPr>
          <p:nvPr>
            <p:ph type="title"/>
          </p:nvPr>
        </p:nvSpPr>
        <p:spPr>
          <a:xfrm>
            <a:off x="266008" y="266007"/>
            <a:ext cx="11087792" cy="1679172"/>
          </a:xfrm>
          <a:prstGeom prst="rect">
            <a:avLst/>
          </a:prstGeom>
        </p:spPr>
        <p:txBody>
          <a:bodyPr vert="horz" lIns="91440" tIns="45720" rIns="91440" bIns="45720" rtlCol="0" anchor="ctr">
            <a:normAutofit/>
          </a:bodyPr>
          <a:lstStyle/>
          <a:p>
            <a:r>
              <a:rPr lang="en-US" dirty="0"/>
              <a:t>CLICK TO EDIT TITLE STYLE</a:t>
            </a:r>
          </a:p>
        </p:txBody>
      </p:sp>
      <p:sp>
        <p:nvSpPr>
          <p:cNvPr id="8" name="Text Placeholder 2"/>
          <p:cNvSpPr>
            <a:spLocks noGrp="1"/>
          </p:cNvSpPr>
          <p:nvPr>
            <p:ph type="body" idx="1"/>
          </p:nvPr>
        </p:nvSpPr>
        <p:spPr>
          <a:xfrm>
            <a:off x="838200" y="2236124"/>
            <a:ext cx="10515600" cy="3940839"/>
          </a:xfrm>
          <a:prstGeom prst="rect">
            <a:avLst/>
          </a:prstGeom>
        </p:spPr>
        <p:txBody>
          <a:bodyPr vert="horz" lIns="91440" tIns="45720" rIns="91440" bIns="45720" rtlCol="0">
            <a:norm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Tree>
    <p:extLst>
      <p:ext uri="{BB962C8B-B14F-4D97-AF65-F5344CB8AC3E}">
        <p14:creationId xmlns:p14="http://schemas.microsoft.com/office/powerpoint/2010/main" val="1358227468"/>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Lst>
  <p:hf hdr="0" ftr="0" dt="0"/>
  <p:txStyles>
    <p:titleStyle>
      <a:lvl1pPr algn="l" defTabSz="914400" rtl="0" eaLnBrk="1" latinLnBrk="0" hangingPunct="1">
        <a:lnSpc>
          <a:spcPts val="4000"/>
        </a:lnSpc>
        <a:spcBef>
          <a:spcPct val="0"/>
        </a:spcBef>
        <a:buNone/>
        <a:defRPr sz="3600" kern="1200" spc="10" baseline="0">
          <a:solidFill>
            <a:schemeClr val="tx1"/>
          </a:solidFill>
          <a:latin typeface="Franklin Gothic Demi" charset="0"/>
          <a:ea typeface="Franklin Gothic Demi" charset="0"/>
          <a:cs typeface="Franklin Gothic Demi"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Franklin Gothic Demi" charset="0"/>
          <a:ea typeface="Franklin Gothic Demi" charset="0"/>
          <a:cs typeface="Franklin Gothic Demi"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Franklin Gothic Demi" charset="0"/>
          <a:ea typeface="Franklin Gothic Demi" charset="0"/>
          <a:cs typeface="Franklin Gothic Demi"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Franklin Gothic Book" charset="0"/>
          <a:ea typeface="Franklin Gothic Book" charset="0"/>
          <a:cs typeface="Franklin Gothic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Franklin Gothic Book" charset="0"/>
          <a:ea typeface="Franklin Gothic Book" charset="0"/>
          <a:cs typeface="Franklin Gothic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Franklin Gothic Book" charset="0"/>
          <a:ea typeface="Franklin Gothic Book" charset="0"/>
          <a:cs typeface="Franklin Gothic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userDrawn="1"/>
        </p:nvSpPr>
        <p:spPr>
          <a:xfrm>
            <a:off x="11657848" y="6458381"/>
            <a:ext cx="534152" cy="398210"/>
          </a:xfrm>
          <a:prstGeom prst="rect">
            <a:avLst/>
          </a:prstGeom>
          <a:solidFill>
            <a:srgbClr val="002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Title Placeholder 1"/>
          <p:cNvSpPr>
            <a:spLocks noGrp="1"/>
          </p:cNvSpPr>
          <p:nvPr>
            <p:ph type="title"/>
          </p:nvPr>
        </p:nvSpPr>
        <p:spPr>
          <a:xfrm>
            <a:off x="266008" y="266007"/>
            <a:ext cx="11087792" cy="1679172"/>
          </a:xfrm>
          <a:prstGeom prst="rect">
            <a:avLst/>
          </a:prstGeom>
        </p:spPr>
        <p:txBody>
          <a:bodyPr vert="horz" lIns="91440" tIns="45720" rIns="91440" bIns="45720" rtlCol="0" anchor="ctr">
            <a:normAutofit/>
          </a:bodyPr>
          <a:lstStyle/>
          <a:p>
            <a:r>
              <a:rPr lang="en-US"/>
              <a:t>CLICK TO EDIT TITLE STYLE</a:t>
            </a:r>
          </a:p>
        </p:txBody>
      </p:sp>
      <p:sp>
        <p:nvSpPr>
          <p:cNvPr id="8" name="Text Placeholder 2"/>
          <p:cNvSpPr>
            <a:spLocks noGrp="1"/>
          </p:cNvSpPr>
          <p:nvPr>
            <p:ph type="body" idx="1"/>
          </p:nvPr>
        </p:nvSpPr>
        <p:spPr>
          <a:xfrm>
            <a:off x="838200" y="2236124"/>
            <a:ext cx="10515600" cy="3940839"/>
          </a:xfrm>
          <a:prstGeom prst="rect">
            <a:avLst/>
          </a:prstGeom>
        </p:spPr>
        <p:txBody>
          <a:bodyPr vert="horz" lIns="91440" tIns="45720" rIns="91440" bIns="45720" rtlCol="0">
            <a:normAutofit/>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6" name="Footer Placeholder 2">
            <a:extLst>
              <a:ext uri="{FF2B5EF4-FFF2-40B4-BE49-F238E27FC236}">
                <a16:creationId xmlns:a16="http://schemas.microsoft.com/office/drawing/2014/main" id="{A29110D0-26BD-4FD9-B733-CBB55472A730}"/>
              </a:ext>
            </a:extLst>
          </p:cNvPr>
          <p:cNvSpPr txBox="1">
            <a:spLocks/>
          </p:cNvSpPr>
          <p:nvPr userDrawn="1"/>
        </p:nvSpPr>
        <p:spPr>
          <a:xfrm>
            <a:off x="-1" y="6627434"/>
            <a:ext cx="1782697"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effectLst/>
                <a:uLnTx/>
                <a:uFillTx/>
                <a:latin typeface="Calibri" panose="020F0502020204030204" pitchFamily="34" charset="0"/>
                <a:ea typeface="+mn-ea"/>
                <a:cs typeface="+mn-cs"/>
              </a:rPr>
              <a:t>© Apr 2022 – 2CP Resources</a:t>
            </a:r>
          </a:p>
        </p:txBody>
      </p:sp>
    </p:spTree>
    <p:extLst>
      <p:ext uri="{BB962C8B-B14F-4D97-AF65-F5344CB8AC3E}">
        <p14:creationId xmlns:p14="http://schemas.microsoft.com/office/powerpoint/2010/main" val="298433397"/>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Lst>
  <p:hf hdr="0" dt="0"/>
  <p:txStyles>
    <p:titleStyle>
      <a:lvl1pPr algn="l" defTabSz="914400" rtl="0" eaLnBrk="1" latinLnBrk="0" hangingPunct="1">
        <a:lnSpc>
          <a:spcPts val="4000"/>
        </a:lnSpc>
        <a:spcBef>
          <a:spcPct val="0"/>
        </a:spcBef>
        <a:buNone/>
        <a:defRPr sz="3600" kern="1200" spc="10" baseline="0">
          <a:solidFill>
            <a:schemeClr val="tx1"/>
          </a:solidFill>
          <a:latin typeface="Franklin Gothic Demi" charset="0"/>
          <a:ea typeface="Franklin Gothic Demi" charset="0"/>
          <a:cs typeface="Franklin Gothic Demi"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Franklin Gothic Demi" charset="0"/>
          <a:ea typeface="Franklin Gothic Demi" charset="0"/>
          <a:cs typeface="Franklin Gothic Demi"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Franklin Gothic Demi" charset="0"/>
          <a:ea typeface="Franklin Gothic Demi" charset="0"/>
          <a:cs typeface="Franklin Gothic Demi"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Franklin Gothic Book" charset="0"/>
          <a:ea typeface="Franklin Gothic Book" charset="0"/>
          <a:cs typeface="Franklin Gothic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Franklin Gothic Book" charset="0"/>
          <a:ea typeface="Franklin Gothic Book" charset="0"/>
          <a:cs typeface="Franklin Gothic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Franklin Gothic Book" charset="0"/>
          <a:ea typeface="Franklin Gothic Book" charset="0"/>
          <a:cs typeface="Franklin Gothic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userDrawn="1"/>
        </p:nvSpPr>
        <p:spPr>
          <a:xfrm>
            <a:off x="11657848" y="6458381"/>
            <a:ext cx="534152" cy="398210"/>
          </a:xfrm>
          <a:prstGeom prst="rect">
            <a:avLst/>
          </a:prstGeom>
          <a:solidFill>
            <a:srgbClr val="002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Title Placeholder 1"/>
          <p:cNvSpPr>
            <a:spLocks noGrp="1"/>
          </p:cNvSpPr>
          <p:nvPr>
            <p:ph type="title"/>
          </p:nvPr>
        </p:nvSpPr>
        <p:spPr>
          <a:xfrm>
            <a:off x="266008" y="266007"/>
            <a:ext cx="11087792" cy="1679172"/>
          </a:xfrm>
          <a:prstGeom prst="rect">
            <a:avLst/>
          </a:prstGeom>
        </p:spPr>
        <p:txBody>
          <a:bodyPr vert="horz" lIns="91440" tIns="45720" rIns="91440" bIns="45720" rtlCol="0" anchor="ctr">
            <a:normAutofit/>
          </a:bodyPr>
          <a:lstStyle/>
          <a:p>
            <a:r>
              <a:rPr lang="en-US"/>
              <a:t>CLICK TO EDIT TITLE STYLE</a:t>
            </a:r>
          </a:p>
        </p:txBody>
      </p:sp>
      <p:sp>
        <p:nvSpPr>
          <p:cNvPr id="8" name="Text Placeholder 2"/>
          <p:cNvSpPr>
            <a:spLocks noGrp="1"/>
          </p:cNvSpPr>
          <p:nvPr>
            <p:ph type="body" idx="1"/>
          </p:nvPr>
        </p:nvSpPr>
        <p:spPr>
          <a:xfrm>
            <a:off x="838200" y="2236124"/>
            <a:ext cx="10515600" cy="3940839"/>
          </a:xfrm>
          <a:prstGeom prst="rect">
            <a:avLst/>
          </a:prstGeom>
        </p:spPr>
        <p:txBody>
          <a:bodyPr vert="horz" lIns="91440" tIns="45720" rIns="91440" bIns="45720" rtlCol="0">
            <a:normAutofit/>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p:cNvSpPr>
            <a:spLocks noGrp="1"/>
          </p:cNvSpPr>
          <p:nvPr>
            <p:ph type="sldNum" sz="quarter" idx="4"/>
          </p:nvPr>
        </p:nvSpPr>
        <p:spPr>
          <a:xfrm>
            <a:off x="11707576" y="6551596"/>
            <a:ext cx="434696" cy="230831"/>
          </a:xfrm>
          <a:prstGeom prst="rect">
            <a:avLst/>
          </a:prstGeom>
        </p:spPr>
        <p:txBody>
          <a:bodyPr vert="horz" lIns="91440" tIns="45720" rIns="91440" bIns="45720" rtlCol="0" anchor="ctr"/>
          <a:lstStyle>
            <a:lvl1pPr algn="ctr">
              <a:defRPr sz="900" b="1" i="0" baseline="0">
                <a:solidFill>
                  <a:schemeClr val="bg1"/>
                </a:solidFill>
                <a:latin typeface="Franklin Gothic Medium Cond" charset="0"/>
                <a:ea typeface="Franklin Gothic Medium Cond" charset="0"/>
                <a:cs typeface="Franklin Gothic Medium Cond" charset="0"/>
              </a:defRPr>
            </a:lvl1pPr>
          </a:lstStyle>
          <a:p>
            <a:fld id="{2296C458-4A9C-B445-BB71-B517784E389F}" type="slidenum">
              <a:rPr lang="en-US" smtClean="0"/>
              <a:pPr/>
              <a:t>‹#›</a:t>
            </a:fld>
            <a:endParaRPr lang="en-US" dirty="0"/>
          </a:p>
        </p:txBody>
      </p:sp>
      <p:sp>
        <p:nvSpPr>
          <p:cNvPr id="10" name="Footer Placeholder 2">
            <a:extLst>
              <a:ext uri="{FF2B5EF4-FFF2-40B4-BE49-F238E27FC236}">
                <a16:creationId xmlns:a16="http://schemas.microsoft.com/office/drawing/2014/main" id="{0E3B96A8-12AE-7B78-DD8C-96AC35F5F8D1}"/>
              </a:ext>
            </a:extLst>
          </p:cNvPr>
          <p:cNvSpPr txBox="1">
            <a:spLocks/>
          </p:cNvSpPr>
          <p:nvPr userDrawn="1"/>
        </p:nvSpPr>
        <p:spPr>
          <a:xfrm>
            <a:off x="-7658" y="6627434"/>
            <a:ext cx="1960967"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August 2022 – 2CP Resources</a:t>
            </a:r>
          </a:p>
        </p:txBody>
      </p:sp>
    </p:spTree>
    <p:extLst>
      <p:ext uri="{BB962C8B-B14F-4D97-AF65-F5344CB8AC3E}">
        <p14:creationId xmlns:p14="http://schemas.microsoft.com/office/powerpoint/2010/main" val="319616485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Lst>
  <p:hf hdr="0" dt="0"/>
  <p:txStyles>
    <p:titleStyle>
      <a:lvl1pPr algn="l" defTabSz="914400" rtl="0" eaLnBrk="1" latinLnBrk="0" hangingPunct="1">
        <a:lnSpc>
          <a:spcPts val="4000"/>
        </a:lnSpc>
        <a:spcBef>
          <a:spcPct val="0"/>
        </a:spcBef>
        <a:buNone/>
        <a:defRPr sz="3600" kern="1200" spc="10" baseline="0">
          <a:solidFill>
            <a:schemeClr val="tx1"/>
          </a:solidFill>
          <a:latin typeface="Franklin Gothic Demi" charset="0"/>
          <a:ea typeface="Franklin Gothic Demi" charset="0"/>
          <a:cs typeface="Franklin Gothic Demi"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Franklin Gothic Demi" charset="0"/>
          <a:ea typeface="Franklin Gothic Demi" charset="0"/>
          <a:cs typeface="Franklin Gothic Demi"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Franklin Gothic Demi" charset="0"/>
          <a:ea typeface="Franklin Gothic Demi" charset="0"/>
          <a:cs typeface="Franklin Gothic Demi"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Franklin Gothic Book" charset="0"/>
          <a:ea typeface="Franklin Gothic Book" charset="0"/>
          <a:cs typeface="Franklin Gothic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Franklin Gothic Book" charset="0"/>
          <a:ea typeface="Franklin Gothic Book" charset="0"/>
          <a:cs typeface="Franklin Gothic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Franklin Gothic Book" charset="0"/>
          <a:ea typeface="Franklin Gothic Book" charset="0"/>
          <a:cs typeface="Franklin Gothic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tovel.vg/our-team/#alessandroPalladino" TargetMode="External"/><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0.jpe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chart" Target="../charts/chart7.xml"/><Relationship Id="rId4" Type="http://schemas.openxmlformats.org/officeDocument/2006/relationships/chart" Target="../charts/char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5.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B29C03F-F837-4095-9BCF-0F7F186C1012}"/>
              </a:ext>
            </a:extLst>
          </p:cNvPr>
          <p:cNvSpPr txBox="1">
            <a:spLocks noGrp="1"/>
          </p:cNvSpPr>
          <p:nvPr>
            <p:ph type="ctrTitle"/>
          </p:nvPr>
        </p:nvSpPr>
        <p:spPr>
          <a:xfrm>
            <a:off x="660040" y="2767106"/>
            <a:ext cx="3134915" cy="3071906"/>
          </a:xfrm>
        </p:spPr>
        <p:txBody>
          <a:bodyPr vert="horz" lIns="91440" tIns="45720" rIns="91440" bIns="45720" rtlCol="0" anchor="t">
            <a:normAutofit/>
          </a:bodyPr>
          <a:lstStyle/>
          <a:p>
            <a:pPr lvl="0" algn="l">
              <a:lnSpc>
                <a:spcPct val="90000"/>
              </a:lnSpc>
            </a:pPr>
            <a:r>
              <a:rPr lang="en-US" sz="4000" b="0" i="0" kern="1200" dirty="0">
                <a:solidFill>
                  <a:srgbClr val="FFFFFF"/>
                </a:solidFill>
                <a:latin typeface="Franklin Gothic Medium" panose="020B0603020102020204" pitchFamily="34" charset="0"/>
                <a:ea typeface="+mj-ea"/>
                <a:cs typeface="+mj-cs"/>
              </a:rPr>
              <a:t>The future of Energy</a:t>
            </a:r>
          </a:p>
        </p:txBody>
      </p:sp>
      <p:sp>
        <p:nvSpPr>
          <p:cNvPr id="11" name="Content Placeholder 2">
            <a:extLst>
              <a:ext uri="{FF2B5EF4-FFF2-40B4-BE49-F238E27FC236}">
                <a16:creationId xmlns:a16="http://schemas.microsoft.com/office/drawing/2014/main" id="{93A941C1-A34D-4160-A056-4C4E3B50740D}"/>
              </a:ext>
            </a:extLst>
          </p:cNvPr>
          <p:cNvSpPr txBox="1">
            <a:spLocks/>
          </p:cNvSpPr>
          <p:nvPr/>
        </p:nvSpPr>
        <p:spPr>
          <a:xfrm>
            <a:off x="4038604" y="384830"/>
            <a:ext cx="8153395" cy="5994458"/>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600" b="0" i="0" u="none" strike="noStrike" kern="1200" cap="none" spc="80" normalizeH="0" baseline="0" noProof="0" dirty="0">
                <a:ln>
                  <a:noFill/>
                </a:ln>
                <a:solidFill>
                  <a:srgbClr val="002060"/>
                </a:solidFill>
                <a:effectLst/>
                <a:uLnTx/>
                <a:uFillTx/>
                <a:latin typeface="Franklin Gothic Medium" panose="020B0603020102020204" pitchFamily="34" charset="0"/>
                <a:ea typeface="Franklin Gothic Demi" charset="0"/>
                <a:cs typeface="Franklin Gothic Demi" charset="0"/>
              </a:rPr>
              <a:t>2CP Resources Ltd</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80" normalizeH="0" baseline="0" noProof="0" dirty="0">
                <a:ln>
                  <a:noFill/>
                </a:ln>
                <a:solidFill>
                  <a:srgbClr val="002060"/>
                </a:solidFill>
                <a:effectLst/>
                <a:uLnTx/>
                <a:uFillTx/>
                <a:latin typeface="Franklin Gothic Medium" panose="020B0603020102020204" pitchFamily="34" charset="0"/>
                <a:ea typeface="Franklin Gothic Demi" charset="0"/>
                <a:cs typeface="Franklin Gothic Demi" charset="0"/>
              </a:rPr>
              <a:t>Overview 12.08.22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8AD2AC-2D0F-4DAE-B28D-19D22E5BAEF9}"/>
              </a:ext>
            </a:extLst>
          </p:cNvPr>
          <p:cNvSpPr>
            <a:spLocks noGrp="1"/>
          </p:cNvSpPr>
          <p:nvPr>
            <p:ph idx="1"/>
          </p:nvPr>
        </p:nvSpPr>
        <p:spPr/>
        <p:txBody>
          <a:bodyPr anchor="ctr">
            <a:noAutofit/>
          </a:bodyPr>
          <a:lstStyle/>
          <a:p>
            <a:pPr algn="just">
              <a:lnSpc>
                <a:spcPct val="100000"/>
              </a:lnSpc>
              <a:spcBef>
                <a:spcPts val="600"/>
              </a:spcBef>
              <a:spcAft>
                <a:spcPts val="600"/>
              </a:spcAft>
            </a:pP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following proprietary presentation (the “Presentation”) is given for general informational purposes only and shall be kept strictly confidential. Until a Definitive Agreement is executed and delivered, there shall be no legal obligations owed by either party of any kind whatsoever (other than those relating to confidentiality) with respect to any of the material contained in the Presentation. The duty of confidentiality includes the confidentiality requirements to be adhered to when sharing such information with another individual or entity. The term “Definitive Agreement” shall mean a legally binding agreement setting forth the terms and conditions and other provisions relating to any transaction. All of the information contained in the Presentation is subject to further modification and any and all forecasts, projections or forward-looking statements contained herein shall not be relied upon as facts nor relied upon as any representation of future results which may materially vary from such projections and forecasts. You agree that you are not relying and will not rely on any communication (written or oral) of 2CP as a recommendation to enter into any transaction, and that you are capable of assessing the merits of and understanding of any transaction. </a:t>
            </a:r>
          </a:p>
          <a:p>
            <a:pPr algn="just">
              <a:lnSpc>
                <a:spcPct val="100000"/>
              </a:lnSpc>
              <a:spcBef>
                <a:spcPts val="600"/>
              </a:spcBef>
              <a:spcAft>
                <a:spcPts val="600"/>
              </a:spcAft>
            </a:pPr>
            <a:endParaRPr lang="en-GB" sz="1200" dirty="0"/>
          </a:p>
        </p:txBody>
      </p:sp>
      <p:sp>
        <p:nvSpPr>
          <p:cNvPr id="4" name="Title 3">
            <a:extLst>
              <a:ext uri="{FF2B5EF4-FFF2-40B4-BE49-F238E27FC236}">
                <a16:creationId xmlns:a16="http://schemas.microsoft.com/office/drawing/2014/main" id="{C559B641-D245-4E5A-8DA4-7FE35995274F}"/>
              </a:ext>
            </a:extLst>
          </p:cNvPr>
          <p:cNvSpPr>
            <a:spLocks noGrp="1"/>
          </p:cNvSpPr>
          <p:nvPr>
            <p:ph type="title"/>
          </p:nvPr>
        </p:nvSpPr>
        <p:spPr/>
        <p:txBody>
          <a:bodyPr/>
          <a:lstStyle/>
          <a:p>
            <a:r>
              <a:rPr kumimoji="0" lang="en-US" sz="3600" b="0" i="0" u="none" strike="noStrike" kern="1200" cap="none" spc="80" normalizeH="0" baseline="0" noProof="0" dirty="0">
                <a:ln>
                  <a:noFill/>
                </a:ln>
                <a:solidFill>
                  <a:srgbClr val="002060"/>
                </a:solidFill>
                <a:effectLst/>
                <a:uLnTx/>
                <a:uFillTx/>
                <a:latin typeface="Franklin Gothic Medium" panose="020B0603020102020204" pitchFamily="34" charset="0"/>
                <a:ea typeface="Franklin Gothic Demi" charset="0"/>
                <a:cs typeface="Franklin Gothic Demi" charset="0"/>
              </a:rPr>
              <a:t>Disclaimer &amp; Confidentiality </a:t>
            </a:r>
            <a:endParaRPr lang="en-GB" dirty="0"/>
          </a:p>
        </p:txBody>
      </p:sp>
      <p:sp>
        <p:nvSpPr>
          <p:cNvPr id="3" name="Slide Number Placeholder 2">
            <a:extLst>
              <a:ext uri="{FF2B5EF4-FFF2-40B4-BE49-F238E27FC236}">
                <a16:creationId xmlns:a16="http://schemas.microsoft.com/office/drawing/2014/main" id="{FC0BCD63-8B88-4EEC-8974-26B79BF980D8}"/>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296C458-4A9C-B445-BB71-B517784E389F}" type="slidenum">
              <a:rPr kumimoji="0" lang="en-US" sz="1000" b="1" i="0" u="none" strike="noStrike" kern="1200" cap="none" spc="0" normalizeH="0" baseline="0" noProof="0" smtClean="0">
                <a:ln>
                  <a:noFill/>
                </a:ln>
                <a:solidFill>
                  <a:prstClr val="white"/>
                </a:solidFill>
                <a:effectLst/>
                <a:uLnTx/>
                <a:uFillTx/>
                <a:latin typeface="Franklin Gothic Medium Cond" charset="0"/>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000" b="1" i="0" u="none" strike="noStrike" kern="1200" cap="none" spc="0" normalizeH="0" baseline="0" noProof="0" dirty="0">
              <a:ln>
                <a:noFill/>
              </a:ln>
              <a:solidFill>
                <a:prstClr val="white"/>
              </a:solidFill>
              <a:effectLst/>
              <a:uLnTx/>
              <a:uFillTx/>
              <a:latin typeface="Franklin Gothic Medium Cond" charset="0"/>
            </a:endParaRPr>
          </a:p>
        </p:txBody>
      </p:sp>
    </p:spTree>
    <p:extLst>
      <p:ext uri="{BB962C8B-B14F-4D97-AF65-F5344CB8AC3E}">
        <p14:creationId xmlns:p14="http://schemas.microsoft.com/office/powerpoint/2010/main" val="2193498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24F0DA84-C3E7-444C-A298-10AB3EE85BD8}"/>
              </a:ext>
            </a:extLst>
          </p:cNvPr>
          <p:cNvSpPr/>
          <p:nvPr/>
        </p:nvSpPr>
        <p:spPr>
          <a:xfrm>
            <a:off x="3175" y="0"/>
            <a:ext cx="12188825" cy="30305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Franklin Gothic Demi" panose="020B0703020102020204" pitchFamily="34" charset="0"/>
              <a:ea typeface="+mn-ea"/>
              <a:cs typeface="+mn-cs"/>
            </a:endParaRPr>
          </a:p>
        </p:txBody>
      </p:sp>
      <p:sp>
        <p:nvSpPr>
          <p:cNvPr id="37" name="TextBox 36">
            <a:extLst>
              <a:ext uri="{FF2B5EF4-FFF2-40B4-BE49-F238E27FC236}">
                <a16:creationId xmlns:a16="http://schemas.microsoft.com/office/drawing/2014/main" id="{AEEB722B-8B90-4136-BB92-4147A91370BA}"/>
              </a:ext>
            </a:extLst>
          </p:cNvPr>
          <p:cNvSpPr txBox="1"/>
          <p:nvPr/>
        </p:nvSpPr>
        <p:spPr>
          <a:xfrm>
            <a:off x="3532909" y="4900842"/>
            <a:ext cx="2419004"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Geoscientist – Nth. American unconventional oil and gas SME</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Previously CEO of AIM listed energy company</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Entrepreneur &amp; Business owner</a:t>
            </a:r>
          </a:p>
        </p:txBody>
      </p:sp>
      <p:sp>
        <p:nvSpPr>
          <p:cNvPr id="38" name="TextBox 37">
            <a:extLst>
              <a:ext uri="{FF2B5EF4-FFF2-40B4-BE49-F238E27FC236}">
                <a16:creationId xmlns:a16="http://schemas.microsoft.com/office/drawing/2014/main" id="{0A4775B7-B203-445E-8FDE-9425E455F1B0}"/>
              </a:ext>
            </a:extLst>
          </p:cNvPr>
          <p:cNvSpPr txBox="1"/>
          <p:nvPr/>
        </p:nvSpPr>
        <p:spPr>
          <a:xfrm>
            <a:off x="683045" y="3894307"/>
            <a:ext cx="2072635"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Aaron Cameron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Co-Founder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UK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endParaRPr>
          </a:p>
        </p:txBody>
      </p:sp>
      <p:sp>
        <p:nvSpPr>
          <p:cNvPr id="45" name="TextBox 44">
            <a:extLst>
              <a:ext uri="{FF2B5EF4-FFF2-40B4-BE49-F238E27FC236}">
                <a16:creationId xmlns:a16="http://schemas.microsoft.com/office/drawing/2014/main" id="{A7BC42EA-7851-42C3-BAEF-626DFE4A08E5}"/>
              </a:ext>
            </a:extLst>
          </p:cNvPr>
          <p:cNvSpPr txBox="1"/>
          <p:nvPr/>
        </p:nvSpPr>
        <p:spPr>
          <a:xfrm>
            <a:off x="9393573" y="5076652"/>
            <a:ext cx="2296880"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20 Years Offshore Fund &amp; Pension Industry</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Software Engineer</a:t>
            </a: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4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hlinkClick r:id="rId3"/>
            </a:endParaRPr>
          </a:p>
        </p:txBody>
      </p:sp>
      <p:sp>
        <p:nvSpPr>
          <p:cNvPr id="46" name="TextBox 45">
            <a:extLst>
              <a:ext uri="{FF2B5EF4-FFF2-40B4-BE49-F238E27FC236}">
                <a16:creationId xmlns:a16="http://schemas.microsoft.com/office/drawing/2014/main" id="{6B7FD3A6-2B4E-45B1-AB31-0E4E33AF1F67}"/>
              </a:ext>
            </a:extLst>
          </p:cNvPr>
          <p:cNvSpPr txBox="1"/>
          <p:nvPr/>
        </p:nvSpPr>
        <p:spPr>
          <a:xfrm>
            <a:off x="9219737" y="3894306"/>
            <a:ext cx="241900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Alessandro Palladino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Director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BVI</a:t>
            </a:r>
          </a:p>
        </p:txBody>
      </p:sp>
      <p:sp>
        <p:nvSpPr>
          <p:cNvPr id="47" name="Title 3">
            <a:extLst>
              <a:ext uri="{FF2B5EF4-FFF2-40B4-BE49-F238E27FC236}">
                <a16:creationId xmlns:a16="http://schemas.microsoft.com/office/drawing/2014/main" id="{8B2C2A57-577A-4A84-A431-93F2B4DC00ED}"/>
              </a:ext>
            </a:extLst>
          </p:cNvPr>
          <p:cNvSpPr>
            <a:spLocks noGrp="1"/>
          </p:cNvSpPr>
          <p:nvPr>
            <p:ph type="title"/>
          </p:nvPr>
        </p:nvSpPr>
        <p:spPr>
          <a:xfrm>
            <a:off x="0" y="-29095"/>
            <a:ext cx="12192000" cy="1974274"/>
          </a:xfrm>
          <a:solidFill>
            <a:srgbClr val="002060"/>
          </a:solidFill>
        </p:spPr>
        <p:txBody>
          <a:bodyPr/>
          <a:lstStyle/>
          <a:p>
            <a:pPr algn="ctr"/>
            <a:r>
              <a:rPr lang="en-IN" dirty="0">
                <a:solidFill>
                  <a:schemeClr val="bg1"/>
                </a:solidFill>
                <a:latin typeface="Franklin Gothic Medium" panose="020B0603020102020204" pitchFamily="34" charset="0"/>
              </a:rPr>
              <a:t>Founding Shareholders and Director</a:t>
            </a:r>
          </a:p>
        </p:txBody>
      </p:sp>
      <p:pic>
        <p:nvPicPr>
          <p:cNvPr id="48" name="Picture Placeholder 19">
            <a:extLst>
              <a:ext uri="{FF2B5EF4-FFF2-40B4-BE49-F238E27FC236}">
                <a16:creationId xmlns:a16="http://schemas.microsoft.com/office/drawing/2014/main" id="{BD9635F7-230A-43AF-A837-C6E2F28D1279}"/>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3579394" y="1730658"/>
            <a:ext cx="1978448" cy="1948153"/>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9" name="Picture Placeholder 19">
            <a:extLst>
              <a:ext uri="{FF2B5EF4-FFF2-40B4-BE49-F238E27FC236}">
                <a16:creationId xmlns:a16="http://schemas.microsoft.com/office/drawing/2014/main" id="{BF213136-36A0-4FBC-AC64-DA3F03E90DC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92421" y="1640254"/>
            <a:ext cx="1978448" cy="1948153"/>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0" name="Picture Placeholder 19" descr="Lines on wood">
            <a:extLst>
              <a:ext uri="{FF2B5EF4-FFF2-40B4-BE49-F238E27FC236}">
                <a16:creationId xmlns:a16="http://schemas.microsoft.com/office/drawing/2014/main" id="{02B7DD45-31F5-442B-AF0F-4418C300070B}"/>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9321131" y="1730658"/>
            <a:ext cx="1978448" cy="1948153"/>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6" name="TextBox 15">
            <a:extLst>
              <a:ext uri="{FF2B5EF4-FFF2-40B4-BE49-F238E27FC236}">
                <a16:creationId xmlns:a16="http://schemas.microsoft.com/office/drawing/2014/main" id="{5FF287AB-46BF-434B-BFD8-9F1A1C641B0B}"/>
              </a:ext>
            </a:extLst>
          </p:cNvPr>
          <p:cNvSpPr txBox="1"/>
          <p:nvPr/>
        </p:nvSpPr>
        <p:spPr>
          <a:xfrm>
            <a:off x="3679771" y="3894306"/>
            <a:ext cx="2072635"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Aaron Close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Co-Founder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USA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endParaRPr>
          </a:p>
        </p:txBody>
      </p:sp>
      <p:sp>
        <p:nvSpPr>
          <p:cNvPr id="17" name="TextBox 16">
            <a:extLst>
              <a:ext uri="{FF2B5EF4-FFF2-40B4-BE49-F238E27FC236}">
                <a16:creationId xmlns:a16="http://schemas.microsoft.com/office/drawing/2014/main" id="{E18F2944-DF35-4D21-A09D-C65F35B3CDC2}"/>
              </a:ext>
            </a:extLst>
          </p:cNvPr>
          <p:cNvSpPr txBox="1"/>
          <p:nvPr/>
        </p:nvSpPr>
        <p:spPr>
          <a:xfrm>
            <a:off x="672143" y="4909969"/>
            <a:ext cx="2419004"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Well Control Operations 25 yrs.</a:t>
            </a:r>
            <a:endParaRPr kumimoji="0" lang="en-GB" sz="1400" b="0" i="0" u="none" strike="noStrike" kern="1200" cap="none" spc="0" normalizeH="0" baseline="3000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Previously CEO &amp; Principle of BVI Commodity Hedge Fund</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Governance &amp; Compliance</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Business owner</a:t>
            </a:r>
          </a:p>
        </p:txBody>
      </p:sp>
      <p:pic>
        <p:nvPicPr>
          <p:cNvPr id="19" name="Picture Placeholder 19">
            <a:extLst>
              <a:ext uri="{FF2B5EF4-FFF2-40B4-BE49-F238E27FC236}">
                <a16:creationId xmlns:a16="http://schemas.microsoft.com/office/drawing/2014/main" id="{31126BB9-5BE9-414E-99F7-3B358F641B36}"/>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4957" t="-107" r="-4957" b="-107"/>
          <a:stretch/>
        </p:blipFill>
        <p:spPr>
          <a:xfrm>
            <a:off x="6450263" y="1736120"/>
            <a:ext cx="1978448" cy="1948153"/>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0" name="TextBox 19">
            <a:extLst>
              <a:ext uri="{FF2B5EF4-FFF2-40B4-BE49-F238E27FC236}">
                <a16:creationId xmlns:a16="http://schemas.microsoft.com/office/drawing/2014/main" id="{E5277972-92F6-40E6-A84D-737B8B7B8091}"/>
              </a:ext>
            </a:extLst>
          </p:cNvPr>
          <p:cNvSpPr txBox="1"/>
          <p:nvPr/>
        </p:nvSpPr>
        <p:spPr>
          <a:xfrm>
            <a:off x="6566859" y="3898316"/>
            <a:ext cx="2072635"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James Platania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Co-Founder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UK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endParaRPr>
          </a:p>
        </p:txBody>
      </p:sp>
      <p:sp>
        <p:nvSpPr>
          <p:cNvPr id="21" name="TextBox 20">
            <a:extLst>
              <a:ext uri="{FF2B5EF4-FFF2-40B4-BE49-F238E27FC236}">
                <a16:creationId xmlns:a16="http://schemas.microsoft.com/office/drawing/2014/main" id="{31DE3A7C-1252-4EB1-B30E-65156F5260E3}"/>
              </a:ext>
            </a:extLst>
          </p:cNvPr>
          <p:cNvSpPr txBox="1"/>
          <p:nvPr/>
        </p:nvSpPr>
        <p:spPr>
          <a:xfrm>
            <a:off x="6393675" y="5059824"/>
            <a:ext cx="2419004"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Legal, Mergers &amp; Acquisitions</a:t>
            </a:r>
            <a:endParaRPr kumimoji="0" lang="en-GB" sz="1400" b="0" i="0" u="none" strike="noStrike" kern="1200" cap="none" spc="0" normalizeH="0" baseline="3000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Energy, VC &amp; Fintech experience</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dirty="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rPr>
              <a:t>Previous head of prominent MENA Family office &amp; Oil Company</a:t>
            </a:r>
          </a:p>
        </p:txBody>
      </p:sp>
      <p:sp>
        <p:nvSpPr>
          <p:cNvPr id="22" name="Slide Number Placeholder 2">
            <a:extLst>
              <a:ext uri="{FF2B5EF4-FFF2-40B4-BE49-F238E27FC236}">
                <a16:creationId xmlns:a16="http://schemas.microsoft.com/office/drawing/2014/main" id="{AF74C8D1-9B1F-56F7-3C3B-D320CAD9BF0E}"/>
              </a:ext>
            </a:extLst>
          </p:cNvPr>
          <p:cNvSpPr>
            <a:spLocks noGrp="1"/>
          </p:cNvSpPr>
          <p:nvPr>
            <p:ph type="sldNum" sz="quarter" idx="4"/>
          </p:nvPr>
        </p:nvSpPr>
        <p:spPr>
          <a:xfrm>
            <a:off x="11707576" y="6551596"/>
            <a:ext cx="434696" cy="230831"/>
          </a:xfrm>
        </p:spPr>
        <p:txBody>
          <a:bodyPr/>
          <a:lstStyle/>
          <a:p>
            <a:fld id="{2296C458-4A9C-B445-BB71-B517784E389F}" type="slidenum">
              <a:rPr lang="en-US" smtClean="0">
                <a:solidFill>
                  <a:schemeClr val="tx1"/>
                </a:solidFill>
              </a:rPr>
              <a:pPr/>
              <a:t>3</a:t>
            </a:fld>
            <a:endParaRPr lang="en-US" dirty="0">
              <a:solidFill>
                <a:schemeClr val="tx1"/>
              </a:solidFill>
            </a:endParaRPr>
          </a:p>
        </p:txBody>
      </p:sp>
      <p:sp>
        <p:nvSpPr>
          <p:cNvPr id="2" name="Footer Placeholder 2">
            <a:extLst>
              <a:ext uri="{FF2B5EF4-FFF2-40B4-BE49-F238E27FC236}">
                <a16:creationId xmlns:a16="http://schemas.microsoft.com/office/drawing/2014/main" id="{52369320-C221-3891-25AB-60DE20CFE83E}"/>
              </a:ext>
            </a:extLst>
          </p:cNvPr>
          <p:cNvSpPr txBox="1">
            <a:spLocks/>
          </p:cNvSpPr>
          <p:nvPr/>
        </p:nvSpPr>
        <p:spPr>
          <a:xfrm>
            <a:off x="-1" y="6627434"/>
            <a:ext cx="2002537" cy="2306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dirty="0">
                <a:ln>
                  <a:noFill/>
                </a:ln>
                <a:effectLst/>
                <a:uLnTx/>
                <a:uFillTx/>
                <a:latin typeface="Calibri" panose="020F0502020204030204" pitchFamily="34" charset="0"/>
                <a:ea typeface="+mn-ea"/>
                <a:cs typeface="+mn-cs"/>
              </a:rPr>
              <a:t>© August 2022 – 2CP Resources</a:t>
            </a:r>
          </a:p>
        </p:txBody>
      </p:sp>
    </p:spTree>
    <p:extLst>
      <p:ext uri="{BB962C8B-B14F-4D97-AF65-F5344CB8AC3E}">
        <p14:creationId xmlns:p14="http://schemas.microsoft.com/office/powerpoint/2010/main" val="350440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0C04949-9C35-4475-953E-8CF626650C10}"/>
              </a:ext>
            </a:extLst>
          </p:cNvPr>
          <p:cNvSpPr>
            <a:spLocks noGrp="1"/>
          </p:cNvSpPr>
          <p:nvPr>
            <p:ph type="sldNum" sz="quarter" idx="4"/>
          </p:nvPr>
        </p:nvSpPr>
        <p:spPr/>
        <p:txBody>
          <a:bodyPr/>
          <a:lstStyle/>
          <a:p>
            <a:fld id="{2296C458-4A9C-B445-BB71-B517784E389F}" type="slidenum">
              <a:rPr lang="en-US" smtClean="0"/>
              <a:pPr/>
              <a:t>4</a:t>
            </a:fld>
            <a:endParaRPr lang="en-US" dirty="0"/>
          </a:p>
        </p:txBody>
      </p:sp>
      <p:sp>
        <p:nvSpPr>
          <p:cNvPr id="4" name="Title 2">
            <a:extLst>
              <a:ext uri="{FF2B5EF4-FFF2-40B4-BE49-F238E27FC236}">
                <a16:creationId xmlns:a16="http://schemas.microsoft.com/office/drawing/2014/main" id="{972DC470-90AB-0E97-0C5F-2C2AC712A63C}"/>
              </a:ext>
            </a:extLst>
          </p:cNvPr>
          <p:cNvSpPr>
            <a:spLocks noGrp="1"/>
          </p:cNvSpPr>
          <p:nvPr>
            <p:ph type="title"/>
          </p:nvPr>
        </p:nvSpPr>
        <p:spPr>
          <a:xfrm>
            <a:off x="294395" y="365127"/>
            <a:ext cx="11630905" cy="754836"/>
          </a:xfrm>
        </p:spPr>
        <p:txBody>
          <a:bodyPr/>
          <a:lstStyle/>
          <a:p>
            <a:pPr algn="l"/>
            <a:r>
              <a:rPr lang="en-GB" dirty="0"/>
              <a:t>Introduction</a:t>
            </a:r>
          </a:p>
        </p:txBody>
      </p:sp>
      <p:sp>
        <p:nvSpPr>
          <p:cNvPr id="5" name="Content Placeholder 4">
            <a:extLst>
              <a:ext uri="{FF2B5EF4-FFF2-40B4-BE49-F238E27FC236}">
                <a16:creationId xmlns:a16="http://schemas.microsoft.com/office/drawing/2014/main" id="{D17A02AF-0B5A-CE35-A5C8-745018B73C9D}"/>
              </a:ext>
            </a:extLst>
          </p:cNvPr>
          <p:cNvSpPr txBox="1">
            <a:spLocks noGrp="1"/>
          </p:cNvSpPr>
          <p:nvPr>
            <p:ph idx="1"/>
          </p:nvPr>
        </p:nvSpPr>
        <p:spPr>
          <a:xfrm>
            <a:off x="266700" y="1119962"/>
            <a:ext cx="11071859" cy="5372911"/>
          </a:xfrm>
          <a:prstGeom prst="rect">
            <a:avLst/>
          </a:prstGeom>
          <a:noFill/>
        </p:spPr>
        <p:txBody>
          <a:bodyPr wrap="square" rtlCol="0" anchor="t">
            <a:noAutofit/>
          </a:bodyPr>
          <a:lstStyle/>
          <a:p>
            <a:pPr marL="0" indent="0" algn="just">
              <a:buNone/>
            </a:pPr>
            <a:endParaRPr lang="en-US" sz="1600" b="1" spc="10" dirty="0"/>
          </a:p>
          <a:p>
            <a:pPr marL="285750" indent="-285750" algn="just">
              <a:spcAft>
                <a:spcPts val="1200"/>
              </a:spcAft>
              <a:buFont typeface="Arial" panose="020B0604020202020204" pitchFamily="34" charset="0"/>
              <a:buChar char="•"/>
            </a:pPr>
            <a:r>
              <a:rPr lang="en-US" sz="1600" spc="10" dirty="0">
                <a:solidFill>
                  <a:srgbClr val="002060"/>
                </a:solidFill>
              </a:rPr>
              <a:t>2CP Resources comprise a team of experienced Energy and Financial Professionals</a:t>
            </a:r>
          </a:p>
          <a:p>
            <a:pPr marL="285750" indent="-285750" algn="just">
              <a:spcAft>
                <a:spcPts val="1200"/>
              </a:spcAft>
              <a:buFont typeface="Arial" panose="020B0604020202020204" pitchFamily="34" charset="0"/>
              <a:buChar char="•"/>
            </a:pPr>
            <a:r>
              <a:rPr lang="en-US" sz="1600" spc="10" dirty="0">
                <a:solidFill>
                  <a:srgbClr val="002060"/>
                </a:solidFill>
              </a:rPr>
              <a:t>Leveraging historical data and career skill sets to target scalable opportunities in traditional and transitional energy markets across N. America</a:t>
            </a:r>
          </a:p>
          <a:p>
            <a:pPr marL="285750" indent="-285750" algn="just">
              <a:spcAft>
                <a:spcPts val="1200"/>
              </a:spcAft>
              <a:buFont typeface="Arial" panose="020B0604020202020204" pitchFamily="34" charset="0"/>
              <a:buChar char="•"/>
            </a:pPr>
            <a:r>
              <a:rPr lang="en-US" sz="1600" spc="10" dirty="0">
                <a:solidFill>
                  <a:srgbClr val="002060"/>
                </a:solidFill>
              </a:rPr>
              <a:t>2CP has a portfolio of resource prospects + energy storage project at concept stage</a:t>
            </a:r>
          </a:p>
          <a:p>
            <a:pPr marL="742950" lvl="1" indent="-285750" algn="just">
              <a:spcAft>
                <a:spcPts val="1200"/>
              </a:spcAft>
              <a:buFont typeface="Arial" panose="020B0604020202020204" pitchFamily="34" charset="0"/>
              <a:buChar char="•"/>
            </a:pPr>
            <a:r>
              <a:rPr lang="en-US" sz="1600" b="1" spc="10" dirty="0">
                <a:solidFill>
                  <a:srgbClr val="002060"/>
                </a:solidFill>
              </a:rPr>
              <a:t>Energy Transition and the Future of Mobility - Lithium</a:t>
            </a:r>
          </a:p>
          <a:p>
            <a:pPr marL="742950" lvl="1" indent="-285750" algn="just">
              <a:spcAft>
                <a:spcPts val="1200"/>
              </a:spcAft>
            </a:pPr>
            <a:r>
              <a:rPr lang="en-US" sz="1600" b="1" spc="10" dirty="0">
                <a:solidFill>
                  <a:srgbClr val="002060"/>
                </a:solidFill>
              </a:rPr>
              <a:t>Helium – The High-Tech Gas</a:t>
            </a:r>
          </a:p>
          <a:p>
            <a:pPr marL="742950" lvl="1" indent="-285750" algn="just">
              <a:spcAft>
                <a:spcPts val="1200"/>
              </a:spcAft>
              <a:buFont typeface="Arial" panose="020B0604020202020204" pitchFamily="34" charset="0"/>
              <a:buChar char="•"/>
            </a:pPr>
            <a:r>
              <a:rPr lang="en-US" sz="1600" b="1" spc="10" dirty="0">
                <a:solidFill>
                  <a:srgbClr val="002060"/>
                </a:solidFill>
              </a:rPr>
              <a:t>Traditional Energy - Natural Gas &amp; Oil (potential Lithium resource)</a:t>
            </a:r>
          </a:p>
          <a:p>
            <a:pPr marL="742950" lvl="1" indent="-285750" algn="just">
              <a:spcAft>
                <a:spcPts val="1200"/>
              </a:spcAft>
            </a:pPr>
            <a:r>
              <a:rPr lang="en-US" sz="1600" b="1" spc="10" dirty="0">
                <a:solidFill>
                  <a:srgbClr val="002060"/>
                </a:solidFill>
              </a:rPr>
              <a:t>Utility Scale Green Energy Storage &amp; Release</a:t>
            </a:r>
          </a:p>
          <a:p>
            <a:pPr marL="285750" indent="-285750" algn="just">
              <a:spcAft>
                <a:spcPts val="1200"/>
              </a:spcAft>
            </a:pPr>
            <a:r>
              <a:rPr lang="en-US" sz="1600" spc="10" dirty="0">
                <a:solidFill>
                  <a:srgbClr val="002060"/>
                </a:solidFill>
              </a:rPr>
              <a:t>Each project is significant, together they make a compelling offering</a:t>
            </a:r>
          </a:p>
          <a:p>
            <a:pPr marL="285750" indent="-285750" algn="just">
              <a:spcAft>
                <a:spcPts val="1200"/>
              </a:spcAft>
            </a:pPr>
            <a:r>
              <a:rPr lang="en-US" sz="1600" spc="10" dirty="0">
                <a:solidFill>
                  <a:srgbClr val="002060"/>
                </a:solidFill>
              </a:rPr>
              <a:t>Capital raising activities are ongoing with operations expected in Q3 2022</a:t>
            </a:r>
          </a:p>
        </p:txBody>
      </p:sp>
    </p:spTree>
    <p:extLst>
      <p:ext uri="{BB962C8B-B14F-4D97-AF65-F5344CB8AC3E}">
        <p14:creationId xmlns:p14="http://schemas.microsoft.com/office/powerpoint/2010/main" val="1027005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D4D35-C00F-660A-B14D-7D7302E50EEE}"/>
              </a:ext>
            </a:extLst>
          </p:cNvPr>
          <p:cNvSpPr>
            <a:spLocks noGrp="1"/>
          </p:cNvSpPr>
          <p:nvPr>
            <p:ph type="title"/>
          </p:nvPr>
        </p:nvSpPr>
        <p:spPr>
          <a:xfrm>
            <a:off x="294395" y="365126"/>
            <a:ext cx="11630905" cy="5826123"/>
          </a:xfrm>
        </p:spPr>
        <p:txBody>
          <a:bodyPr/>
          <a:lstStyle/>
          <a:p>
            <a:pPr>
              <a:lnSpc>
                <a:spcPct val="100000"/>
              </a:lnSpc>
              <a:spcBef>
                <a:spcPts val="1200"/>
              </a:spcBef>
              <a:spcAft>
                <a:spcPts val="1200"/>
              </a:spcAft>
            </a:pPr>
            <a:r>
              <a:rPr lang="en-GB" sz="8000" dirty="0"/>
              <a:t>Lithium </a:t>
            </a:r>
            <a:br>
              <a:rPr lang="en-GB" sz="8000" dirty="0"/>
            </a:br>
            <a:r>
              <a:rPr lang="en-GB" sz="8000" dirty="0"/>
              <a:t> Powering the </a:t>
            </a:r>
            <a:br>
              <a:rPr lang="en-GB" sz="8000" dirty="0"/>
            </a:br>
            <a:r>
              <a:rPr lang="en-GB" sz="8000" dirty="0"/>
              <a:t>Future of Mobility</a:t>
            </a:r>
          </a:p>
        </p:txBody>
      </p:sp>
      <p:sp>
        <p:nvSpPr>
          <p:cNvPr id="4" name="Slide Number Placeholder 3">
            <a:extLst>
              <a:ext uri="{FF2B5EF4-FFF2-40B4-BE49-F238E27FC236}">
                <a16:creationId xmlns:a16="http://schemas.microsoft.com/office/drawing/2014/main" id="{279EC0D2-4F71-C71A-D6D9-01F3F0B1B5B2}"/>
              </a:ext>
            </a:extLst>
          </p:cNvPr>
          <p:cNvSpPr>
            <a:spLocks noGrp="1"/>
          </p:cNvSpPr>
          <p:nvPr>
            <p:ph type="sldNum" sz="quarter" idx="4"/>
          </p:nvPr>
        </p:nvSpPr>
        <p:spPr/>
        <p:txBody>
          <a:bodyPr/>
          <a:lstStyle/>
          <a:p>
            <a:fld id="{2296C458-4A9C-B445-BB71-B517784E389F}" type="slidenum">
              <a:rPr lang="en-US" smtClean="0"/>
              <a:pPr/>
              <a:t>5</a:t>
            </a:fld>
            <a:endParaRPr lang="en-US" dirty="0"/>
          </a:p>
        </p:txBody>
      </p:sp>
    </p:spTree>
    <p:extLst>
      <p:ext uri="{BB962C8B-B14F-4D97-AF65-F5344CB8AC3E}">
        <p14:creationId xmlns:p14="http://schemas.microsoft.com/office/powerpoint/2010/main" val="1160049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0C04949-9C35-4475-953E-8CF626650C10}"/>
              </a:ext>
            </a:extLst>
          </p:cNvPr>
          <p:cNvSpPr>
            <a:spLocks noGrp="1"/>
          </p:cNvSpPr>
          <p:nvPr>
            <p:ph type="sldNum" sz="quarter" idx="4"/>
          </p:nvPr>
        </p:nvSpPr>
        <p:spPr/>
        <p:txBody>
          <a:bodyPr/>
          <a:lstStyle/>
          <a:p>
            <a:fld id="{2296C458-4A9C-B445-BB71-B517784E389F}" type="slidenum">
              <a:rPr lang="en-US" smtClean="0"/>
              <a:pPr/>
              <a:t>6</a:t>
            </a:fld>
            <a:endParaRPr lang="en-US" dirty="0"/>
          </a:p>
        </p:txBody>
      </p:sp>
      <p:sp>
        <p:nvSpPr>
          <p:cNvPr id="4" name="Title 3">
            <a:extLst>
              <a:ext uri="{FF2B5EF4-FFF2-40B4-BE49-F238E27FC236}">
                <a16:creationId xmlns:a16="http://schemas.microsoft.com/office/drawing/2014/main" id="{72633AD4-4E5D-4884-868F-0B756A740FCB}"/>
              </a:ext>
            </a:extLst>
          </p:cNvPr>
          <p:cNvSpPr>
            <a:spLocks noGrp="1"/>
          </p:cNvSpPr>
          <p:nvPr>
            <p:ph type="title"/>
          </p:nvPr>
        </p:nvSpPr>
        <p:spPr>
          <a:xfrm>
            <a:off x="294395" y="365127"/>
            <a:ext cx="11630905" cy="754836"/>
          </a:xfrm>
        </p:spPr>
        <p:txBody>
          <a:bodyPr/>
          <a:lstStyle/>
          <a:p>
            <a:r>
              <a:rPr lang="en-US" dirty="0">
                <a:latin typeface="Franklin Gothic Medium" panose="020B0603020102020204" pitchFamily="34" charset="0"/>
              </a:rPr>
              <a:t>Why Lithium?</a:t>
            </a:r>
            <a:endParaRPr lang="en-GB" dirty="0"/>
          </a:p>
        </p:txBody>
      </p:sp>
      <p:grpSp>
        <p:nvGrpSpPr>
          <p:cNvPr id="13" name="Group 12">
            <a:extLst>
              <a:ext uri="{FF2B5EF4-FFF2-40B4-BE49-F238E27FC236}">
                <a16:creationId xmlns:a16="http://schemas.microsoft.com/office/drawing/2014/main" id="{86C9149F-2D14-4A72-9AF8-5A5978263682}"/>
              </a:ext>
            </a:extLst>
          </p:cNvPr>
          <p:cNvGrpSpPr/>
          <p:nvPr/>
        </p:nvGrpSpPr>
        <p:grpSpPr>
          <a:xfrm>
            <a:off x="294395" y="5568117"/>
            <a:ext cx="6802549" cy="819034"/>
            <a:chOff x="328353" y="2949203"/>
            <a:chExt cx="6802549" cy="819034"/>
          </a:xfrm>
        </p:grpSpPr>
        <p:sp>
          <p:nvSpPr>
            <p:cNvPr id="14" name="Rounded Rectangle 28">
              <a:extLst>
                <a:ext uri="{FF2B5EF4-FFF2-40B4-BE49-F238E27FC236}">
                  <a16:creationId xmlns:a16="http://schemas.microsoft.com/office/drawing/2014/main" id="{F80ED296-51B2-41FE-971A-AEFEC99EAECF}"/>
                </a:ext>
              </a:extLst>
            </p:cNvPr>
            <p:cNvSpPr/>
            <p:nvPr/>
          </p:nvSpPr>
          <p:spPr>
            <a:xfrm>
              <a:off x="328353" y="2949203"/>
              <a:ext cx="5408428" cy="819034"/>
            </a:xfrm>
            <a:prstGeom prst="roundRect">
              <a:avLst/>
            </a:prstGeom>
            <a:solidFill>
              <a:srgbClr val="002060"/>
            </a:solidFill>
            <a:ln w="190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alibri" panose="020F0502020204030204"/>
              </a:endParaRPr>
            </a:p>
          </p:txBody>
        </p:sp>
        <p:sp>
          <p:nvSpPr>
            <p:cNvPr id="15" name="TextBox 14">
              <a:extLst>
                <a:ext uri="{FF2B5EF4-FFF2-40B4-BE49-F238E27FC236}">
                  <a16:creationId xmlns:a16="http://schemas.microsoft.com/office/drawing/2014/main" id="{5CB856FE-46C5-45E0-BE6A-3A24DA6A2423}"/>
                </a:ext>
              </a:extLst>
            </p:cNvPr>
            <p:cNvSpPr txBox="1"/>
            <p:nvPr/>
          </p:nvSpPr>
          <p:spPr>
            <a:xfrm>
              <a:off x="748827" y="3097110"/>
              <a:ext cx="1401237" cy="523220"/>
            </a:xfrm>
            <a:prstGeom prst="rect">
              <a:avLst/>
            </a:prstGeom>
            <a:noFill/>
          </p:spPr>
          <p:txBody>
            <a:bodyPr wrap="square" rtlCol="0" anchor="ctr" anchorCtr="0">
              <a:spAutoFit/>
            </a:bodyPr>
            <a:lstStyle/>
            <a:p>
              <a:r>
                <a:rPr lang="en-US" sz="1400" dirty="0">
                  <a:solidFill>
                    <a:schemeClr val="bg1"/>
                  </a:solidFill>
                  <a:latin typeface="Franklin Gothic Medium" charset="0"/>
                  <a:ea typeface="Franklin Gothic Medium" charset="0"/>
                  <a:cs typeface="Franklin Gothic Medium" charset="0"/>
                </a:rPr>
                <a:t>Market </a:t>
              </a:r>
            </a:p>
            <a:p>
              <a:r>
                <a:rPr lang="en-US" sz="1400" dirty="0">
                  <a:solidFill>
                    <a:schemeClr val="bg1"/>
                  </a:solidFill>
                  <a:latin typeface="Franklin Gothic Medium" charset="0"/>
                  <a:ea typeface="Franklin Gothic Medium" charset="0"/>
                  <a:cs typeface="Franklin Gothic Medium" charset="0"/>
                </a:rPr>
                <a:t>Timing</a:t>
              </a:r>
            </a:p>
          </p:txBody>
        </p:sp>
        <p:sp>
          <p:nvSpPr>
            <p:cNvPr id="16" name="Rounded Rectangle 29">
              <a:extLst>
                <a:ext uri="{FF2B5EF4-FFF2-40B4-BE49-F238E27FC236}">
                  <a16:creationId xmlns:a16="http://schemas.microsoft.com/office/drawing/2014/main" id="{FA1DA2A8-8FD3-4016-8BC6-B73023948430}"/>
                </a:ext>
              </a:extLst>
            </p:cNvPr>
            <p:cNvSpPr/>
            <p:nvPr/>
          </p:nvSpPr>
          <p:spPr>
            <a:xfrm>
              <a:off x="1968223" y="2949451"/>
              <a:ext cx="5162679" cy="818538"/>
            </a:xfrm>
            <a:prstGeom prst="roundRect">
              <a:avLst/>
            </a:prstGeom>
            <a:solidFill>
              <a:schemeClr val="bg1"/>
            </a:solidFill>
            <a:ln w="190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200"/>
                </a:spcBef>
                <a:spcAft>
                  <a:spcPts val="200"/>
                </a:spcAft>
                <a:buClr>
                  <a:srgbClr val="002060"/>
                </a:buClr>
                <a:buFont typeface="Arial" panose="020B0604020202020204" pitchFamily="34" charset="0"/>
                <a:buChar char="•"/>
              </a:pPr>
              <a:r>
                <a:rPr lang="en-US" sz="1600" dirty="0">
                  <a:solidFill>
                    <a:schemeClr val="tx1"/>
                  </a:solidFill>
                  <a:latin typeface="Calibri Light" panose="020F0302020204030204"/>
                </a:rPr>
                <a:t>Large gap between current supply vs expected demand </a:t>
              </a:r>
            </a:p>
            <a:p>
              <a:pPr marL="285750" indent="-285750">
                <a:spcBef>
                  <a:spcPts val="200"/>
                </a:spcBef>
                <a:spcAft>
                  <a:spcPts val="200"/>
                </a:spcAft>
                <a:buClr>
                  <a:srgbClr val="002060"/>
                </a:buClr>
                <a:buFont typeface="Arial" panose="020B0604020202020204" pitchFamily="34" charset="0"/>
                <a:buChar char="•"/>
              </a:pPr>
              <a:r>
                <a:rPr lang="en-US" sz="1600" dirty="0">
                  <a:solidFill>
                    <a:schemeClr val="tx1"/>
                  </a:solidFill>
                  <a:latin typeface="Calibri Light" panose="020F0302020204030204"/>
                </a:rPr>
                <a:t>Lithium carbonate price up</a:t>
              </a:r>
              <a:r>
                <a:rPr lang="en-US" sz="1600" b="1" dirty="0">
                  <a:solidFill>
                    <a:schemeClr val="tx1"/>
                  </a:solidFill>
                  <a:latin typeface="Calibri Light" panose="020F0302020204030204"/>
                </a:rPr>
                <a:t> </a:t>
              </a:r>
              <a:r>
                <a:rPr lang="en-US" sz="1600" dirty="0">
                  <a:solidFill>
                    <a:schemeClr val="tx1"/>
                  </a:solidFill>
                  <a:latin typeface="Calibri Light" panose="020F0302020204030204"/>
                </a:rPr>
                <a:t>300% since January 2021</a:t>
              </a:r>
            </a:p>
          </p:txBody>
        </p:sp>
        <p:sp>
          <p:nvSpPr>
            <p:cNvPr id="17" name="Freeform 44">
              <a:extLst>
                <a:ext uri="{FF2B5EF4-FFF2-40B4-BE49-F238E27FC236}">
                  <a16:creationId xmlns:a16="http://schemas.microsoft.com/office/drawing/2014/main" id="{50753902-A389-44AE-A82D-18DA9C791636}"/>
                </a:ext>
              </a:extLst>
            </p:cNvPr>
            <p:cNvSpPr/>
            <p:nvPr/>
          </p:nvSpPr>
          <p:spPr>
            <a:xfrm>
              <a:off x="463777" y="3232720"/>
              <a:ext cx="252001" cy="252000"/>
            </a:xfrm>
            <a:custGeom>
              <a:avLst/>
              <a:gdLst/>
              <a:ahLst/>
              <a:cxnLst/>
              <a:rect l="l" t="t" r="r" b="b"/>
              <a:pathLst>
                <a:path w="261257" h="261257">
                  <a:moveTo>
                    <a:pt x="130629" y="0"/>
                  </a:moveTo>
                  <a:cubicBezTo>
                    <a:pt x="154328" y="0"/>
                    <a:pt x="176184" y="5840"/>
                    <a:pt x="196198" y="17519"/>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5" y="232059"/>
                    <a:pt x="29199" y="216212"/>
                    <a:pt x="17519" y="196198"/>
                  </a:cubicBezTo>
                  <a:cubicBezTo>
                    <a:pt x="5840" y="176184"/>
                    <a:pt x="0" y="154328"/>
                    <a:pt x="0" y="130629"/>
                  </a:cubicBezTo>
                  <a:cubicBezTo>
                    <a:pt x="0" y="106930"/>
                    <a:pt x="5840" y="85073"/>
                    <a:pt x="17519" y="65059"/>
                  </a:cubicBezTo>
                  <a:cubicBezTo>
                    <a:pt x="29199" y="45046"/>
                    <a:pt x="45045" y="29199"/>
                    <a:pt x="65059" y="17519"/>
                  </a:cubicBezTo>
                  <a:cubicBezTo>
                    <a:pt x="85073" y="5840"/>
                    <a:pt x="106930" y="0"/>
                    <a:pt x="130629" y="0"/>
                  </a:cubicBezTo>
                  <a:close/>
                  <a:moveTo>
                    <a:pt x="192201" y="76711"/>
                  </a:moveTo>
                  <a:cubicBezTo>
                    <a:pt x="189253" y="76711"/>
                    <a:pt x="186701" y="77788"/>
                    <a:pt x="184547" y="79942"/>
                  </a:cubicBezTo>
                  <a:lnTo>
                    <a:pt x="115151" y="149169"/>
                  </a:lnTo>
                  <a:lnTo>
                    <a:pt x="76710" y="110728"/>
                  </a:lnTo>
                  <a:cubicBezTo>
                    <a:pt x="74556" y="108574"/>
                    <a:pt x="72005" y="107497"/>
                    <a:pt x="69056" y="107497"/>
                  </a:cubicBezTo>
                  <a:cubicBezTo>
                    <a:pt x="66108" y="107497"/>
                    <a:pt x="63557" y="108574"/>
                    <a:pt x="61402" y="110728"/>
                  </a:cubicBezTo>
                  <a:lnTo>
                    <a:pt x="45924" y="126036"/>
                  </a:lnTo>
                  <a:cubicBezTo>
                    <a:pt x="43883" y="128077"/>
                    <a:pt x="42863" y="130686"/>
                    <a:pt x="42863" y="133861"/>
                  </a:cubicBezTo>
                  <a:cubicBezTo>
                    <a:pt x="42863" y="136922"/>
                    <a:pt x="43883" y="139473"/>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alibri" panose="020F0502020204030204"/>
              </a:endParaRPr>
            </a:p>
          </p:txBody>
        </p:sp>
      </p:grpSp>
      <p:grpSp>
        <p:nvGrpSpPr>
          <p:cNvPr id="18" name="Group 17">
            <a:extLst>
              <a:ext uri="{FF2B5EF4-FFF2-40B4-BE49-F238E27FC236}">
                <a16:creationId xmlns:a16="http://schemas.microsoft.com/office/drawing/2014/main" id="{A83BB334-8455-4C47-8DC0-4016C55E26CA}"/>
              </a:ext>
            </a:extLst>
          </p:cNvPr>
          <p:cNvGrpSpPr/>
          <p:nvPr/>
        </p:nvGrpSpPr>
        <p:grpSpPr>
          <a:xfrm>
            <a:off x="294395" y="1213288"/>
            <a:ext cx="6802549" cy="1554725"/>
            <a:chOff x="328353" y="1213288"/>
            <a:chExt cx="6802549" cy="1554725"/>
          </a:xfrm>
        </p:grpSpPr>
        <p:sp>
          <p:nvSpPr>
            <p:cNvPr id="19" name="Rounded Rectangle 28">
              <a:extLst>
                <a:ext uri="{FF2B5EF4-FFF2-40B4-BE49-F238E27FC236}">
                  <a16:creationId xmlns:a16="http://schemas.microsoft.com/office/drawing/2014/main" id="{20CE8970-ED06-4913-B8FF-CD74CF1B8437}"/>
                </a:ext>
              </a:extLst>
            </p:cNvPr>
            <p:cNvSpPr/>
            <p:nvPr/>
          </p:nvSpPr>
          <p:spPr>
            <a:xfrm>
              <a:off x="328353" y="1213288"/>
              <a:ext cx="5408428" cy="1554725"/>
            </a:xfrm>
            <a:prstGeom prst="roundRect">
              <a:avLst/>
            </a:prstGeom>
            <a:solidFill>
              <a:srgbClr val="002060"/>
            </a:solidFill>
            <a:ln w="190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Calibri" panose="020F0502020204030204"/>
              </a:endParaRPr>
            </a:p>
          </p:txBody>
        </p:sp>
        <p:sp>
          <p:nvSpPr>
            <p:cNvPr id="20" name="TextBox 19">
              <a:extLst>
                <a:ext uri="{FF2B5EF4-FFF2-40B4-BE49-F238E27FC236}">
                  <a16:creationId xmlns:a16="http://schemas.microsoft.com/office/drawing/2014/main" id="{4292B4ED-38E3-4C6C-A53A-1265BB48BEED}"/>
                </a:ext>
              </a:extLst>
            </p:cNvPr>
            <p:cNvSpPr txBox="1"/>
            <p:nvPr/>
          </p:nvSpPr>
          <p:spPr>
            <a:xfrm>
              <a:off x="748827" y="1698263"/>
              <a:ext cx="1401237" cy="584775"/>
            </a:xfrm>
            <a:prstGeom prst="rect">
              <a:avLst/>
            </a:prstGeom>
            <a:noFill/>
          </p:spPr>
          <p:txBody>
            <a:bodyPr wrap="square" rtlCol="0" anchor="ctr" anchorCtr="0">
              <a:spAutoFit/>
            </a:bodyPr>
            <a:lstStyle/>
            <a:p>
              <a:r>
                <a:rPr lang="en-US" sz="1600" dirty="0">
                  <a:solidFill>
                    <a:schemeClr val="bg1"/>
                  </a:solidFill>
                  <a:latin typeface="Franklin Gothic Medium" charset="0"/>
                  <a:ea typeface="Franklin Gothic Medium" charset="0"/>
                  <a:cs typeface="Franklin Gothic Medium" charset="0"/>
                </a:rPr>
                <a:t>Energy Transition</a:t>
              </a:r>
            </a:p>
          </p:txBody>
        </p:sp>
        <p:sp>
          <p:nvSpPr>
            <p:cNvPr id="21" name="Rounded Rectangle 29">
              <a:extLst>
                <a:ext uri="{FF2B5EF4-FFF2-40B4-BE49-F238E27FC236}">
                  <a16:creationId xmlns:a16="http://schemas.microsoft.com/office/drawing/2014/main" id="{AA6EC4EB-6CAB-4A5B-9510-81ED04945030}"/>
                </a:ext>
              </a:extLst>
            </p:cNvPr>
            <p:cNvSpPr/>
            <p:nvPr/>
          </p:nvSpPr>
          <p:spPr>
            <a:xfrm>
              <a:off x="1968223" y="1213759"/>
              <a:ext cx="5162679" cy="1553783"/>
            </a:xfrm>
            <a:prstGeom prst="roundRect">
              <a:avLst/>
            </a:prstGeom>
            <a:solidFill>
              <a:schemeClr val="bg1"/>
            </a:solidFill>
            <a:ln w="190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200"/>
                </a:spcBef>
                <a:spcAft>
                  <a:spcPts val="200"/>
                </a:spcAft>
                <a:buClr>
                  <a:srgbClr val="002060"/>
                </a:buClr>
                <a:buFont typeface="Arial" panose="020B0604020202020204" pitchFamily="34" charset="0"/>
                <a:buChar char="•"/>
              </a:pPr>
              <a:r>
                <a:rPr lang="en-US" sz="1600" dirty="0">
                  <a:solidFill>
                    <a:schemeClr val="tx1"/>
                  </a:solidFill>
                  <a:latin typeface="Calibri Light" panose="020F0302020204030204"/>
                </a:rPr>
                <a:t>Key material in the electrification of world economies</a:t>
              </a:r>
            </a:p>
            <a:p>
              <a:pPr marL="285750" indent="-285750">
                <a:spcBef>
                  <a:spcPts val="200"/>
                </a:spcBef>
                <a:spcAft>
                  <a:spcPts val="200"/>
                </a:spcAft>
                <a:buClr>
                  <a:srgbClr val="002060"/>
                </a:buClr>
                <a:buFont typeface="Arial" panose="020B0604020202020204" pitchFamily="34" charset="0"/>
                <a:buChar char="•"/>
              </a:pPr>
              <a:r>
                <a:rPr lang="en-GB" sz="1600" dirty="0">
                  <a:solidFill>
                    <a:schemeClr val="tx1"/>
                  </a:solidFill>
                  <a:latin typeface="Calibri Light" panose="020F0302020204030204"/>
                </a:rPr>
                <a:t>USA &amp; European governments mandating EV targets</a:t>
              </a:r>
            </a:p>
            <a:p>
              <a:pPr marL="285750" indent="-285750">
                <a:spcBef>
                  <a:spcPts val="200"/>
                </a:spcBef>
                <a:spcAft>
                  <a:spcPts val="200"/>
                </a:spcAft>
                <a:buClr>
                  <a:srgbClr val="002060"/>
                </a:buClr>
                <a:buFont typeface="Arial" panose="020B0604020202020204" pitchFamily="34" charset="0"/>
                <a:buChar char="•"/>
              </a:pPr>
              <a:r>
                <a:rPr lang="en-GB" sz="1600" dirty="0">
                  <a:solidFill>
                    <a:schemeClr val="tx1"/>
                  </a:solidFill>
                  <a:latin typeface="Calibri Light" panose="020F0302020204030204"/>
                </a:rPr>
                <a:t>Global EV battery demand to grow 1500% by 2030</a:t>
              </a:r>
              <a:r>
                <a:rPr kumimoji="0" lang="en-US" sz="1600" b="1" i="0" u="none" strike="noStrike" kern="0" cap="none" spc="0" normalizeH="0" baseline="30000" noProof="0" dirty="0">
                  <a:ln>
                    <a:noFill/>
                  </a:ln>
                  <a:solidFill>
                    <a:srgbClr val="002060"/>
                  </a:solidFill>
                  <a:effectLst/>
                  <a:uLnTx/>
                  <a:uFillTx/>
                  <a:latin typeface="Franklin Gothic Medium" panose="020B0603020102020204" pitchFamily="34" charset="0"/>
                  <a:cs typeface="Calibri Light" panose="020F0302020204030204" pitchFamily="34" charset="0"/>
                </a:rPr>
                <a:t> </a:t>
              </a:r>
              <a:r>
                <a:rPr kumimoji="0" lang="en-US" sz="1600" i="0" u="none" strike="noStrike" kern="0" cap="none" spc="0" normalizeH="0" baseline="30000" noProof="0" dirty="0">
                  <a:ln>
                    <a:noFill/>
                  </a:ln>
                  <a:solidFill>
                    <a:schemeClr val="tx1"/>
                  </a:solidFill>
                  <a:effectLst/>
                  <a:uLnTx/>
                  <a:uFillTx/>
                  <a:latin typeface="Calibri Light" panose="020F0302020204030204" pitchFamily="34" charset="0"/>
                  <a:cs typeface="Calibri Light" panose="020F0302020204030204" pitchFamily="34" charset="0"/>
                </a:rPr>
                <a:t>(3)</a:t>
              </a:r>
              <a:endParaRPr lang="en-GB" sz="1600" dirty="0">
                <a:solidFill>
                  <a:schemeClr val="tx1"/>
                </a:solidFill>
                <a:latin typeface="Calibri Light" panose="020F0302020204030204" pitchFamily="34" charset="0"/>
                <a:cs typeface="Calibri Light" panose="020F0302020204030204" pitchFamily="34" charset="0"/>
              </a:endParaRPr>
            </a:p>
          </p:txBody>
        </p:sp>
        <p:sp>
          <p:nvSpPr>
            <p:cNvPr id="22" name="Freeform 44">
              <a:extLst>
                <a:ext uri="{FF2B5EF4-FFF2-40B4-BE49-F238E27FC236}">
                  <a16:creationId xmlns:a16="http://schemas.microsoft.com/office/drawing/2014/main" id="{03D75A9C-58FE-4B8C-A1BB-DCE028D3074C}"/>
                </a:ext>
              </a:extLst>
            </p:cNvPr>
            <p:cNvSpPr/>
            <p:nvPr/>
          </p:nvSpPr>
          <p:spPr>
            <a:xfrm>
              <a:off x="463777" y="1864650"/>
              <a:ext cx="252001" cy="252000"/>
            </a:xfrm>
            <a:custGeom>
              <a:avLst/>
              <a:gdLst/>
              <a:ahLst/>
              <a:cxnLst/>
              <a:rect l="l" t="t" r="r" b="b"/>
              <a:pathLst>
                <a:path w="261257" h="261257">
                  <a:moveTo>
                    <a:pt x="130629" y="0"/>
                  </a:moveTo>
                  <a:cubicBezTo>
                    <a:pt x="154328" y="0"/>
                    <a:pt x="176184" y="5840"/>
                    <a:pt x="196198" y="17519"/>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5" y="232059"/>
                    <a:pt x="29199" y="216212"/>
                    <a:pt x="17519" y="196198"/>
                  </a:cubicBezTo>
                  <a:cubicBezTo>
                    <a:pt x="5840" y="176184"/>
                    <a:pt x="0" y="154328"/>
                    <a:pt x="0" y="130629"/>
                  </a:cubicBezTo>
                  <a:cubicBezTo>
                    <a:pt x="0" y="106930"/>
                    <a:pt x="5840" y="85073"/>
                    <a:pt x="17519" y="65059"/>
                  </a:cubicBezTo>
                  <a:cubicBezTo>
                    <a:pt x="29199" y="45046"/>
                    <a:pt x="45045" y="29199"/>
                    <a:pt x="65059" y="17519"/>
                  </a:cubicBezTo>
                  <a:cubicBezTo>
                    <a:pt x="85073" y="5840"/>
                    <a:pt x="106930" y="0"/>
                    <a:pt x="130629" y="0"/>
                  </a:cubicBezTo>
                  <a:close/>
                  <a:moveTo>
                    <a:pt x="192201" y="76711"/>
                  </a:moveTo>
                  <a:cubicBezTo>
                    <a:pt x="189253" y="76711"/>
                    <a:pt x="186701" y="77788"/>
                    <a:pt x="184547" y="79942"/>
                  </a:cubicBezTo>
                  <a:lnTo>
                    <a:pt x="115151" y="149169"/>
                  </a:lnTo>
                  <a:lnTo>
                    <a:pt x="76710" y="110728"/>
                  </a:lnTo>
                  <a:cubicBezTo>
                    <a:pt x="74556" y="108574"/>
                    <a:pt x="72005" y="107497"/>
                    <a:pt x="69056" y="107497"/>
                  </a:cubicBezTo>
                  <a:cubicBezTo>
                    <a:pt x="66108" y="107497"/>
                    <a:pt x="63557" y="108574"/>
                    <a:pt x="61402" y="110728"/>
                  </a:cubicBezTo>
                  <a:lnTo>
                    <a:pt x="45924" y="126036"/>
                  </a:lnTo>
                  <a:cubicBezTo>
                    <a:pt x="43883" y="128077"/>
                    <a:pt x="42863" y="130686"/>
                    <a:pt x="42863" y="133861"/>
                  </a:cubicBezTo>
                  <a:cubicBezTo>
                    <a:pt x="42863" y="136922"/>
                    <a:pt x="43883" y="139473"/>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Calibri" panose="020F0502020204030204"/>
              </a:endParaRPr>
            </a:p>
          </p:txBody>
        </p:sp>
      </p:grpSp>
      <p:grpSp>
        <p:nvGrpSpPr>
          <p:cNvPr id="23" name="Group 22">
            <a:extLst>
              <a:ext uri="{FF2B5EF4-FFF2-40B4-BE49-F238E27FC236}">
                <a16:creationId xmlns:a16="http://schemas.microsoft.com/office/drawing/2014/main" id="{F84FE748-2611-4C5E-A887-7243368CF0B8}"/>
              </a:ext>
            </a:extLst>
          </p:cNvPr>
          <p:cNvGrpSpPr/>
          <p:nvPr/>
        </p:nvGrpSpPr>
        <p:grpSpPr>
          <a:xfrm>
            <a:off x="294395" y="4417587"/>
            <a:ext cx="6837513" cy="995328"/>
            <a:chOff x="328353" y="3864371"/>
            <a:chExt cx="6837513" cy="995328"/>
          </a:xfrm>
        </p:grpSpPr>
        <p:sp>
          <p:nvSpPr>
            <p:cNvPr id="24" name="Rounded Rectangle 28">
              <a:extLst>
                <a:ext uri="{FF2B5EF4-FFF2-40B4-BE49-F238E27FC236}">
                  <a16:creationId xmlns:a16="http://schemas.microsoft.com/office/drawing/2014/main" id="{1382D639-C84D-4B69-B771-5D213F557D4E}"/>
                </a:ext>
              </a:extLst>
            </p:cNvPr>
            <p:cNvSpPr/>
            <p:nvPr/>
          </p:nvSpPr>
          <p:spPr>
            <a:xfrm>
              <a:off x="328353" y="3864371"/>
              <a:ext cx="5408428" cy="995328"/>
            </a:xfrm>
            <a:prstGeom prst="roundRect">
              <a:avLst/>
            </a:prstGeom>
            <a:solidFill>
              <a:srgbClr val="002060"/>
            </a:solidFill>
            <a:ln w="190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alibri" panose="020F0502020204030204"/>
              </a:endParaRPr>
            </a:p>
          </p:txBody>
        </p:sp>
        <p:sp>
          <p:nvSpPr>
            <p:cNvPr id="25" name="TextBox 24">
              <a:extLst>
                <a:ext uri="{FF2B5EF4-FFF2-40B4-BE49-F238E27FC236}">
                  <a16:creationId xmlns:a16="http://schemas.microsoft.com/office/drawing/2014/main" id="{2D57E8E0-D6B6-4F82-8150-167B232F5030}"/>
                </a:ext>
              </a:extLst>
            </p:cNvPr>
            <p:cNvSpPr txBox="1"/>
            <p:nvPr/>
          </p:nvSpPr>
          <p:spPr>
            <a:xfrm>
              <a:off x="748827" y="3992703"/>
              <a:ext cx="1401237" cy="738664"/>
            </a:xfrm>
            <a:prstGeom prst="rect">
              <a:avLst/>
            </a:prstGeom>
            <a:noFill/>
          </p:spPr>
          <p:txBody>
            <a:bodyPr wrap="square" rtlCol="0" anchor="ctr" anchorCtr="0">
              <a:spAutoFit/>
            </a:bodyPr>
            <a:lstStyle/>
            <a:p>
              <a:r>
                <a:rPr lang="en-US" sz="1400" dirty="0">
                  <a:solidFill>
                    <a:schemeClr val="bg1"/>
                  </a:solidFill>
                  <a:latin typeface="Franklin Gothic Medium" charset="0"/>
                  <a:ea typeface="Franklin Gothic Medium" charset="0"/>
                  <a:cs typeface="Franklin Gothic Medium" charset="0"/>
                </a:rPr>
                <a:t>Supply Diversification Needed</a:t>
              </a:r>
            </a:p>
          </p:txBody>
        </p:sp>
        <p:sp>
          <p:nvSpPr>
            <p:cNvPr id="26" name="Rounded Rectangle 29">
              <a:extLst>
                <a:ext uri="{FF2B5EF4-FFF2-40B4-BE49-F238E27FC236}">
                  <a16:creationId xmlns:a16="http://schemas.microsoft.com/office/drawing/2014/main" id="{42268859-4C14-43A3-B811-938DCEF93E04}"/>
                </a:ext>
              </a:extLst>
            </p:cNvPr>
            <p:cNvSpPr/>
            <p:nvPr/>
          </p:nvSpPr>
          <p:spPr>
            <a:xfrm>
              <a:off x="1968223" y="3864673"/>
              <a:ext cx="5197643" cy="994725"/>
            </a:xfrm>
            <a:prstGeom prst="roundRect">
              <a:avLst/>
            </a:prstGeom>
            <a:solidFill>
              <a:schemeClr val="bg1"/>
            </a:solidFill>
            <a:ln w="190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200"/>
                </a:spcBef>
                <a:spcAft>
                  <a:spcPts val="200"/>
                </a:spcAft>
                <a:buClr>
                  <a:srgbClr val="002060"/>
                </a:buClr>
                <a:buFont typeface="Arial" panose="020B0604020202020204" pitchFamily="34" charset="0"/>
                <a:buChar char="•"/>
              </a:pPr>
              <a:r>
                <a:rPr lang="en-US" sz="1600" dirty="0">
                  <a:solidFill>
                    <a:schemeClr val="tx1"/>
                  </a:solidFill>
                  <a:latin typeface="Calibri Light" panose="020F0302020204030204"/>
                </a:rPr>
                <a:t>Australia, Chile, and China produced 46%, 24%, and 16%  respectively of global lithium production in 2020</a:t>
              </a:r>
            </a:p>
          </p:txBody>
        </p:sp>
        <p:sp>
          <p:nvSpPr>
            <p:cNvPr id="27" name="Freeform 44">
              <a:extLst>
                <a:ext uri="{FF2B5EF4-FFF2-40B4-BE49-F238E27FC236}">
                  <a16:creationId xmlns:a16="http://schemas.microsoft.com/office/drawing/2014/main" id="{2982CF31-B2B7-4782-8D6B-5BA984E53942}"/>
                </a:ext>
              </a:extLst>
            </p:cNvPr>
            <p:cNvSpPr/>
            <p:nvPr/>
          </p:nvSpPr>
          <p:spPr>
            <a:xfrm>
              <a:off x="463777" y="4236035"/>
              <a:ext cx="252001" cy="252000"/>
            </a:xfrm>
            <a:custGeom>
              <a:avLst/>
              <a:gdLst/>
              <a:ahLst/>
              <a:cxnLst/>
              <a:rect l="l" t="t" r="r" b="b"/>
              <a:pathLst>
                <a:path w="261257" h="261257">
                  <a:moveTo>
                    <a:pt x="130629" y="0"/>
                  </a:moveTo>
                  <a:cubicBezTo>
                    <a:pt x="154328" y="0"/>
                    <a:pt x="176184" y="5840"/>
                    <a:pt x="196198" y="17519"/>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5" y="232059"/>
                    <a:pt x="29199" y="216212"/>
                    <a:pt x="17519" y="196198"/>
                  </a:cubicBezTo>
                  <a:cubicBezTo>
                    <a:pt x="5840" y="176184"/>
                    <a:pt x="0" y="154328"/>
                    <a:pt x="0" y="130629"/>
                  </a:cubicBezTo>
                  <a:cubicBezTo>
                    <a:pt x="0" y="106930"/>
                    <a:pt x="5840" y="85073"/>
                    <a:pt x="17519" y="65059"/>
                  </a:cubicBezTo>
                  <a:cubicBezTo>
                    <a:pt x="29199" y="45046"/>
                    <a:pt x="45045" y="29199"/>
                    <a:pt x="65059" y="17519"/>
                  </a:cubicBezTo>
                  <a:cubicBezTo>
                    <a:pt x="85073" y="5840"/>
                    <a:pt x="106930" y="0"/>
                    <a:pt x="130629" y="0"/>
                  </a:cubicBezTo>
                  <a:close/>
                  <a:moveTo>
                    <a:pt x="192201" y="76711"/>
                  </a:moveTo>
                  <a:cubicBezTo>
                    <a:pt x="189253" y="76711"/>
                    <a:pt x="186701" y="77788"/>
                    <a:pt x="184547" y="79942"/>
                  </a:cubicBezTo>
                  <a:lnTo>
                    <a:pt x="115151" y="149169"/>
                  </a:lnTo>
                  <a:lnTo>
                    <a:pt x="76710" y="110728"/>
                  </a:lnTo>
                  <a:cubicBezTo>
                    <a:pt x="74556" y="108574"/>
                    <a:pt x="72005" y="107497"/>
                    <a:pt x="69056" y="107497"/>
                  </a:cubicBezTo>
                  <a:cubicBezTo>
                    <a:pt x="66108" y="107497"/>
                    <a:pt x="63557" y="108574"/>
                    <a:pt x="61402" y="110728"/>
                  </a:cubicBezTo>
                  <a:lnTo>
                    <a:pt x="45924" y="126036"/>
                  </a:lnTo>
                  <a:cubicBezTo>
                    <a:pt x="43883" y="128077"/>
                    <a:pt x="42863" y="130686"/>
                    <a:pt x="42863" y="133861"/>
                  </a:cubicBezTo>
                  <a:cubicBezTo>
                    <a:pt x="42863" y="136922"/>
                    <a:pt x="43883" y="139473"/>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latin typeface="Calibri" panose="020F0502020204030204"/>
              </a:endParaRPr>
            </a:p>
          </p:txBody>
        </p:sp>
      </p:grpSp>
      <p:grpSp>
        <p:nvGrpSpPr>
          <p:cNvPr id="28" name="Group 27">
            <a:extLst>
              <a:ext uri="{FF2B5EF4-FFF2-40B4-BE49-F238E27FC236}">
                <a16:creationId xmlns:a16="http://schemas.microsoft.com/office/drawing/2014/main" id="{94C58DB1-6653-4CDF-9178-0D16C5700D8F}"/>
              </a:ext>
            </a:extLst>
          </p:cNvPr>
          <p:cNvGrpSpPr/>
          <p:nvPr/>
        </p:nvGrpSpPr>
        <p:grpSpPr>
          <a:xfrm>
            <a:off x="294395" y="2923215"/>
            <a:ext cx="6802549" cy="1339170"/>
            <a:chOff x="328353" y="5047981"/>
            <a:chExt cx="6802549" cy="1339170"/>
          </a:xfrm>
        </p:grpSpPr>
        <p:sp>
          <p:nvSpPr>
            <p:cNvPr id="29" name="Rounded Rectangle 28">
              <a:extLst>
                <a:ext uri="{FF2B5EF4-FFF2-40B4-BE49-F238E27FC236}">
                  <a16:creationId xmlns:a16="http://schemas.microsoft.com/office/drawing/2014/main" id="{39231B5D-58D0-47BE-9FCA-1921437756E6}"/>
                </a:ext>
              </a:extLst>
            </p:cNvPr>
            <p:cNvSpPr/>
            <p:nvPr/>
          </p:nvSpPr>
          <p:spPr>
            <a:xfrm>
              <a:off x="328353" y="5047981"/>
              <a:ext cx="5408428" cy="1339170"/>
            </a:xfrm>
            <a:prstGeom prst="roundRect">
              <a:avLst/>
            </a:prstGeom>
            <a:solidFill>
              <a:srgbClr val="002060"/>
            </a:solidFill>
            <a:ln w="190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Calibri" panose="020F0502020204030204"/>
              </a:endParaRPr>
            </a:p>
          </p:txBody>
        </p:sp>
        <p:sp>
          <p:nvSpPr>
            <p:cNvPr id="30" name="TextBox 29">
              <a:extLst>
                <a:ext uri="{FF2B5EF4-FFF2-40B4-BE49-F238E27FC236}">
                  <a16:creationId xmlns:a16="http://schemas.microsoft.com/office/drawing/2014/main" id="{2E9992A3-0C44-473F-81B9-2F6EC5C9AD24}"/>
                </a:ext>
              </a:extLst>
            </p:cNvPr>
            <p:cNvSpPr txBox="1"/>
            <p:nvPr/>
          </p:nvSpPr>
          <p:spPr>
            <a:xfrm>
              <a:off x="748827" y="5425179"/>
              <a:ext cx="1401237" cy="584775"/>
            </a:xfrm>
            <a:prstGeom prst="rect">
              <a:avLst/>
            </a:prstGeom>
            <a:noFill/>
          </p:spPr>
          <p:txBody>
            <a:bodyPr wrap="square" rtlCol="0" anchor="ctr" anchorCtr="0">
              <a:spAutoFit/>
            </a:bodyPr>
            <a:lstStyle/>
            <a:p>
              <a:r>
                <a:rPr lang="en-US" sz="1600" dirty="0">
                  <a:solidFill>
                    <a:schemeClr val="bg1"/>
                  </a:solidFill>
                  <a:latin typeface="Franklin Gothic Medium" charset="0"/>
                  <a:ea typeface="Franklin Gothic Medium" charset="0"/>
                  <a:cs typeface="Franklin Gothic Medium" charset="0"/>
                </a:rPr>
                <a:t>Strategic Resource</a:t>
              </a:r>
            </a:p>
          </p:txBody>
        </p:sp>
        <p:sp>
          <p:nvSpPr>
            <p:cNvPr id="31" name="Rounded Rectangle 29">
              <a:extLst>
                <a:ext uri="{FF2B5EF4-FFF2-40B4-BE49-F238E27FC236}">
                  <a16:creationId xmlns:a16="http://schemas.microsoft.com/office/drawing/2014/main" id="{EE9800CF-7F43-450B-BAB8-B47EF5E9A677}"/>
                </a:ext>
              </a:extLst>
            </p:cNvPr>
            <p:cNvSpPr/>
            <p:nvPr/>
          </p:nvSpPr>
          <p:spPr>
            <a:xfrm>
              <a:off x="1968223" y="5048387"/>
              <a:ext cx="5162679" cy="1338358"/>
            </a:xfrm>
            <a:prstGeom prst="roundRect">
              <a:avLst/>
            </a:prstGeom>
            <a:solidFill>
              <a:schemeClr val="bg1"/>
            </a:solidFill>
            <a:ln w="190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200"/>
                </a:spcBef>
                <a:spcAft>
                  <a:spcPts val="200"/>
                </a:spcAft>
                <a:buClr>
                  <a:srgbClr val="002060"/>
                </a:buClr>
                <a:buFont typeface="Arial" panose="020B0604020202020204" pitchFamily="34" charset="0"/>
                <a:buChar char="•"/>
              </a:pPr>
              <a:r>
                <a:rPr lang="en-GB" sz="1600" dirty="0">
                  <a:solidFill>
                    <a:schemeClr val="tx1"/>
                  </a:solidFill>
                  <a:latin typeface="Calibri Light" panose="020F0302020204030204"/>
                </a:rPr>
                <a:t>Lithium value chain vulnerable to geopolitical tensions </a:t>
              </a:r>
            </a:p>
            <a:p>
              <a:pPr marL="285750" indent="-285750">
                <a:spcBef>
                  <a:spcPts val="200"/>
                </a:spcBef>
                <a:spcAft>
                  <a:spcPts val="200"/>
                </a:spcAft>
                <a:buClr>
                  <a:srgbClr val="002060"/>
                </a:buClr>
                <a:buFont typeface="Arial" panose="020B0604020202020204" pitchFamily="34" charset="0"/>
                <a:buChar char="•"/>
              </a:pPr>
              <a:r>
                <a:rPr lang="en-GB" sz="1600" dirty="0">
                  <a:solidFill>
                    <a:schemeClr val="tx1"/>
                  </a:solidFill>
                  <a:latin typeface="Calibri Light" panose="020F0302020204030204"/>
                </a:rPr>
                <a:t>60% of global lithium processing capacity in China</a:t>
              </a:r>
            </a:p>
            <a:p>
              <a:pPr marL="285750" indent="-285750">
                <a:spcBef>
                  <a:spcPts val="200"/>
                </a:spcBef>
                <a:spcAft>
                  <a:spcPts val="200"/>
                </a:spcAft>
                <a:buClr>
                  <a:srgbClr val="002060"/>
                </a:buClr>
                <a:buFont typeface="Arial" panose="020B0604020202020204" pitchFamily="34" charset="0"/>
                <a:buChar char="•"/>
              </a:pPr>
              <a:r>
                <a:rPr lang="en-GB" sz="1600" dirty="0">
                  <a:solidFill>
                    <a:schemeClr val="tx1"/>
                  </a:solidFill>
                  <a:latin typeface="Calibri Light" panose="020F0302020204030204"/>
                </a:rPr>
                <a:t>North American lithium - resource security premium</a:t>
              </a:r>
            </a:p>
          </p:txBody>
        </p:sp>
        <p:sp>
          <p:nvSpPr>
            <p:cNvPr id="32" name="Freeform 44">
              <a:extLst>
                <a:ext uri="{FF2B5EF4-FFF2-40B4-BE49-F238E27FC236}">
                  <a16:creationId xmlns:a16="http://schemas.microsoft.com/office/drawing/2014/main" id="{2D4742DD-7A17-47FF-879A-E32435295989}"/>
                </a:ext>
              </a:extLst>
            </p:cNvPr>
            <p:cNvSpPr/>
            <p:nvPr/>
          </p:nvSpPr>
          <p:spPr>
            <a:xfrm>
              <a:off x="463777" y="5591566"/>
              <a:ext cx="252001" cy="252000"/>
            </a:xfrm>
            <a:custGeom>
              <a:avLst/>
              <a:gdLst/>
              <a:ahLst/>
              <a:cxnLst/>
              <a:rect l="l" t="t" r="r" b="b"/>
              <a:pathLst>
                <a:path w="261257" h="261257">
                  <a:moveTo>
                    <a:pt x="130629" y="0"/>
                  </a:moveTo>
                  <a:cubicBezTo>
                    <a:pt x="154328" y="0"/>
                    <a:pt x="176184" y="5840"/>
                    <a:pt x="196198" y="17519"/>
                  </a:cubicBezTo>
                  <a:cubicBezTo>
                    <a:pt x="216212" y="29199"/>
                    <a:pt x="232059" y="45046"/>
                    <a:pt x="243738" y="65059"/>
                  </a:cubicBezTo>
                  <a:cubicBezTo>
                    <a:pt x="255418" y="85073"/>
                    <a:pt x="261257" y="106930"/>
                    <a:pt x="261257" y="130629"/>
                  </a:cubicBezTo>
                  <a:cubicBezTo>
                    <a:pt x="261257" y="154328"/>
                    <a:pt x="255418" y="176184"/>
                    <a:pt x="243738" y="196198"/>
                  </a:cubicBezTo>
                  <a:cubicBezTo>
                    <a:pt x="232059" y="216212"/>
                    <a:pt x="216212" y="232059"/>
                    <a:pt x="196198" y="243738"/>
                  </a:cubicBezTo>
                  <a:cubicBezTo>
                    <a:pt x="176184" y="255418"/>
                    <a:pt x="154328" y="261257"/>
                    <a:pt x="130629" y="261257"/>
                  </a:cubicBezTo>
                  <a:cubicBezTo>
                    <a:pt x="106930" y="261257"/>
                    <a:pt x="85073" y="255418"/>
                    <a:pt x="65059" y="243738"/>
                  </a:cubicBezTo>
                  <a:cubicBezTo>
                    <a:pt x="45045" y="232059"/>
                    <a:pt x="29199" y="216212"/>
                    <a:pt x="17519" y="196198"/>
                  </a:cubicBezTo>
                  <a:cubicBezTo>
                    <a:pt x="5840" y="176184"/>
                    <a:pt x="0" y="154328"/>
                    <a:pt x="0" y="130629"/>
                  </a:cubicBezTo>
                  <a:cubicBezTo>
                    <a:pt x="0" y="106930"/>
                    <a:pt x="5840" y="85073"/>
                    <a:pt x="17519" y="65059"/>
                  </a:cubicBezTo>
                  <a:cubicBezTo>
                    <a:pt x="29199" y="45046"/>
                    <a:pt x="45045" y="29199"/>
                    <a:pt x="65059" y="17519"/>
                  </a:cubicBezTo>
                  <a:cubicBezTo>
                    <a:pt x="85073" y="5840"/>
                    <a:pt x="106930" y="0"/>
                    <a:pt x="130629" y="0"/>
                  </a:cubicBezTo>
                  <a:close/>
                  <a:moveTo>
                    <a:pt x="192201" y="76711"/>
                  </a:moveTo>
                  <a:cubicBezTo>
                    <a:pt x="189253" y="76711"/>
                    <a:pt x="186701" y="77788"/>
                    <a:pt x="184547" y="79942"/>
                  </a:cubicBezTo>
                  <a:lnTo>
                    <a:pt x="115151" y="149169"/>
                  </a:lnTo>
                  <a:lnTo>
                    <a:pt x="76710" y="110728"/>
                  </a:lnTo>
                  <a:cubicBezTo>
                    <a:pt x="74556" y="108574"/>
                    <a:pt x="72005" y="107497"/>
                    <a:pt x="69056" y="107497"/>
                  </a:cubicBezTo>
                  <a:cubicBezTo>
                    <a:pt x="66108" y="107497"/>
                    <a:pt x="63557" y="108574"/>
                    <a:pt x="61402" y="110728"/>
                  </a:cubicBezTo>
                  <a:lnTo>
                    <a:pt x="45924" y="126036"/>
                  </a:lnTo>
                  <a:cubicBezTo>
                    <a:pt x="43883" y="128077"/>
                    <a:pt x="42863" y="130686"/>
                    <a:pt x="42863" y="133861"/>
                  </a:cubicBezTo>
                  <a:cubicBezTo>
                    <a:pt x="42863" y="136922"/>
                    <a:pt x="43883" y="139473"/>
                    <a:pt x="45924" y="141515"/>
                  </a:cubicBezTo>
                  <a:lnTo>
                    <a:pt x="107497" y="203087"/>
                  </a:lnTo>
                  <a:cubicBezTo>
                    <a:pt x="109651" y="205241"/>
                    <a:pt x="112202" y="206319"/>
                    <a:pt x="115151" y="206319"/>
                  </a:cubicBezTo>
                  <a:cubicBezTo>
                    <a:pt x="118212" y="206319"/>
                    <a:pt x="120820" y="205241"/>
                    <a:pt x="122975" y="203087"/>
                  </a:cubicBezTo>
                  <a:lnTo>
                    <a:pt x="215333" y="110728"/>
                  </a:lnTo>
                  <a:cubicBezTo>
                    <a:pt x="217374" y="108687"/>
                    <a:pt x="218395" y="106136"/>
                    <a:pt x="218395" y="103074"/>
                  </a:cubicBezTo>
                  <a:cubicBezTo>
                    <a:pt x="218395" y="99899"/>
                    <a:pt x="217374" y="97291"/>
                    <a:pt x="215333" y="95250"/>
                  </a:cubicBezTo>
                  <a:lnTo>
                    <a:pt x="199855" y="79942"/>
                  </a:lnTo>
                  <a:cubicBezTo>
                    <a:pt x="197701" y="77788"/>
                    <a:pt x="195149" y="76711"/>
                    <a:pt x="192201" y="767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Calibri" panose="020F0502020204030204"/>
              </a:endParaRPr>
            </a:p>
          </p:txBody>
        </p:sp>
      </p:grpSp>
      <p:sp>
        <p:nvSpPr>
          <p:cNvPr id="33" name="Rectangle 32">
            <a:extLst>
              <a:ext uri="{FF2B5EF4-FFF2-40B4-BE49-F238E27FC236}">
                <a16:creationId xmlns:a16="http://schemas.microsoft.com/office/drawing/2014/main" id="{2BC40552-484B-4568-BC8E-597CC33EF1E5}"/>
              </a:ext>
            </a:extLst>
          </p:cNvPr>
          <p:cNvSpPr/>
          <p:nvPr/>
        </p:nvSpPr>
        <p:spPr>
          <a:xfrm>
            <a:off x="328353" y="6413634"/>
            <a:ext cx="6803555" cy="300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Font typeface="+mj-lt"/>
              <a:buAutoNum type="arabicParenR"/>
            </a:pPr>
            <a:r>
              <a:rPr lang="en-GB" sz="700" dirty="0">
                <a:solidFill>
                  <a:schemeClr val="tx1"/>
                </a:solidFill>
              </a:rPr>
              <a:t>Benchmark Minerals	3) Bloomberg</a:t>
            </a:r>
          </a:p>
          <a:p>
            <a:pPr marL="228600" indent="-228600">
              <a:buFont typeface="+mj-lt"/>
              <a:buAutoNum type="arabicParenR"/>
            </a:pPr>
            <a:r>
              <a:rPr lang="en-GB" sz="700" dirty="0">
                <a:solidFill>
                  <a:schemeClr val="tx1"/>
                </a:solidFill>
              </a:rPr>
              <a:t>Benchmark Mineral Intelligence</a:t>
            </a:r>
          </a:p>
        </p:txBody>
      </p:sp>
      <p:sp>
        <p:nvSpPr>
          <p:cNvPr id="37" name="TextBox 36">
            <a:extLst>
              <a:ext uri="{FF2B5EF4-FFF2-40B4-BE49-F238E27FC236}">
                <a16:creationId xmlns:a16="http://schemas.microsoft.com/office/drawing/2014/main" id="{BFDB03BF-768D-49F3-9335-53FD518AFE1A}"/>
              </a:ext>
            </a:extLst>
          </p:cNvPr>
          <p:cNvSpPr txBox="1"/>
          <p:nvPr/>
        </p:nvSpPr>
        <p:spPr>
          <a:xfrm>
            <a:off x="7301075" y="4031652"/>
            <a:ext cx="4051928" cy="307777"/>
          </a:xfrm>
          <a:prstGeom prst="rect">
            <a:avLst/>
          </a:prstGeom>
          <a:noFill/>
        </p:spPr>
        <p:txBody>
          <a:bodyPr wrap="square" lIns="0" r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2060"/>
                </a:solidFill>
                <a:effectLst/>
                <a:uLnTx/>
                <a:uFillTx/>
                <a:latin typeface="Franklin Gothic Medium" panose="020B0603020102020204" pitchFamily="34" charset="0"/>
                <a:cs typeface="Calibri Light" panose="020F0302020204030204" pitchFamily="34" charset="0"/>
              </a:rPr>
              <a:t>Lithium Prices: January 2021 – December 2021 </a:t>
            </a:r>
            <a:r>
              <a:rPr kumimoji="0" lang="en-US" sz="1400" b="1" i="0" u="none" strike="noStrike" kern="0" cap="none" spc="0" normalizeH="0" baseline="50000" noProof="0" dirty="0">
                <a:ln>
                  <a:noFill/>
                </a:ln>
                <a:solidFill>
                  <a:srgbClr val="002060"/>
                </a:solidFill>
                <a:effectLst/>
                <a:uLnTx/>
                <a:uFillTx/>
                <a:latin typeface="Franklin Gothic Medium" panose="020B0603020102020204" pitchFamily="34" charset="0"/>
                <a:cs typeface="Calibri Light" panose="020F0302020204030204" pitchFamily="34" charset="0"/>
              </a:rPr>
              <a:t>(2)</a:t>
            </a:r>
          </a:p>
        </p:txBody>
      </p:sp>
      <p:graphicFrame>
        <p:nvGraphicFramePr>
          <p:cNvPr id="41" name="Chart 40">
            <a:extLst>
              <a:ext uri="{FF2B5EF4-FFF2-40B4-BE49-F238E27FC236}">
                <a16:creationId xmlns:a16="http://schemas.microsoft.com/office/drawing/2014/main" id="{61912827-1C85-4421-ABB7-2C025E361A92}"/>
              </a:ext>
            </a:extLst>
          </p:cNvPr>
          <p:cNvGraphicFramePr>
            <a:graphicFrameLocks/>
          </p:cNvGraphicFramePr>
          <p:nvPr>
            <p:extLst>
              <p:ext uri="{D42A27DB-BD31-4B8C-83A1-F6EECF244321}">
                <p14:modId xmlns:p14="http://schemas.microsoft.com/office/powerpoint/2010/main" val="3069594224"/>
              </p:ext>
            </p:extLst>
          </p:nvPr>
        </p:nvGraphicFramePr>
        <p:xfrm>
          <a:off x="7276746" y="4417587"/>
          <a:ext cx="4624225" cy="2091376"/>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oup 7">
            <a:extLst>
              <a:ext uri="{FF2B5EF4-FFF2-40B4-BE49-F238E27FC236}">
                <a16:creationId xmlns:a16="http://schemas.microsoft.com/office/drawing/2014/main" id="{69DE8C72-89D6-CF96-8D05-ECAC3928D944}"/>
              </a:ext>
            </a:extLst>
          </p:cNvPr>
          <p:cNvGrpSpPr/>
          <p:nvPr/>
        </p:nvGrpSpPr>
        <p:grpSpPr>
          <a:xfrm>
            <a:off x="7300699" y="1119963"/>
            <a:ext cx="4624225" cy="2965770"/>
            <a:chOff x="7301075" y="1213288"/>
            <a:chExt cx="4624225" cy="2965770"/>
          </a:xfrm>
        </p:grpSpPr>
        <p:sp>
          <p:nvSpPr>
            <p:cNvPr id="38" name="TextBox 37">
              <a:extLst>
                <a:ext uri="{FF2B5EF4-FFF2-40B4-BE49-F238E27FC236}">
                  <a16:creationId xmlns:a16="http://schemas.microsoft.com/office/drawing/2014/main" id="{9F9A67E0-38E4-4BEF-9DCF-A90A627764B3}"/>
                </a:ext>
              </a:extLst>
            </p:cNvPr>
            <p:cNvSpPr txBox="1"/>
            <p:nvPr/>
          </p:nvSpPr>
          <p:spPr>
            <a:xfrm>
              <a:off x="7301075" y="1213288"/>
              <a:ext cx="4051928" cy="307777"/>
            </a:xfrm>
            <a:prstGeom prst="rect">
              <a:avLst/>
            </a:prstGeom>
            <a:noFill/>
          </p:spPr>
          <p:txBody>
            <a:bodyPr wrap="square" lIns="0" r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2060"/>
                  </a:solidFill>
                  <a:effectLst/>
                  <a:uLnTx/>
                  <a:uFillTx/>
                  <a:latin typeface="Franklin Gothic Medium" panose="020B0603020102020204" pitchFamily="34" charset="0"/>
                  <a:cs typeface="Calibri Light" panose="020F0302020204030204" pitchFamily="34" charset="0"/>
                </a:rPr>
                <a:t>Lithium Demand vs Supply Forecast </a:t>
              </a:r>
              <a:r>
                <a:rPr kumimoji="0" lang="en-US" sz="1400" b="1" i="0" u="none" strike="noStrike" kern="0" cap="none" spc="0" normalizeH="0" baseline="30000" noProof="0" dirty="0">
                  <a:ln>
                    <a:noFill/>
                  </a:ln>
                  <a:solidFill>
                    <a:srgbClr val="002060"/>
                  </a:solidFill>
                  <a:effectLst/>
                  <a:uLnTx/>
                  <a:uFillTx/>
                  <a:latin typeface="Franklin Gothic Medium" panose="020B0603020102020204" pitchFamily="34" charset="0"/>
                  <a:cs typeface="Calibri Light" panose="020F0302020204030204" pitchFamily="34" charset="0"/>
                </a:rPr>
                <a:t>(1)</a:t>
              </a:r>
              <a:endParaRPr kumimoji="0" lang="en-US" sz="1400" b="1" i="0" u="none" strike="noStrike" kern="0" cap="none" spc="0" normalizeH="0" baseline="0" noProof="0" dirty="0">
                <a:ln>
                  <a:noFill/>
                </a:ln>
                <a:solidFill>
                  <a:srgbClr val="002060"/>
                </a:solidFill>
                <a:effectLst/>
                <a:uLnTx/>
                <a:uFillTx/>
                <a:latin typeface="Franklin Gothic Medium" panose="020B0603020102020204" pitchFamily="34" charset="0"/>
                <a:cs typeface="Calibri Light" panose="020F0302020204030204" pitchFamily="34" charset="0"/>
              </a:endParaRPr>
            </a:p>
          </p:txBody>
        </p:sp>
        <p:graphicFrame>
          <p:nvGraphicFramePr>
            <p:cNvPr id="42" name="Chart 41">
              <a:extLst>
                <a:ext uri="{FF2B5EF4-FFF2-40B4-BE49-F238E27FC236}">
                  <a16:creationId xmlns:a16="http://schemas.microsoft.com/office/drawing/2014/main" id="{4B4F1CF2-4A0C-4A0A-AD2A-3864E398FF21}"/>
                </a:ext>
              </a:extLst>
            </p:cNvPr>
            <p:cNvGraphicFramePr>
              <a:graphicFrameLocks/>
            </p:cNvGraphicFramePr>
            <p:nvPr>
              <p:extLst>
                <p:ext uri="{D42A27DB-BD31-4B8C-83A1-F6EECF244321}">
                  <p14:modId xmlns:p14="http://schemas.microsoft.com/office/powerpoint/2010/main" val="512711963"/>
                </p:ext>
              </p:extLst>
            </p:nvPr>
          </p:nvGraphicFramePr>
          <p:xfrm>
            <a:off x="7301075" y="1498633"/>
            <a:ext cx="4624225" cy="2680425"/>
          </p:xfrm>
          <a:graphic>
            <a:graphicData uri="http://schemas.openxmlformats.org/drawingml/2006/chart">
              <c:chart xmlns:c="http://schemas.openxmlformats.org/drawingml/2006/chart" xmlns:r="http://schemas.openxmlformats.org/officeDocument/2006/relationships" r:id="rId4"/>
            </a:graphicData>
          </a:graphic>
        </p:graphicFrame>
        <p:sp>
          <p:nvSpPr>
            <p:cNvPr id="2" name="Arrow: Up-Down 1">
              <a:extLst>
                <a:ext uri="{FF2B5EF4-FFF2-40B4-BE49-F238E27FC236}">
                  <a16:creationId xmlns:a16="http://schemas.microsoft.com/office/drawing/2014/main" id="{0AC0B313-A423-4B52-2EE2-3B239084B61F}"/>
                </a:ext>
              </a:extLst>
            </p:cNvPr>
            <p:cNvSpPr/>
            <p:nvPr/>
          </p:nvSpPr>
          <p:spPr>
            <a:xfrm>
              <a:off x="11707952" y="1759519"/>
              <a:ext cx="81531" cy="816288"/>
            </a:xfrm>
            <a:prstGeom prst="up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6" name="Straight Connector 5">
              <a:extLst>
                <a:ext uri="{FF2B5EF4-FFF2-40B4-BE49-F238E27FC236}">
                  <a16:creationId xmlns:a16="http://schemas.microsoft.com/office/drawing/2014/main" id="{2ABFF817-45C1-A813-D29C-1989470F7FD9}"/>
                </a:ext>
              </a:extLst>
            </p:cNvPr>
            <p:cNvCxnSpPr>
              <a:cxnSpLocks/>
            </p:cNvCxnSpPr>
            <p:nvPr/>
          </p:nvCxnSpPr>
          <p:spPr>
            <a:xfrm flipV="1">
              <a:off x="9116529" y="2989907"/>
              <a:ext cx="2808395" cy="39779"/>
            </a:xfrm>
            <a:prstGeom prst="line">
              <a:avLst/>
            </a:prstGeom>
            <a:ln>
              <a:solidFill>
                <a:srgbClr val="FF0000"/>
              </a:solidFill>
            </a:ln>
          </p:spPr>
          <p:style>
            <a:lnRef idx="1">
              <a:schemeClr val="accent4"/>
            </a:lnRef>
            <a:fillRef idx="0">
              <a:schemeClr val="accent4"/>
            </a:fillRef>
            <a:effectRef idx="0">
              <a:schemeClr val="accent4"/>
            </a:effectRef>
            <a:fontRef idx="minor">
              <a:schemeClr val="tx1"/>
            </a:fontRef>
          </p:style>
        </p:cxnSp>
      </p:grpSp>
    </p:spTree>
    <p:extLst>
      <p:ext uri="{BB962C8B-B14F-4D97-AF65-F5344CB8AC3E}">
        <p14:creationId xmlns:p14="http://schemas.microsoft.com/office/powerpoint/2010/main" val="2125357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C0BCD63-8B88-4EEC-8974-26B79BF980D8}"/>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296C458-4A9C-B445-BB71-B517784E389F}" type="slidenum">
              <a:rPr kumimoji="0" lang="en-US" sz="1000" b="1" i="0" u="none" strike="noStrike" kern="1200" cap="none" spc="0" normalizeH="0" baseline="0" noProof="0" smtClean="0">
                <a:ln>
                  <a:noFill/>
                </a:ln>
                <a:solidFill>
                  <a:prstClr val="white"/>
                </a:solidFill>
                <a:effectLst/>
                <a:uLnTx/>
                <a:uFillTx/>
                <a:latin typeface="Franklin Gothic Medium Cond" charset="0"/>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000" b="1" i="0" u="none" strike="noStrike" kern="1200" cap="none" spc="0" normalizeH="0" baseline="0" noProof="0" dirty="0">
              <a:ln>
                <a:noFill/>
              </a:ln>
              <a:solidFill>
                <a:prstClr val="white"/>
              </a:solidFill>
              <a:effectLst/>
              <a:uLnTx/>
              <a:uFillTx/>
              <a:latin typeface="Franklin Gothic Medium Cond" charset="0"/>
            </a:endParaRPr>
          </a:p>
        </p:txBody>
      </p:sp>
      <p:sp>
        <p:nvSpPr>
          <p:cNvPr id="17" name="Slide Number Placeholder 3">
            <a:extLst>
              <a:ext uri="{FF2B5EF4-FFF2-40B4-BE49-F238E27FC236}">
                <a16:creationId xmlns:a16="http://schemas.microsoft.com/office/drawing/2014/main" id="{60FBE0FA-56A2-8628-E621-4A5C25C5804C}"/>
              </a:ext>
            </a:extLst>
          </p:cNvPr>
          <p:cNvSpPr txBox="1">
            <a:spLocks/>
          </p:cNvSpPr>
          <p:nvPr/>
        </p:nvSpPr>
        <p:spPr>
          <a:xfrm>
            <a:off x="11707576" y="6551596"/>
            <a:ext cx="434696" cy="230831"/>
          </a:xfrm>
          <a:prstGeom prst="rect">
            <a:avLst/>
          </a:prstGeom>
        </p:spPr>
        <p:txBody>
          <a:bodyPr vert="horz" lIns="91440" tIns="45720" rIns="91440" bIns="45720" rtlCol="0" anchor="ctr"/>
          <a:lstStyle>
            <a:defPPr>
              <a:defRPr lang="en-US"/>
            </a:defPPr>
            <a:lvl1pPr marL="0" algn="ctr" defTabSz="914400" rtl="0" eaLnBrk="1" latinLnBrk="0" hangingPunct="1">
              <a:defRPr sz="1000" b="1" i="0" kern="1200" baseline="0">
                <a:solidFill>
                  <a:schemeClr val="bg1"/>
                </a:solidFill>
                <a:latin typeface="Franklin Gothic Medium Cond" charset="0"/>
                <a:ea typeface="Franklin Gothic Medium Cond" charset="0"/>
                <a:cs typeface="Franklin Gothic Medium Cond"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296C458-4A9C-B445-BB71-B517784E389F}" type="slidenum">
              <a:rPr kumimoji="0" lang="en-US" sz="1000" b="1" i="0" u="none" strike="noStrike" kern="1200" cap="none" spc="0" normalizeH="0" baseline="0" noProof="0" smtClean="0">
                <a:ln>
                  <a:noFill/>
                </a:ln>
                <a:solidFill>
                  <a:prstClr val="white"/>
                </a:solidFill>
                <a:effectLst/>
                <a:uLnTx/>
                <a:uFillTx/>
                <a:latin typeface="Franklin Gothic Medium Cond" charset="0"/>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000" b="1" i="0" u="none" strike="noStrike" kern="1200" cap="none" spc="0" normalizeH="0" baseline="0" noProof="0" dirty="0">
              <a:ln>
                <a:noFill/>
              </a:ln>
              <a:solidFill>
                <a:prstClr val="white"/>
              </a:solidFill>
              <a:effectLst/>
              <a:uLnTx/>
              <a:uFillTx/>
              <a:latin typeface="Franklin Gothic Medium Cond" charset="0"/>
            </a:endParaRPr>
          </a:p>
        </p:txBody>
      </p:sp>
      <p:sp>
        <p:nvSpPr>
          <p:cNvPr id="18" name="Content Placeholder 1">
            <a:extLst>
              <a:ext uri="{FF2B5EF4-FFF2-40B4-BE49-F238E27FC236}">
                <a16:creationId xmlns:a16="http://schemas.microsoft.com/office/drawing/2014/main" id="{141FFDF7-336B-27CF-13D5-CAB303178F5D}"/>
              </a:ext>
            </a:extLst>
          </p:cNvPr>
          <p:cNvSpPr>
            <a:spLocks noGrp="1"/>
          </p:cNvSpPr>
          <p:nvPr>
            <p:ph idx="1"/>
          </p:nvPr>
        </p:nvSpPr>
        <p:spPr>
          <a:xfrm>
            <a:off x="1096097" y="1256312"/>
            <a:ext cx="9999807" cy="286137"/>
          </a:xfrm>
        </p:spPr>
        <p:txBody>
          <a:bodyPr vert="horz" lIns="0" tIns="45720" rIns="0" bIns="45720" rtlCol="0" anchor="t">
            <a:noAutofit/>
          </a:bodyPr>
          <a:lstStyle/>
          <a:p>
            <a:pPr marL="341630" indent="-341630" algn="l">
              <a:spcBef>
                <a:spcPts val="600"/>
              </a:spcBef>
              <a:spcAft>
                <a:spcPts val="600"/>
              </a:spcAft>
              <a:buFont typeface="Arial" panose="020B0604020202020204" pitchFamily="34" charset="0"/>
              <a:buChar char="•"/>
              <a:defRPr/>
            </a:pPr>
            <a:r>
              <a:rPr lang="en-GB" sz="1300" dirty="0">
                <a:latin typeface="Calibri" panose="020F0502020204030204"/>
              </a:rPr>
              <a:t>Five identified lithium brine direct extraction projects within North America</a:t>
            </a:r>
          </a:p>
        </p:txBody>
      </p:sp>
      <p:grpSp>
        <p:nvGrpSpPr>
          <p:cNvPr id="5" name="Group 4">
            <a:extLst>
              <a:ext uri="{FF2B5EF4-FFF2-40B4-BE49-F238E27FC236}">
                <a16:creationId xmlns:a16="http://schemas.microsoft.com/office/drawing/2014/main" id="{DD55D24A-744D-F9FF-DDBF-D727C29A3D5F}"/>
              </a:ext>
            </a:extLst>
          </p:cNvPr>
          <p:cNvGrpSpPr/>
          <p:nvPr/>
        </p:nvGrpSpPr>
        <p:grpSpPr>
          <a:xfrm>
            <a:off x="36001" y="1542449"/>
            <a:ext cx="12110474" cy="2365721"/>
            <a:chOff x="22273" y="1542449"/>
            <a:chExt cx="12119999" cy="2184746"/>
          </a:xfrm>
        </p:grpSpPr>
        <p:sp>
          <p:nvSpPr>
            <p:cNvPr id="20" name="Content Placeholder 2">
              <a:extLst>
                <a:ext uri="{FF2B5EF4-FFF2-40B4-BE49-F238E27FC236}">
                  <a16:creationId xmlns:a16="http://schemas.microsoft.com/office/drawing/2014/main" id="{46B19505-CE3B-1F15-F480-A54273CD9F11}"/>
                </a:ext>
              </a:extLst>
            </p:cNvPr>
            <p:cNvSpPr txBox="1">
              <a:spLocks/>
            </p:cNvSpPr>
            <p:nvPr/>
          </p:nvSpPr>
          <p:spPr>
            <a:xfrm>
              <a:off x="22273" y="1542449"/>
              <a:ext cx="2376000" cy="2184743"/>
            </a:xfrm>
            <a:prstGeom prst="rect">
              <a:avLst/>
            </a:prstGeom>
            <a:solidFill>
              <a:srgbClr val="002060"/>
            </a:solidFill>
          </p:spPr>
          <p:txBody>
            <a:bodyPr vert="horz" lIns="68580" tIns="34290" rIns="68580" bIns="3429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2500"/>
                </a:lnSpc>
                <a:spcBef>
                  <a:spcPts val="0"/>
                </a:spcBef>
                <a:spcAft>
                  <a:spcPts val="0"/>
                </a:spcAft>
                <a:buClrTx/>
                <a:buSzTx/>
                <a:buFont typeface="Arial" panose="020B0604020202020204" pitchFamily="34" charset="0"/>
                <a:buNone/>
                <a:tabLst/>
                <a:defRPr/>
              </a:pPr>
              <a:r>
                <a:rPr kumimoji="0" lang="en-GB" sz="1300" b="1" i="0" u="none" strike="noStrike" kern="1200" cap="none" spc="0" normalizeH="0" baseline="0" noProof="0" dirty="0">
                  <a:ln>
                    <a:noFill/>
                  </a:ln>
                  <a:solidFill>
                    <a:prstClr val="white"/>
                  </a:solidFill>
                  <a:effectLst/>
                  <a:uLnTx/>
                  <a:uFillTx/>
                  <a:latin typeface="Calibri" panose="020F0502020204030204"/>
                  <a:ea typeface="Franklin Gothic Demi" charset="0"/>
                  <a:cs typeface="Franklin Gothic Demi" charset="0"/>
                </a:rPr>
                <a:t>Project A – Southern USA</a:t>
              </a: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P50 prospect size – 450k acres</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rPr>
                <a:t>Lease Target ~200k acres</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Excellent infrastructure</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Greenfield / farm in leasing </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Shallow depth</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Reservoir thickness</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431800" marR="0" lvl="1"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Gross 100 – 250’</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431800" marR="0" lvl="1"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Net 80 – 240’</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0" marR="0" lvl="0" indent="0" algn="ctr" defTabSz="914400" rtl="0" eaLnBrk="1" fontAlgn="auto" latinLnBrk="0" hangingPunct="1">
                <a:lnSpc>
                  <a:spcPts val="2500"/>
                </a:lnSpc>
                <a:spcBef>
                  <a:spcPts val="0"/>
                </a:spcBef>
                <a:spcAft>
                  <a:spcPts val="0"/>
                </a:spcAft>
                <a:buClrTx/>
                <a:buSzTx/>
                <a:buFont typeface="Arial" panose="020B0604020202020204" pitchFamily="34" charset="0"/>
                <a:buNone/>
                <a:tabLst/>
                <a:defRPr/>
              </a:pPr>
              <a:endParaRPr kumimoji="0" lang="en-GB" sz="1300" b="1" i="0" u="none" strike="noStrike" kern="1200" cap="none" spc="0" normalizeH="0" baseline="0" noProof="0" dirty="0">
                <a:ln>
                  <a:noFill/>
                </a:ln>
                <a:solidFill>
                  <a:prstClr val="white"/>
                </a:solidFill>
                <a:effectLst/>
                <a:uLnTx/>
                <a:uFillTx/>
                <a:latin typeface="Calibri" panose="020F0502020204030204"/>
                <a:ea typeface="Franklin Gothic Demi" charset="0"/>
                <a:cs typeface="Franklin Gothic Demi" charset="0"/>
              </a:endParaRPr>
            </a:p>
            <a:p>
              <a:pPr marL="0" marR="0" lvl="0" indent="0" algn="ctr" defTabSz="914400" rtl="0" eaLnBrk="1" fontAlgn="auto" latinLnBrk="0" hangingPunct="1">
                <a:lnSpc>
                  <a:spcPts val="2500"/>
                </a:lnSpc>
                <a:spcBef>
                  <a:spcPts val="0"/>
                </a:spcBef>
                <a:spcAft>
                  <a:spcPts val="0"/>
                </a:spcAft>
                <a:buClrTx/>
                <a:buSzTx/>
                <a:buFont typeface="Arial" panose="020B0604020202020204" pitchFamily="34" charset="0"/>
                <a:buNone/>
                <a:tabLst/>
                <a:defRPr/>
              </a:pPr>
              <a:endParaRPr kumimoji="0" lang="en-GB" sz="1300" b="1" i="0" u="none" strike="noStrike" kern="1200" cap="none" spc="0" normalizeH="0" baseline="0" noProof="0" dirty="0">
                <a:ln>
                  <a:noFill/>
                </a:ln>
                <a:solidFill>
                  <a:prstClr val="white"/>
                </a:solidFill>
                <a:effectLst/>
                <a:uLnTx/>
                <a:uFillTx/>
                <a:latin typeface="Calibri" panose="020F0502020204030204"/>
                <a:ea typeface="Franklin Gothic Demi" charset="0"/>
                <a:cs typeface="Franklin Gothic Demi" charset="0"/>
              </a:endParaRPr>
            </a:p>
            <a:p>
              <a:pPr marL="0" marR="0" lvl="0" indent="0" algn="ctr" defTabSz="914400" rtl="0" eaLnBrk="1" fontAlgn="auto" latinLnBrk="0" hangingPunct="1">
                <a:lnSpc>
                  <a:spcPts val="2500"/>
                </a:lnSpc>
                <a:spcBef>
                  <a:spcPts val="0"/>
                </a:spcBef>
                <a:spcAft>
                  <a:spcPts val="0"/>
                </a:spcAft>
                <a:buClrTx/>
                <a:buSzTx/>
                <a:buFont typeface="Arial" panose="020B0604020202020204" pitchFamily="34" charset="0"/>
                <a:buNone/>
                <a:tabLst/>
                <a:defRPr/>
              </a:pPr>
              <a:endParaRPr kumimoji="0" lang="en-GB" sz="1300" b="1" i="0" u="none" strike="noStrike" kern="1200" cap="none" spc="0" normalizeH="0" baseline="0" noProof="0" dirty="0">
                <a:ln>
                  <a:noFill/>
                </a:ln>
                <a:solidFill>
                  <a:prstClr val="white"/>
                </a:solidFill>
                <a:effectLst/>
                <a:uLnTx/>
                <a:uFillTx/>
                <a:latin typeface="Calibri" panose="020F0502020204030204"/>
                <a:ea typeface="Franklin Gothic Demi" charset="0"/>
                <a:cs typeface="Franklin Gothic Demi" charset="0"/>
              </a:endParaRPr>
            </a:p>
          </p:txBody>
        </p:sp>
        <p:sp>
          <p:nvSpPr>
            <p:cNvPr id="21" name="Content Placeholder 2">
              <a:extLst>
                <a:ext uri="{FF2B5EF4-FFF2-40B4-BE49-F238E27FC236}">
                  <a16:creationId xmlns:a16="http://schemas.microsoft.com/office/drawing/2014/main" id="{C065568C-F5AA-E33F-D30C-23D6DEEAFB4E}"/>
                </a:ext>
              </a:extLst>
            </p:cNvPr>
            <p:cNvSpPr txBox="1">
              <a:spLocks/>
            </p:cNvSpPr>
            <p:nvPr/>
          </p:nvSpPr>
          <p:spPr>
            <a:xfrm>
              <a:off x="2494273" y="1542449"/>
              <a:ext cx="2340000" cy="2184743"/>
            </a:xfrm>
            <a:prstGeom prst="rect">
              <a:avLst/>
            </a:prstGeom>
            <a:solidFill>
              <a:srgbClr val="002060"/>
            </a:solidFill>
          </p:spPr>
          <p:txBody>
            <a:bodyPr vert="horz" lIns="68580" tIns="34290" rIns="68580" bIns="3429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2500"/>
                </a:lnSpc>
                <a:spcBef>
                  <a:spcPts val="0"/>
                </a:spcBef>
                <a:spcAft>
                  <a:spcPts val="0"/>
                </a:spcAft>
                <a:buClrTx/>
                <a:buSzTx/>
                <a:buFont typeface="Arial" panose="020B0604020202020204" pitchFamily="34" charset="0"/>
                <a:buNone/>
                <a:tabLst/>
                <a:defRPr/>
              </a:pPr>
              <a:r>
                <a:rPr kumimoji="0" lang="en-GB" sz="1300" b="1" i="0" u="none" strike="noStrike" kern="1200" cap="none" spc="0" normalizeH="0" baseline="0" noProof="0" dirty="0">
                  <a:ln>
                    <a:noFill/>
                  </a:ln>
                  <a:solidFill>
                    <a:prstClr val="white"/>
                  </a:solidFill>
                  <a:effectLst/>
                  <a:uLnTx/>
                  <a:uFillTx/>
                  <a:latin typeface="Calibri" panose="020F0502020204030204"/>
                  <a:ea typeface="Franklin Gothic Demi" charset="0"/>
                  <a:cs typeface="Franklin Gothic Demi" charset="0"/>
                </a:rPr>
                <a:t>Project 1 – Southern USA</a:t>
              </a: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P50 prospect size 1.1M acres</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rPr>
                <a:t>Lease Target ~100-150k acres</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Existing projects in area</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Greenfield leasing </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Medium depth</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Reservoir thickness</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431800" marR="0" lvl="1"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Gross 300 – 700’</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431800" marR="0" lvl="1"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Net 15 – 130’</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0" marR="0" lvl="0" indent="0" algn="ctr" defTabSz="914400" rtl="0" eaLnBrk="1" fontAlgn="auto" latinLnBrk="0" hangingPunct="1">
                <a:lnSpc>
                  <a:spcPts val="2500"/>
                </a:lnSpc>
                <a:spcBef>
                  <a:spcPts val="100"/>
                </a:spcBef>
                <a:spcAft>
                  <a:spcPts val="100"/>
                </a:spcAft>
                <a:buClrTx/>
                <a:buSzTx/>
                <a:buFont typeface="Arial" panose="020B0604020202020204" pitchFamily="34" charset="0"/>
                <a:buNone/>
                <a:tabLst/>
                <a:defRPr/>
              </a:pPr>
              <a:endParaRPr kumimoji="0" lang="en-GB" sz="1300" b="1" i="0" u="none" strike="noStrike" kern="1200" cap="none" spc="0" normalizeH="0" baseline="0" noProof="0" dirty="0">
                <a:ln>
                  <a:noFill/>
                </a:ln>
                <a:solidFill>
                  <a:prstClr val="white"/>
                </a:solidFill>
                <a:effectLst/>
                <a:uLnTx/>
                <a:uFillTx/>
                <a:latin typeface="Calibri" panose="020F0502020204030204"/>
                <a:ea typeface="Franklin Gothic Demi" charset="0"/>
                <a:cs typeface="Franklin Gothic Demi" charset="0"/>
              </a:endParaRPr>
            </a:p>
          </p:txBody>
        </p:sp>
        <p:sp>
          <p:nvSpPr>
            <p:cNvPr id="22" name="Content Placeholder 2">
              <a:extLst>
                <a:ext uri="{FF2B5EF4-FFF2-40B4-BE49-F238E27FC236}">
                  <a16:creationId xmlns:a16="http://schemas.microsoft.com/office/drawing/2014/main" id="{D7BE225E-2410-7767-432E-CD467E8B0E5B}"/>
                </a:ext>
              </a:extLst>
            </p:cNvPr>
            <p:cNvSpPr txBox="1">
              <a:spLocks/>
            </p:cNvSpPr>
            <p:nvPr/>
          </p:nvSpPr>
          <p:spPr>
            <a:xfrm>
              <a:off x="4930273" y="1542450"/>
              <a:ext cx="2340000" cy="2184743"/>
            </a:xfrm>
            <a:prstGeom prst="rect">
              <a:avLst/>
            </a:prstGeom>
            <a:solidFill>
              <a:srgbClr val="002060"/>
            </a:solidFill>
          </p:spPr>
          <p:txBody>
            <a:bodyPr vert="horz" lIns="68580" tIns="34290" rIns="68580" bIns="3429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2500"/>
                </a:lnSpc>
                <a:spcBef>
                  <a:spcPts val="0"/>
                </a:spcBef>
                <a:spcAft>
                  <a:spcPts val="0"/>
                </a:spcAft>
                <a:buClrTx/>
                <a:buSzTx/>
                <a:buFont typeface="Arial" panose="020B0604020202020204" pitchFamily="34" charset="0"/>
                <a:buNone/>
                <a:tabLst/>
                <a:defRPr/>
              </a:pPr>
              <a:r>
                <a:rPr kumimoji="0" lang="en-GB" sz="1300" b="1" i="0" u="none" strike="noStrike" kern="1200" cap="none" spc="0" normalizeH="0" baseline="0" noProof="0" dirty="0">
                  <a:ln>
                    <a:noFill/>
                  </a:ln>
                  <a:solidFill>
                    <a:prstClr val="white"/>
                  </a:solidFill>
                  <a:effectLst/>
                  <a:uLnTx/>
                  <a:uFillTx/>
                  <a:latin typeface="Calibri" panose="020F0502020204030204"/>
                  <a:ea typeface="Franklin Gothic Demi" charset="0"/>
                  <a:cs typeface="Franklin Gothic Demi" charset="0"/>
                </a:rPr>
                <a:t>Project 2 – Southern USA</a:t>
              </a: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P50 prospect size 280k acres</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rPr>
                <a:t>Lease Target 50-100k acres</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Excellent infrastructure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Farm in required</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Deeper depth</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Reservoir thickness</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431800" marR="0" lvl="1"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Gross 30 – 70’</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431800" marR="0" lvl="1"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Net 25 – 65’</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0" marR="0" lvl="0" indent="0" algn="ctr" defTabSz="914400" rtl="0" eaLnBrk="1" fontAlgn="auto" latinLnBrk="0" hangingPunct="1">
                <a:lnSpc>
                  <a:spcPts val="2500"/>
                </a:lnSpc>
                <a:spcBef>
                  <a:spcPts val="0"/>
                </a:spcBef>
                <a:spcAft>
                  <a:spcPts val="0"/>
                </a:spcAft>
                <a:buClrTx/>
                <a:buSzTx/>
                <a:buFont typeface="Arial" panose="020B0604020202020204" pitchFamily="34" charset="0"/>
                <a:buNone/>
                <a:tabLst/>
                <a:defRPr/>
              </a:pPr>
              <a:endParaRPr kumimoji="0" lang="en-GB" sz="1300" b="1" i="0" u="none" strike="noStrike" kern="1200" cap="none" spc="0" normalizeH="0" baseline="0" noProof="0" dirty="0">
                <a:ln>
                  <a:noFill/>
                </a:ln>
                <a:solidFill>
                  <a:prstClr val="white"/>
                </a:solidFill>
                <a:effectLst/>
                <a:uLnTx/>
                <a:uFillTx/>
                <a:latin typeface="Calibri" panose="020F0502020204030204"/>
                <a:ea typeface="Franklin Gothic Demi" charset="0"/>
                <a:cs typeface="Franklin Gothic Demi" charset="0"/>
              </a:endParaRPr>
            </a:p>
          </p:txBody>
        </p:sp>
        <p:sp>
          <p:nvSpPr>
            <p:cNvPr id="9" name="Content Placeholder 2">
              <a:extLst>
                <a:ext uri="{FF2B5EF4-FFF2-40B4-BE49-F238E27FC236}">
                  <a16:creationId xmlns:a16="http://schemas.microsoft.com/office/drawing/2014/main" id="{E3A21C2E-6FC5-7432-D067-D99BCA468179}"/>
                </a:ext>
              </a:extLst>
            </p:cNvPr>
            <p:cNvSpPr txBox="1">
              <a:spLocks/>
            </p:cNvSpPr>
            <p:nvPr/>
          </p:nvSpPr>
          <p:spPr>
            <a:xfrm>
              <a:off x="7366273" y="1542451"/>
              <a:ext cx="2340000" cy="2184743"/>
            </a:xfrm>
            <a:prstGeom prst="rect">
              <a:avLst/>
            </a:prstGeom>
            <a:solidFill>
              <a:srgbClr val="002060"/>
            </a:solidFill>
          </p:spPr>
          <p:txBody>
            <a:bodyPr vert="horz" lIns="68580" tIns="34290" rIns="68580" bIns="3429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2500"/>
                </a:lnSpc>
                <a:spcBef>
                  <a:spcPts val="0"/>
                </a:spcBef>
                <a:spcAft>
                  <a:spcPts val="0"/>
                </a:spcAft>
                <a:buClrTx/>
                <a:buSzTx/>
                <a:buFont typeface="Arial" panose="020B0604020202020204" pitchFamily="34" charset="0"/>
                <a:buNone/>
                <a:tabLst/>
                <a:defRPr/>
              </a:pPr>
              <a:r>
                <a:rPr kumimoji="0" lang="en-GB" sz="1300" b="1" i="0" u="none" strike="noStrike" kern="1200" cap="none" spc="0" normalizeH="0" baseline="0" noProof="0" dirty="0">
                  <a:ln>
                    <a:noFill/>
                  </a:ln>
                  <a:solidFill>
                    <a:prstClr val="white"/>
                  </a:solidFill>
                  <a:effectLst/>
                  <a:uLnTx/>
                  <a:uFillTx/>
                  <a:latin typeface="Calibri" panose="020F0502020204030204"/>
                  <a:ea typeface="Franklin Gothic Demi" charset="0"/>
                  <a:cs typeface="Franklin Gothic Demi" charset="0"/>
                </a:rPr>
                <a:t>Project 3 – Northern USA</a:t>
              </a: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P50 prospect size 600k acres</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a:rPr>
                <a:t>Lease Target 100k</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Excellent infrastructure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Green Field Leasing</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Shallow To Medium depth</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Reservoir thickness</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431800" marR="0" lvl="1"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Gross 50 – 150’</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431800" marR="0" lvl="1"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Net 10 – 90’</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0" marR="0" lvl="0" indent="0" algn="ctr" defTabSz="914400" rtl="0" eaLnBrk="1" fontAlgn="auto" latinLnBrk="0" hangingPunct="1">
                <a:lnSpc>
                  <a:spcPts val="2500"/>
                </a:lnSpc>
                <a:spcBef>
                  <a:spcPts val="0"/>
                </a:spcBef>
                <a:spcAft>
                  <a:spcPts val="0"/>
                </a:spcAft>
                <a:buClrTx/>
                <a:buSzTx/>
                <a:buFont typeface="Arial" panose="020B0604020202020204" pitchFamily="34" charset="0"/>
                <a:buNone/>
                <a:tabLst/>
                <a:defRPr/>
              </a:pPr>
              <a:endParaRPr kumimoji="0" lang="en-GB" sz="1300" b="1" i="0" u="none" strike="noStrike" kern="1200" cap="none" spc="0" normalizeH="0" baseline="0" noProof="0" dirty="0">
                <a:ln>
                  <a:noFill/>
                </a:ln>
                <a:solidFill>
                  <a:prstClr val="white"/>
                </a:solidFill>
                <a:effectLst/>
                <a:uLnTx/>
                <a:uFillTx/>
                <a:latin typeface="Calibri" panose="020F0502020204030204"/>
                <a:ea typeface="Franklin Gothic Demi" charset="0"/>
                <a:cs typeface="Franklin Gothic Demi" charset="0"/>
              </a:endParaRPr>
            </a:p>
          </p:txBody>
        </p:sp>
        <p:sp>
          <p:nvSpPr>
            <p:cNvPr id="10" name="Content Placeholder 2">
              <a:extLst>
                <a:ext uri="{FF2B5EF4-FFF2-40B4-BE49-F238E27FC236}">
                  <a16:creationId xmlns:a16="http://schemas.microsoft.com/office/drawing/2014/main" id="{38A7B016-2DCF-2359-ED73-2AAA2DE9375E}"/>
                </a:ext>
              </a:extLst>
            </p:cNvPr>
            <p:cNvSpPr txBox="1">
              <a:spLocks/>
            </p:cNvSpPr>
            <p:nvPr/>
          </p:nvSpPr>
          <p:spPr>
            <a:xfrm>
              <a:off x="9802272" y="1542452"/>
              <a:ext cx="2340000" cy="2184743"/>
            </a:xfrm>
            <a:prstGeom prst="rect">
              <a:avLst/>
            </a:prstGeom>
            <a:solidFill>
              <a:srgbClr val="002060"/>
            </a:solidFill>
          </p:spPr>
          <p:txBody>
            <a:bodyPr vert="horz" lIns="68580" tIns="34290" rIns="68580" bIns="3429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2500"/>
                </a:lnSpc>
                <a:spcBef>
                  <a:spcPts val="0"/>
                </a:spcBef>
                <a:spcAft>
                  <a:spcPts val="0"/>
                </a:spcAft>
                <a:buClrTx/>
                <a:buSzTx/>
                <a:buFont typeface="Arial" panose="020B0604020202020204" pitchFamily="34" charset="0"/>
                <a:buNone/>
                <a:tabLst/>
                <a:defRPr/>
              </a:pPr>
              <a:r>
                <a:rPr kumimoji="0" lang="en-GB" sz="1300" b="1" i="0" u="none" strike="noStrike" kern="1200" cap="none" spc="0" normalizeH="0" baseline="0" noProof="0" dirty="0">
                  <a:ln>
                    <a:noFill/>
                  </a:ln>
                  <a:solidFill>
                    <a:prstClr val="white"/>
                  </a:solidFill>
                  <a:effectLst/>
                  <a:uLnTx/>
                  <a:uFillTx/>
                  <a:latin typeface="Calibri" panose="020F0502020204030204"/>
                  <a:ea typeface="Franklin Gothic Demi" charset="0"/>
                  <a:cs typeface="Franklin Gothic Demi" charset="0"/>
                </a:rPr>
                <a:t>Project 4 – Canada</a:t>
              </a: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P50 prospect size 2.3m acres</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a:rPr>
                <a:t>Lease Target 100-300k acres</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Excellent infrastructure</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Green Field / Government / Farm-in</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Shallow - Deeper depth</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215900" marR="0" lvl="0"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Reservoir thickness</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431800" marR="0" lvl="1"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Gross 50– 500’</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431800" marR="0" lvl="1" indent="-215900" algn="l" defTabSz="914400" rtl="0" eaLnBrk="1" fontAlgn="auto" latinLnBrk="0" hangingPunct="1">
                <a:lnSpc>
                  <a:spcPts val="1600"/>
                </a:lnSpc>
                <a:spcBef>
                  <a:spcPts val="1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Net 5 – 200’</a:t>
              </a:r>
              <a:endPar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0" marR="0" lvl="0" indent="0" algn="ctr" defTabSz="914400" rtl="0" eaLnBrk="1" fontAlgn="auto" latinLnBrk="0" hangingPunct="1">
                <a:lnSpc>
                  <a:spcPts val="2500"/>
                </a:lnSpc>
                <a:spcBef>
                  <a:spcPts val="0"/>
                </a:spcBef>
                <a:spcAft>
                  <a:spcPts val="0"/>
                </a:spcAft>
                <a:buClrTx/>
                <a:buSzTx/>
                <a:buFont typeface="Arial" panose="020B0604020202020204" pitchFamily="34" charset="0"/>
                <a:buNone/>
                <a:tabLst/>
                <a:defRPr/>
              </a:pPr>
              <a:endParaRPr kumimoji="0" lang="en-GB" sz="1300" b="1" i="0" u="none" strike="noStrike" kern="1200" cap="none" spc="0" normalizeH="0" baseline="0" noProof="0" dirty="0">
                <a:ln>
                  <a:noFill/>
                </a:ln>
                <a:solidFill>
                  <a:prstClr val="white"/>
                </a:solidFill>
                <a:effectLst/>
                <a:uLnTx/>
                <a:uFillTx/>
                <a:latin typeface="Calibri" panose="020F0502020204030204"/>
                <a:ea typeface="Franklin Gothic Demi" charset="0"/>
                <a:cs typeface="Franklin Gothic Demi" charset="0"/>
              </a:endParaRPr>
            </a:p>
          </p:txBody>
        </p:sp>
      </p:grpSp>
      <p:sp>
        <p:nvSpPr>
          <p:cNvPr id="14" name="Title 3">
            <a:extLst>
              <a:ext uri="{FF2B5EF4-FFF2-40B4-BE49-F238E27FC236}">
                <a16:creationId xmlns:a16="http://schemas.microsoft.com/office/drawing/2014/main" id="{0C85165C-D213-10E8-3DA9-6B6BD16FD314}"/>
              </a:ext>
            </a:extLst>
          </p:cNvPr>
          <p:cNvSpPr>
            <a:spLocks noGrp="1"/>
          </p:cNvSpPr>
          <p:nvPr>
            <p:ph type="title"/>
          </p:nvPr>
        </p:nvSpPr>
        <p:spPr>
          <a:xfrm>
            <a:off x="294395" y="365127"/>
            <a:ext cx="11630905" cy="754836"/>
          </a:xfrm>
        </p:spPr>
        <p:txBody>
          <a:bodyPr/>
          <a:lstStyle/>
          <a:p>
            <a:pPr algn="l"/>
            <a:r>
              <a:rPr lang="en-US" dirty="0"/>
              <a:t> Portfolio Overview</a:t>
            </a:r>
            <a:endParaRPr lang="en-GB" dirty="0"/>
          </a:p>
        </p:txBody>
      </p:sp>
      <p:sp>
        <p:nvSpPr>
          <p:cNvPr id="15" name="Content Placeholder 1">
            <a:extLst>
              <a:ext uri="{FF2B5EF4-FFF2-40B4-BE49-F238E27FC236}">
                <a16:creationId xmlns:a16="http://schemas.microsoft.com/office/drawing/2014/main" id="{8FC88546-56A4-AF71-45FF-4E0BD1A76045}"/>
              </a:ext>
            </a:extLst>
          </p:cNvPr>
          <p:cNvSpPr txBox="1">
            <a:spLocks/>
          </p:cNvSpPr>
          <p:nvPr/>
        </p:nvSpPr>
        <p:spPr>
          <a:xfrm>
            <a:off x="1096097" y="4194304"/>
            <a:ext cx="10525381" cy="1633415"/>
          </a:xfrm>
          <a:prstGeom prst="rect">
            <a:avLst/>
          </a:prstGeom>
        </p:spPr>
        <p:txBody>
          <a:bodyPr vert="horz" lIns="0" tIns="45720" rIns="0" bIns="45720" rtlCol="0" anchor="t">
            <a:noAutofit/>
          </a:bodyPr>
          <a:lstStyle>
            <a:lvl1pPr marL="0" indent="0" algn="ctr" defTabSz="914400" rtl="0" eaLnBrk="1" latinLnBrk="0" hangingPunct="1">
              <a:lnSpc>
                <a:spcPct val="90000"/>
              </a:lnSpc>
              <a:spcBef>
                <a:spcPts val="1000"/>
              </a:spcBef>
              <a:buClr>
                <a:srgbClr val="002060"/>
              </a:buClr>
              <a:buFont typeface="Arial" panose="020B0604020202020204" pitchFamily="34" charset="0"/>
              <a:buNone/>
              <a:defRPr sz="2000" b="0" kern="1200">
                <a:solidFill>
                  <a:schemeClr val="tx1"/>
                </a:solidFill>
                <a:latin typeface="+mn-lt"/>
                <a:ea typeface="Franklin Gothic Demi" charset="0"/>
                <a:cs typeface="Franklin Gothic Demi" charset="0"/>
              </a:defRPr>
            </a:lvl1pPr>
            <a:lvl2pPr marL="457200" indent="0" algn="ctr" defTabSz="914400" rtl="0" eaLnBrk="1" latinLnBrk="0" hangingPunct="1">
              <a:lnSpc>
                <a:spcPct val="90000"/>
              </a:lnSpc>
              <a:spcBef>
                <a:spcPts val="500"/>
              </a:spcBef>
              <a:buClr>
                <a:srgbClr val="002060"/>
              </a:buClr>
              <a:buFont typeface="Arial" panose="020B0604020202020204" pitchFamily="34" charset="0"/>
              <a:buNone/>
              <a:defRPr sz="2000" b="0" i="0" kern="1200">
                <a:solidFill>
                  <a:schemeClr val="tx1"/>
                </a:solidFill>
                <a:latin typeface="+mn-lt"/>
                <a:ea typeface="Franklin Gothic Demi" charset="0"/>
                <a:cs typeface="Franklin Gothic Demi"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Franklin Gothic Book" charset="0"/>
                <a:cs typeface="Franklin Gothic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Franklin Gothic Book" charset="0"/>
                <a:cs typeface="Franklin Gothic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Franklin Gothic Book" charset="0"/>
                <a:cs typeface="Franklin Gothic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1630" indent="-341630" algn="l">
              <a:spcBef>
                <a:spcPts val="600"/>
              </a:spcBef>
              <a:spcAft>
                <a:spcPts val="600"/>
              </a:spcAft>
              <a:buFont typeface="Arial" panose="020B0604020202020204" pitchFamily="34" charset="0"/>
              <a:buChar char="•"/>
              <a:defRPr/>
            </a:pPr>
            <a:r>
              <a:rPr lang="en-GB" sz="1300" dirty="0">
                <a:latin typeface="Calibri" panose="020F0502020204030204"/>
              </a:rPr>
              <a:t>Projects identified from extensive database with &gt;300k drill logs and fluid samples</a:t>
            </a:r>
          </a:p>
          <a:p>
            <a:pPr marL="341630" indent="-341630" algn="l">
              <a:spcBef>
                <a:spcPts val="600"/>
              </a:spcBef>
              <a:spcAft>
                <a:spcPts val="600"/>
              </a:spcAft>
              <a:buFont typeface="Arial" panose="020B0604020202020204" pitchFamily="34" charset="0"/>
              <a:buChar char="•"/>
              <a:defRPr/>
            </a:pPr>
            <a:r>
              <a:rPr lang="en-GB" sz="1300" dirty="0">
                <a:latin typeface="Calibri" panose="020F0502020204030204"/>
              </a:rPr>
              <a:t>Next steps on the assets includes staking up to 50k acres spread across multiple projects</a:t>
            </a:r>
            <a:r>
              <a:rPr lang="en-GB" sz="1300" dirty="0">
                <a:ea typeface="+mn-lt"/>
                <a:cs typeface="+mn-lt"/>
              </a:rPr>
              <a:t>, drilling 1-2</a:t>
            </a:r>
            <a:r>
              <a:rPr lang="en-GB" sz="1300" dirty="0">
                <a:latin typeface="Calibri" panose="020F0502020204030204"/>
              </a:rPr>
              <a:t> confirmatory test wells and  sampling to authenticate historic datapoints, gathering other modern data where samples can be collected from sources such as cores and producing well brine samples. </a:t>
            </a:r>
            <a:endParaRPr lang="en-GB" dirty="0"/>
          </a:p>
          <a:p>
            <a:pPr marL="257175" indent="-352425" algn="l">
              <a:spcBef>
                <a:spcPts val="600"/>
              </a:spcBef>
              <a:spcAft>
                <a:spcPts val="600"/>
              </a:spcAft>
              <a:buFont typeface="Arial" panose="020B0604020202020204" pitchFamily="34" charset="0"/>
              <a:buChar char="•"/>
              <a:defRPr/>
            </a:pPr>
            <a:r>
              <a:rPr lang="en-GB" sz="1300" dirty="0">
                <a:latin typeface="Calibri" panose="020F0502020204030204"/>
              </a:rPr>
              <a:t>Total historic resource size estimates at 1-5 Million tonnes of lithium carbonate per prospect</a:t>
            </a:r>
          </a:p>
          <a:p>
            <a:pPr marL="341630" indent="-341630" algn="l">
              <a:spcBef>
                <a:spcPts val="600"/>
              </a:spcBef>
              <a:spcAft>
                <a:spcPts val="600"/>
              </a:spcAft>
              <a:buFont typeface="Arial" panose="020B0604020202020204" pitchFamily="34" charset="0"/>
              <a:buChar char="•"/>
              <a:defRPr/>
            </a:pPr>
            <a:r>
              <a:rPr lang="en-GB" sz="1300" dirty="0">
                <a:latin typeface="Calibri" panose="020F0502020204030204"/>
              </a:rPr>
              <a:t>Following a technical review of direct lithium extraction (“DLE”) technology providers, 2CP has selected its preferred supplier and is in MOU discussions</a:t>
            </a:r>
          </a:p>
        </p:txBody>
      </p:sp>
    </p:spTree>
    <p:extLst>
      <p:ext uri="{BB962C8B-B14F-4D97-AF65-F5344CB8AC3E}">
        <p14:creationId xmlns:p14="http://schemas.microsoft.com/office/powerpoint/2010/main" val="584963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633AD4-4E5D-4884-868F-0B756A740FCB}"/>
              </a:ext>
            </a:extLst>
          </p:cNvPr>
          <p:cNvSpPr>
            <a:spLocks noGrp="1"/>
          </p:cNvSpPr>
          <p:nvPr>
            <p:ph type="title"/>
          </p:nvPr>
        </p:nvSpPr>
        <p:spPr>
          <a:xfrm>
            <a:off x="294395" y="365127"/>
            <a:ext cx="11630905" cy="754836"/>
          </a:xfrm>
        </p:spPr>
        <p:txBody>
          <a:bodyPr/>
          <a:lstStyle/>
          <a:p>
            <a:r>
              <a:rPr lang="en-US" dirty="0"/>
              <a:t> Portfolio in Strategic Locations</a:t>
            </a:r>
            <a:endParaRPr lang="en-GB" dirty="0"/>
          </a:p>
        </p:txBody>
      </p:sp>
      <p:pic>
        <p:nvPicPr>
          <p:cNvPr id="5" name="Picture 4">
            <a:extLst>
              <a:ext uri="{FF2B5EF4-FFF2-40B4-BE49-F238E27FC236}">
                <a16:creationId xmlns:a16="http://schemas.microsoft.com/office/drawing/2014/main" id="{7ACDB06F-E467-465B-9EE0-75FBD08146FB}"/>
              </a:ext>
            </a:extLst>
          </p:cNvPr>
          <p:cNvPicPr>
            <a:picLocks noGrp="1" noRot="1" noChangeAspect="1" noMove="1" noResize="1" noEditPoints="1" noAdjustHandles="1" noChangeArrowheads="1" noChangeShapeType="1" noCrop="1"/>
          </p:cNvPicPr>
          <p:nvPr/>
        </p:nvPicPr>
        <p:blipFill rotWithShape="1">
          <a:blip r:embed="rId3" cstate="print">
            <a:extLst>
              <a:ext uri="{28A0092B-C50C-407E-A947-70E740481C1C}">
                <a14:useLocalDpi xmlns:a14="http://schemas.microsoft.com/office/drawing/2010/main"/>
              </a:ext>
            </a:extLst>
          </a:blip>
          <a:srcRect/>
          <a:stretch/>
        </p:blipFill>
        <p:spPr>
          <a:xfrm>
            <a:off x="4455819" y="1289000"/>
            <a:ext cx="7686453" cy="5378011"/>
          </a:xfrm>
          <a:prstGeom prst="rect">
            <a:avLst/>
          </a:prstGeom>
        </p:spPr>
      </p:pic>
      <p:sp>
        <p:nvSpPr>
          <p:cNvPr id="7" name="TextBox 6">
            <a:extLst>
              <a:ext uri="{FF2B5EF4-FFF2-40B4-BE49-F238E27FC236}">
                <a16:creationId xmlns:a16="http://schemas.microsoft.com/office/drawing/2014/main" id="{C08AF576-A8D2-4E65-9706-764C9A8462EB}"/>
              </a:ext>
            </a:extLst>
          </p:cNvPr>
          <p:cNvSpPr txBox="1"/>
          <p:nvPr/>
        </p:nvSpPr>
        <p:spPr>
          <a:xfrm>
            <a:off x="294395" y="1136205"/>
            <a:ext cx="3846541" cy="5347672"/>
          </a:xfrm>
          <a:prstGeom prst="rect">
            <a:avLst/>
          </a:prstGeom>
          <a:noFill/>
        </p:spPr>
        <p:txBody>
          <a:bodyPr wrap="square" rtlCol="0" anchor="ctr" anchorCtr="0">
            <a:noAutofit/>
          </a:bodyPr>
          <a:lstStyle/>
          <a:p>
            <a:pPr marL="342900" marR="0" lvl="0" indent="-342900" defTabSz="914400" rtl="0" eaLnBrk="1" fontAlgn="auto" latinLnBrk="0" hangingPunct="1">
              <a:lnSpc>
                <a:spcPts val="1800"/>
              </a:lnSpc>
              <a:spcBef>
                <a:spcPts val="900"/>
              </a:spcBef>
              <a:spcAft>
                <a:spcPts val="900"/>
              </a:spcAft>
              <a:buClr>
                <a:srgbClr val="002060"/>
              </a:buClr>
              <a:buSzTx/>
              <a:buFont typeface="Arial" panose="020B0604020202020204" pitchFamily="34" charset="0"/>
              <a:buChar char="•"/>
              <a:tabLst/>
              <a:defRPr/>
            </a:pPr>
            <a:r>
              <a:rPr lang="en-US" dirty="0">
                <a:solidFill>
                  <a:srgbClr val="002060"/>
                </a:solidFill>
              </a:rPr>
              <a:t>5 world class projects in proximity to end users - reducing transportation costs</a:t>
            </a:r>
          </a:p>
          <a:p>
            <a:pPr marL="342900" marR="0" lvl="0" indent="-342900" defTabSz="914400" rtl="0" eaLnBrk="1" fontAlgn="auto" latinLnBrk="0" hangingPunct="1">
              <a:lnSpc>
                <a:spcPts val="1800"/>
              </a:lnSpc>
              <a:spcBef>
                <a:spcPts val="900"/>
              </a:spcBef>
              <a:spcAft>
                <a:spcPts val="900"/>
              </a:spcAft>
              <a:buClr>
                <a:srgbClr val="002060"/>
              </a:buClr>
              <a:buSzTx/>
              <a:buFont typeface="Arial" panose="020B0604020202020204" pitchFamily="34" charset="0"/>
              <a:buChar char="•"/>
              <a:tabLst/>
              <a:defRPr/>
            </a:pPr>
            <a:r>
              <a:rPr lang="en-US" dirty="0">
                <a:solidFill>
                  <a:srgbClr val="002060"/>
                </a:solidFill>
              </a:rPr>
              <a:t>Each has the potential to be a world class resource of 1 – 5 million tons Lithium Carbonate</a:t>
            </a:r>
          </a:p>
          <a:p>
            <a:pPr marL="342900" marR="0" lvl="0" indent="-342900" defTabSz="914400" rtl="0" eaLnBrk="1" fontAlgn="auto" latinLnBrk="0" hangingPunct="1">
              <a:lnSpc>
                <a:spcPts val="1800"/>
              </a:lnSpc>
              <a:spcBef>
                <a:spcPts val="900"/>
              </a:spcBef>
              <a:spcAft>
                <a:spcPts val="900"/>
              </a:spcAft>
              <a:buClr>
                <a:srgbClr val="002060"/>
              </a:buClr>
              <a:buSzTx/>
              <a:buFont typeface="Arial" panose="020B0604020202020204" pitchFamily="34" charset="0"/>
              <a:buChar char="•"/>
              <a:tabLst/>
              <a:defRPr/>
            </a:pPr>
            <a:r>
              <a:rPr lang="en-US" dirty="0">
                <a:solidFill>
                  <a:srgbClr val="002060"/>
                </a:solidFill>
              </a:rPr>
              <a:t>Equivalent to 19M – 95M EV batteries</a:t>
            </a:r>
          </a:p>
          <a:p>
            <a:pPr marL="342900" marR="0" lvl="0" indent="-342900" defTabSz="914400" rtl="0" eaLnBrk="1" fontAlgn="auto" latinLnBrk="0" hangingPunct="1">
              <a:lnSpc>
                <a:spcPts val="1800"/>
              </a:lnSpc>
              <a:spcBef>
                <a:spcPts val="900"/>
              </a:spcBef>
              <a:spcAft>
                <a:spcPts val="900"/>
              </a:spcAft>
              <a:buClr>
                <a:srgbClr val="002060"/>
              </a:buClr>
              <a:buSzTx/>
              <a:buFont typeface="Arial" panose="020B0604020202020204" pitchFamily="34" charset="0"/>
              <a:buChar char="•"/>
              <a:tabLst/>
              <a:defRPr/>
            </a:pPr>
            <a:r>
              <a:rPr lang="en-US" dirty="0">
                <a:solidFill>
                  <a:srgbClr val="002060"/>
                </a:solidFill>
              </a:rPr>
              <a:t>Renewable energy across most projects</a:t>
            </a:r>
          </a:p>
          <a:p>
            <a:pPr marL="342900" marR="0" lvl="0" indent="-342900" defTabSz="914400" rtl="0" eaLnBrk="1" fontAlgn="auto" latinLnBrk="0" hangingPunct="1">
              <a:lnSpc>
                <a:spcPts val="1800"/>
              </a:lnSpc>
              <a:spcBef>
                <a:spcPts val="900"/>
              </a:spcBef>
              <a:spcAft>
                <a:spcPts val="900"/>
              </a:spcAft>
              <a:buClr>
                <a:srgbClr val="002060"/>
              </a:buClr>
              <a:buSzTx/>
              <a:buFont typeface="Arial" panose="020B0604020202020204" pitchFamily="34" charset="0"/>
              <a:buChar char="•"/>
              <a:tabLst/>
              <a:defRPr/>
            </a:pPr>
            <a:r>
              <a:rPr lang="en-US" dirty="0">
                <a:solidFill>
                  <a:srgbClr val="002060"/>
                </a:solidFill>
              </a:rPr>
              <a:t>Automotive companies are accelerating EV production and focused on securing supply chains</a:t>
            </a:r>
          </a:p>
        </p:txBody>
      </p:sp>
      <p:sp>
        <p:nvSpPr>
          <p:cNvPr id="3" name="Slide Number Placeholder 2">
            <a:extLst>
              <a:ext uri="{FF2B5EF4-FFF2-40B4-BE49-F238E27FC236}">
                <a16:creationId xmlns:a16="http://schemas.microsoft.com/office/drawing/2014/main" id="{90C04949-9C35-4475-953E-8CF626650C10}"/>
              </a:ext>
            </a:extLst>
          </p:cNvPr>
          <p:cNvSpPr>
            <a:spLocks noGrp="1"/>
          </p:cNvSpPr>
          <p:nvPr>
            <p:ph type="sldNum" sz="quarter" idx="4"/>
          </p:nvPr>
        </p:nvSpPr>
        <p:spPr/>
        <p:txBody>
          <a:bodyPr/>
          <a:lstStyle/>
          <a:p>
            <a:fld id="{2296C458-4A9C-B445-BB71-B517784E389F}" type="slidenum">
              <a:rPr lang="en-US" smtClean="0"/>
              <a:pPr/>
              <a:t>8</a:t>
            </a:fld>
            <a:endParaRPr lang="en-US" dirty="0"/>
          </a:p>
        </p:txBody>
      </p:sp>
    </p:spTree>
    <p:extLst>
      <p:ext uri="{BB962C8B-B14F-4D97-AF65-F5344CB8AC3E}">
        <p14:creationId xmlns:p14="http://schemas.microsoft.com/office/powerpoint/2010/main" val="571757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41980CA-01C7-46E7-BDEF-371629455463}"/>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296C458-4A9C-B445-BB71-B517784E389F}" type="slidenum">
              <a:rPr kumimoji="0" lang="en-US" sz="1000" b="1" i="0" u="none" strike="noStrike" kern="1200" cap="none" spc="0" normalizeH="0" baseline="0" noProof="0" smtClean="0">
                <a:ln>
                  <a:noFill/>
                </a:ln>
                <a:solidFill>
                  <a:prstClr val="black"/>
                </a:solidFill>
                <a:effectLst/>
                <a:uLnTx/>
                <a:uFillTx/>
                <a:latin typeface="Franklin Gothic Medium Cond" charset="0"/>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000" b="1" i="0" u="none" strike="noStrike" kern="1200" cap="none" spc="0" normalizeH="0" baseline="0" noProof="0" dirty="0">
              <a:ln>
                <a:noFill/>
              </a:ln>
              <a:solidFill>
                <a:prstClr val="black"/>
              </a:solidFill>
              <a:effectLst/>
              <a:uLnTx/>
              <a:uFillTx/>
              <a:latin typeface="Franklin Gothic Medium Cond" charset="0"/>
            </a:endParaRPr>
          </a:p>
        </p:txBody>
      </p:sp>
      <p:sp>
        <p:nvSpPr>
          <p:cNvPr id="4" name="Title 3">
            <a:extLst>
              <a:ext uri="{FF2B5EF4-FFF2-40B4-BE49-F238E27FC236}">
                <a16:creationId xmlns:a16="http://schemas.microsoft.com/office/drawing/2014/main" id="{F0E3FBE9-2AA1-47DB-ABD3-49FD9A623385}"/>
              </a:ext>
            </a:extLst>
          </p:cNvPr>
          <p:cNvSpPr>
            <a:spLocks noGrp="1"/>
          </p:cNvSpPr>
          <p:nvPr>
            <p:ph type="title"/>
          </p:nvPr>
        </p:nvSpPr>
        <p:spPr>
          <a:xfrm>
            <a:off x="294395" y="365127"/>
            <a:ext cx="11630905" cy="754836"/>
          </a:xfrm>
        </p:spPr>
        <p:txBody>
          <a:bodyPr/>
          <a:lstStyle/>
          <a:p>
            <a:r>
              <a:rPr kumimoji="0" lang="en-US" sz="3600" b="0" i="0" u="none" strike="noStrike" kern="1200" cap="none" spc="10" normalizeH="0" baseline="0" noProof="0" dirty="0">
                <a:ln>
                  <a:noFill/>
                </a:ln>
                <a:effectLst/>
                <a:uLnTx/>
                <a:uFillTx/>
                <a:latin typeface="Franklin Gothic Medium" panose="020B0603020102020204" pitchFamily="34" charset="0"/>
              </a:rPr>
              <a:t>Not All Lithium Mining is Created Equal</a:t>
            </a:r>
            <a:endParaRPr lang="en-GB" dirty="0"/>
          </a:p>
        </p:txBody>
      </p:sp>
      <p:sp>
        <p:nvSpPr>
          <p:cNvPr id="13" name="TextBox 12">
            <a:extLst>
              <a:ext uri="{FF2B5EF4-FFF2-40B4-BE49-F238E27FC236}">
                <a16:creationId xmlns:a16="http://schemas.microsoft.com/office/drawing/2014/main" id="{E5C26369-B011-40B8-9086-5563FED8F525}"/>
              </a:ext>
            </a:extLst>
          </p:cNvPr>
          <p:cNvSpPr txBox="1"/>
          <p:nvPr/>
        </p:nvSpPr>
        <p:spPr>
          <a:xfrm>
            <a:off x="294395" y="1029272"/>
            <a:ext cx="4051928" cy="338554"/>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2060"/>
                </a:solidFill>
                <a:effectLst/>
                <a:uLnTx/>
                <a:uFillTx/>
                <a:latin typeface="Franklin Gothic Medium" panose="020B0603020102020204" pitchFamily="34" charset="0"/>
                <a:ea typeface="+mn-ea"/>
                <a:cs typeface="Calibri Light" panose="020F0302020204030204" pitchFamily="34" charset="0"/>
              </a:rPr>
              <a:t>Direct Lithium Extraction</a:t>
            </a:r>
          </a:p>
        </p:txBody>
      </p:sp>
      <p:sp>
        <p:nvSpPr>
          <p:cNvPr id="14" name="TextBox 13">
            <a:extLst>
              <a:ext uri="{FF2B5EF4-FFF2-40B4-BE49-F238E27FC236}">
                <a16:creationId xmlns:a16="http://schemas.microsoft.com/office/drawing/2014/main" id="{B1322666-2062-49DD-BE86-C7A59B58F8D4}"/>
              </a:ext>
            </a:extLst>
          </p:cNvPr>
          <p:cNvSpPr txBox="1"/>
          <p:nvPr/>
        </p:nvSpPr>
        <p:spPr>
          <a:xfrm>
            <a:off x="7182045" y="1029272"/>
            <a:ext cx="4706119" cy="338554"/>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2060"/>
                </a:solidFill>
                <a:effectLst/>
                <a:uLnTx/>
                <a:uFillTx/>
                <a:latin typeface="Franklin Gothic Medium" panose="020B0603020102020204" pitchFamily="34" charset="0"/>
                <a:ea typeface="+mn-ea"/>
                <a:cs typeface="Calibri Light" panose="020F0302020204030204" pitchFamily="34" charset="0"/>
              </a:rPr>
              <a:t>Open Pit Mine and Salt Lake Bed Lithium Extraction</a:t>
            </a:r>
          </a:p>
        </p:txBody>
      </p:sp>
      <p:pic>
        <p:nvPicPr>
          <p:cNvPr id="15" name="Content Placeholder 19" descr="Diagram&#10;&#10;Description automatically generated">
            <a:extLst>
              <a:ext uri="{FF2B5EF4-FFF2-40B4-BE49-F238E27FC236}">
                <a16:creationId xmlns:a16="http://schemas.microsoft.com/office/drawing/2014/main" id="{108D3986-1DB3-4162-9AC8-6FBF71C293B3}"/>
              </a:ext>
            </a:extLst>
          </p:cNvPr>
          <p:cNvPicPr/>
          <p:nvPr/>
        </p:nvPicPr>
        <p:blipFill rotWithShape="1">
          <a:blip r:embed="rId3" cstate="print">
            <a:extLst>
              <a:ext uri="{28A0092B-C50C-407E-A947-70E740481C1C}">
                <a14:useLocalDpi xmlns:a14="http://schemas.microsoft.com/office/drawing/2010/main"/>
              </a:ext>
            </a:extLst>
          </a:blip>
          <a:srcRect/>
          <a:stretch/>
        </p:blipFill>
        <p:spPr>
          <a:xfrm>
            <a:off x="294395" y="2180043"/>
            <a:ext cx="5210111" cy="2754527"/>
          </a:xfrm>
          <a:prstGeom prst="rect">
            <a:avLst/>
          </a:prstGeom>
        </p:spPr>
      </p:pic>
      <p:sp>
        <p:nvSpPr>
          <p:cNvPr id="16" name="TextBox 15">
            <a:extLst>
              <a:ext uri="{FF2B5EF4-FFF2-40B4-BE49-F238E27FC236}">
                <a16:creationId xmlns:a16="http://schemas.microsoft.com/office/drawing/2014/main" id="{EFE61EFE-7EA4-4679-92F9-94F963E4C449}"/>
              </a:ext>
            </a:extLst>
          </p:cNvPr>
          <p:cNvSpPr txBox="1"/>
          <p:nvPr/>
        </p:nvSpPr>
        <p:spPr>
          <a:xfrm>
            <a:off x="294396" y="1337049"/>
            <a:ext cx="6147968" cy="746402"/>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Targeting </a:t>
            </a: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subsurface</a:t>
            </a: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 Lithium brines, comparable to onshore oil with, limited surface disruption for production wells and surface facilities. </a:t>
            </a:r>
          </a:p>
        </p:txBody>
      </p:sp>
      <p:sp>
        <p:nvSpPr>
          <p:cNvPr id="17" name="Footer Placeholder 2">
            <a:extLst>
              <a:ext uri="{FF2B5EF4-FFF2-40B4-BE49-F238E27FC236}">
                <a16:creationId xmlns:a16="http://schemas.microsoft.com/office/drawing/2014/main" id="{BCA54157-F839-467A-AD61-F9D020323EF7}"/>
              </a:ext>
            </a:extLst>
          </p:cNvPr>
          <p:cNvSpPr txBox="1">
            <a:spLocks/>
          </p:cNvSpPr>
          <p:nvPr/>
        </p:nvSpPr>
        <p:spPr>
          <a:xfrm>
            <a:off x="5654220" y="3176154"/>
            <a:ext cx="1136072" cy="870734"/>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Vs</a:t>
            </a:r>
          </a:p>
        </p:txBody>
      </p:sp>
      <p:pic>
        <p:nvPicPr>
          <p:cNvPr id="19" name="Picture 18">
            <a:extLst>
              <a:ext uri="{FF2B5EF4-FFF2-40B4-BE49-F238E27FC236}">
                <a16:creationId xmlns:a16="http://schemas.microsoft.com/office/drawing/2014/main" id="{4136B32F-ED20-49D4-A50A-D90246E87EFB}"/>
              </a:ext>
            </a:extLst>
          </p:cNvPr>
          <p:cNvPicPr>
            <a:picLocks noChangeAspect="1"/>
          </p:cNvPicPr>
          <p:nvPr/>
        </p:nvPicPr>
        <p:blipFill rotWithShape="1">
          <a:blip r:embed="rId4"/>
          <a:srcRect l="988" r="586" b="8973"/>
          <a:stretch/>
        </p:blipFill>
        <p:spPr>
          <a:xfrm>
            <a:off x="7191325" y="4076449"/>
            <a:ext cx="4680000" cy="2451165"/>
          </a:xfrm>
          <a:prstGeom prst="rect">
            <a:avLst/>
          </a:prstGeom>
        </p:spPr>
      </p:pic>
      <p:sp>
        <p:nvSpPr>
          <p:cNvPr id="21" name="TextBox 20">
            <a:extLst>
              <a:ext uri="{FF2B5EF4-FFF2-40B4-BE49-F238E27FC236}">
                <a16:creationId xmlns:a16="http://schemas.microsoft.com/office/drawing/2014/main" id="{317E333F-063C-4005-96FA-05473D841449}"/>
              </a:ext>
            </a:extLst>
          </p:cNvPr>
          <p:cNvSpPr txBox="1"/>
          <p:nvPr/>
        </p:nvSpPr>
        <p:spPr>
          <a:xfrm>
            <a:off x="294395" y="5078631"/>
            <a:ext cx="6475288" cy="1363224"/>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Processing facilities extract Lithium from the brine stream, the waste is reinjected maintaining reservoir pressure.</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Modular approach reduces project cost risk, unlocks early production and sales</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400" b="1" dirty="0">
                <a:solidFill>
                  <a:prstClr val="black"/>
                </a:solidFill>
                <a:latin typeface="Calibri" panose="020F0502020204030204" pitchFamily="34" charset="0"/>
                <a:ea typeface="Times New Roman" panose="02020603050405020304" pitchFamily="18" charset="0"/>
                <a:cs typeface="Calibri" panose="020F0502020204030204" pitchFamily="34" charset="0"/>
              </a:rPr>
              <a:t>Geo40 - Leading Extraction partner identified with MOU in progress</a:t>
            </a:r>
            <a:endParaRPr kumimoji="0" lang="en-GB"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sp>
        <p:nvSpPr>
          <p:cNvPr id="24" name="TextBox 23">
            <a:extLst>
              <a:ext uri="{FF2B5EF4-FFF2-40B4-BE49-F238E27FC236}">
                <a16:creationId xmlns:a16="http://schemas.microsoft.com/office/drawing/2014/main" id="{F844213A-E9FA-49EF-931E-A6E7C55FA7C1}"/>
              </a:ext>
            </a:extLst>
          </p:cNvPr>
          <p:cNvSpPr txBox="1"/>
          <p:nvPr/>
        </p:nvSpPr>
        <p:spPr>
          <a:xfrm>
            <a:off x="7191325" y="3650916"/>
            <a:ext cx="4680000" cy="628437"/>
          </a:xfrm>
          <a:prstGeom prst="rect">
            <a:avLst/>
          </a:prstGeom>
          <a:solidFill>
            <a:srgbClr val="002060"/>
          </a:solidFill>
        </p:spPr>
        <p:txBody>
          <a:bodyPr wrap="square" rtlCol="0">
            <a:noAutofit/>
          </a:bodyPr>
          <a:lstStyle/>
          <a:p>
            <a:pPr marL="0" marR="0" lvl="0" indent="0" algn="just" defTabSz="914400" rtl="0" eaLnBrk="1" fontAlgn="auto" latinLnBrk="0" hangingPunct="1">
              <a:lnSpc>
                <a:spcPts val="15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Calibri Light" panose="020F0302020204030204"/>
                <a:ea typeface="+mn-ea"/>
                <a:cs typeface="Arial" panose="020B0604020202020204" pitchFamily="34" charset="0"/>
              </a:rPr>
              <a:t>Lithium extraction from open cast mines or salt lake beds is environmentally damaging, capital intensive &amp; often takes years for approval</a:t>
            </a:r>
          </a:p>
        </p:txBody>
      </p:sp>
      <p:pic>
        <p:nvPicPr>
          <p:cNvPr id="25" name="Picture 24">
            <a:extLst>
              <a:ext uri="{FF2B5EF4-FFF2-40B4-BE49-F238E27FC236}">
                <a16:creationId xmlns:a16="http://schemas.microsoft.com/office/drawing/2014/main" id="{DF7A6EB1-0756-4B57-BECF-BDEC586C19E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191325" y="1412655"/>
            <a:ext cx="4680000" cy="2236273"/>
          </a:xfrm>
          <a:prstGeom prst="rect">
            <a:avLst/>
          </a:prstGeom>
        </p:spPr>
      </p:pic>
    </p:spTree>
    <p:extLst>
      <p:ext uri="{BB962C8B-B14F-4D97-AF65-F5344CB8AC3E}">
        <p14:creationId xmlns:p14="http://schemas.microsoft.com/office/powerpoint/2010/main" val="423306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8AF30C71-BA66-4A6D-9B5F-DB6219C9CD6E}"/>
              </a:ext>
            </a:extLst>
          </p:cNvPr>
          <p:cNvSpPr/>
          <p:nvPr/>
        </p:nvSpPr>
        <p:spPr>
          <a:xfrm>
            <a:off x="293688" y="1525370"/>
            <a:ext cx="1104057" cy="227342"/>
          </a:xfrm>
          <a:prstGeom prst="roundRect">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Corporate Assets:</a:t>
            </a:r>
          </a:p>
        </p:txBody>
      </p:sp>
      <p:graphicFrame>
        <p:nvGraphicFramePr>
          <p:cNvPr id="5" name="Content Placeholder 6">
            <a:extLst>
              <a:ext uri="{FF2B5EF4-FFF2-40B4-BE49-F238E27FC236}">
                <a16:creationId xmlns:a16="http://schemas.microsoft.com/office/drawing/2014/main" id="{88A72DBE-DB9B-436D-9A76-7A80A12F89AF}"/>
              </a:ext>
            </a:extLst>
          </p:cNvPr>
          <p:cNvGraphicFramePr>
            <a:graphicFrameLocks/>
          </p:cNvGraphicFramePr>
          <p:nvPr>
            <p:extLst>
              <p:ext uri="{D42A27DB-BD31-4B8C-83A1-F6EECF244321}">
                <p14:modId xmlns:p14="http://schemas.microsoft.com/office/powerpoint/2010/main" val="2277254533"/>
              </p:ext>
            </p:extLst>
          </p:nvPr>
        </p:nvGraphicFramePr>
        <p:xfrm>
          <a:off x="293688" y="2230149"/>
          <a:ext cx="11631612" cy="2376377"/>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9A67ED55-49D8-42B3-843E-6A4F29C9061F}"/>
              </a:ext>
            </a:extLst>
          </p:cNvPr>
          <p:cNvSpPr>
            <a:spLocks noGrp="1"/>
          </p:cNvSpPr>
          <p:nvPr>
            <p:ph type="sldNum" sz="quarter" idx="4"/>
          </p:nvPr>
        </p:nvSpPr>
        <p:spPr/>
        <p:txBody>
          <a:bodyPr/>
          <a:lstStyle/>
          <a:p>
            <a:fld id="{2296C458-4A9C-B445-BB71-B517784E389F}" type="slidenum">
              <a:rPr lang="en-US" smtClean="0"/>
              <a:pPr/>
              <a:t>10</a:t>
            </a:fld>
            <a:endParaRPr lang="en-US" dirty="0"/>
          </a:p>
        </p:txBody>
      </p:sp>
      <p:sp>
        <p:nvSpPr>
          <p:cNvPr id="4" name="Title 3">
            <a:extLst>
              <a:ext uri="{FF2B5EF4-FFF2-40B4-BE49-F238E27FC236}">
                <a16:creationId xmlns:a16="http://schemas.microsoft.com/office/drawing/2014/main" id="{8C264294-3095-42C3-9562-874CA2A09D38}"/>
              </a:ext>
            </a:extLst>
          </p:cNvPr>
          <p:cNvSpPr>
            <a:spLocks noGrp="1"/>
          </p:cNvSpPr>
          <p:nvPr>
            <p:ph type="title"/>
          </p:nvPr>
        </p:nvSpPr>
        <p:spPr/>
        <p:txBody>
          <a:bodyPr/>
          <a:lstStyle/>
          <a:p>
            <a:r>
              <a:rPr lang="en-GB" dirty="0"/>
              <a:t>Folsom Point Energy - Valuation Growth Potential</a:t>
            </a:r>
          </a:p>
        </p:txBody>
      </p:sp>
      <p:sp>
        <p:nvSpPr>
          <p:cNvPr id="6" name="TextBox 5">
            <a:extLst>
              <a:ext uri="{FF2B5EF4-FFF2-40B4-BE49-F238E27FC236}">
                <a16:creationId xmlns:a16="http://schemas.microsoft.com/office/drawing/2014/main" id="{FE11182E-3904-49F7-9B4A-4DB4230E1BBE}"/>
              </a:ext>
            </a:extLst>
          </p:cNvPr>
          <p:cNvSpPr txBox="1"/>
          <p:nvPr/>
        </p:nvSpPr>
        <p:spPr>
          <a:xfrm>
            <a:off x="293688" y="1193036"/>
            <a:ext cx="10937420" cy="307777"/>
          </a:xfrm>
          <a:prstGeom prst="rect">
            <a:avLst/>
          </a:prstGeom>
          <a:noFill/>
        </p:spPr>
        <p:txBody>
          <a:bodyPr wrap="square" lIns="0" r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2060"/>
                </a:solidFill>
                <a:effectLst/>
                <a:uLnTx/>
                <a:uFillTx/>
                <a:latin typeface="Franklin Gothic Medium" panose="020B0603020102020204" pitchFamily="34" charset="0"/>
                <a:cs typeface="Calibri Light" panose="020F0302020204030204" pitchFamily="34" charset="0"/>
              </a:rPr>
              <a:t>Illustrative Value across Development Milestones Including Required Capex. Considers Only One of the Five Prospects</a:t>
            </a:r>
          </a:p>
        </p:txBody>
      </p:sp>
      <p:sp>
        <p:nvSpPr>
          <p:cNvPr id="11" name="Rectangle: Rounded Corners 10">
            <a:extLst>
              <a:ext uri="{FF2B5EF4-FFF2-40B4-BE49-F238E27FC236}">
                <a16:creationId xmlns:a16="http://schemas.microsoft.com/office/drawing/2014/main" id="{C82CC38F-4251-47E6-A34C-3AD61882008E}"/>
              </a:ext>
            </a:extLst>
          </p:cNvPr>
          <p:cNvSpPr/>
          <p:nvPr/>
        </p:nvSpPr>
        <p:spPr>
          <a:xfrm>
            <a:off x="1491619" y="1525370"/>
            <a:ext cx="1105298" cy="227342"/>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Capex Required:</a:t>
            </a:r>
          </a:p>
        </p:txBody>
      </p:sp>
      <p:sp>
        <p:nvSpPr>
          <p:cNvPr id="13" name="Rectangle: Rounded Corners 12">
            <a:extLst>
              <a:ext uri="{FF2B5EF4-FFF2-40B4-BE49-F238E27FC236}">
                <a16:creationId xmlns:a16="http://schemas.microsoft.com/office/drawing/2014/main" id="{C358FFDD-0682-4FAB-9A1D-7462B083866F}"/>
              </a:ext>
            </a:extLst>
          </p:cNvPr>
          <p:cNvSpPr/>
          <p:nvPr/>
        </p:nvSpPr>
        <p:spPr>
          <a:xfrm>
            <a:off x="1116385" y="1866288"/>
            <a:ext cx="1478280" cy="1161745"/>
          </a:xfrm>
          <a:prstGeom prst="round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108000" indent="-108000">
              <a:buFont typeface="Arial" panose="020B0604020202020204" pitchFamily="34" charset="0"/>
              <a:buChar char="•"/>
            </a:pPr>
            <a:r>
              <a:rPr lang="en-GB" sz="1200" b="1" dirty="0">
                <a:solidFill>
                  <a:schemeClr val="tx1"/>
                </a:solidFill>
              </a:rPr>
              <a:t>Extensive well data</a:t>
            </a:r>
          </a:p>
          <a:p>
            <a:pPr marL="108000" indent="-108000">
              <a:buFont typeface="Arial" panose="020B0604020202020204" pitchFamily="34" charset="0"/>
              <a:buChar char="•"/>
            </a:pPr>
            <a:r>
              <a:rPr lang="en-GB" sz="1200" b="1" dirty="0">
                <a:solidFill>
                  <a:schemeClr val="tx1"/>
                </a:solidFill>
              </a:rPr>
              <a:t>First mover advantage on world class asset</a:t>
            </a:r>
          </a:p>
          <a:p>
            <a:pPr marL="108000" indent="-108000">
              <a:buFont typeface="Arial" panose="020B0604020202020204" pitchFamily="34" charset="0"/>
              <a:buChar char="•"/>
            </a:pPr>
            <a:r>
              <a:rPr lang="en-GB" sz="1200" b="1" dirty="0">
                <a:solidFill>
                  <a:schemeClr val="tx1"/>
                </a:solidFill>
              </a:rPr>
              <a:t>Team expertise</a:t>
            </a:r>
          </a:p>
        </p:txBody>
      </p:sp>
      <p:sp>
        <p:nvSpPr>
          <p:cNvPr id="14" name="Rectangle: Rounded Corners 13">
            <a:extLst>
              <a:ext uri="{FF2B5EF4-FFF2-40B4-BE49-F238E27FC236}">
                <a16:creationId xmlns:a16="http://schemas.microsoft.com/office/drawing/2014/main" id="{A8828781-EC6E-4FC7-BE5F-D710D74E4068}"/>
              </a:ext>
            </a:extLst>
          </p:cNvPr>
          <p:cNvSpPr/>
          <p:nvPr/>
        </p:nvSpPr>
        <p:spPr>
          <a:xfrm>
            <a:off x="3950955" y="1866288"/>
            <a:ext cx="1478280" cy="1161745"/>
          </a:xfrm>
          <a:prstGeom prst="round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108000" indent="-108000">
              <a:buFont typeface="Arial" panose="020B0604020202020204" pitchFamily="34" charset="0"/>
              <a:buChar char="•"/>
            </a:pPr>
            <a:r>
              <a:rPr lang="en-GB" sz="1200" b="1" dirty="0">
                <a:solidFill>
                  <a:schemeClr val="tx1"/>
                </a:solidFill>
              </a:rPr>
              <a:t>50k acres</a:t>
            </a:r>
          </a:p>
          <a:p>
            <a:pPr marL="108000" indent="-108000">
              <a:buFont typeface="Arial" panose="020B0604020202020204" pitchFamily="34" charset="0"/>
              <a:buChar char="•"/>
            </a:pPr>
            <a:r>
              <a:rPr lang="en-GB" sz="1200" b="1" dirty="0">
                <a:solidFill>
                  <a:schemeClr val="tx1"/>
                </a:solidFill>
              </a:rPr>
              <a:t>43-101 Reserve report</a:t>
            </a:r>
          </a:p>
          <a:p>
            <a:pPr marL="108000" indent="-108000">
              <a:buFont typeface="Arial" panose="020B0604020202020204" pitchFamily="34" charset="0"/>
              <a:buChar char="•"/>
            </a:pPr>
            <a:r>
              <a:rPr lang="en-GB" sz="1200" b="1" dirty="0">
                <a:solidFill>
                  <a:schemeClr val="tx1"/>
                </a:solidFill>
              </a:rPr>
              <a:t>750Kt Li</a:t>
            </a:r>
            <a:r>
              <a:rPr lang="en-GB" sz="1200" b="1" baseline="-25000" dirty="0">
                <a:solidFill>
                  <a:schemeClr val="tx1"/>
                </a:solidFill>
              </a:rPr>
              <a:t>2</a:t>
            </a:r>
            <a:r>
              <a:rPr lang="en-GB" sz="1200" b="1" dirty="0">
                <a:solidFill>
                  <a:schemeClr val="tx1"/>
                </a:solidFill>
              </a:rPr>
              <a:t>CO</a:t>
            </a:r>
            <a:r>
              <a:rPr lang="en-GB" sz="1200" b="1" baseline="-25000" dirty="0">
                <a:solidFill>
                  <a:schemeClr val="tx1"/>
                </a:solidFill>
              </a:rPr>
              <a:t>3</a:t>
            </a:r>
            <a:r>
              <a:rPr lang="en-GB" sz="1200" b="1" dirty="0">
                <a:solidFill>
                  <a:schemeClr val="tx1"/>
                </a:solidFill>
              </a:rPr>
              <a:t> Recoverable Reserves</a:t>
            </a:r>
            <a:endParaRPr lang="en-GB" sz="1200" b="1" baseline="-25000" dirty="0">
              <a:solidFill>
                <a:schemeClr val="tx1"/>
              </a:solidFill>
            </a:endParaRPr>
          </a:p>
        </p:txBody>
      </p:sp>
      <p:sp>
        <p:nvSpPr>
          <p:cNvPr id="15" name="Rectangle: Rounded Corners 14">
            <a:extLst>
              <a:ext uri="{FF2B5EF4-FFF2-40B4-BE49-F238E27FC236}">
                <a16:creationId xmlns:a16="http://schemas.microsoft.com/office/drawing/2014/main" id="{3ACF80F9-86C5-492A-847C-318205DA889E}"/>
              </a:ext>
            </a:extLst>
          </p:cNvPr>
          <p:cNvSpPr/>
          <p:nvPr/>
        </p:nvSpPr>
        <p:spPr>
          <a:xfrm>
            <a:off x="6785525" y="1866288"/>
            <a:ext cx="1478280" cy="1161745"/>
          </a:xfrm>
          <a:prstGeom prst="round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108000" indent="-108000">
              <a:buFont typeface="Arial" panose="020B0604020202020204" pitchFamily="34" charset="0"/>
              <a:buChar char="•"/>
            </a:pPr>
            <a:r>
              <a:rPr lang="en-GB" sz="1200" b="1" dirty="0">
                <a:solidFill>
                  <a:schemeClr val="tx1"/>
                </a:solidFill>
              </a:rPr>
              <a:t>200k acres</a:t>
            </a:r>
          </a:p>
          <a:p>
            <a:pPr marL="108000" indent="-108000">
              <a:buFont typeface="Arial" panose="020B0604020202020204" pitchFamily="34" charset="0"/>
              <a:buChar char="•"/>
            </a:pPr>
            <a:r>
              <a:rPr lang="en-GB" sz="1200" b="1" dirty="0">
                <a:solidFill>
                  <a:schemeClr val="tx1"/>
                </a:solidFill>
              </a:rPr>
              <a:t>PFS and Pilot begin</a:t>
            </a:r>
          </a:p>
          <a:p>
            <a:pPr marL="108000" indent="-108000">
              <a:buFont typeface="Arial" panose="020B0604020202020204" pitchFamily="34" charset="0"/>
              <a:buChar char="•"/>
            </a:pPr>
            <a:r>
              <a:rPr lang="en-GB" sz="1200" b="1" dirty="0">
                <a:solidFill>
                  <a:schemeClr val="tx1"/>
                </a:solidFill>
              </a:rPr>
              <a:t>2.25Mt Li</a:t>
            </a:r>
            <a:r>
              <a:rPr lang="en-GB" sz="1200" b="1" baseline="-25000" dirty="0">
                <a:solidFill>
                  <a:schemeClr val="tx1"/>
                </a:solidFill>
              </a:rPr>
              <a:t>2</a:t>
            </a:r>
            <a:r>
              <a:rPr lang="en-GB" sz="1200" b="1" dirty="0">
                <a:solidFill>
                  <a:schemeClr val="tx1"/>
                </a:solidFill>
              </a:rPr>
              <a:t>CO</a:t>
            </a:r>
            <a:r>
              <a:rPr lang="en-GB" sz="1200" b="1" baseline="-25000" dirty="0">
                <a:solidFill>
                  <a:schemeClr val="tx1"/>
                </a:solidFill>
              </a:rPr>
              <a:t>3 </a:t>
            </a:r>
            <a:r>
              <a:rPr lang="en-GB" sz="1200" b="1" dirty="0">
                <a:solidFill>
                  <a:schemeClr val="tx1"/>
                </a:solidFill>
              </a:rPr>
              <a:t>Reserves</a:t>
            </a:r>
            <a:endParaRPr lang="en-GB" sz="1200" b="1" baseline="-25000" dirty="0">
              <a:solidFill>
                <a:schemeClr val="tx1"/>
              </a:solidFill>
            </a:endParaRPr>
          </a:p>
        </p:txBody>
      </p:sp>
      <p:sp>
        <p:nvSpPr>
          <p:cNvPr id="16" name="Rectangle: Rounded Corners 15">
            <a:extLst>
              <a:ext uri="{FF2B5EF4-FFF2-40B4-BE49-F238E27FC236}">
                <a16:creationId xmlns:a16="http://schemas.microsoft.com/office/drawing/2014/main" id="{92FC2ABE-72F4-4F62-80D0-60C47199CE2D}"/>
              </a:ext>
            </a:extLst>
          </p:cNvPr>
          <p:cNvSpPr/>
          <p:nvPr/>
        </p:nvSpPr>
        <p:spPr>
          <a:xfrm>
            <a:off x="9620094" y="1866288"/>
            <a:ext cx="1478280" cy="1161745"/>
          </a:xfrm>
          <a:prstGeom prst="round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108000" indent="-108000">
              <a:buFont typeface="Arial" panose="020B0604020202020204" pitchFamily="34" charset="0"/>
              <a:buChar char="•"/>
            </a:pPr>
            <a:r>
              <a:rPr lang="en-GB" sz="1200" b="1" dirty="0">
                <a:solidFill>
                  <a:schemeClr val="tx1"/>
                </a:solidFill>
              </a:rPr>
              <a:t>160Ktpa production</a:t>
            </a:r>
          </a:p>
          <a:p>
            <a:pPr marL="108000" indent="-108000">
              <a:buFont typeface="Arial" panose="020B0604020202020204" pitchFamily="34" charset="0"/>
              <a:buChar char="•"/>
            </a:pPr>
            <a:r>
              <a:rPr lang="en-GB" sz="1200" b="1" dirty="0">
                <a:solidFill>
                  <a:schemeClr val="tx1"/>
                </a:solidFill>
              </a:rPr>
              <a:t>3.3Mt Li</a:t>
            </a:r>
            <a:r>
              <a:rPr lang="en-GB" sz="1200" b="1" baseline="-25000" dirty="0">
                <a:solidFill>
                  <a:schemeClr val="tx1"/>
                </a:solidFill>
              </a:rPr>
              <a:t>2</a:t>
            </a:r>
            <a:r>
              <a:rPr lang="en-GB" sz="1200" b="1" dirty="0">
                <a:solidFill>
                  <a:schemeClr val="tx1"/>
                </a:solidFill>
              </a:rPr>
              <a:t>CO</a:t>
            </a:r>
            <a:r>
              <a:rPr lang="en-GB" sz="1200" b="1" baseline="-25000" dirty="0">
                <a:solidFill>
                  <a:schemeClr val="tx1"/>
                </a:solidFill>
              </a:rPr>
              <a:t>3 </a:t>
            </a:r>
            <a:r>
              <a:rPr lang="en-GB" sz="1200" b="1" dirty="0">
                <a:solidFill>
                  <a:schemeClr val="tx1"/>
                </a:solidFill>
              </a:rPr>
              <a:t>Recoverable Reserves</a:t>
            </a:r>
          </a:p>
        </p:txBody>
      </p:sp>
      <p:grpSp>
        <p:nvGrpSpPr>
          <p:cNvPr id="7" name="Group 6">
            <a:extLst>
              <a:ext uri="{FF2B5EF4-FFF2-40B4-BE49-F238E27FC236}">
                <a16:creationId xmlns:a16="http://schemas.microsoft.com/office/drawing/2014/main" id="{0E930308-9F81-49B8-8F83-F7037D7B0A91}"/>
              </a:ext>
            </a:extLst>
          </p:cNvPr>
          <p:cNvGrpSpPr/>
          <p:nvPr/>
        </p:nvGrpSpPr>
        <p:grpSpPr>
          <a:xfrm>
            <a:off x="8314417" y="2323521"/>
            <a:ext cx="1256117" cy="247278"/>
            <a:chOff x="8315124" y="3214343"/>
            <a:chExt cx="1256117" cy="247278"/>
          </a:xfrm>
        </p:grpSpPr>
        <p:sp>
          <p:nvSpPr>
            <p:cNvPr id="23" name="Rectangle: Rounded Corners 22">
              <a:extLst>
                <a:ext uri="{FF2B5EF4-FFF2-40B4-BE49-F238E27FC236}">
                  <a16:creationId xmlns:a16="http://schemas.microsoft.com/office/drawing/2014/main" id="{DFE567B4-8A6E-4841-9AB7-585F5BD18F82}"/>
                </a:ext>
              </a:extLst>
            </p:cNvPr>
            <p:cNvSpPr/>
            <p:nvPr/>
          </p:nvSpPr>
          <p:spPr>
            <a:xfrm>
              <a:off x="8458119" y="3214343"/>
              <a:ext cx="972000" cy="247278"/>
            </a:xfrm>
            <a:prstGeom prst="round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200" dirty="0">
                  <a:solidFill>
                    <a:schemeClr val="tx1"/>
                  </a:solidFill>
                </a:rPr>
                <a:t>$200M-$400M</a:t>
              </a:r>
            </a:p>
          </p:txBody>
        </p:sp>
        <p:sp>
          <p:nvSpPr>
            <p:cNvPr id="26" name="Isosceles Triangle 25">
              <a:extLst>
                <a:ext uri="{FF2B5EF4-FFF2-40B4-BE49-F238E27FC236}">
                  <a16:creationId xmlns:a16="http://schemas.microsoft.com/office/drawing/2014/main" id="{A3CBC39A-E4A2-486E-A123-F168B7721C27}"/>
                </a:ext>
              </a:extLst>
            </p:cNvPr>
            <p:cNvSpPr/>
            <p:nvPr/>
          </p:nvSpPr>
          <p:spPr>
            <a:xfrm rot="5400000">
              <a:off x="9437230" y="3283982"/>
              <a:ext cx="160022" cy="108000"/>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Isosceles Triangle 26">
              <a:extLst>
                <a:ext uri="{FF2B5EF4-FFF2-40B4-BE49-F238E27FC236}">
                  <a16:creationId xmlns:a16="http://schemas.microsoft.com/office/drawing/2014/main" id="{C27E9C88-F348-4892-B8DE-4F694E72E5AE}"/>
                </a:ext>
              </a:extLst>
            </p:cNvPr>
            <p:cNvSpPr/>
            <p:nvPr/>
          </p:nvSpPr>
          <p:spPr>
            <a:xfrm rot="5400000">
              <a:off x="8289113" y="3283982"/>
              <a:ext cx="160022" cy="108000"/>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8" name="Group 7">
            <a:extLst>
              <a:ext uri="{FF2B5EF4-FFF2-40B4-BE49-F238E27FC236}">
                <a16:creationId xmlns:a16="http://schemas.microsoft.com/office/drawing/2014/main" id="{EE77A372-D678-41A9-BA94-2FA7FD35F77B}"/>
              </a:ext>
            </a:extLst>
          </p:cNvPr>
          <p:cNvGrpSpPr/>
          <p:nvPr/>
        </p:nvGrpSpPr>
        <p:grpSpPr>
          <a:xfrm>
            <a:off x="5479847" y="2323521"/>
            <a:ext cx="1256117" cy="247278"/>
            <a:chOff x="5480554" y="3241903"/>
            <a:chExt cx="1256117" cy="247278"/>
          </a:xfrm>
        </p:grpSpPr>
        <p:sp>
          <p:nvSpPr>
            <p:cNvPr id="31" name="Rectangle: Rounded Corners 30">
              <a:extLst>
                <a:ext uri="{FF2B5EF4-FFF2-40B4-BE49-F238E27FC236}">
                  <a16:creationId xmlns:a16="http://schemas.microsoft.com/office/drawing/2014/main" id="{142ACABD-B72B-4022-BC6C-75A7911B9E38}"/>
                </a:ext>
              </a:extLst>
            </p:cNvPr>
            <p:cNvSpPr/>
            <p:nvPr/>
          </p:nvSpPr>
          <p:spPr>
            <a:xfrm>
              <a:off x="5623549" y="3241903"/>
              <a:ext cx="972000" cy="247278"/>
            </a:xfrm>
            <a:prstGeom prst="round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200" dirty="0">
                  <a:solidFill>
                    <a:schemeClr val="tx1"/>
                  </a:solidFill>
                </a:rPr>
                <a:t>$30-60M</a:t>
              </a:r>
            </a:p>
          </p:txBody>
        </p:sp>
        <p:sp>
          <p:nvSpPr>
            <p:cNvPr id="32" name="Isosceles Triangle 31">
              <a:extLst>
                <a:ext uri="{FF2B5EF4-FFF2-40B4-BE49-F238E27FC236}">
                  <a16:creationId xmlns:a16="http://schemas.microsoft.com/office/drawing/2014/main" id="{D5B80C48-CA23-4EA8-8DB2-7BEA9A3750A8}"/>
                </a:ext>
              </a:extLst>
            </p:cNvPr>
            <p:cNvSpPr/>
            <p:nvPr/>
          </p:nvSpPr>
          <p:spPr>
            <a:xfrm rot="5400000">
              <a:off x="6602660" y="3311542"/>
              <a:ext cx="160022" cy="108000"/>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Isosceles Triangle 32">
              <a:extLst>
                <a:ext uri="{FF2B5EF4-FFF2-40B4-BE49-F238E27FC236}">
                  <a16:creationId xmlns:a16="http://schemas.microsoft.com/office/drawing/2014/main" id="{5C5E771F-DD7F-436E-A234-F148B13FC974}"/>
                </a:ext>
              </a:extLst>
            </p:cNvPr>
            <p:cNvSpPr/>
            <p:nvPr/>
          </p:nvSpPr>
          <p:spPr>
            <a:xfrm rot="5400000">
              <a:off x="5454543" y="3311542"/>
              <a:ext cx="160022" cy="108000"/>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9" name="Group 8">
            <a:extLst>
              <a:ext uri="{FF2B5EF4-FFF2-40B4-BE49-F238E27FC236}">
                <a16:creationId xmlns:a16="http://schemas.microsoft.com/office/drawing/2014/main" id="{02A1CDE5-7A72-49DA-884E-4A60C709B57D}"/>
              </a:ext>
            </a:extLst>
          </p:cNvPr>
          <p:cNvGrpSpPr/>
          <p:nvPr/>
        </p:nvGrpSpPr>
        <p:grpSpPr>
          <a:xfrm>
            <a:off x="2645277" y="2323521"/>
            <a:ext cx="1256117" cy="247278"/>
            <a:chOff x="2645984" y="3257001"/>
            <a:chExt cx="1256117" cy="247278"/>
          </a:xfrm>
        </p:grpSpPr>
        <p:sp>
          <p:nvSpPr>
            <p:cNvPr id="37" name="Rectangle: Rounded Corners 36">
              <a:extLst>
                <a:ext uri="{FF2B5EF4-FFF2-40B4-BE49-F238E27FC236}">
                  <a16:creationId xmlns:a16="http://schemas.microsoft.com/office/drawing/2014/main" id="{705A7EB9-227F-4229-891E-C77EF3B9BF63}"/>
                </a:ext>
              </a:extLst>
            </p:cNvPr>
            <p:cNvSpPr/>
            <p:nvPr/>
          </p:nvSpPr>
          <p:spPr>
            <a:xfrm>
              <a:off x="2788979" y="3257001"/>
              <a:ext cx="972000" cy="247278"/>
            </a:xfrm>
            <a:prstGeom prst="round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200" dirty="0">
                  <a:solidFill>
                    <a:schemeClr val="tx1"/>
                  </a:solidFill>
                </a:rPr>
                <a:t>$10M</a:t>
              </a:r>
            </a:p>
          </p:txBody>
        </p:sp>
        <p:sp>
          <p:nvSpPr>
            <p:cNvPr id="38" name="Isosceles Triangle 37">
              <a:extLst>
                <a:ext uri="{FF2B5EF4-FFF2-40B4-BE49-F238E27FC236}">
                  <a16:creationId xmlns:a16="http://schemas.microsoft.com/office/drawing/2014/main" id="{52521F1F-4347-43C7-98A2-6DB8C20474F8}"/>
                </a:ext>
              </a:extLst>
            </p:cNvPr>
            <p:cNvSpPr/>
            <p:nvPr/>
          </p:nvSpPr>
          <p:spPr>
            <a:xfrm rot="5400000">
              <a:off x="3768090" y="3326640"/>
              <a:ext cx="160022" cy="108000"/>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Isosceles Triangle 38">
              <a:extLst>
                <a:ext uri="{FF2B5EF4-FFF2-40B4-BE49-F238E27FC236}">
                  <a16:creationId xmlns:a16="http://schemas.microsoft.com/office/drawing/2014/main" id="{C2684149-5BFF-47D8-9BBF-01AFC8A712D1}"/>
                </a:ext>
              </a:extLst>
            </p:cNvPr>
            <p:cNvSpPr/>
            <p:nvPr/>
          </p:nvSpPr>
          <p:spPr>
            <a:xfrm rot="5400000">
              <a:off x="2619973" y="3326640"/>
              <a:ext cx="160022" cy="108000"/>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0" name="Rectangle 39">
            <a:extLst>
              <a:ext uri="{FF2B5EF4-FFF2-40B4-BE49-F238E27FC236}">
                <a16:creationId xmlns:a16="http://schemas.microsoft.com/office/drawing/2014/main" id="{51FEF8EF-DE7F-4F65-BC06-47B6D6CBFD85}"/>
              </a:ext>
            </a:extLst>
          </p:cNvPr>
          <p:cNvSpPr/>
          <p:nvPr/>
        </p:nvSpPr>
        <p:spPr>
          <a:xfrm>
            <a:off x="1116385" y="4499894"/>
            <a:ext cx="1479600" cy="1998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[June 2022]</a:t>
            </a:r>
          </a:p>
        </p:txBody>
      </p:sp>
      <p:sp>
        <p:nvSpPr>
          <p:cNvPr id="41" name="Rectangle 40">
            <a:extLst>
              <a:ext uri="{FF2B5EF4-FFF2-40B4-BE49-F238E27FC236}">
                <a16:creationId xmlns:a16="http://schemas.microsoft.com/office/drawing/2014/main" id="{D7088994-1283-46FD-9889-14BF7599A1E5}"/>
              </a:ext>
            </a:extLst>
          </p:cNvPr>
          <p:cNvSpPr/>
          <p:nvPr/>
        </p:nvSpPr>
        <p:spPr>
          <a:xfrm>
            <a:off x="3950955" y="4499894"/>
            <a:ext cx="1476000" cy="1998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[February 2023]</a:t>
            </a:r>
          </a:p>
        </p:txBody>
      </p:sp>
      <p:sp>
        <p:nvSpPr>
          <p:cNvPr id="42" name="Rectangle 41">
            <a:extLst>
              <a:ext uri="{FF2B5EF4-FFF2-40B4-BE49-F238E27FC236}">
                <a16:creationId xmlns:a16="http://schemas.microsoft.com/office/drawing/2014/main" id="{1496FD85-EB0A-4309-A6D4-A5298D436C65}"/>
              </a:ext>
            </a:extLst>
          </p:cNvPr>
          <p:cNvSpPr/>
          <p:nvPr/>
        </p:nvSpPr>
        <p:spPr>
          <a:xfrm>
            <a:off x="6785525" y="4499894"/>
            <a:ext cx="1476000" cy="1998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[November 2023]</a:t>
            </a:r>
          </a:p>
        </p:txBody>
      </p:sp>
      <p:sp>
        <p:nvSpPr>
          <p:cNvPr id="43" name="Rectangle 42">
            <a:extLst>
              <a:ext uri="{FF2B5EF4-FFF2-40B4-BE49-F238E27FC236}">
                <a16:creationId xmlns:a16="http://schemas.microsoft.com/office/drawing/2014/main" id="{21978999-7418-48A1-955D-03C51D8761E7}"/>
              </a:ext>
            </a:extLst>
          </p:cNvPr>
          <p:cNvSpPr/>
          <p:nvPr/>
        </p:nvSpPr>
        <p:spPr>
          <a:xfrm>
            <a:off x="9620094" y="4499894"/>
            <a:ext cx="1476000" cy="1998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[November 2024]</a:t>
            </a:r>
          </a:p>
        </p:txBody>
      </p:sp>
      <p:sp>
        <p:nvSpPr>
          <p:cNvPr id="49" name="Rectangle 48">
            <a:extLst>
              <a:ext uri="{FF2B5EF4-FFF2-40B4-BE49-F238E27FC236}">
                <a16:creationId xmlns:a16="http://schemas.microsoft.com/office/drawing/2014/main" id="{EFBF7070-4F4C-4EAC-B1AD-7E887098F625}"/>
              </a:ext>
            </a:extLst>
          </p:cNvPr>
          <p:cNvSpPr/>
          <p:nvPr/>
        </p:nvSpPr>
        <p:spPr>
          <a:xfrm>
            <a:off x="6469980" y="6524069"/>
            <a:ext cx="1833822" cy="300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Font typeface="+mj-lt"/>
              <a:buAutoNum type="arabicParenR"/>
            </a:pPr>
            <a:r>
              <a:rPr lang="en-GB" sz="700" dirty="0">
                <a:solidFill>
                  <a:schemeClr val="tx1"/>
                </a:solidFill>
              </a:rPr>
              <a:t>Cap IQ date as of 21/04/2022</a:t>
            </a:r>
          </a:p>
        </p:txBody>
      </p:sp>
      <p:graphicFrame>
        <p:nvGraphicFramePr>
          <p:cNvPr id="50" name="Table 45">
            <a:extLst>
              <a:ext uri="{FF2B5EF4-FFF2-40B4-BE49-F238E27FC236}">
                <a16:creationId xmlns:a16="http://schemas.microsoft.com/office/drawing/2014/main" id="{AA164678-405D-42C8-8400-5612C28E776A}"/>
              </a:ext>
            </a:extLst>
          </p:cNvPr>
          <p:cNvGraphicFramePr>
            <a:graphicFrameLocks noGrp="1"/>
          </p:cNvGraphicFramePr>
          <p:nvPr>
            <p:extLst>
              <p:ext uri="{D42A27DB-BD31-4B8C-83A1-F6EECF244321}">
                <p14:modId xmlns:p14="http://schemas.microsoft.com/office/powerpoint/2010/main" val="103815772"/>
              </p:ext>
            </p:extLst>
          </p:nvPr>
        </p:nvGraphicFramePr>
        <p:xfrm>
          <a:off x="3508403" y="4813981"/>
          <a:ext cx="2363384" cy="1385280"/>
        </p:xfrm>
        <a:graphic>
          <a:graphicData uri="http://schemas.openxmlformats.org/drawingml/2006/table">
            <a:tbl>
              <a:tblPr firstRow="1" bandRow="1">
                <a:tableStyleId>{5C22544A-7EE6-4342-B048-85BDC9FD1C3A}</a:tableStyleId>
              </a:tblPr>
              <a:tblGrid>
                <a:gridCol w="1457758">
                  <a:extLst>
                    <a:ext uri="{9D8B030D-6E8A-4147-A177-3AD203B41FA5}">
                      <a16:colId xmlns:a16="http://schemas.microsoft.com/office/drawing/2014/main" val="160254271"/>
                    </a:ext>
                  </a:extLst>
                </a:gridCol>
                <a:gridCol w="905626">
                  <a:extLst>
                    <a:ext uri="{9D8B030D-6E8A-4147-A177-3AD203B41FA5}">
                      <a16:colId xmlns:a16="http://schemas.microsoft.com/office/drawing/2014/main" val="182998576"/>
                    </a:ext>
                  </a:extLst>
                </a:gridCol>
              </a:tblGrid>
              <a:tr h="252000">
                <a:tc>
                  <a:txBody>
                    <a:bodyPr/>
                    <a:lstStyle/>
                    <a:p>
                      <a:pPr algn="l"/>
                      <a:r>
                        <a:rPr lang="en-GB" sz="1200" dirty="0">
                          <a:solidFill>
                            <a:schemeClr val="tx1"/>
                          </a:solidFill>
                        </a:rPr>
                        <a:t>Comparison Companies</a:t>
                      </a:r>
                    </a:p>
                  </a:txBody>
                  <a:tcPr marL="36000" marR="36000" marT="36000" marB="36000">
                    <a:lnB w="28575" cap="flat" cmpd="sng" algn="ctr">
                      <a:solidFill>
                        <a:srgbClr val="002060"/>
                      </a:solidFill>
                      <a:prstDash val="solid"/>
                      <a:round/>
                      <a:headEnd type="none" w="med" len="med"/>
                      <a:tailEnd type="none" w="med" len="med"/>
                    </a:lnB>
                    <a:noFill/>
                  </a:tcPr>
                </a:tc>
                <a:tc>
                  <a:txBody>
                    <a:bodyPr/>
                    <a:lstStyle/>
                    <a:p>
                      <a:pPr algn="r"/>
                      <a:r>
                        <a:rPr lang="en-GB" sz="1200" dirty="0">
                          <a:solidFill>
                            <a:schemeClr val="tx1"/>
                          </a:solidFill>
                        </a:rPr>
                        <a:t>M. Cap ($M)</a:t>
                      </a:r>
                      <a:r>
                        <a:rPr lang="en-GB" sz="1200" baseline="30000" dirty="0">
                          <a:solidFill>
                            <a:schemeClr val="tx1"/>
                          </a:solidFill>
                        </a:rPr>
                        <a:t>(1)</a:t>
                      </a:r>
                    </a:p>
                  </a:txBody>
                  <a:tcPr marL="36000" marR="36000" marT="36000" marB="36000">
                    <a:lnB w="28575"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480980182"/>
                  </a:ext>
                </a:extLst>
              </a:tr>
              <a:tr h="194075">
                <a:tc>
                  <a:txBody>
                    <a:bodyPr/>
                    <a:lstStyle/>
                    <a:p>
                      <a:r>
                        <a:rPr lang="en-GB" sz="1200" b="0" dirty="0">
                          <a:solidFill>
                            <a:schemeClr val="tx1"/>
                          </a:solidFill>
                        </a:rPr>
                        <a:t>Bradda Head Lithium</a:t>
                      </a:r>
                    </a:p>
                  </a:txBody>
                  <a:tcPr marL="36000" marR="36000" marT="36000" marB="36000">
                    <a:lnT w="28575" cap="flat" cmpd="sng" algn="ctr">
                      <a:solidFill>
                        <a:srgbClr val="002060"/>
                      </a:solidFill>
                      <a:prstDash val="solid"/>
                      <a:round/>
                      <a:headEnd type="none" w="med" len="med"/>
                      <a:tailEnd type="none" w="med" len="med"/>
                    </a:lnT>
                    <a:noFill/>
                  </a:tcPr>
                </a:tc>
                <a:tc>
                  <a:txBody>
                    <a:bodyPr/>
                    <a:lstStyle/>
                    <a:p>
                      <a:pPr algn="r"/>
                      <a:r>
                        <a:rPr lang="en-GB" sz="1200" b="0" dirty="0">
                          <a:solidFill>
                            <a:schemeClr val="tx1"/>
                          </a:solidFill>
                        </a:rPr>
                        <a:t>72</a:t>
                      </a:r>
                    </a:p>
                  </a:txBody>
                  <a:tcPr marL="36000" marR="36000" marT="36000" marB="36000">
                    <a:lnT w="28575" cap="flat" cmpd="sng" algn="ctr">
                      <a:solidFill>
                        <a:srgbClr val="002060"/>
                      </a:solidFill>
                      <a:prstDash val="solid"/>
                      <a:round/>
                      <a:headEnd type="none" w="med" len="med"/>
                      <a:tailEnd type="none" w="med" len="med"/>
                    </a:lnT>
                    <a:noFill/>
                  </a:tcPr>
                </a:tc>
                <a:extLst>
                  <a:ext uri="{0D108BD9-81ED-4DB2-BD59-A6C34878D82A}">
                    <a16:rowId xmlns:a16="http://schemas.microsoft.com/office/drawing/2014/main" val="3305603125"/>
                  </a:ext>
                </a:extLst>
              </a:tr>
              <a:tr h="194075">
                <a:tc>
                  <a:txBody>
                    <a:bodyPr/>
                    <a:lstStyle/>
                    <a:p>
                      <a:r>
                        <a:rPr lang="en-GB" sz="1200" b="0" dirty="0">
                          <a:solidFill>
                            <a:schemeClr val="tx1"/>
                          </a:solidFill>
                        </a:rPr>
                        <a:t>Cleantech Lithium</a:t>
                      </a:r>
                    </a:p>
                  </a:txBody>
                  <a:tcPr marL="36000" marR="36000" marT="36000" marB="36000">
                    <a:noFill/>
                  </a:tcPr>
                </a:tc>
                <a:tc>
                  <a:txBody>
                    <a:bodyPr/>
                    <a:lstStyle/>
                    <a:p>
                      <a:pPr algn="r"/>
                      <a:r>
                        <a:rPr lang="en-GB" sz="1200" b="0" dirty="0">
                          <a:solidFill>
                            <a:schemeClr val="tx1"/>
                          </a:solidFill>
                        </a:rPr>
                        <a:t>31</a:t>
                      </a:r>
                    </a:p>
                  </a:txBody>
                  <a:tcPr marL="36000" marR="36000" marT="36000" marB="36000">
                    <a:noFill/>
                  </a:tcPr>
                </a:tc>
                <a:extLst>
                  <a:ext uri="{0D108BD9-81ED-4DB2-BD59-A6C34878D82A}">
                    <a16:rowId xmlns:a16="http://schemas.microsoft.com/office/drawing/2014/main" val="1463749577"/>
                  </a:ext>
                </a:extLst>
              </a:tr>
              <a:tr h="194075">
                <a:tc>
                  <a:txBody>
                    <a:bodyPr/>
                    <a:lstStyle/>
                    <a:p>
                      <a:r>
                        <a:rPr lang="en-GB" sz="1200" b="0" dirty="0">
                          <a:solidFill>
                            <a:schemeClr val="tx1"/>
                          </a:solidFill>
                        </a:rPr>
                        <a:t>Balkan Mining &amp; Minerals</a:t>
                      </a:r>
                    </a:p>
                  </a:txBody>
                  <a:tcPr marL="36000" marR="36000" marT="36000" marB="36000">
                    <a:noFill/>
                  </a:tcPr>
                </a:tc>
                <a:tc>
                  <a:txBody>
                    <a:bodyPr/>
                    <a:lstStyle/>
                    <a:p>
                      <a:pPr algn="r"/>
                      <a:r>
                        <a:rPr lang="en-GB" sz="1200" b="0" dirty="0">
                          <a:solidFill>
                            <a:schemeClr val="tx1"/>
                          </a:solidFill>
                        </a:rPr>
                        <a:t>12</a:t>
                      </a:r>
                    </a:p>
                  </a:txBody>
                  <a:tcPr marL="36000" marR="36000" marT="36000" marB="36000">
                    <a:noFill/>
                  </a:tcPr>
                </a:tc>
                <a:extLst>
                  <a:ext uri="{0D108BD9-81ED-4DB2-BD59-A6C34878D82A}">
                    <a16:rowId xmlns:a16="http://schemas.microsoft.com/office/drawing/2014/main" val="4285467526"/>
                  </a:ext>
                </a:extLst>
              </a:tr>
            </a:tbl>
          </a:graphicData>
        </a:graphic>
      </p:graphicFrame>
      <p:graphicFrame>
        <p:nvGraphicFramePr>
          <p:cNvPr id="51" name="Table 45">
            <a:extLst>
              <a:ext uri="{FF2B5EF4-FFF2-40B4-BE49-F238E27FC236}">
                <a16:creationId xmlns:a16="http://schemas.microsoft.com/office/drawing/2014/main" id="{3703266E-5BCE-4F5E-80AF-FBFCD0DB3B1C}"/>
              </a:ext>
            </a:extLst>
          </p:cNvPr>
          <p:cNvGraphicFramePr>
            <a:graphicFrameLocks noGrp="1"/>
          </p:cNvGraphicFramePr>
          <p:nvPr>
            <p:extLst>
              <p:ext uri="{D42A27DB-BD31-4B8C-83A1-F6EECF244321}">
                <p14:modId xmlns:p14="http://schemas.microsoft.com/office/powerpoint/2010/main" val="2759203287"/>
              </p:ext>
            </p:extLst>
          </p:nvPr>
        </p:nvGraphicFramePr>
        <p:xfrm>
          <a:off x="6345649" y="4813981"/>
          <a:ext cx="2363384" cy="1202400"/>
        </p:xfrm>
        <a:graphic>
          <a:graphicData uri="http://schemas.openxmlformats.org/drawingml/2006/table">
            <a:tbl>
              <a:tblPr firstRow="1" bandRow="1">
                <a:tableStyleId>{5C22544A-7EE6-4342-B048-85BDC9FD1C3A}</a:tableStyleId>
              </a:tblPr>
              <a:tblGrid>
                <a:gridCol w="1457758">
                  <a:extLst>
                    <a:ext uri="{9D8B030D-6E8A-4147-A177-3AD203B41FA5}">
                      <a16:colId xmlns:a16="http://schemas.microsoft.com/office/drawing/2014/main" val="160254271"/>
                    </a:ext>
                  </a:extLst>
                </a:gridCol>
                <a:gridCol w="905626">
                  <a:extLst>
                    <a:ext uri="{9D8B030D-6E8A-4147-A177-3AD203B41FA5}">
                      <a16:colId xmlns:a16="http://schemas.microsoft.com/office/drawing/2014/main" val="182998576"/>
                    </a:ext>
                  </a:extLst>
                </a:gridCol>
              </a:tblGrid>
              <a:tr h="252000">
                <a:tc>
                  <a:txBody>
                    <a:bodyPr/>
                    <a:lstStyle/>
                    <a:p>
                      <a:pPr algn="l"/>
                      <a:r>
                        <a:rPr lang="en-GB" sz="1200" dirty="0">
                          <a:solidFill>
                            <a:schemeClr val="tx1"/>
                          </a:solidFill>
                        </a:rPr>
                        <a:t>Comparison Companies</a:t>
                      </a:r>
                    </a:p>
                  </a:txBody>
                  <a:tcPr marL="36000" marR="36000" marT="36000" marB="36000">
                    <a:lnB w="28575" cap="flat" cmpd="sng" algn="ctr">
                      <a:solidFill>
                        <a:srgbClr val="002060"/>
                      </a:solidFill>
                      <a:prstDash val="solid"/>
                      <a:round/>
                      <a:headEnd type="none" w="med" len="med"/>
                      <a:tailEnd type="none" w="med" len="med"/>
                    </a:lnB>
                    <a:noFill/>
                  </a:tcPr>
                </a:tc>
                <a:tc>
                  <a:txBody>
                    <a:bodyPr/>
                    <a:lstStyle/>
                    <a:p>
                      <a:pPr algn="r"/>
                      <a:r>
                        <a:rPr lang="en-GB" sz="1200" dirty="0">
                          <a:solidFill>
                            <a:schemeClr val="tx1"/>
                          </a:solidFill>
                        </a:rPr>
                        <a:t>M. Cap ($M)</a:t>
                      </a:r>
                      <a:r>
                        <a:rPr lang="en-GB" sz="1200" baseline="30000" dirty="0">
                          <a:solidFill>
                            <a:schemeClr val="tx1"/>
                          </a:solidFill>
                        </a:rPr>
                        <a:t>(1)</a:t>
                      </a:r>
                    </a:p>
                  </a:txBody>
                  <a:tcPr marL="36000" marR="36000" marT="36000" marB="36000">
                    <a:lnB w="28575"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480980182"/>
                  </a:ext>
                </a:extLst>
              </a:tr>
              <a:tr h="194075">
                <a:tc>
                  <a:txBody>
                    <a:bodyPr/>
                    <a:lstStyle/>
                    <a:p>
                      <a:r>
                        <a:rPr lang="en-GB" sz="1200" dirty="0"/>
                        <a:t>Lithium Americas</a:t>
                      </a:r>
                    </a:p>
                  </a:txBody>
                  <a:tcPr marL="36000" marR="36000" marT="36000" marB="36000">
                    <a:lnT w="28575" cap="flat" cmpd="sng" algn="ctr">
                      <a:solidFill>
                        <a:srgbClr val="002060"/>
                      </a:solidFill>
                      <a:prstDash val="solid"/>
                      <a:round/>
                      <a:headEnd type="none" w="med" len="med"/>
                      <a:tailEnd type="none" w="med" len="med"/>
                    </a:lnT>
                    <a:noFill/>
                  </a:tcPr>
                </a:tc>
                <a:tc>
                  <a:txBody>
                    <a:bodyPr/>
                    <a:lstStyle/>
                    <a:p>
                      <a:pPr algn="r"/>
                      <a:r>
                        <a:rPr lang="en-GB" sz="1200" dirty="0"/>
                        <a:t>3,722</a:t>
                      </a:r>
                    </a:p>
                  </a:txBody>
                  <a:tcPr marL="36000" marR="36000" marT="36000" marB="36000">
                    <a:lnT w="28575" cap="flat" cmpd="sng" algn="ctr">
                      <a:solidFill>
                        <a:srgbClr val="002060"/>
                      </a:solidFill>
                      <a:prstDash val="solid"/>
                      <a:round/>
                      <a:headEnd type="none" w="med" len="med"/>
                      <a:tailEnd type="none" w="med" len="med"/>
                    </a:lnT>
                    <a:noFill/>
                  </a:tcPr>
                </a:tc>
                <a:extLst>
                  <a:ext uri="{0D108BD9-81ED-4DB2-BD59-A6C34878D82A}">
                    <a16:rowId xmlns:a16="http://schemas.microsoft.com/office/drawing/2014/main" val="3305603125"/>
                  </a:ext>
                </a:extLst>
              </a:tr>
              <a:tr h="194075">
                <a:tc>
                  <a:txBody>
                    <a:bodyPr/>
                    <a:lstStyle/>
                    <a:p>
                      <a:r>
                        <a:rPr lang="en-GB" sz="1200" b="0" dirty="0">
                          <a:solidFill>
                            <a:schemeClr val="tx1"/>
                          </a:solidFill>
                        </a:rPr>
                        <a:t>Lake Resources</a:t>
                      </a:r>
                    </a:p>
                  </a:txBody>
                  <a:tcPr marL="36000" marR="36000" marT="36000" marB="36000">
                    <a:noFill/>
                  </a:tcPr>
                </a:tc>
                <a:tc>
                  <a:txBody>
                    <a:bodyPr/>
                    <a:lstStyle/>
                    <a:p>
                      <a:pPr algn="r"/>
                      <a:r>
                        <a:rPr lang="en-GB" sz="1200" b="0" dirty="0">
                          <a:solidFill>
                            <a:schemeClr val="tx1"/>
                          </a:solidFill>
                        </a:rPr>
                        <a:t>2,002</a:t>
                      </a:r>
                    </a:p>
                  </a:txBody>
                  <a:tcPr marL="36000" marR="36000" marT="36000" marB="36000">
                    <a:noFill/>
                  </a:tcPr>
                </a:tc>
                <a:extLst>
                  <a:ext uri="{0D108BD9-81ED-4DB2-BD59-A6C34878D82A}">
                    <a16:rowId xmlns:a16="http://schemas.microsoft.com/office/drawing/2014/main" val="1463749577"/>
                  </a:ext>
                </a:extLst>
              </a:tr>
              <a:tr h="194075">
                <a:tc>
                  <a:txBody>
                    <a:bodyPr/>
                    <a:lstStyle/>
                    <a:p>
                      <a:r>
                        <a:rPr lang="en-GB" sz="1200" dirty="0"/>
                        <a:t>Standard Lithium</a:t>
                      </a:r>
                    </a:p>
                  </a:txBody>
                  <a:tcPr marL="36000" marR="36000" marT="36000" marB="36000">
                    <a:noFill/>
                  </a:tcPr>
                </a:tc>
                <a:tc>
                  <a:txBody>
                    <a:bodyPr/>
                    <a:lstStyle/>
                    <a:p>
                      <a:pPr algn="r"/>
                      <a:r>
                        <a:rPr lang="en-GB" sz="1200" dirty="0"/>
                        <a:t>1,136</a:t>
                      </a:r>
                    </a:p>
                  </a:txBody>
                  <a:tcPr marL="36000" marR="36000" marT="36000" marB="36000">
                    <a:noFill/>
                  </a:tcPr>
                </a:tc>
                <a:extLst>
                  <a:ext uri="{0D108BD9-81ED-4DB2-BD59-A6C34878D82A}">
                    <a16:rowId xmlns:a16="http://schemas.microsoft.com/office/drawing/2014/main" val="1966198249"/>
                  </a:ext>
                </a:extLst>
              </a:tr>
            </a:tbl>
          </a:graphicData>
        </a:graphic>
      </p:graphicFrame>
      <p:graphicFrame>
        <p:nvGraphicFramePr>
          <p:cNvPr id="52" name="Table 45">
            <a:extLst>
              <a:ext uri="{FF2B5EF4-FFF2-40B4-BE49-F238E27FC236}">
                <a16:creationId xmlns:a16="http://schemas.microsoft.com/office/drawing/2014/main" id="{D908CAC1-2507-4C97-97A3-6752822C5064}"/>
              </a:ext>
            </a:extLst>
          </p:cNvPr>
          <p:cNvGraphicFramePr>
            <a:graphicFrameLocks noGrp="1"/>
          </p:cNvGraphicFramePr>
          <p:nvPr>
            <p:extLst>
              <p:ext uri="{D42A27DB-BD31-4B8C-83A1-F6EECF244321}">
                <p14:modId xmlns:p14="http://schemas.microsoft.com/office/powerpoint/2010/main" val="2714269117"/>
              </p:ext>
            </p:extLst>
          </p:nvPr>
        </p:nvGraphicFramePr>
        <p:xfrm>
          <a:off x="9182895" y="4813981"/>
          <a:ext cx="2363384" cy="1202400"/>
        </p:xfrm>
        <a:graphic>
          <a:graphicData uri="http://schemas.openxmlformats.org/drawingml/2006/table">
            <a:tbl>
              <a:tblPr firstRow="1" bandRow="1">
                <a:tableStyleId>{5C22544A-7EE6-4342-B048-85BDC9FD1C3A}</a:tableStyleId>
              </a:tblPr>
              <a:tblGrid>
                <a:gridCol w="1457758">
                  <a:extLst>
                    <a:ext uri="{9D8B030D-6E8A-4147-A177-3AD203B41FA5}">
                      <a16:colId xmlns:a16="http://schemas.microsoft.com/office/drawing/2014/main" val="160254271"/>
                    </a:ext>
                  </a:extLst>
                </a:gridCol>
                <a:gridCol w="905626">
                  <a:extLst>
                    <a:ext uri="{9D8B030D-6E8A-4147-A177-3AD203B41FA5}">
                      <a16:colId xmlns:a16="http://schemas.microsoft.com/office/drawing/2014/main" val="182998576"/>
                    </a:ext>
                  </a:extLst>
                </a:gridCol>
              </a:tblGrid>
              <a:tr h="252000">
                <a:tc>
                  <a:txBody>
                    <a:bodyPr/>
                    <a:lstStyle/>
                    <a:p>
                      <a:pPr algn="l"/>
                      <a:r>
                        <a:rPr lang="en-GB" sz="1200" dirty="0">
                          <a:solidFill>
                            <a:schemeClr val="tx1"/>
                          </a:solidFill>
                        </a:rPr>
                        <a:t>Comparison Companies</a:t>
                      </a:r>
                    </a:p>
                  </a:txBody>
                  <a:tcPr marL="36000" marR="36000" marT="36000" marB="36000">
                    <a:lnB w="28575" cap="flat" cmpd="sng" algn="ctr">
                      <a:solidFill>
                        <a:srgbClr val="002060"/>
                      </a:solidFill>
                      <a:prstDash val="solid"/>
                      <a:round/>
                      <a:headEnd type="none" w="med" len="med"/>
                      <a:tailEnd type="none" w="med" len="med"/>
                    </a:lnB>
                    <a:noFill/>
                  </a:tcPr>
                </a:tc>
                <a:tc>
                  <a:txBody>
                    <a:bodyPr/>
                    <a:lstStyle/>
                    <a:p>
                      <a:pPr algn="r"/>
                      <a:r>
                        <a:rPr lang="en-GB" sz="1200" dirty="0">
                          <a:solidFill>
                            <a:schemeClr val="tx1"/>
                          </a:solidFill>
                        </a:rPr>
                        <a:t>M. Cap ($M)</a:t>
                      </a:r>
                      <a:r>
                        <a:rPr lang="en-GB" sz="1200" baseline="30000" dirty="0">
                          <a:solidFill>
                            <a:schemeClr val="tx1"/>
                          </a:solidFill>
                        </a:rPr>
                        <a:t>(1)</a:t>
                      </a:r>
                    </a:p>
                  </a:txBody>
                  <a:tcPr marL="36000" marR="36000" marT="36000" marB="36000">
                    <a:lnB w="28575"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480980182"/>
                  </a:ext>
                </a:extLst>
              </a:tr>
              <a:tr h="194075">
                <a:tc>
                  <a:txBody>
                    <a:bodyPr/>
                    <a:lstStyle/>
                    <a:p>
                      <a:r>
                        <a:rPr lang="en-GB" sz="1200" dirty="0"/>
                        <a:t>Albemarle</a:t>
                      </a:r>
                    </a:p>
                  </a:txBody>
                  <a:tcPr marL="36000" marR="36000" marT="36000" marB="36000">
                    <a:lnT w="28575" cap="flat" cmpd="sng" algn="ctr">
                      <a:solidFill>
                        <a:srgbClr val="002060"/>
                      </a:solidFill>
                      <a:prstDash val="solid"/>
                      <a:round/>
                      <a:headEnd type="none" w="med" len="med"/>
                      <a:tailEnd type="none" w="med" len="med"/>
                    </a:lnT>
                    <a:noFill/>
                  </a:tcPr>
                </a:tc>
                <a:tc>
                  <a:txBody>
                    <a:bodyPr/>
                    <a:lstStyle/>
                    <a:p>
                      <a:pPr algn="r"/>
                      <a:r>
                        <a:rPr lang="en-GB" sz="1200" dirty="0"/>
                        <a:t>24,270</a:t>
                      </a:r>
                    </a:p>
                  </a:txBody>
                  <a:tcPr marL="36000" marR="36000" marT="36000" marB="36000">
                    <a:lnT w="28575" cap="flat" cmpd="sng" algn="ctr">
                      <a:solidFill>
                        <a:srgbClr val="002060"/>
                      </a:solidFill>
                      <a:prstDash val="solid"/>
                      <a:round/>
                      <a:headEnd type="none" w="med" len="med"/>
                      <a:tailEnd type="none" w="med" len="med"/>
                    </a:lnT>
                    <a:noFill/>
                  </a:tcPr>
                </a:tc>
                <a:extLst>
                  <a:ext uri="{0D108BD9-81ED-4DB2-BD59-A6C34878D82A}">
                    <a16:rowId xmlns:a16="http://schemas.microsoft.com/office/drawing/2014/main" val="3305603125"/>
                  </a:ext>
                </a:extLst>
              </a:tr>
              <a:tr h="194075">
                <a:tc>
                  <a:txBody>
                    <a:bodyPr/>
                    <a:lstStyle/>
                    <a:p>
                      <a:r>
                        <a:rPr lang="en-GB" sz="1200" dirty="0"/>
                        <a:t>Pilbara Minerals</a:t>
                      </a:r>
                    </a:p>
                  </a:txBody>
                  <a:tcPr marL="36000" marR="36000" marT="36000" marB="36000">
                    <a:noFill/>
                  </a:tcPr>
                </a:tc>
                <a:tc>
                  <a:txBody>
                    <a:bodyPr/>
                    <a:lstStyle/>
                    <a:p>
                      <a:pPr algn="r"/>
                      <a:r>
                        <a:rPr lang="en-GB" sz="1200" dirty="0"/>
                        <a:t>6,288</a:t>
                      </a:r>
                    </a:p>
                  </a:txBody>
                  <a:tcPr marL="36000" marR="36000" marT="36000" marB="36000">
                    <a:noFill/>
                  </a:tcPr>
                </a:tc>
                <a:extLst>
                  <a:ext uri="{0D108BD9-81ED-4DB2-BD59-A6C34878D82A}">
                    <a16:rowId xmlns:a16="http://schemas.microsoft.com/office/drawing/2014/main" val="674405845"/>
                  </a:ext>
                </a:extLst>
              </a:tr>
              <a:tr h="194075">
                <a:tc>
                  <a:txBody>
                    <a:bodyPr/>
                    <a:lstStyle/>
                    <a:p>
                      <a:r>
                        <a:rPr lang="en-GB" sz="1200" dirty="0"/>
                        <a:t>Allkem</a:t>
                      </a:r>
                    </a:p>
                  </a:txBody>
                  <a:tcPr marL="36000" marR="36000" marT="36000" marB="36000">
                    <a:noFill/>
                  </a:tcPr>
                </a:tc>
                <a:tc>
                  <a:txBody>
                    <a:bodyPr/>
                    <a:lstStyle/>
                    <a:p>
                      <a:pPr algn="r"/>
                      <a:r>
                        <a:rPr lang="en-GB" sz="1200" dirty="0"/>
                        <a:t>6,170</a:t>
                      </a:r>
                    </a:p>
                  </a:txBody>
                  <a:tcPr marL="36000" marR="36000" marT="36000" marB="36000">
                    <a:noFill/>
                  </a:tcPr>
                </a:tc>
                <a:extLst>
                  <a:ext uri="{0D108BD9-81ED-4DB2-BD59-A6C34878D82A}">
                    <a16:rowId xmlns:a16="http://schemas.microsoft.com/office/drawing/2014/main" val="1463749577"/>
                  </a:ext>
                </a:extLst>
              </a:tr>
            </a:tbl>
          </a:graphicData>
        </a:graphic>
      </p:graphicFrame>
      <p:graphicFrame>
        <p:nvGraphicFramePr>
          <p:cNvPr id="34" name="Table 45">
            <a:extLst>
              <a:ext uri="{FF2B5EF4-FFF2-40B4-BE49-F238E27FC236}">
                <a16:creationId xmlns:a16="http://schemas.microsoft.com/office/drawing/2014/main" id="{EA54948A-B43E-E050-61F0-0B275FBC0F3C}"/>
              </a:ext>
            </a:extLst>
          </p:cNvPr>
          <p:cNvGraphicFramePr>
            <a:graphicFrameLocks noGrp="1"/>
          </p:cNvGraphicFramePr>
          <p:nvPr>
            <p:extLst>
              <p:ext uri="{D42A27DB-BD31-4B8C-83A1-F6EECF244321}">
                <p14:modId xmlns:p14="http://schemas.microsoft.com/office/powerpoint/2010/main" val="3053549997"/>
              </p:ext>
            </p:extLst>
          </p:nvPr>
        </p:nvGraphicFramePr>
        <p:xfrm>
          <a:off x="922828" y="4966381"/>
          <a:ext cx="2242879" cy="540240"/>
        </p:xfrm>
        <a:graphic>
          <a:graphicData uri="http://schemas.openxmlformats.org/drawingml/2006/table">
            <a:tbl>
              <a:tblPr firstRow="1" bandRow="1">
                <a:tableStyleId>{5C22544A-7EE6-4342-B048-85BDC9FD1C3A}</a:tableStyleId>
              </a:tblPr>
              <a:tblGrid>
                <a:gridCol w="2242879">
                  <a:extLst>
                    <a:ext uri="{9D8B030D-6E8A-4147-A177-3AD203B41FA5}">
                      <a16:colId xmlns:a16="http://schemas.microsoft.com/office/drawing/2014/main" val="160254271"/>
                    </a:ext>
                  </a:extLst>
                </a:gridCol>
              </a:tblGrid>
              <a:tr h="252000">
                <a:tc>
                  <a:txBody>
                    <a:bodyPr/>
                    <a:lstStyle/>
                    <a:p>
                      <a:pPr algn="l"/>
                      <a:endParaRPr lang="en-GB" sz="1400" dirty="0">
                        <a:solidFill>
                          <a:schemeClr val="tx1"/>
                        </a:solidFill>
                      </a:endParaRPr>
                    </a:p>
                  </a:txBody>
                  <a:tcPr marL="36000" marR="36000" marT="36000" marB="36000">
                    <a:lnB w="28575"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480980182"/>
                  </a:ext>
                </a:extLst>
              </a:tr>
              <a:tr h="194075">
                <a:tc>
                  <a:txBody>
                    <a:bodyPr/>
                    <a:lstStyle/>
                    <a:p>
                      <a:endParaRPr lang="en-GB" sz="1200" b="0" dirty="0">
                        <a:solidFill>
                          <a:schemeClr val="tx1"/>
                        </a:solidFill>
                      </a:endParaRPr>
                    </a:p>
                  </a:txBody>
                  <a:tcPr marL="36000" marR="36000" marT="36000" marB="36000">
                    <a:lnT w="28575" cap="flat" cmpd="sng" algn="ctr">
                      <a:solidFill>
                        <a:srgbClr val="002060"/>
                      </a:solidFill>
                      <a:prstDash val="solid"/>
                      <a:round/>
                      <a:headEnd type="none" w="med" len="med"/>
                      <a:tailEnd type="none" w="med" len="med"/>
                    </a:lnT>
                    <a:noFill/>
                  </a:tcPr>
                </a:tc>
                <a:extLst>
                  <a:ext uri="{0D108BD9-81ED-4DB2-BD59-A6C34878D82A}">
                    <a16:rowId xmlns:a16="http://schemas.microsoft.com/office/drawing/2014/main" val="3305603125"/>
                  </a:ext>
                </a:extLst>
              </a:tr>
            </a:tbl>
          </a:graphicData>
        </a:graphic>
      </p:graphicFrame>
    </p:spTree>
    <p:extLst>
      <p:ext uri="{BB962C8B-B14F-4D97-AF65-F5344CB8AC3E}">
        <p14:creationId xmlns:p14="http://schemas.microsoft.com/office/powerpoint/2010/main" val="551532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D4D35-C00F-660A-B14D-7D7302E50EEE}"/>
              </a:ext>
            </a:extLst>
          </p:cNvPr>
          <p:cNvSpPr>
            <a:spLocks noGrp="1"/>
          </p:cNvSpPr>
          <p:nvPr>
            <p:ph type="title"/>
          </p:nvPr>
        </p:nvSpPr>
        <p:spPr>
          <a:xfrm>
            <a:off x="294395" y="365126"/>
            <a:ext cx="11630905" cy="5826123"/>
          </a:xfrm>
        </p:spPr>
        <p:txBody>
          <a:bodyPr/>
          <a:lstStyle/>
          <a:p>
            <a:pPr>
              <a:lnSpc>
                <a:spcPct val="100000"/>
              </a:lnSpc>
              <a:spcBef>
                <a:spcPts val="1200"/>
              </a:spcBef>
              <a:spcAft>
                <a:spcPts val="1200"/>
              </a:spcAft>
            </a:pPr>
            <a:r>
              <a:rPr lang="en-GB" sz="8000" dirty="0"/>
              <a:t>Helium</a:t>
            </a:r>
            <a:br>
              <a:rPr lang="en-GB" sz="8000" dirty="0"/>
            </a:br>
            <a:r>
              <a:rPr lang="en-GB" sz="8000" dirty="0"/>
              <a:t>The High </a:t>
            </a:r>
            <a:br>
              <a:rPr lang="en-GB" sz="8000" dirty="0"/>
            </a:br>
            <a:r>
              <a:rPr lang="en-GB" sz="8000" dirty="0"/>
              <a:t>Tech Gas</a:t>
            </a:r>
          </a:p>
        </p:txBody>
      </p:sp>
      <p:sp>
        <p:nvSpPr>
          <p:cNvPr id="4" name="Slide Number Placeholder 3">
            <a:extLst>
              <a:ext uri="{FF2B5EF4-FFF2-40B4-BE49-F238E27FC236}">
                <a16:creationId xmlns:a16="http://schemas.microsoft.com/office/drawing/2014/main" id="{279EC0D2-4F71-C71A-D6D9-01F3F0B1B5B2}"/>
              </a:ext>
            </a:extLst>
          </p:cNvPr>
          <p:cNvSpPr>
            <a:spLocks noGrp="1"/>
          </p:cNvSpPr>
          <p:nvPr>
            <p:ph type="sldNum" sz="quarter" idx="4"/>
          </p:nvPr>
        </p:nvSpPr>
        <p:spPr/>
        <p:txBody>
          <a:bodyPr/>
          <a:lstStyle/>
          <a:p>
            <a:fld id="{2296C458-4A9C-B445-BB71-B517784E389F}" type="slidenum">
              <a:rPr lang="en-US" smtClean="0"/>
              <a:pPr/>
              <a:t>11</a:t>
            </a:fld>
            <a:endParaRPr lang="en-US" dirty="0"/>
          </a:p>
        </p:txBody>
      </p:sp>
    </p:spTree>
    <p:extLst>
      <p:ext uri="{BB962C8B-B14F-4D97-AF65-F5344CB8AC3E}">
        <p14:creationId xmlns:p14="http://schemas.microsoft.com/office/powerpoint/2010/main" val="2667607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2DF665-41F7-AA62-269A-B16D63DA8628}"/>
              </a:ext>
            </a:extLst>
          </p:cNvPr>
          <p:cNvSpPr>
            <a:spLocks noGrp="1"/>
          </p:cNvSpPr>
          <p:nvPr>
            <p:ph type="title"/>
          </p:nvPr>
        </p:nvSpPr>
        <p:spPr/>
        <p:txBody>
          <a:bodyPr/>
          <a:lstStyle/>
          <a:p>
            <a:r>
              <a:rPr lang="en-US" spc="80" dirty="0"/>
              <a:t>Investment Overview</a:t>
            </a:r>
            <a:endParaRPr lang="en-GB" dirty="0"/>
          </a:p>
        </p:txBody>
      </p:sp>
      <p:sp>
        <p:nvSpPr>
          <p:cNvPr id="7" name="Content Placeholder 1">
            <a:extLst>
              <a:ext uri="{FF2B5EF4-FFF2-40B4-BE49-F238E27FC236}">
                <a16:creationId xmlns:a16="http://schemas.microsoft.com/office/drawing/2014/main" id="{E694876B-45DD-F17D-4459-17ECF653946A}"/>
              </a:ext>
            </a:extLst>
          </p:cNvPr>
          <p:cNvSpPr txBox="1">
            <a:spLocks/>
          </p:cNvSpPr>
          <p:nvPr/>
        </p:nvSpPr>
        <p:spPr>
          <a:xfrm>
            <a:off x="294395" y="2382379"/>
            <a:ext cx="6841429" cy="45719"/>
          </a:xfrm>
          <a:prstGeom prst="rect">
            <a:avLst/>
          </a:prstGeom>
        </p:spPr>
        <p:txBody>
          <a:bodyPr vert="horz" lIns="0" tIns="45720" rIns="0" bIns="45720" rtlCol="0">
            <a:noAutofit/>
          </a:bodyPr>
          <a:lstStyle>
            <a:lvl1pPr marL="228600" indent="-228600" algn="l" defTabSz="914400" rtl="0" eaLnBrk="1" latinLnBrk="0" hangingPunct="1">
              <a:lnSpc>
                <a:spcPct val="90000"/>
              </a:lnSpc>
              <a:spcBef>
                <a:spcPts val="1000"/>
              </a:spcBef>
              <a:buClr>
                <a:srgbClr val="002060"/>
              </a:buClr>
              <a:buFont typeface="Arial" panose="020B0604020202020204" pitchFamily="34" charset="0"/>
              <a:buChar char="•"/>
              <a:defRPr sz="1400" b="0" kern="1200">
                <a:solidFill>
                  <a:schemeClr val="tx1"/>
                </a:solidFill>
                <a:latin typeface="+mn-lt"/>
                <a:ea typeface="Franklin Gothic Demi" charset="0"/>
                <a:cs typeface="Franklin Gothic Demi" charset="0"/>
              </a:defRPr>
            </a:lvl1pPr>
            <a:lvl2pPr marL="685800" indent="-228600" algn="l" defTabSz="914400" rtl="0" eaLnBrk="1" latinLnBrk="0" hangingPunct="1">
              <a:lnSpc>
                <a:spcPct val="90000"/>
              </a:lnSpc>
              <a:spcBef>
                <a:spcPts val="500"/>
              </a:spcBef>
              <a:buClr>
                <a:srgbClr val="002060"/>
              </a:buClr>
              <a:buFont typeface="Arial" panose="020B0604020202020204" pitchFamily="34" charset="0"/>
              <a:buChar char="•"/>
              <a:defRPr sz="1200" b="0" i="0" kern="1200">
                <a:solidFill>
                  <a:schemeClr val="tx1"/>
                </a:solidFill>
                <a:latin typeface="+mn-lt"/>
                <a:ea typeface="Franklin Gothic Demi" charset="0"/>
                <a:cs typeface="Franklin Gothic Demi"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Franklin Gothic Book" charset="0"/>
                <a:cs typeface="Franklin Gothic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Franklin Gothic Book" charset="0"/>
                <a:cs typeface="Franklin Gothic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Franklin Gothic Book" charset="0"/>
                <a:cs typeface="Franklin Gothic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ClrTx/>
              <a:buSzPct val="100000"/>
              <a:buFont typeface="Arial" pitchFamily="34"/>
              <a:buNone/>
              <a:defRPr/>
            </a:pPr>
            <a:r>
              <a:rPr lang="en-US" dirty="0">
                <a:solidFill>
                  <a:srgbClr val="000000"/>
                </a:solidFill>
                <a:latin typeface="Calibri" panose="020F0502020204030204" pitchFamily="34" charset="0"/>
                <a:cs typeface="Calibri" panose="020F0502020204030204" pitchFamily="34" charset="0"/>
              </a:rPr>
              <a:t>2CP has identified two significant helium opportunities in historic Helium producing regions in the central USA; the company is moving to consolidate a large land position and establish a world class resource</a:t>
            </a:r>
          </a:p>
          <a:p>
            <a:pPr marL="0" indent="0">
              <a:lnSpc>
                <a:spcPct val="100000"/>
              </a:lnSpc>
              <a:spcBef>
                <a:spcPts val="0"/>
              </a:spcBef>
              <a:spcAft>
                <a:spcPts val="1200"/>
              </a:spcAft>
              <a:buClrTx/>
              <a:buSzPct val="100000"/>
              <a:buFont typeface="Arial" pitchFamily="34"/>
              <a:buNone/>
              <a:defRPr/>
            </a:pPr>
            <a:r>
              <a:rPr lang="en-US" dirty="0">
                <a:solidFill>
                  <a:srgbClr val="000000"/>
                </a:solidFill>
                <a:latin typeface="Calibri" panose="020F0502020204030204" pitchFamily="34" charset="0"/>
                <a:cs typeface="Calibri" panose="020F0502020204030204" pitchFamily="34" charset="0"/>
              </a:rPr>
              <a:t>As a required strategic resource for high-tech manufacturing (semiconductors), healthcare machinery, and space operations, helium supply is a key focus for governments’ goals to future proof their economies. Demand profiles for helium indicate that there will be substantial supply shortages through the 2020s and potentially long-term</a:t>
            </a:r>
          </a:p>
          <a:p>
            <a:pPr marL="0" indent="0">
              <a:lnSpc>
                <a:spcPct val="100000"/>
              </a:lnSpc>
              <a:spcBef>
                <a:spcPts val="0"/>
              </a:spcBef>
              <a:spcAft>
                <a:spcPts val="1200"/>
              </a:spcAft>
              <a:buClrTx/>
              <a:buSzPct val="100000"/>
              <a:buFont typeface="Arial" pitchFamily="34"/>
              <a:buNone/>
              <a:defRPr/>
            </a:pPr>
            <a:r>
              <a:rPr lang="en-US" dirty="0">
                <a:solidFill>
                  <a:srgbClr val="000000"/>
                </a:solidFill>
                <a:latin typeface="Calibri" panose="020F0502020204030204" pitchFamily="34" charset="0"/>
                <a:cs typeface="Calibri" panose="020F0502020204030204" pitchFamily="34" charset="0"/>
              </a:rPr>
              <a:t>The helium opportunities identified by 2CP are a) strategically located in the USA, b) close to specialized helium infrastructure and c) low-cost extraction prospects</a:t>
            </a:r>
          </a:p>
          <a:p>
            <a:pPr marL="0" indent="0">
              <a:lnSpc>
                <a:spcPct val="100000"/>
              </a:lnSpc>
              <a:spcBef>
                <a:spcPts val="0"/>
              </a:spcBef>
              <a:spcAft>
                <a:spcPts val="1200"/>
              </a:spcAft>
              <a:buClrTx/>
              <a:buSzPct val="100000"/>
              <a:buFont typeface="Arial" pitchFamily="34"/>
              <a:buNone/>
              <a:defRPr/>
            </a:pPr>
            <a:r>
              <a:rPr lang="en-US" dirty="0">
                <a:solidFill>
                  <a:srgbClr val="000000"/>
                </a:solidFill>
                <a:latin typeface="Calibri" panose="020F0502020204030204" pitchFamily="34" charset="0"/>
                <a:cs typeface="Calibri" panose="020F0502020204030204" pitchFamily="34" charset="0"/>
              </a:rPr>
              <a:t>The total project size has identified c. 800,000 acres containing areas with stacked reservoirs and zones between 0.9% and 2.2% helium content</a:t>
            </a:r>
          </a:p>
        </p:txBody>
      </p:sp>
      <p:sp>
        <p:nvSpPr>
          <p:cNvPr id="2" name="Slide Number Placeholder 2">
            <a:extLst>
              <a:ext uri="{FF2B5EF4-FFF2-40B4-BE49-F238E27FC236}">
                <a16:creationId xmlns:a16="http://schemas.microsoft.com/office/drawing/2014/main" id="{70AB40A3-D766-85DF-03CD-0CBF971ED037}"/>
              </a:ext>
            </a:extLst>
          </p:cNvPr>
          <p:cNvSpPr>
            <a:spLocks noGrp="1"/>
          </p:cNvSpPr>
          <p:nvPr>
            <p:ph type="sldNum" sz="quarter" idx="4"/>
          </p:nvPr>
        </p:nvSpPr>
        <p:spPr>
          <a:xfrm>
            <a:off x="11707576" y="6551596"/>
            <a:ext cx="434696" cy="230831"/>
          </a:xfrm>
        </p:spPr>
        <p:txBody>
          <a:bodyPr/>
          <a:lstStyle/>
          <a:p>
            <a:fld id="{2296C458-4A9C-B445-BB71-B517784E389F}" type="slidenum">
              <a:rPr lang="en-US" smtClean="0"/>
              <a:pPr/>
              <a:t>12</a:t>
            </a:fld>
            <a:endParaRPr lang="en-US" dirty="0"/>
          </a:p>
        </p:txBody>
      </p:sp>
      <p:grpSp>
        <p:nvGrpSpPr>
          <p:cNvPr id="14" name="Group 13">
            <a:extLst>
              <a:ext uri="{FF2B5EF4-FFF2-40B4-BE49-F238E27FC236}">
                <a16:creationId xmlns:a16="http://schemas.microsoft.com/office/drawing/2014/main" id="{6CCE66C8-B911-9725-3647-B97C0FC697D7}"/>
              </a:ext>
            </a:extLst>
          </p:cNvPr>
          <p:cNvGrpSpPr/>
          <p:nvPr/>
        </p:nvGrpSpPr>
        <p:grpSpPr>
          <a:xfrm>
            <a:off x="7629942" y="3144873"/>
            <a:ext cx="4512330" cy="3348000"/>
            <a:chOff x="4846969" y="2161779"/>
            <a:chExt cx="4733747" cy="3348000"/>
          </a:xfrm>
        </p:grpSpPr>
        <p:sp>
          <p:nvSpPr>
            <p:cNvPr id="5" name="Content Placeholder 2">
              <a:extLst>
                <a:ext uri="{FF2B5EF4-FFF2-40B4-BE49-F238E27FC236}">
                  <a16:creationId xmlns:a16="http://schemas.microsoft.com/office/drawing/2014/main" id="{47461393-5259-21E1-6F24-C99A2B2FAF89}"/>
                </a:ext>
              </a:extLst>
            </p:cNvPr>
            <p:cNvSpPr txBox="1"/>
            <p:nvPr/>
          </p:nvSpPr>
          <p:spPr>
            <a:xfrm>
              <a:off x="4846969" y="2183094"/>
              <a:ext cx="2271269" cy="920517"/>
            </a:xfrm>
            <a:prstGeom prst="rect">
              <a:avLst/>
            </a:prstGeom>
            <a:noFill/>
            <a:ln cap="flat">
              <a:noFill/>
            </a:ln>
          </p:spPr>
          <p:txBody>
            <a:bodyPr vert="horz" wrap="square" lIns="68580" tIns="34290" rIns="68580" bIns="34290" anchor="t" anchorCtr="1" compatLnSpc="1">
              <a:noAutofit/>
            </a:bodyPr>
            <a:lstStyle/>
            <a:p>
              <a:pPr marL="0" marR="0" lvl="0" indent="0" algn="ctr" defTabSz="914400" rtl="0" eaLnBrk="1" fontAlgn="auto" latinLnBrk="0" hangingPunct="1">
                <a:lnSpc>
                  <a:spcPts val="2500"/>
                </a:lnSpc>
                <a:spcBef>
                  <a:spcPts val="0"/>
                </a:spcBef>
                <a:spcAft>
                  <a:spcPts val="0"/>
                </a:spcAft>
                <a:buClrTx/>
                <a:buSzTx/>
                <a:buFontTx/>
                <a:buNone/>
                <a:tabLst/>
                <a:defRPr sz="1800" b="0" i="0" u="none" strike="noStrike" kern="0" cap="none" spc="0" baseline="0">
                  <a:solidFill>
                    <a:srgbClr val="000000"/>
                  </a:solidFill>
                  <a:uFillTx/>
                </a:defRPr>
              </a:pPr>
              <a:r>
                <a:rPr kumimoji="0" lang="en-GB" sz="1400" b="1" i="0" u="none" strike="noStrike" kern="1200" cap="none" spc="0" normalizeH="0" baseline="0" noProof="0" dirty="0">
                  <a:ln>
                    <a:noFill/>
                  </a:ln>
                  <a:solidFill>
                    <a:srgbClr val="000000"/>
                  </a:solidFill>
                  <a:effectLst/>
                  <a:uLnTx/>
                  <a:uFillTx/>
                  <a:latin typeface="Calibri"/>
                  <a:ea typeface="Franklin Gothic Demi"/>
                  <a:cs typeface="Franklin Gothic Demi"/>
                </a:rPr>
                <a:t>Upper Zone</a:t>
              </a:r>
            </a:p>
          </p:txBody>
        </p:sp>
        <p:sp>
          <p:nvSpPr>
            <p:cNvPr id="6" name="Content Placeholder 2">
              <a:extLst>
                <a:ext uri="{FF2B5EF4-FFF2-40B4-BE49-F238E27FC236}">
                  <a16:creationId xmlns:a16="http://schemas.microsoft.com/office/drawing/2014/main" id="{1AB7977B-718F-F0D1-5B69-A8441E747565}"/>
                </a:ext>
              </a:extLst>
            </p:cNvPr>
            <p:cNvSpPr txBox="1"/>
            <p:nvPr/>
          </p:nvSpPr>
          <p:spPr>
            <a:xfrm>
              <a:off x="7122252" y="2183094"/>
              <a:ext cx="2458464" cy="920517"/>
            </a:xfrm>
            <a:prstGeom prst="rect">
              <a:avLst/>
            </a:prstGeom>
            <a:noFill/>
            <a:ln cap="flat">
              <a:noFill/>
            </a:ln>
          </p:spPr>
          <p:txBody>
            <a:bodyPr vert="horz" wrap="square" lIns="68580" tIns="34290" rIns="68580" bIns="34290" anchor="t" anchorCtr="1" compatLnSpc="1">
              <a:noAutofit/>
            </a:bodyPr>
            <a:lstStyle/>
            <a:p>
              <a:pPr marL="0" marR="0" lvl="0" indent="0" algn="ctr" defTabSz="914400" rtl="0" eaLnBrk="1" fontAlgn="auto" latinLnBrk="0" hangingPunct="1">
                <a:lnSpc>
                  <a:spcPts val="2500"/>
                </a:lnSpc>
                <a:spcBef>
                  <a:spcPts val="0"/>
                </a:spcBef>
                <a:spcAft>
                  <a:spcPts val="0"/>
                </a:spcAft>
                <a:buClrTx/>
                <a:buSzTx/>
                <a:buFontTx/>
                <a:buNone/>
                <a:tabLst/>
                <a:defRPr sz="1800" b="0" i="0" u="none" strike="noStrike" kern="0" cap="none" spc="0" baseline="0">
                  <a:solidFill>
                    <a:srgbClr val="000000"/>
                  </a:solidFill>
                  <a:uFillTx/>
                </a:defRPr>
              </a:pPr>
              <a:r>
                <a:rPr kumimoji="0" lang="en-GB" sz="1400" b="1" i="0" u="none" strike="noStrike" kern="1200" cap="none" spc="0" normalizeH="0" baseline="0" noProof="0" dirty="0">
                  <a:ln>
                    <a:noFill/>
                  </a:ln>
                  <a:solidFill>
                    <a:srgbClr val="000000"/>
                  </a:solidFill>
                  <a:effectLst/>
                  <a:uLnTx/>
                  <a:uFillTx/>
                  <a:latin typeface="Calibri"/>
                  <a:ea typeface="Franklin Gothic Demi"/>
                  <a:cs typeface="Franklin Gothic Demi"/>
                </a:rPr>
                <a:t>Lower Zone</a:t>
              </a:r>
            </a:p>
          </p:txBody>
        </p:sp>
        <p:sp>
          <p:nvSpPr>
            <p:cNvPr id="9" name="Rectangle 45">
              <a:extLst>
                <a:ext uri="{FF2B5EF4-FFF2-40B4-BE49-F238E27FC236}">
                  <a16:creationId xmlns:a16="http://schemas.microsoft.com/office/drawing/2014/main" id="{42583F51-B41B-8F45-8ED3-2EF1FB5F1579}"/>
                </a:ext>
              </a:extLst>
            </p:cNvPr>
            <p:cNvSpPr/>
            <p:nvPr/>
          </p:nvSpPr>
          <p:spPr>
            <a:xfrm>
              <a:off x="4892332" y="2884844"/>
              <a:ext cx="2211512" cy="2614385"/>
            </a:xfrm>
            <a:prstGeom prst="rect">
              <a:avLst/>
            </a:prstGeom>
            <a:noFill/>
            <a:ln cap="flat">
              <a:noFill/>
              <a:prstDash val="solid"/>
            </a:ln>
          </p:spPr>
          <p:txBody>
            <a:bodyPr vert="horz" wrap="square" lIns="91440" tIns="45720" rIns="91440" bIns="45720" anchor="t" anchorCtr="0" compatLnSpc="1">
              <a:normAutofit/>
            </a:bodyPr>
            <a:lstStyle/>
            <a:p>
              <a:pPr marL="172800" marR="0" lvl="0" indent="-172800" algn="l" defTabSz="914400" rtl="0" eaLnBrk="1" fontAlgn="auto" latinLnBrk="0" hangingPunct="1">
                <a:lnSpc>
                  <a:spcPts val="1600"/>
                </a:lnSpc>
                <a:spcBef>
                  <a:spcPts val="0"/>
                </a:spcBef>
                <a:spcAft>
                  <a:spcPts val="600"/>
                </a:spcAft>
                <a:buClr>
                  <a:srgbClr val="002060"/>
                </a:buClr>
                <a:buSzPct val="100000"/>
                <a:buFont typeface="Arial" panose="020B0604020202020204" pitchFamily="34" charset="0"/>
                <a:buChar char="•"/>
                <a:tabLst/>
                <a:defRPr sz="1800" b="0" i="0" u="none" strike="noStrike" kern="0" cap="none" spc="0" baseline="0">
                  <a:solidFill>
                    <a:srgbClr val="000000"/>
                  </a:solidFill>
                  <a:uFillTx/>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Potential 200k acres</a:t>
              </a:r>
            </a:p>
            <a:p>
              <a:pPr marL="172800" marR="0" lvl="0" indent="-172800" algn="l" defTabSz="914400" rtl="0" eaLnBrk="1" fontAlgn="auto" latinLnBrk="0" hangingPunct="1">
                <a:lnSpc>
                  <a:spcPts val="1600"/>
                </a:lnSpc>
                <a:spcBef>
                  <a:spcPts val="0"/>
                </a:spcBef>
                <a:spcAft>
                  <a:spcPts val="600"/>
                </a:spcAft>
                <a:buClr>
                  <a:srgbClr val="002060"/>
                </a:buClr>
                <a:buSzPct val="100000"/>
                <a:buFont typeface="Arial" panose="020B0604020202020204" pitchFamily="34" charset="0"/>
                <a:buChar char="•"/>
                <a:tabLst/>
                <a:defRPr sz="1800" b="0" i="0" u="none" strike="noStrike" kern="0" cap="none" spc="0" baseline="0">
                  <a:solidFill>
                    <a:srgbClr val="000000"/>
                  </a:solidFill>
                  <a:uFillTx/>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Potential size </a:t>
              </a:r>
            </a:p>
            <a:p>
              <a:pPr marL="352800" marR="0" lvl="1" indent="-172800" algn="l" defTabSz="914400" rtl="0" eaLnBrk="1" fontAlgn="auto" latinLnBrk="0" hangingPunct="1">
                <a:lnSpc>
                  <a:spcPts val="1600"/>
                </a:lnSpc>
                <a:spcBef>
                  <a:spcPts val="0"/>
                </a:spcBef>
                <a:spcAft>
                  <a:spcPts val="600"/>
                </a:spcAft>
                <a:buClr>
                  <a:srgbClr val="002060"/>
                </a:buClr>
                <a:buSzPct val="100000"/>
                <a:buFont typeface="Arial" panose="020B0604020202020204" pitchFamily="34" charset="0"/>
                <a:buChar char="•"/>
                <a:tabLst/>
                <a:defRPr sz="1800" b="0" i="0" u="none" strike="noStrike" kern="0" cap="none" spc="0" baseline="0">
                  <a:solidFill>
                    <a:srgbClr val="000000"/>
                  </a:solidFill>
                  <a:uFillTx/>
                </a:defRPr>
              </a:pPr>
              <a:r>
                <a:rPr kumimoji="0" lang="en-US" sz="1400" b="0" i="0" u="none" strike="noStrike" kern="0" cap="none" spc="0" normalizeH="0" baseline="0" noProof="0" dirty="0">
                  <a:ln>
                    <a:noFill/>
                  </a:ln>
                  <a:solidFill>
                    <a:srgbClr val="000000"/>
                  </a:solidFill>
                  <a:effectLst/>
                  <a:uLnTx/>
                  <a:uFillTx/>
                  <a:latin typeface="Calibri"/>
                  <a:ea typeface="+mn-ea"/>
                  <a:cs typeface="+mn-cs"/>
                </a:rPr>
                <a:t>603</a:t>
              </a:r>
              <a:r>
                <a:rPr kumimoji="0" lang="en-US" sz="1400" b="0" i="0" u="none" strike="noStrike" kern="1200" cap="none" spc="0" normalizeH="0" baseline="0" noProof="0" dirty="0">
                  <a:ln>
                    <a:noFill/>
                  </a:ln>
                  <a:solidFill>
                    <a:srgbClr val="000000"/>
                  </a:solidFill>
                  <a:effectLst/>
                  <a:uLnTx/>
                  <a:uFillTx/>
                  <a:latin typeface="Calibri"/>
                  <a:ea typeface="+mn-ea"/>
                  <a:cs typeface="+mn-cs"/>
                </a:rPr>
                <a:t> BCF (unrisked)</a:t>
              </a:r>
            </a:p>
            <a:p>
              <a:pPr marL="352800" marR="0" lvl="1" indent="-172800" algn="l" defTabSz="914400" rtl="0" eaLnBrk="1" fontAlgn="auto" latinLnBrk="0" hangingPunct="1">
                <a:lnSpc>
                  <a:spcPts val="1600"/>
                </a:lnSpc>
                <a:spcBef>
                  <a:spcPts val="0"/>
                </a:spcBef>
                <a:spcAft>
                  <a:spcPts val="600"/>
                </a:spcAft>
                <a:buClr>
                  <a:srgbClr val="002060"/>
                </a:buClr>
                <a:buSzPct val="100000"/>
                <a:buFont typeface="Arial" panose="020B0604020202020204" pitchFamily="34" charset="0"/>
                <a:buChar char="•"/>
                <a:tabLst/>
                <a:defRPr sz="1800" b="0" i="0" u="none" strike="noStrike" kern="0" cap="none" spc="0" baseline="0">
                  <a:solidFill>
                    <a:srgbClr val="000000"/>
                  </a:solidFill>
                  <a:uFillTx/>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198 BCF (risked)</a:t>
              </a:r>
            </a:p>
            <a:p>
              <a:pPr marL="352800" marR="0" lvl="1" indent="-172800" algn="l" defTabSz="914400" rtl="0" eaLnBrk="1" fontAlgn="auto" latinLnBrk="0" hangingPunct="1">
                <a:lnSpc>
                  <a:spcPts val="1600"/>
                </a:lnSpc>
                <a:spcBef>
                  <a:spcPts val="0"/>
                </a:spcBef>
                <a:spcAft>
                  <a:spcPts val="600"/>
                </a:spcAft>
                <a:buClr>
                  <a:srgbClr val="002060"/>
                </a:buClr>
                <a:buSzPct val="100000"/>
                <a:buFont typeface="Arial" panose="020B0604020202020204" pitchFamily="34" charset="0"/>
                <a:buChar char="•"/>
                <a:tabLst/>
                <a:defRPr sz="1800" b="0" i="0" u="none" strike="noStrike" kern="0" cap="none" spc="0" baseline="0">
                  <a:solidFill>
                    <a:srgbClr val="000000"/>
                  </a:solidFill>
                  <a:uFillTx/>
                </a:defRPr>
              </a:pPr>
              <a:r>
                <a:rPr kumimoji="0" lang="en-US" sz="1400" b="0" i="0" u="none" strike="noStrike" kern="0" cap="none" spc="0" normalizeH="0" baseline="0" noProof="0" dirty="0">
                  <a:ln>
                    <a:noFill/>
                  </a:ln>
                  <a:solidFill>
                    <a:srgbClr val="000000"/>
                  </a:solidFill>
                  <a:effectLst/>
                  <a:uLnTx/>
                  <a:uFillTx/>
                  <a:latin typeface="Calibri"/>
                  <a:ea typeface="+mn-ea"/>
                  <a:cs typeface="+mn-cs"/>
                </a:rPr>
                <a:t>1.79 BCF (</a:t>
              </a:r>
              <a:r>
                <a:rPr lang="en-US" sz="1400" kern="0" dirty="0">
                  <a:solidFill>
                    <a:srgbClr val="000000"/>
                  </a:solidFill>
                  <a:latin typeface="Calibri"/>
                </a:rPr>
                <a:t>helium</a:t>
              </a:r>
              <a:r>
                <a:rPr kumimoji="0" lang="en-US" sz="1400" b="0" i="0" u="none" strike="noStrike" kern="0" cap="none" spc="0" normalizeH="0" baseline="0" noProof="0" dirty="0">
                  <a:ln>
                    <a:noFill/>
                  </a:ln>
                  <a:solidFill>
                    <a:srgbClr val="000000"/>
                  </a:solidFill>
                  <a:effectLst/>
                  <a:uLnTx/>
                  <a:uFillTx/>
                  <a:latin typeface="Calibri"/>
                  <a:ea typeface="+mn-ea"/>
                  <a:cs typeface="+mn-cs"/>
                </a:rPr>
                <a:t> risked @ 0.9%)</a:t>
              </a:r>
              <a:endParaRPr kumimoji="0" lang="en-US" sz="1400" b="0" i="0" u="none" strike="noStrike" kern="1200" cap="none" spc="0" normalizeH="0" baseline="0" noProof="0" dirty="0">
                <a:ln>
                  <a:noFill/>
                </a:ln>
                <a:solidFill>
                  <a:srgbClr val="000000"/>
                </a:solidFill>
                <a:effectLst/>
                <a:uLnTx/>
                <a:uFillTx/>
                <a:latin typeface="Calibri"/>
                <a:ea typeface="+mn-ea"/>
                <a:cs typeface="+mn-cs"/>
              </a:endParaRPr>
            </a:p>
            <a:p>
              <a:pPr marL="172800" marR="0" lvl="0" indent="-172800" algn="l" defTabSz="914400" rtl="0" eaLnBrk="1" fontAlgn="auto" latinLnBrk="0" hangingPunct="1">
                <a:lnSpc>
                  <a:spcPts val="1600"/>
                </a:lnSpc>
                <a:spcBef>
                  <a:spcPts val="0"/>
                </a:spcBef>
                <a:spcAft>
                  <a:spcPts val="600"/>
                </a:spcAft>
                <a:buClr>
                  <a:srgbClr val="002060"/>
                </a:buClr>
                <a:buSzPct val="100000"/>
                <a:buFont typeface="Arial" panose="020B0604020202020204" pitchFamily="34" charset="0"/>
                <a:buChar char="•"/>
                <a:tabLst/>
                <a:defRPr sz="1800" b="0" i="0" u="none" strike="noStrike" kern="0" cap="none" spc="0" baseline="0">
                  <a:solidFill>
                    <a:srgbClr val="000000"/>
                  </a:solidFill>
                  <a:uFillTx/>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Pressure &gt;500psi</a:t>
              </a:r>
            </a:p>
            <a:p>
              <a:pPr marL="172800" marR="0" lvl="0" indent="-172800" algn="l" defTabSz="914400" rtl="0" eaLnBrk="1" fontAlgn="auto" latinLnBrk="0" hangingPunct="1">
                <a:lnSpc>
                  <a:spcPts val="1600"/>
                </a:lnSpc>
                <a:spcBef>
                  <a:spcPts val="0"/>
                </a:spcBef>
                <a:spcAft>
                  <a:spcPts val="600"/>
                </a:spcAft>
                <a:buClr>
                  <a:srgbClr val="002060"/>
                </a:buClr>
                <a:buSzPct val="100000"/>
                <a:buFont typeface="Arial" panose="020B0604020202020204" pitchFamily="34" charset="0"/>
                <a:buChar char="•"/>
                <a:tabLst/>
                <a:defRPr sz="1800" b="0" i="0" u="none" strike="noStrike" kern="0" cap="none" spc="0" baseline="0">
                  <a:solidFill>
                    <a:srgbClr val="000000"/>
                  </a:solidFill>
                  <a:uFillTx/>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1,300-4,500’ depth</a:t>
              </a:r>
            </a:p>
          </p:txBody>
        </p:sp>
        <p:sp>
          <p:nvSpPr>
            <p:cNvPr id="10" name="Rectangle 46">
              <a:extLst>
                <a:ext uri="{FF2B5EF4-FFF2-40B4-BE49-F238E27FC236}">
                  <a16:creationId xmlns:a16="http://schemas.microsoft.com/office/drawing/2014/main" id="{ADA71A0C-5452-ED24-2EA3-FCEA6CBD65E2}"/>
                </a:ext>
              </a:extLst>
            </p:cNvPr>
            <p:cNvSpPr/>
            <p:nvPr/>
          </p:nvSpPr>
          <p:spPr>
            <a:xfrm>
              <a:off x="7136768" y="2884845"/>
              <a:ext cx="2388595" cy="2124386"/>
            </a:xfrm>
            <a:prstGeom prst="rect">
              <a:avLst/>
            </a:prstGeom>
            <a:noFill/>
            <a:ln cap="flat">
              <a:noFill/>
              <a:prstDash val="solid"/>
            </a:ln>
          </p:spPr>
          <p:txBody>
            <a:bodyPr vert="horz" wrap="square" lIns="91440" tIns="45720" rIns="91440" bIns="45720" anchor="t" anchorCtr="0" compatLnSpc="1">
              <a:noAutofit/>
            </a:bodyPr>
            <a:lstStyle/>
            <a:p>
              <a:pPr marL="172800" marR="0" lvl="0" indent="-172800" algn="l" defTabSz="914400" rtl="0" eaLnBrk="1" fontAlgn="auto" latinLnBrk="0" hangingPunct="1">
                <a:lnSpc>
                  <a:spcPts val="1600"/>
                </a:lnSpc>
                <a:spcBef>
                  <a:spcPts val="0"/>
                </a:spcBef>
                <a:spcAft>
                  <a:spcPts val="600"/>
                </a:spcAft>
                <a:buClrTx/>
                <a:buSzPct val="100000"/>
                <a:buFont typeface="Arial" panose="020B0604020202020204" pitchFamily="34" charset="0"/>
                <a:buChar char="•"/>
                <a:tabLst/>
                <a:defRPr sz="1800" b="0" i="0" u="none" strike="noStrike" kern="0" cap="none" spc="0" baseline="0">
                  <a:solidFill>
                    <a:srgbClr val="000000"/>
                  </a:solidFill>
                  <a:uFillTx/>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Potential 800k acres</a:t>
              </a:r>
            </a:p>
            <a:p>
              <a:pPr marL="172800" marR="0" lvl="0" indent="-172800" algn="l" defTabSz="914400" rtl="0" eaLnBrk="1" fontAlgn="auto" latinLnBrk="0" hangingPunct="1">
                <a:lnSpc>
                  <a:spcPts val="1600"/>
                </a:lnSpc>
                <a:spcBef>
                  <a:spcPts val="0"/>
                </a:spcBef>
                <a:spcAft>
                  <a:spcPts val="600"/>
                </a:spcAft>
                <a:buClrTx/>
                <a:buSzPct val="100000"/>
                <a:buFont typeface="Arial" panose="020B0604020202020204" pitchFamily="34" charset="0"/>
                <a:buChar char="•"/>
                <a:tabLst/>
                <a:defRPr sz="1800" b="0" i="0" u="none" strike="noStrike" kern="0" cap="none" spc="0" baseline="0">
                  <a:solidFill>
                    <a:srgbClr val="000000"/>
                  </a:solidFill>
                  <a:uFillTx/>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Potential size </a:t>
              </a:r>
            </a:p>
            <a:p>
              <a:pPr marL="352800" marR="0" lvl="1" indent="-172800" algn="l" defTabSz="914400" rtl="0" eaLnBrk="1" fontAlgn="auto" latinLnBrk="0" hangingPunct="1">
                <a:lnSpc>
                  <a:spcPts val="1600"/>
                </a:lnSpc>
                <a:spcBef>
                  <a:spcPts val="0"/>
                </a:spcBef>
                <a:spcAft>
                  <a:spcPts val="600"/>
                </a:spcAft>
                <a:buClrTx/>
                <a:buSzPct val="100000"/>
                <a:buFont typeface="Arial" panose="020B0604020202020204" pitchFamily="34" charset="0"/>
                <a:buChar char="•"/>
                <a:tabLst/>
                <a:defRPr sz="1800" b="0" i="0" u="none" strike="noStrike" kern="0" cap="none" spc="0" baseline="0">
                  <a:solidFill>
                    <a:srgbClr val="000000"/>
                  </a:solidFill>
                  <a:uFillTx/>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1,271 BCF (unrisked)</a:t>
              </a:r>
            </a:p>
            <a:p>
              <a:pPr marL="352800" marR="0" lvl="1" indent="-172800" algn="l" defTabSz="914400" rtl="0" eaLnBrk="1" fontAlgn="auto" latinLnBrk="0" hangingPunct="1">
                <a:lnSpc>
                  <a:spcPts val="1600"/>
                </a:lnSpc>
                <a:spcBef>
                  <a:spcPts val="0"/>
                </a:spcBef>
                <a:spcAft>
                  <a:spcPts val="600"/>
                </a:spcAft>
                <a:buClrTx/>
                <a:buSzPct val="100000"/>
                <a:buFont typeface="Arial" panose="020B0604020202020204" pitchFamily="34" charset="0"/>
                <a:buChar char="•"/>
                <a:tabLst/>
                <a:defRPr sz="1800" b="0" i="0" u="none" strike="noStrike" kern="0" cap="none" spc="0" baseline="0">
                  <a:solidFill>
                    <a:srgbClr val="000000"/>
                  </a:solidFill>
                  <a:uFillTx/>
                </a:defRPr>
              </a:pPr>
              <a:r>
                <a:rPr kumimoji="0" lang="en-US" sz="1400" b="0" i="0" u="none" strike="noStrike" kern="0" cap="none" spc="0" normalizeH="0" baseline="0" noProof="0" dirty="0">
                  <a:ln>
                    <a:noFill/>
                  </a:ln>
                  <a:solidFill>
                    <a:srgbClr val="000000"/>
                  </a:solidFill>
                  <a:effectLst/>
                  <a:uLnTx/>
                  <a:uFillTx/>
                  <a:latin typeface="Calibri"/>
                  <a:ea typeface="+mn-ea"/>
                  <a:cs typeface="+mn-cs"/>
                </a:rPr>
                <a:t>330 BCF (risked)</a:t>
              </a:r>
            </a:p>
            <a:p>
              <a:pPr marL="352800" marR="0" lvl="1" indent="-172800" algn="l" defTabSz="914400" rtl="0" eaLnBrk="1" fontAlgn="auto" latinLnBrk="0" hangingPunct="1">
                <a:lnSpc>
                  <a:spcPts val="1600"/>
                </a:lnSpc>
                <a:spcBef>
                  <a:spcPts val="0"/>
                </a:spcBef>
                <a:spcAft>
                  <a:spcPts val="600"/>
                </a:spcAft>
                <a:buClrTx/>
                <a:buSzPct val="100000"/>
                <a:buFont typeface="Arial" panose="020B0604020202020204" pitchFamily="34" charset="0"/>
                <a:buChar char="•"/>
                <a:tabLst/>
                <a:defRPr sz="1800" b="0" i="0" u="none" strike="noStrike" kern="0" cap="none" spc="0" baseline="0">
                  <a:solidFill>
                    <a:srgbClr val="000000"/>
                  </a:solidFill>
                  <a:uFillTx/>
                </a:defRPr>
              </a:pPr>
              <a:r>
                <a:rPr kumimoji="0" lang="en-US" sz="1400" b="0" i="0" u="none" strike="noStrike" kern="0" cap="none" spc="0" normalizeH="0" baseline="0" noProof="0" dirty="0">
                  <a:ln>
                    <a:noFill/>
                  </a:ln>
                  <a:solidFill>
                    <a:srgbClr val="000000"/>
                  </a:solidFill>
                  <a:effectLst/>
                  <a:uLnTx/>
                  <a:uFillTx/>
                  <a:latin typeface="Calibri"/>
                  <a:ea typeface="+mn-ea"/>
                  <a:cs typeface="+mn-cs"/>
                </a:rPr>
                <a:t>4.95 BCF (helium risked @ 1.5%)</a:t>
              </a:r>
              <a:endParaRPr kumimoji="0" lang="en-US" sz="1400" b="0" i="0" u="none" strike="noStrike" kern="1200" cap="none" spc="0" normalizeH="0" baseline="0" noProof="0" dirty="0">
                <a:ln>
                  <a:noFill/>
                </a:ln>
                <a:solidFill>
                  <a:srgbClr val="000000"/>
                </a:solidFill>
                <a:effectLst/>
                <a:uLnTx/>
                <a:uFillTx/>
                <a:latin typeface="Calibri"/>
                <a:ea typeface="+mn-ea"/>
                <a:cs typeface="+mn-cs"/>
              </a:endParaRPr>
            </a:p>
            <a:p>
              <a:pPr marL="172800" marR="0" lvl="0" indent="-172800" algn="l" defTabSz="914400" rtl="0" eaLnBrk="1" fontAlgn="auto" latinLnBrk="0" hangingPunct="1">
                <a:lnSpc>
                  <a:spcPts val="1600"/>
                </a:lnSpc>
                <a:spcBef>
                  <a:spcPts val="0"/>
                </a:spcBef>
                <a:spcAft>
                  <a:spcPts val="600"/>
                </a:spcAft>
                <a:buClrTx/>
                <a:buSzPct val="100000"/>
                <a:buFont typeface="Arial" panose="020B0604020202020204" pitchFamily="34" charset="0"/>
                <a:buChar char="•"/>
                <a:tabLst/>
                <a:defRPr sz="1800" b="0" i="0" u="none" strike="noStrike" kern="0" cap="none" spc="0" baseline="0">
                  <a:solidFill>
                    <a:srgbClr val="000000"/>
                  </a:solidFill>
                  <a:uFillTx/>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Pressure &gt;1000psi</a:t>
              </a:r>
            </a:p>
            <a:p>
              <a:pPr marL="172800" marR="0" lvl="0" indent="-172800" algn="l" defTabSz="914400" rtl="0" eaLnBrk="1" fontAlgn="auto" latinLnBrk="0" hangingPunct="1">
                <a:lnSpc>
                  <a:spcPts val="1600"/>
                </a:lnSpc>
                <a:spcBef>
                  <a:spcPts val="0"/>
                </a:spcBef>
                <a:spcAft>
                  <a:spcPts val="600"/>
                </a:spcAft>
                <a:buClrTx/>
                <a:buSzPct val="100000"/>
                <a:buFont typeface="Arial" panose="020B0604020202020204" pitchFamily="34" charset="0"/>
                <a:buChar char="•"/>
                <a:tabLst/>
                <a:defRPr sz="1800" b="0" i="0" u="none" strike="noStrike" kern="0" cap="none" spc="0" baseline="0">
                  <a:solidFill>
                    <a:srgbClr val="000000"/>
                  </a:solidFill>
                  <a:uFillTx/>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4,500-5,500’ depth</a:t>
              </a:r>
            </a:p>
            <a:p>
              <a:pPr marL="172800" marR="0" lvl="0" indent="-172800" algn="l" defTabSz="914400" rtl="0" eaLnBrk="1" fontAlgn="auto" latinLnBrk="0" hangingPunct="1">
                <a:lnSpc>
                  <a:spcPts val="1600"/>
                </a:lnSpc>
                <a:spcBef>
                  <a:spcPts val="0"/>
                </a:spcBef>
                <a:spcAft>
                  <a:spcPts val="600"/>
                </a:spcAft>
                <a:buClrTx/>
                <a:buSzPct val="100000"/>
                <a:buFont typeface="Arial" panose="020B0604020202020204" pitchFamily="34" charset="0"/>
                <a:buChar char="•"/>
                <a:tabLst/>
                <a:defRPr sz="1800" b="0" i="0" u="none" strike="noStrike" kern="0" cap="none" spc="0" baseline="0">
                  <a:solidFill>
                    <a:srgbClr val="000000"/>
                  </a:solidFill>
                  <a:uFillTx/>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Upper zone overlays lower zone</a:t>
              </a:r>
            </a:p>
          </p:txBody>
        </p:sp>
        <p:cxnSp>
          <p:nvCxnSpPr>
            <p:cNvPr id="12" name="Straight Connector 48">
              <a:extLst>
                <a:ext uri="{FF2B5EF4-FFF2-40B4-BE49-F238E27FC236}">
                  <a16:creationId xmlns:a16="http://schemas.microsoft.com/office/drawing/2014/main" id="{2BFD7AC7-9FC2-4E38-C068-C4609C91B5E1}"/>
                </a:ext>
              </a:extLst>
            </p:cNvPr>
            <p:cNvCxnSpPr>
              <a:cxnSpLocks/>
            </p:cNvCxnSpPr>
            <p:nvPr/>
          </p:nvCxnSpPr>
          <p:spPr>
            <a:xfrm flipV="1">
              <a:off x="7120306" y="2161779"/>
              <a:ext cx="0" cy="3348000"/>
            </a:xfrm>
            <a:prstGeom prst="straightConnector1">
              <a:avLst/>
            </a:prstGeom>
            <a:noFill/>
            <a:ln w="6345" cap="flat">
              <a:solidFill>
                <a:srgbClr val="B9B9B9"/>
              </a:solidFill>
              <a:prstDash val="solid"/>
              <a:miter/>
            </a:ln>
          </p:spPr>
        </p:cxnSp>
      </p:grpSp>
      <p:pic>
        <p:nvPicPr>
          <p:cNvPr id="15" name="Content Placeholder 3">
            <a:extLst>
              <a:ext uri="{FF2B5EF4-FFF2-40B4-BE49-F238E27FC236}">
                <a16:creationId xmlns:a16="http://schemas.microsoft.com/office/drawing/2014/main" id="{3ED91E72-5572-E5A5-B7B9-10A8C71308BD}"/>
              </a:ext>
            </a:extLst>
          </p:cNvPr>
          <p:cNvPicPr>
            <a:picLocks noGrp="1" noChangeAspect="1"/>
          </p:cNvPicPr>
          <p:nvPr>
            <p:ph idx="1"/>
          </p:nvPr>
        </p:nvPicPr>
        <p:blipFill>
          <a:blip r:embed="rId2"/>
          <a:stretch>
            <a:fillRect/>
          </a:stretch>
        </p:blipFill>
        <p:spPr>
          <a:xfrm>
            <a:off x="7629942" y="95127"/>
            <a:ext cx="4456977" cy="2791425"/>
          </a:xfrm>
        </p:spPr>
      </p:pic>
    </p:spTree>
    <p:extLst>
      <p:ext uri="{BB962C8B-B14F-4D97-AF65-F5344CB8AC3E}">
        <p14:creationId xmlns:p14="http://schemas.microsoft.com/office/powerpoint/2010/main" val="3900256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CA4C4326-9885-45C5-BD8D-B33E5C931D92}"/>
              </a:ext>
            </a:extLst>
          </p:cNvPr>
          <p:cNvSpPr txBox="1">
            <a:spLocks noGrp="1"/>
          </p:cNvSpPr>
          <p:nvPr>
            <p:ph type="sldNum" sz="quarter" idx="8"/>
          </p:nvPr>
        </p:nvSpPr>
        <p:spPr>
          <a:xfrm>
            <a:off x="11707575" y="6551593"/>
            <a:ext cx="434696" cy="230831"/>
          </a:xfrm>
          <a:prstGeom prst="rect">
            <a:avLst/>
          </a:prstGeom>
          <a:noFill/>
          <a:ln>
            <a:noFill/>
          </a:ln>
        </p:spPr>
        <p:txBody>
          <a:bodyPr vert="horz" wrap="square" lIns="91440" tIns="45720" rIns="91440" bIns="45720" anchor="ctr" anchorCtr="1" compatLnSpc="1">
            <a:noAutofit/>
          </a:bodyPr>
          <a:lstStyle>
            <a:defPPr>
              <a:defRPr lang="en-US"/>
            </a:defPPr>
            <a:lvl1pPr marL="0" marR="0" lvl="0" indent="0" algn="ctr" defTabSz="914400" rtl="0" eaLnBrk="1" fontAlgn="auto" latinLnBrk="0" hangingPunct="1">
              <a:lnSpc>
                <a:spcPct val="100000"/>
              </a:lnSpc>
              <a:spcBef>
                <a:spcPts val="0"/>
              </a:spcBef>
              <a:spcAft>
                <a:spcPts val="0"/>
              </a:spcAft>
              <a:buNone/>
              <a:tabLst/>
              <a:defRPr lang="en-US" sz="1000" b="1" i="0" u="none" strike="noStrike" kern="1200" cap="none" spc="0" baseline="0">
                <a:solidFill>
                  <a:srgbClr val="000000"/>
                </a:solidFill>
                <a:uFillTx/>
                <a:latin typeface="Franklin Gothic Medium Cond"/>
                <a:ea typeface="Franklin Gothic Medium Cond"/>
                <a:cs typeface="Franklin Gothic Medium Cond"/>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C05BA87-CD77-4F71-A01C-AB4A0637B7C3}" type="slidenum">
              <a:rPr lang="en-GB" smtClean="0"/>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b="1" i="0" u="none" strike="noStrike" kern="1200" cap="none" spc="0" normalizeH="0" baseline="0" noProof="0" dirty="0">
              <a:ln>
                <a:noFill/>
              </a:ln>
              <a:solidFill>
                <a:srgbClr val="000000"/>
              </a:solidFill>
              <a:effectLst/>
              <a:uLnTx/>
              <a:uFillTx/>
              <a:latin typeface="Franklin Gothic Medium Cond"/>
            </a:endParaRPr>
          </a:p>
        </p:txBody>
      </p:sp>
      <p:sp>
        <p:nvSpPr>
          <p:cNvPr id="3" name="Title 2">
            <a:extLst>
              <a:ext uri="{FF2B5EF4-FFF2-40B4-BE49-F238E27FC236}">
                <a16:creationId xmlns:a16="http://schemas.microsoft.com/office/drawing/2014/main" id="{2ECAAD30-4B1C-706C-FA01-9C4B7CC98744}"/>
              </a:ext>
            </a:extLst>
          </p:cNvPr>
          <p:cNvSpPr txBox="1">
            <a:spLocks noGrp="1"/>
          </p:cNvSpPr>
          <p:nvPr>
            <p:ph type="title"/>
          </p:nvPr>
        </p:nvSpPr>
        <p:spPr/>
        <p:txBody>
          <a:bodyPr/>
          <a:lstStyle/>
          <a:p>
            <a:pPr lvl="0"/>
            <a:r>
              <a:rPr lang="en-US" dirty="0"/>
              <a:t>Why Helium? </a:t>
            </a:r>
            <a:endParaRPr lang="en-GB" dirty="0"/>
          </a:p>
        </p:txBody>
      </p:sp>
      <p:sp>
        <p:nvSpPr>
          <p:cNvPr id="4" name="Content Placeholder 2">
            <a:extLst>
              <a:ext uri="{FF2B5EF4-FFF2-40B4-BE49-F238E27FC236}">
                <a16:creationId xmlns:a16="http://schemas.microsoft.com/office/drawing/2014/main" id="{8F245F6B-677E-1442-3F74-61B8482DC56D}"/>
              </a:ext>
            </a:extLst>
          </p:cNvPr>
          <p:cNvSpPr txBox="1">
            <a:spLocks noGrp="1"/>
          </p:cNvSpPr>
          <p:nvPr>
            <p:ph idx="1"/>
          </p:nvPr>
        </p:nvSpPr>
        <p:spPr>
          <a:xfrm>
            <a:off x="293686" y="1375915"/>
            <a:ext cx="6264508" cy="2698019"/>
          </a:xfrm>
        </p:spPr>
        <p:txBody>
          <a:bodyPr>
            <a:noAutofit/>
          </a:bodyPr>
          <a:lstStyle/>
          <a:p>
            <a:pPr lvl="0">
              <a:lnSpc>
                <a:spcPts val="1700"/>
              </a:lnSpc>
              <a:spcBef>
                <a:spcPts val="900"/>
              </a:spcBef>
              <a:spcAft>
                <a:spcPts val="900"/>
              </a:spcAft>
            </a:pPr>
            <a:r>
              <a:rPr lang="en-GB" dirty="0">
                <a:latin typeface="Calibri" panose="020F0502020204030204" pitchFamily="34" charset="0"/>
                <a:cs typeface="Calibri" panose="020F0502020204030204" pitchFamily="34" charset="0"/>
              </a:rPr>
              <a:t>Liquid helium’s extremely low boiling point makes it fundamental for many technical processes</a:t>
            </a:r>
          </a:p>
          <a:p>
            <a:pPr lvl="0">
              <a:lnSpc>
                <a:spcPts val="1700"/>
              </a:lnSpc>
              <a:spcBef>
                <a:spcPts val="900"/>
              </a:spcBef>
              <a:spcAft>
                <a:spcPts val="900"/>
              </a:spcAft>
            </a:pPr>
            <a:r>
              <a:rPr lang="en-GB" dirty="0">
                <a:latin typeface="Calibri" panose="020F0502020204030204" pitchFamily="34" charset="0"/>
                <a:cs typeface="Calibri" panose="020F0502020204030204" pitchFamily="34" charset="0"/>
              </a:rPr>
              <a:t>Helium is used as an inert gas for cryogenic, heat transfer, shielding, leak detection, analytical and lifting applications</a:t>
            </a:r>
          </a:p>
          <a:p>
            <a:pPr lvl="0">
              <a:lnSpc>
                <a:spcPts val="1700"/>
              </a:lnSpc>
              <a:spcBef>
                <a:spcPts val="900"/>
              </a:spcBef>
              <a:spcAft>
                <a:spcPts val="900"/>
              </a:spcAft>
            </a:pPr>
            <a:r>
              <a:rPr lang="en-GB" dirty="0">
                <a:latin typeface="Calibri" panose="020F0502020204030204" pitchFamily="34" charset="0"/>
                <a:cs typeface="Calibri" panose="020F0502020204030204" pitchFamily="34" charset="0"/>
              </a:rPr>
              <a:t>Growing applications in in space, quantum computing, semi-conductor, electronics, nuclear fusion, healthcare </a:t>
            </a:r>
          </a:p>
          <a:p>
            <a:pPr lvl="0">
              <a:lnSpc>
                <a:spcPts val="1700"/>
              </a:lnSpc>
              <a:spcBef>
                <a:spcPts val="900"/>
              </a:spcBef>
              <a:spcAft>
                <a:spcPts val="900"/>
              </a:spcAft>
            </a:pPr>
            <a:endParaRPr lang="en-GB" dirty="0">
              <a:latin typeface="Calibri" panose="020F0502020204030204" pitchFamily="34" charset="0"/>
              <a:cs typeface="Calibri" panose="020F0502020204030204" pitchFamily="34" charset="0"/>
            </a:endParaRPr>
          </a:p>
          <a:p>
            <a:pPr lvl="0">
              <a:lnSpc>
                <a:spcPts val="1700"/>
              </a:lnSpc>
              <a:spcBef>
                <a:spcPts val="900"/>
              </a:spcBef>
              <a:spcAft>
                <a:spcPts val="900"/>
              </a:spcAft>
            </a:pPr>
            <a:endParaRPr lang="en-GB" dirty="0">
              <a:latin typeface="Calibri" panose="020F0502020204030204" pitchFamily="34" charset="0"/>
              <a:cs typeface="Calibri" panose="020F0502020204030204" pitchFamily="34" charset="0"/>
            </a:endParaRPr>
          </a:p>
        </p:txBody>
      </p:sp>
      <p:sp>
        <p:nvSpPr>
          <p:cNvPr id="6" name="TextBox 12">
            <a:extLst>
              <a:ext uri="{FF2B5EF4-FFF2-40B4-BE49-F238E27FC236}">
                <a16:creationId xmlns:a16="http://schemas.microsoft.com/office/drawing/2014/main" id="{E0DAFC92-C2C3-831B-C829-EC025AEDB981}"/>
              </a:ext>
            </a:extLst>
          </p:cNvPr>
          <p:cNvSpPr txBox="1"/>
          <p:nvPr/>
        </p:nvSpPr>
        <p:spPr>
          <a:xfrm>
            <a:off x="294391" y="1084707"/>
            <a:ext cx="4340803" cy="338554"/>
          </a:xfrm>
          <a:prstGeom prst="rect">
            <a:avLst/>
          </a:prstGeom>
          <a:noFill/>
          <a:ln cap="flat">
            <a:noFill/>
          </a:ln>
        </p:spPr>
        <p:txBody>
          <a:bodyPr vert="horz" wrap="square" lIns="0" tIns="45720" rIns="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600" b="1" i="0" u="none" strike="noStrike" kern="0" cap="none" spc="0" normalizeH="0" baseline="0" noProof="0" dirty="0">
                <a:ln>
                  <a:noFill/>
                </a:ln>
                <a:solidFill>
                  <a:srgbClr val="002060"/>
                </a:solidFill>
                <a:effectLst/>
                <a:uLnTx/>
                <a:uFillTx/>
                <a:ea typeface="+mn-ea"/>
                <a:cs typeface="Calibri Light" pitchFamily="34"/>
              </a:rPr>
              <a:t>Helium Uses – Critical High-Tech Applications </a:t>
            </a:r>
            <a:r>
              <a:rPr kumimoji="0" lang="en-US" sz="1600" b="1" i="0" u="none" strike="noStrike" kern="0" cap="none" spc="0" normalizeH="0" baseline="30000" noProof="0" dirty="0">
                <a:ln>
                  <a:noFill/>
                </a:ln>
                <a:solidFill>
                  <a:srgbClr val="002060"/>
                </a:solidFill>
                <a:effectLst/>
                <a:uLnTx/>
                <a:uFillTx/>
                <a:ea typeface="+mn-ea"/>
                <a:cs typeface="Calibri Light" pitchFamily="34"/>
              </a:rPr>
              <a:t>(1)</a:t>
            </a:r>
          </a:p>
        </p:txBody>
      </p:sp>
      <p:graphicFrame>
        <p:nvGraphicFramePr>
          <p:cNvPr id="7" name="Chart 14">
            <a:extLst>
              <a:ext uri="{FF2B5EF4-FFF2-40B4-BE49-F238E27FC236}">
                <a16:creationId xmlns:a16="http://schemas.microsoft.com/office/drawing/2014/main" id="{29912F46-8D3B-F1AB-B37E-BAE971A0536F}"/>
              </a:ext>
            </a:extLst>
          </p:cNvPr>
          <p:cNvGraphicFramePr/>
          <p:nvPr>
            <p:extLst>
              <p:ext uri="{D42A27DB-BD31-4B8C-83A1-F6EECF244321}">
                <p14:modId xmlns:p14="http://schemas.microsoft.com/office/powerpoint/2010/main" val="1520077502"/>
              </p:ext>
            </p:extLst>
          </p:nvPr>
        </p:nvGraphicFramePr>
        <p:xfrm>
          <a:off x="2350949" y="4095240"/>
          <a:ext cx="2459123" cy="1814352"/>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24">
            <a:extLst>
              <a:ext uri="{FF2B5EF4-FFF2-40B4-BE49-F238E27FC236}">
                <a16:creationId xmlns:a16="http://schemas.microsoft.com/office/drawing/2014/main" id="{12A39FB9-1149-0DA9-899C-BFE04F2011B2}"/>
              </a:ext>
            </a:extLst>
          </p:cNvPr>
          <p:cNvSpPr/>
          <p:nvPr/>
        </p:nvSpPr>
        <p:spPr>
          <a:xfrm>
            <a:off x="293686" y="6254093"/>
            <a:ext cx="6163458" cy="297500"/>
          </a:xfrm>
          <a:prstGeom prst="rect">
            <a:avLst/>
          </a:prstGeom>
          <a:noFill/>
          <a:ln cap="flat">
            <a:noFill/>
            <a:prstDash val="solid"/>
          </a:ln>
        </p:spPr>
        <p:txBody>
          <a:bodyPr vert="horz" wrap="square" lIns="91440" tIns="45720" rIns="91440" bIns="45720" anchor="ctr"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800" b="0" i="0" u="none" strike="noStrike" kern="1200" cap="none" spc="0" normalizeH="0" baseline="0" noProof="0" dirty="0">
                <a:ln>
                  <a:noFill/>
                </a:ln>
                <a:solidFill>
                  <a:srgbClr val="000000"/>
                </a:solidFill>
                <a:effectLst/>
                <a:uLnTx/>
                <a:uFillTx/>
                <a:latin typeface="Calibri"/>
                <a:ea typeface="+mn-ea"/>
                <a:cs typeface="+mn-cs"/>
              </a:rPr>
              <a:t>1) Gas World, February 2022</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800" b="0" i="0" u="none" strike="noStrike" kern="1200" cap="none" spc="0" normalizeH="0" baseline="0" noProof="0" dirty="0">
                <a:ln>
                  <a:noFill/>
                </a:ln>
                <a:solidFill>
                  <a:srgbClr val="000000"/>
                </a:solidFill>
                <a:effectLst/>
                <a:uLnTx/>
                <a:uFillTx/>
                <a:latin typeface="Calibri"/>
                <a:ea typeface="+mn-ea"/>
                <a:cs typeface="+mn-cs"/>
              </a:rPr>
              <a:t>2) Air Liquide</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800" b="0" i="0" u="none" strike="noStrike" kern="1200" cap="none" spc="0" normalizeH="0" baseline="0" noProof="0" dirty="0">
                <a:ln>
                  <a:noFill/>
                </a:ln>
                <a:solidFill>
                  <a:srgbClr val="000000"/>
                </a:solidFill>
                <a:effectLst/>
                <a:uLnTx/>
                <a:uFillTx/>
                <a:latin typeface="Calibri"/>
                <a:ea typeface="+mn-ea"/>
                <a:cs typeface="+mn-cs"/>
              </a:rPr>
              <a:t>3) </a:t>
            </a:r>
            <a:r>
              <a:rPr lang="en-US" sz="800" b="0" i="0" dirty="0">
                <a:effectLst/>
              </a:rPr>
              <a:t>JR Campbell &amp; Associates report for BLM Office of Minerals Evaluation and Edison Investment Research, various</a:t>
            </a:r>
            <a:endParaRPr kumimoji="0" lang="en-GB" sz="800" b="0" i="0" u="none" strike="noStrike" kern="1200" cap="none" spc="0" normalizeH="0" baseline="0" noProof="0" dirty="0">
              <a:ln>
                <a:noFill/>
              </a:ln>
              <a:solidFill>
                <a:srgbClr val="000000"/>
              </a:solidFill>
              <a:effectLst/>
              <a:uLnTx/>
              <a:uFillTx/>
              <a:latin typeface="Calibri"/>
              <a:ea typeface="+mn-ea"/>
              <a:cs typeface="+mn-cs"/>
            </a:endParaRPr>
          </a:p>
        </p:txBody>
      </p:sp>
      <p:sp>
        <p:nvSpPr>
          <p:cNvPr id="9" name="Rectangle 16">
            <a:extLst>
              <a:ext uri="{FF2B5EF4-FFF2-40B4-BE49-F238E27FC236}">
                <a16:creationId xmlns:a16="http://schemas.microsoft.com/office/drawing/2014/main" id="{FD0D6469-4EB4-3062-EE7B-FFD6CFC7FEE1}"/>
              </a:ext>
            </a:extLst>
          </p:cNvPr>
          <p:cNvSpPr/>
          <p:nvPr/>
        </p:nvSpPr>
        <p:spPr>
          <a:xfrm>
            <a:off x="293686" y="3638836"/>
            <a:ext cx="1979996" cy="845820"/>
          </a:xfrm>
          <a:prstGeom prst="rect">
            <a:avLst/>
          </a:prstGeom>
          <a:noFill/>
          <a:ln cap="flat">
            <a:noFill/>
            <a:prstDash val="solid"/>
          </a:ln>
        </p:spPr>
        <p:txBody>
          <a:bodyPr vert="horz" wrap="square" lIns="0" tIns="45720" rIns="91440" bIns="45720"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dirty="0">
                <a:ln>
                  <a:noFill/>
                </a:ln>
                <a:solidFill>
                  <a:srgbClr val="002060"/>
                </a:solidFill>
                <a:effectLst/>
                <a:uLnTx/>
                <a:uFillTx/>
                <a:latin typeface="Calibri"/>
                <a:ea typeface="+mn-ea"/>
                <a:cs typeface="+mn-cs"/>
              </a:rPr>
              <a:t>Magnetic Resonance Imaging</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0" i="0" u="none" strike="noStrike" kern="1200" cap="none" spc="0" normalizeH="0" baseline="0" noProof="0" dirty="0">
                <a:ln>
                  <a:noFill/>
                </a:ln>
                <a:solidFill>
                  <a:srgbClr val="000000"/>
                </a:solidFill>
                <a:effectLst/>
                <a:uLnTx/>
                <a:uFillTx/>
                <a:latin typeface="Calibri"/>
                <a:ea typeface="+mn-ea"/>
                <a:cs typeface="+mn-cs"/>
              </a:rPr>
              <a:t>Magnet cooling a single MRI scanner requires approximately 700 litres of helium per year</a:t>
            </a:r>
          </a:p>
        </p:txBody>
      </p:sp>
      <p:pic>
        <p:nvPicPr>
          <p:cNvPr id="10" name="Picture 27">
            <a:extLst>
              <a:ext uri="{FF2B5EF4-FFF2-40B4-BE49-F238E27FC236}">
                <a16:creationId xmlns:a16="http://schemas.microsoft.com/office/drawing/2014/main" id="{143C07E9-CCCD-A22F-3C95-C7D105A01D8C}"/>
              </a:ext>
            </a:extLst>
          </p:cNvPr>
          <p:cNvPicPr>
            <a:picLocks noChangeAspect="1"/>
          </p:cNvPicPr>
          <p:nvPr/>
        </p:nvPicPr>
        <p:blipFill>
          <a:blip r:embed="rId4"/>
          <a:srcRect l="30000" t="12610" r="62128" b="71629"/>
          <a:stretch>
            <a:fillRect/>
          </a:stretch>
        </p:blipFill>
        <p:spPr>
          <a:xfrm>
            <a:off x="2234601" y="3827431"/>
            <a:ext cx="594360" cy="468620"/>
          </a:xfrm>
          <a:prstGeom prst="rect">
            <a:avLst/>
          </a:prstGeom>
          <a:noFill/>
          <a:ln cap="flat">
            <a:noFill/>
          </a:ln>
        </p:spPr>
      </p:pic>
      <p:sp>
        <p:nvSpPr>
          <p:cNvPr id="11" name="Rectangle 17">
            <a:extLst>
              <a:ext uri="{FF2B5EF4-FFF2-40B4-BE49-F238E27FC236}">
                <a16:creationId xmlns:a16="http://schemas.microsoft.com/office/drawing/2014/main" id="{3864C717-26E5-75E5-F084-8E719BDF37D6}"/>
              </a:ext>
            </a:extLst>
          </p:cNvPr>
          <p:cNvSpPr/>
          <p:nvPr/>
        </p:nvSpPr>
        <p:spPr>
          <a:xfrm>
            <a:off x="293686" y="4789590"/>
            <a:ext cx="1979996" cy="638635"/>
          </a:xfrm>
          <a:prstGeom prst="rect">
            <a:avLst/>
          </a:prstGeom>
          <a:noFill/>
          <a:ln cap="flat">
            <a:noFill/>
            <a:prstDash val="solid"/>
          </a:ln>
        </p:spPr>
        <p:txBody>
          <a:bodyPr vert="horz" wrap="square" lIns="0" tIns="45720" rIns="91440" bIns="45720"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dirty="0">
                <a:ln>
                  <a:noFill/>
                </a:ln>
                <a:solidFill>
                  <a:srgbClr val="002060"/>
                </a:solidFill>
                <a:effectLst/>
                <a:uLnTx/>
                <a:uFillTx/>
                <a:latin typeface="Calibri"/>
                <a:ea typeface="+mn-ea"/>
                <a:cs typeface="+mn-cs"/>
              </a:rPr>
              <a:t>Rockets &amp; Satellites</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0" i="0" u="none" strike="noStrike" kern="1200" cap="none" spc="0" normalizeH="0" baseline="0" noProof="0" dirty="0">
                <a:ln>
                  <a:noFill/>
                </a:ln>
                <a:solidFill>
                  <a:srgbClr val="000000"/>
                </a:solidFill>
                <a:effectLst/>
                <a:uLnTx/>
                <a:uFillTx/>
                <a:latin typeface="Calibri"/>
                <a:ea typeface="+mn-ea"/>
                <a:cs typeface="+mn-cs"/>
              </a:rPr>
              <a:t>Systems cooling and fuel pressurising</a:t>
            </a:r>
          </a:p>
        </p:txBody>
      </p:sp>
      <p:pic>
        <p:nvPicPr>
          <p:cNvPr id="12" name="Picture 28">
            <a:extLst>
              <a:ext uri="{FF2B5EF4-FFF2-40B4-BE49-F238E27FC236}">
                <a16:creationId xmlns:a16="http://schemas.microsoft.com/office/drawing/2014/main" id="{F92466F2-298C-B8D1-BCC1-9DD92BA43E3F}"/>
              </a:ext>
            </a:extLst>
          </p:cNvPr>
          <p:cNvPicPr>
            <a:picLocks noChangeAspect="1"/>
          </p:cNvPicPr>
          <p:nvPr/>
        </p:nvPicPr>
        <p:blipFill>
          <a:blip r:embed="rId4"/>
          <a:srcRect l="24555" t="42255" r="67976" b="36266"/>
          <a:stretch>
            <a:fillRect/>
          </a:stretch>
        </p:blipFill>
        <p:spPr>
          <a:xfrm>
            <a:off x="2249844" y="4789590"/>
            <a:ext cx="563883" cy="638635"/>
          </a:xfrm>
          <a:prstGeom prst="rect">
            <a:avLst/>
          </a:prstGeom>
          <a:noFill/>
          <a:ln cap="flat">
            <a:noFill/>
          </a:ln>
        </p:spPr>
      </p:pic>
      <p:sp>
        <p:nvSpPr>
          <p:cNvPr id="13" name="Rectangle 19">
            <a:extLst>
              <a:ext uri="{FF2B5EF4-FFF2-40B4-BE49-F238E27FC236}">
                <a16:creationId xmlns:a16="http://schemas.microsoft.com/office/drawing/2014/main" id="{C576BF2C-91C8-7D07-473F-F5FBEE998779}"/>
              </a:ext>
            </a:extLst>
          </p:cNvPr>
          <p:cNvSpPr/>
          <p:nvPr/>
        </p:nvSpPr>
        <p:spPr>
          <a:xfrm>
            <a:off x="4745187" y="4835127"/>
            <a:ext cx="1979996" cy="418968"/>
          </a:xfrm>
          <a:prstGeom prst="rect">
            <a:avLst/>
          </a:prstGeom>
          <a:noFill/>
          <a:ln cap="flat">
            <a:noFill/>
            <a:prstDash val="solid"/>
          </a:ln>
        </p:spPr>
        <p:txBody>
          <a:bodyPr vert="horz" wrap="square" lIns="91440" tIns="45720" rIns="91440" bIns="45720" anchor="t"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dirty="0">
                <a:ln>
                  <a:noFill/>
                </a:ln>
                <a:solidFill>
                  <a:srgbClr val="002060"/>
                </a:solidFill>
                <a:effectLst/>
                <a:uLnTx/>
                <a:uFillTx/>
                <a:latin typeface="Calibri"/>
                <a:ea typeface="+mn-ea"/>
                <a:cs typeface="+mn-cs"/>
              </a:rPr>
              <a:t>Electronics</a:t>
            </a:r>
          </a:p>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0" i="0" u="none" strike="noStrike" kern="1200" cap="none" spc="0" normalizeH="0" baseline="0" noProof="0" dirty="0">
                <a:ln>
                  <a:noFill/>
                </a:ln>
                <a:solidFill>
                  <a:srgbClr val="000000"/>
                </a:solidFill>
                <a:effectLst/>
                <a:uLnTx/>
                <a:uFillTx/>
                <a:latin typeface="Calibri"/>
                <a:ea typeface="+mn-ea"/>
                <a:cs typeface="+mn-cs"/>
              </a:rPr>
              <a:t>Production cooling</a:t>
            </a:r>
          </a:p>
        </p:txBody>
      </p:sp>
      <p:pic>
        <p:nvPicPr>
          <p:cNvPr id="14" name="Picture 29">
            <a:extLst>
              <a:ext uri="{FF2B5EF4-FFF2-40B4-BE49-F238E27FC236}">
                <a16:creationId xmlns:a16="http://schemas.microsoft.com/office/drawing/2014/main" id="{9E24A311-898C-05F1-E7C4-0A69AE3E805C}"/>
              </a:ext>
            </a:extLst>
          </p:cNvPr>
          <p:cNvPicPr>
            <a:picLocks noChangeAspect="1"/>
          </p:cNvPicPr>
          <p:nvPr/>
        </p:nvPicPr>
        <p:blipFill>
          <a:blip r:embed="rId4"/>
          <a:srcRect l="72244" t="12346" r="23379" b="75546"/>
          <a:stretch>
            <a:fillRect/>
          </a:stretch>
        </p:blipFill>
        <p:spPr>
          <a:xfrm>
            <a:off x="4410425" y="4789590"/>
            <a:ext cx="468154" cy="510052"/>
          </a:xfrm>
          <a:prstGeom prst="rect">
            <a:avLst/>
          </a:prstGeom>
          <a:noFill/>
          <a:ln cap="flat">
            <a:noFill/>
          </a:ln>
        </p:spPr>
      </p:pic>
      <p:sp>
        <p:nvSpPr>
          <p:cNvPr id="15" name="Rectangle 20">
            <a:extLst>
              <a:ext uri="{FF2B5EF4-FFF2-40B4-BE49-F238E27FC236}">
                <a16:creationId xmlns:a16="http://schemas.microsoft.com/office/drawing/2014/main" id="{55C7E6B9-90BD-C822-39EC-F0BA23F323FA}"/>
              </a:ext>
            </a:extLst>
          </p:cNvPr>
          <p:cNvSpPr/>
          <p:nvPr/>
        </p:nvSpPr>
        <p:spPr>
          <a:xfrm>
            <a:off x="4666713" y="3638836"/>
            <a:ext cx="1979996" cy="626153"/>
          </a:xfrm>
          <a:prstGeom prst="rect">
            <a:avLst/>
          </a:prstGeom>
          <a:noFill/>
          <a:ln cap="flat">
            <a:noFill/>
            <a:prstDash val="solid"/>
          </a:ln>
        </p:spPr>
        <p:txBody>
          <a:bodyPr vert="horz" wrap="square" lIns="91440" tIns="45720" rIns="91440" bIns="45720" anchor="t"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dirty="0">
                <a:ln>
                  <a:noFill/>
                </a:ln>
                <a:solidFill>
                  <a:srgbClr val="002060"/>
                </a:solidFill>
                <a:effectLst/>
                <a:uLnTx/>
                <a:uFillTx/>
                <a:latin typeface="Calibri"/>
                <a:ea typeface="+mn-ea"/>
                <a:cs typeface="+mn-cs"/>
              </a:rPr>
              <a:t>Breathing Atmospheres</a:t>
            </a:r>
          </a:p>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0" i="0" u="none" strike="noStrike" kern="1200" cap="none" spc="0" normalizeH="0" baseline="0" noProof="0" dirty="0">
                <a:ln>
                  <a:noFill/>
                </a:ln>
                <a:solidFill>
                  <a:srgbClr val="000000"/>
                </a:solidFill>
                <a:effectLst/>
                <a:uLnTx/>
                <a:uFillTx/>
                <a:latin typeface="Calibri"/>
                <a:ea typeface="+mn-ea"/>
                <a:cs typeface="+mn-cs"/>
              </a:rPr>
              <a:t>Faster, easier, and safe decompression</a:t>
            </a:r>
          </a:p>
        </p:txBody>
      </p:sp>
      <p:pic>
        <p:nvPicPr>
          <p:cNvPr id="16" name="Picture 30">
            <a:extLst>
              <a:ext uri="{FF2B5EF4-FFF2-40B4-BE49-F238E27FC236}">
                <a16:creationId xmlns:a16="http://schemas.microsoft.com/office/drawing/2014/main" id="{D04EF1F0-74E1-E588-FA4C-ABCB4F964C33}"/>
              </a:ext>
            </a:extLst>
          </p:cNvPr>
          <p:cNvPicPr>
            <a:picLocks noChangeAspect="1"/>
          </p:cNvPicPr>
          <p:nvPr/>
        </p:nvPicPr>
        <p:blipFill>
          <a:blip r:embed="rId4"/>
          <a:srcRect l="71094" t="35419" r="21567" b="47427"/>
          <a:stretch>
            <a:fillRect/>
          </a:stretch>
        </p:blipFill>
        <p:spPr>
          <a:xfrm>
            <a:off x="4304400" y="3638836"/>
            <a:ext cx="680194" cy="626153"/>
          </a:xfrm>
          <a:prstGeom prst="rect">
            <a:avLst/>
          </a:prstGeom>
          <a:noFill/>
          <a:ln cap="flat">
            <a:noFill/>
          </a:ln>
        </p:spPr>
      </p:pic>
      <p:sp>
        <p:nvSpPr>
          <p:cNvPr id="17" name="Rectangle 21">
            <a:extLst>
              <a:ext uri="{FF2B5EF4-FFF2-40B4-BE49-F238E27FC236}">
                <a16:creationId xmlns:a16="http://schemas.microsoft.com/office/drawing/2014/main" id="{70EFA53A-E4AE-369F-BF05-78F5C3C6C168}"/>
              </a:ext>
            </a:extLst>
          </p:cNvPr>
          <p:cNvSpPr/>
          <p:nvPr/>
        </p:nvSpPr>
        <p:spPr>
          <a:xfrm>
            <a:off x="4677942" y="5527410"/>
            <a:ext cx="1979996" cy="845820"/>
          </a:xfrm>
          <a:prstGeom prst="rect">
            <a:avLst/>
          </a:prstGeom>
          <a:noFill/>
          <a:ln cap="flat">
            <a:noFill/>
            <a:prstDash val="solid"/>
          </a:ln>
        </p:spPr>
        <p:txBody>
          <a:bodyPr vert="horz" wrap="square" lIns="91440" tIns="45720" rIns="91440" bIns="45720" anchor="t"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dirty="0">
                <a:ln>
                  <a:noFill/>
                </a:ln>
                <a:solidFill>
                  <a:srgbClr val="002060"/>
                </a:solidFill>
                <a:effectLst/>
                <a:uLnTx/>
                <a:uFillTx/>
                <a:latin typeface="Calibri"/>
                <a:ea typeface="+mn-ea"/>
                <a:cs typeface="+mn-cs"/>
              </a:rPr>
              <a:t>Chromatography and Laboratory Applications</a:t>
            </a:r>
          </a:p>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0" i="0" u="none" strike="noStrike" kern="1200" cap="none" spc="0" normalizeH="0" baseline="0" noProof="0" dirty="0">
                <a:ln>
                  <a:noFill/>
                </a:ln>
                <a:solidFill>
                  <a:srgbClr val="000000"/>
                </a:solidFill>
                <a:effectLst/>
                <a:uLnTx/>
                <a:uFillTx/>
                <a:latin typeface="Calibri"/>
                <a:ea typeface="+mn-ea"/>
                <a:cs typeface="+mn-cs"/>
              </a:rPr>
              <a:t>Carrier gas and purge gas, zero gas or neutral atmosphere gas</a:t>
            </a:r>
          </a:p>
        </p:txBody>
      </p:sp>
      <p:pic>
        <p:nvPicPr>
          <p:cNvPr id="18" name="Picture 31">
            <a:extLst>
              <a:ext uri="{FF2B5EF4-FFF2-40B4-BE49-F238E27FC236}">
                <a16:creationId xmlns:a16="http://schemas.microsoft.com/office/drawing/2014/main" id="{3C59752B-6A4B-40AC-342D-38C712A56B25}"/>
              </a:ext>
            </a:extLst>
          </p:cNvPr>
          <p:cNvPicPr>
            <a:picLocks noChangeAspect="1"/>
          </p:cNvPicPr>
          <p:nvPr/>
        </p:nvPicPr>
        <p:blipFill>
          <a:blip r:embed="rId4"/>
          <a:srcRect l="61681" t="75868" r="32561" b="13019"/>
          <a:stretch>
            <a:fillRect/>
          </a:stretch>
        </p:blipFill>
        <p:spPr>
          <a:xfrm>
            <a:off x="4367028" y="5739414"/>
            <a:ext cx="554949" cy="421812"/>
          </a:xfrm>
          <a:prstGeom prst="rect">
            <a:avLst/>
          </a:prstGeom>
          <a:noFill/>
          <a:ln cap="flat">
            <a:noFill/>
          </a:ln>
        </p:spPr>
      </p:pic>
      <p:sp>
        <p:nvSpPr>
          <p:cNvPr id="19" name="Rectangle 18">
            <a:extLst>
              <a:ext uri="{FF2B5EF4-FFF2-40B4-BE49-F238E27FC236}">
                <a16:creationId xmlns:a16="http://schemas.microsoft.com/office/drawing/2014/main" id="{D10E67A9-DAB1-CD6D-1F63-43CDA6490D2D}"/>
              </a:ext>
            </a:extLst>
          </p:cNvPr>
          <p:cNvSpPr/>
          <p:nvPr/>
        </p:nvSpPr>
        <p:spPr>
          <a:xfrm>
            <a:off x="293686" y="5527410"/>
            <a:ext cx="1979996" cy="638635"/>
          </a:xfrm>
          <a:prstGeom prst="rect">
            <a:avLst/>
          </a:prstGeom>
          <a:noFill/>
          <a:ln cap="flat">
            <a:noFill/>
            <a:prstDash val="solid"/>
          </a:ln>
        </p:spPr>
        <p:txBody>
          <a:bodyPr vert="horz" wrap="square" lIns="0" tIns="45720" rIns="91440" bIns="45720"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dirty="0">
                <a:ln>
                  <a:noFill/>
                </a:ln>
                <a:solidFill>
                  <a:srgbClr val="002060"/>
                </a:solidFill>
                <a:effectLst/>
                <a:uLnTx/>
                <a:uFillTx/>
                <a:latin typeface="Calibri"/>
                <a:ea typeface="+mn-ea"/>
                <a:cs typeface="+mn-cs"/>
              </a:rPr>
              <a:t>Fibre Optics</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0" i="0" u="none" strike="noStrike" kern="1200" cap="none" spc="0" normalizeH="0" baseline="0" noProof="0" dirty="0">
                <a:ln>
                  <a:noFill/>
                </a:ln>
                <a:solidFill>
                  <a:srgbClr val="000000"/>
                </a:solidFill>
                <a:effectLst/>
                <a:uLnTx/>
                <a:uFillTx/>
                <a:latin typeface="Calibri"/>
                <a:ea typeface="+mn-ea"/>
                <a:cs typeface="+mn-cs"/>
              </a:rPr>
              <a:t>Highly purified glass preform creation and fibre cooling</a:t>
            </a:r>
          </a:p>
        </p:txBody>
      </p:sp>
      <p:pic>
        <p:nvPicPr>
          <p:cNvPr id="20" name="Picture 32">
            <a:extLst>
              <a:ext uri="{FF2B5EF4-FFF2-40B4-BE49-F238E27FC236}">
                <a16:creationId xmlns:a16="http://schemas.microsoft.com/office/drawing/2014/main" id="{C449E4CA-0B4E-D8AB-1AC3-D918ADCB29A0}"/>
              </a:ext>
            </a:extLst>
          </p:cNvPr>
          <p:cNvPicPr>
            <a:picLocks noChangeAspect="1"/>
          </p:cNvPicPr>
          <p:nvPr/>
        </p:nvPicPr>
        <p:blipFill>
          <a:blip r:embed="rId4"/>
          <a:srcRect l="31349" t="70734" r="61301" b="10063"/>
          <a:stretch>
            <a:fillRect/>
          </a:stretch>
        </p:blipFill>
        <p:spPr>
          <a:xfrm>
            <a:off x="2254306" y="5561234"/>
            <a:ext cx="554949" cy="570978"/>
          </a:xfrm>
          <a:prstGeom prst="rect">
            <a:avLst/>
          </a:prstGeom>
          <a:noFill/>
          <a:ln cap="flat">
            <a:noFill/>
          </a:ln>
        </p:spPr>
      </p:pic>
      <p:pic>
        <p:nvPicPr>
          <p:cNvPr id="21" name="Picture 40">
            <a:extLst>
              <a:ext uri="{FF2B5EF4-FFF2-40B4-BE49-F238E27FC236}">
                <a16:creationId xmlns:a16="http://schemas.microsoft.com/office/drawing/2014/main" id="{DB5FC8ED-0CD2-5050-C0E3-2AE41D064D4B}"/>
              </a:ext>
            </a:extLst>
          </p:cNvPr>
          <p:cNvPicPr>
            <a:picLocks noChangeAspect="1"/>
          </p:cNvPicPr>
          <p:nvPr/>
        </p:nvPicPr>
        <p:blipFill>
          <a:blip r:embed="rId5"/>
          <a:srcRect/>
          <a:stretch>
            <a:fillRect/>
          </a:stretch>
        </p:blipFill>
        <p:spPr>
          <a:xfrm>
            <a:off x="6914052" y="4148888"/>
            <a:ext cx="4878598" cy="2205285"/>
          </a:xfrm>
          <a:prstGeom prst="rect">
            <a:avLst/>
          </a:prstGeom>
          <a:noFill/>
          <a:ln cap="flat">
            <a:noFill/>
          </a:ln>
        </p:spPr>
      </p:pic>
      <p:sp>
        <p:nvSpPr>
          <p:cNvPr id="22" name="TextBox 41">
            <a:extLst>
              <a:ext uri="{FF2B5EF4-FFF2-40B4-BE49-F238E27FC236}">
                <a16:creationId xmlns:a16="http://schemas.microsoft.com/office/drawing/2014/main" id="{E21A522F-1B82-ADD1-5DC3-12AEF05029AF}"/>
              </a:ext>
            </a:extLst>
          </p:cNvPr>
          <p:cNvSpPr txBox="1"/>
          <p:nvPr/>
        </p:nvSpPr>
        <p:spPr>
          <a:xfrm>
            <a:off x="6781409" y="1084707"/>
            <a:ext cx="4340803" cy="338554"/>
          </a:xfrm>
          <a:prstGeom prst="rect">
            <a:avLst/>
          </a:prstGeom>
          <a:noFill/>
          <a:ln cap="flat">
            <a:noFill/>
          </a:ln>
        </p:spPr>
        <p:txBody>
          <a:bodyPr vert="horz" wrap="square" lIns="0" tIns="45720" rIns="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600" b="1" i="0" u="none" strike="noStrike" kern="0" cap="none" spc="0" normalizeH="0" baseline="0" noProof="0" dirty="0">
                <a:ln>
                  <a:noFill/>
                </a:ln>
                <a:solidFill>
                  <a:srgbClr val="002060"/>
                </a:solidFill>
                <a:effectLst/>
                <a:uLnTx/>
                <a:uFillTx/>
                <a:ea typeface="+mn-ea"/>
                <a:cs typeface="Calibri Light" pitchFamily="34"/>
              </a:rPr>
              <a:t>Key Market Trends</a:t>
            </a:r>
          </a:p>
        </p:txBody>
      </p:sp>
      <p:sp>
        <p:nvSpPr>
          <p:cNvPr id="23" name="Content Placeholder 2">
            <a:extLst>
              <a:ext uri="{FF2B5EF4-FFF2-40B4-BE49-F238E27FC236}">
                <a16:creationId xmlns:a16="http://schemas.microsoft.com/office/drawing/2014/main" id="{169969B7-B044-6AD0-B407-644625E06D04}"/>
              </a:ext>
            </a:extLst>
          </p:cNvPr>
          <p:cNvSpPr txBox="1"/>
          <p:nvPr/>
        </p:nvSpPr>
        <p:spPr>
          <a:xfrm>
            <a:off x="6781409" y="1375915"/>
            <a:ext cx="5143893" cy="2698019"/>
          </a:xfrm>
          <a:prstGeom prst="rect">
            <a:avLst/>
          </a:prstGeom>
          <a:noFill/>
          <a:ln cap="flat">
            <a:noFill/>
          </a:ln>
        </p:spPr>
        <p:txBody>
          <a:bodyPr vert="horz" wrap="square" lIns="0" tIns="45720" rIns="0" bIns="45720" anchor="t" anchorCtr="0" compatLnSpc="1">
            <a:noAutofit/>
          </a:bodyPr>
          <a:lstStyle/>
          <a:p>
            <a:pPr marL="228600" marR="0" lvl="0" indent="-228600" algn="l" defTabSz="914400" rtl="0" eaLnBrk="1" fontAlgn="auto" latinLnBrk="0" hangingPunct="1">
              <a:lnSpc>
                <a:spcPts val="1700"/>
              </a:lnSpc>
              <a:spcBef>
                <a:spcPts val="300"/>
              </a:spcBef>
              <a:spcAft>
                <a:spcPts val="300"/>
              </a:spcAft>
              <a:buClr>
                <a:srgbClr val="002060"/>
              </a:buClr>
              <a:buSzPct val="100000"/>
              <a:buFont typeface="Arial" pitchFamily="34"/>
              <a:buChar char="•"/>
              <a:tabLst/>
              <a:defRPr sz="1800" b="0" i="0" u="none" strike="noStrike" kern="0" cap="none" spc="0" baseline="0">
                <a:solidFill>
                  <a:srgbClr val="000000"/>
                </a:solidFill>
                <a:uFillTx/>
              </a:defRPr>
            </a:pPr>
            <a:r>
              <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Franklin Gothic Demi"/>
                <a:cs typeface="Calibri" panose="020F0502020204030204" pitchFamily="34" charset="0"/>
              </a:rPr>
              <a:t>Structural supply deficit, emergence of “Helium Shortage 4.0”</a:t>
            </a:r>
            <a:r>
              <a:rPr kumimoji="0" lang="en-GB" sz="1400" b="0" i="0" u="none" strike="noStrike" kern="1200" cap="none" spc="0" normalizeH="0" baseline="30000" noProof="0" dirty="0">
                <a:ln>
                  <a:noFill/>
                </a:ln>
                <a:solidFill>
                  <a:srgbClr val="000000"/>
                </a:solidFill>
                <a:effectLst/>
                <a:uLnTx/>
                <a:uFillTx/>
                <a:latin typeface="Calibri" panose="020F0502020204030204" pitchFamily="34" charset="0"/>
                <a:ea typeface="Franklin Gothic Demi"/>
                <a:cs typeface="Calibri" panose="020F0502020204030204" pitchFamily="34" charset="0"/>
              </a:rPr>
              <a:t>1</a:t>
            </a:r>
          </a:p>
          <a:p>
            <a:pPr marL="228600" marR="0" lvl="0" indent="-228600" algn="l" defTabSz="914400" rtl="0" eaLnBrk="1" fontAlgn="auto" latinLnBrk="0" hangingPunct="1">
              <a:lnSpc>
                <a:spcPts val="1700"/>
              </a:lnSpc>
              <a:spcBef>
                <a:spcPts val="300"/>
              </a:spcBef>
              <a:spcAft>
                <a:spcPts val="300"/>
              </a:spcAft>
              <a:buClr>
                <a:srgbClr val="002060"/>
              </a:buClr>
              <a:buSzPct val="100000"/>
              <a:buFont typeface="Arial" pitchFamily="34"/>
              <a:buChar char="•"/>
              <a:tabLst/>
              <a:defRPr sz="1800" b="0" i="0" u="none" strike="noStrike" kern="0" cap="none" spc="0" baseline="0">
                <a:solidFill>
                  <a:srgbClr val="000000"/>
                </a:solidFill>
                <a:uFillTx/>
              </a:defRPr>
            </a:pPr>
            <a:r>
              <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Franklin Gothic Demi"/>
                <a:cs typeface="Calibri" panose="020F0502020204030204" pitchFamily="34" charset="0"/>
              </a:rPr>
              <a:t>Production is highly concentrated, with ongoing disruption and maintenance issues at key plants impacting supply</a:t>
            </a:r>
          </a:p>
          <a:p>
            <a:pPr marL="228600" marR="0" lvl="0" indent="-228600" algn="l" defTabSz="914400" rtl="0" eaLnBrk="1" fontAlgn="auto" latinLnBrk="0" hangingPunct="1">
              <a:lnSpc>
                <a:spcPts val="1700"/>
              </a:lnSpc>
              <a:spcBef>
                <a:spcPts val="300"/>
              </a:spcBef>
              <a:spcAft>
                <a:spcPts val="300"/>
              </a:spcAft>
              <a:buClr>
                <a:srgbClr val="002060"/>
              </a:buClr>
              <a:buSzPct val="100000"/>
              <a:buFont typeface="Arial" pitchFamily="34"/>
              <a:buChar char="•"/>
              <a:tabLst/>
              <a:defRPr sz="1800" b="0" i="0" u="none" strike="noStrike" kern="0" cap="none" spc="0" baseline="0">
                <a:solidFill>
                  <a:srgbClr val="000000"/>
                </a:solidFill>
                <a:uFillTx/>
              </a:defRPr>
            </a:pPr>
            <a:r>
              <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Franklin Gothic Demi"/>
                <a:cs typeface="Calibri" panose="020F0502020204030204" pitchFamily="34" charset="0"/>
              </a:rPr>
              <a:t>On the critical material lists of the USA, EU, China and other major economies</a:t>
            </a:r>
          </a:p>
          <a:p>
            <a:pPr marL="228600" marR="0" lvl="0" indent="-228600" algn="l" defTabSz="914400" rtl="0" eaLnBrk="1" fontAlgn="auto" latinLnBrk="0" hangingPunct="1">
              <a:lnSpc>
                <a:spcPts val="1700"/>
              </a:lnSpc>
              <a:spcBef>
                <a:spcPts val="300"/>
              </a:spcBef>
              <a:spcAft>
                <a:spcPts val="300"/>
              </a:spcAft>
              <a:buClr>
                <a:srgbClr val="002060"/>
              </a:buClr>
              <a:buSzPct val="100000"/>
              <a:buFont typeface="Arial" pitchFamily="34"/>
              <a:buChar char="•"/>
              <a:tabLst/>
              <a:defRPr sz="1800" b="0" i="0" u="none" strike="noStrike" kern="0" cap="none" spc="0" baseline="0">
                <a:solidFill>
                  <a:srgbClr val="000000"/>
                </a:solidFill>
                <a:uFillTx/>
              </a:defRPr>
            </a:pPr>
            <a:r>
              <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Franklin Gothic Demi"/>
                <a:cs typeface="Calibri" panose="020F0502020204030204" pitchFamily="34" charset="0"/>
              </a:rPr>
              <a:t>Geopolitical tensions and potential sanctions against Russian producers disrupting the market</a:t>
            </a:r>
          </a:p>
          <a:p>
            <a:pPr marL="228600" marR="0" lvl="0" indent="-228600" algn="l" defTabSz="914400" rtl="0" eaLnBrk="1" fontAlgn="auto" latinLnBrk="0" hangingPunct="1">
              <a:lnSpc>
                <a:spcPts val="1700"/>
              </a:lnSpc>
              <a:spcBef>
                <a:spcPts val="300"/>
              </a:spcBef>
              <a:spcAft>
                <a:spcPts val="300"/>
              </a:spcAft>
              <a:buClr>
                <a:srgbClr val="002060"/>
              </a:buClr>
              <a:buSzPct val="100000"/>
              <a:buFont typeface="Arial" pitchFamily="34"/>
              <a:buChar char="•"/>
              <a:tabLst/>
              <a:defRPr sz="1800" b="0" i="0" u="none" strike="noStrike" kern="0" cap="none" spc="0" baseline="0">
                <a:solidFill>
                  <a:srgbClr val="000000"/>
                </a:solidFill>
                <a:uFillTx/>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Franklin Gothic Demi"/>
              <a:cs typeface="Calibri" panose="020F0502020204030204" pitchFamily="34" charset="0"/>
            </a:endParaRPr>
          </a:p>
          <a:p>
            <a:pPr marL="228600" marR="0" lvl="0" indent="-228600" algn="l" defTabSz="914400" rtl="0" eaLnBrk="1" fontAlgn="auto" latinLnBrk="0" hangingPunct="1">
              <a:lnSpc>
                <a:spcPts val="1700"/>
              </a:lnSpc>
              <a:spcBef>
                <a:spcPts val="300"/>
              </a:spcBef>
              <a:spcAft>
                <a:spcPts val="300"/>
              </a:spcAft>
              <a:buClr>
                <a:srgbClr val="002060"/>
              </a:buClr>
              <a:buSzPct val="100000"/>
              <a:buFont typeface="Arial" pitchFamily="34"/>
              <a:buChar char="•"/>
              <a:tabLst/>
              <a:defRPr sz="1800" b="0" i="0" u="none" strike="noStrike" kern="0" cap="none" spc="0" baseline="0">
                <a:solidFill>
                  <a:srgbClr val="000000"/>
                </a:solidFill>
                <a:uFillTx/>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Franklin Gothic Demi"/>
              <a:cs typeface="Calibri" panose="020F0502020204030204" pitchFamily="34" charset="0"/>
            </a:endParaRPr>
          </a:p>
        </p:txBody>
      </p:sp>
      <p:sp>
        <p:nvSpPr>
          <p:cNvPr id="24" name="Oval 20">
            <a:extLst>
              <a:ext uri="{FF2B5EF4-FFF2-40B4-BE49-F238E27FC236}">
                <a16:creationId xmlns:a16="http://schemas.microsoft.com/office/drawing/2014/main" id="{043EE28C-BD76-74DD-FDFB-6F5AD0E48855}"/>
              </a:ext>
            </a:extLst>
          </p:cNvPr>
          <p:cNvSpPr/>
          <p:nvPr/>
        </p:nvSpPr>
        <p:spPr>
          <a:xfrm>
            <a:off x="9685023" y="4313224"/>
            <a:ext cx="941603" cy="379155"/>
          </a:xfrm>
          <a:prstGeom prst="rect">
            <a:avLst/>
          </a:prstGeom>
          <a:noFill/>
          <a:ln w="28575" cap="flat">
            <a:solidFill>
              <a:srgbClr val="C00000"/>
            </a:solidFill>
            <a:custDash>
              <a:ds d="100000" sp="100000"/>
            </a:custDash>
            <a:miter/>
          </a:ln>
          <a:effectLst>
            <a:outerShdw dist="38096" dir="2700000" algn="tl">
              <a:srgbClr val="000000">
                <a:alpha val="40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 name="TextBox 33">
            <a:extLst>
              <a:ext uri="{FF2B5EF4-FFF2-40B4-BE49-F238E27FC236}">
                <a16:creationId xmlns:a16="http://schemas.microsoft.com/office/drawing/2014/main" id="{8215D3E7-4E42-76D5-786D-317AE4C2E652}"/>
              </a:ext>
            </a:extLst>
          </p:cNvPr>
          <p:cNvSpPr txBox="1"/>
          <p:nvPr/>
        </p:nvSpPr>
        <p:spPr>
          <a:xfrm>
            <a:off x="6781409" y="3429000"/>
            <a:ext cx="4340803" cy="338554"/>
          </a:xfrm>
          <a:prstGeom prst="rect">
            <a:avLst/>
          </a:prstGeom>
          <a:noFill/>
          <a:ln cap="flat">
            <a:noFill/>
          </a:ln>
        </p:spPr>
        <p:txBody>
          <a:bodyPr vert="horz" wrap="square" lIns="0" tIns="45720" rIns="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600" b="1" i="0" u="none" strike="noStrike" kern="0" cap="none" spc="0" normalizeH="0" baseline="0" noProof="0" dirty="0">
                <a:ln>
                  <a:noFill/>
                </a:ln>
                <a:solidFill>
                  <a:srgbClr val="002060"/>
                </a:solidFill>
                <a:effectLst/>
                <a:uLnTx/>
                <a:uFillTx/>
                <a:ea typeface="+mn-ea"/>
                <a:cs typeface="Calibri Light" pitchFamily="34"/>
              </a:rPr>
              <a:t>Helium Market Supply and Demand </a:t>
            </a:r>
            <a:r>
              <a:rPr kumimoji="0" lang="en-US" sz="1600" b="1" i="0" u="none" strike="noStrike" kern="0" cap="none" spc="0" normalizeH="0" baseline="30000" noProof="0" dirty="0">
                <a:ln>
                  <a:noFill/>
                </a:ln>
                <a:solidFill>
                  <a:srgbClr val="002060"/>
                </a:solidFill>
                <a:effectLst/>
                <a:uLnTx/>
                <a:uFillTx/>
                <a:ea typeface="+mn-ea"/>
                <a:cs typeface="Calibri Light" pitchFamily="34"/>
              </a:rPr>
              <a:t>(3)</a:t>
            </a:r>
          </a:p>
        </p:txBody>
      </p:sp>
      <p:sp>
        <p:nvSpPr>
          <p:cNvPr id="26" name="TextBox 34">
            <a:extLst>
              <a:ext uri="{FF2B5EF4-FFF2-40B4-BE49-F238E27FC236}">
                <a16:creationId xmlns:a16="http://schemas.microsoft.com/office/drawing/2014/main" id="{AAE33E38-EF07-7E0D-D3F8-C34894BBA4CA}"/>
              </a:ext>
            </a:extLst>
          </p:cNvPr>
          <p:cNvSpPr txBox="1"/>
          <p:nvPr/>
        </p:nvSpPr>
        <p:spPr>
          <a:xfrm>
            <a:off x="294391" y="3353186"/>
            <a:ext cx="4340803" cy="338554"/>
          </a:xfrm>
          <a:prstGeom prst="rect">
            <a:avLst/>
          </a:prstGeom>
          <a:noFill/>
          <a:ln cap="flat">
            <a:noFill/>
          </a:ln>
        </p:spPr>
        <p:txBody>
          <a:bodyPr vert="horz" wrap="square" lIns="0" tIns="45720" rIns="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600" b="1" i="0" u="none" strike="noStrike" kern="0" cap="none" spc="0" normalizeH="0" baseline="0" noProof="0" dirty="0">
                <a:ln>
                  <a:noFill/>
                </a:ln>
                <a:solidFill>
                  <a:srgbClr val="002060"/>
                </a:solidFill>
                <a:effectLst/>
                <a:uLnTx/>
                <a:uFillTx/>
                <a:ea typeface="+mn-ea"/>
                <a:cs typeface="Calibri Light" pitchFamily="34"/>
              </a:rPr>
              <a:t>Helium Uses </a:t>
            </a:r>
            <a:r>
              <a:rPr kumimoji="0" lang="en-US" sz="1600" b="1" i="0" u="none" strike="noStrike" kern="0" cap="none" spc="0" normalizeH="0" baseline="30000" noProof="0" dirty="0">
                <a:ln>
                  <a:noFill/>
                </a:ln>
                <a:solidFill>
                  <a:srgbClr val="002060"/>
                </a:solidFill>
                <a:effectLst/>
                <a:uLnTx/>
                <a:uFillTx/>
                <a:ea typeface="+mn-ea"/>
                <a:cs typeface="Calibri Light" pitchFamily="34"/>
              </a:rPr>
              <a:t>(2)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D4D35-C00F-660A-B14D-7D7302E50EEE}"/>
              </a:ext>
            </a:extLst>
          </p:cNvPr>
          <p:cNvSpPr>
            <a:spLocks noGrp="1"/>
          </p:cNvSpPr>
          <p:nvPr>
            <p:ph type="title"/>
          </p:nvPr>
        </p:nvSpPr>
        <p:spPr>
          <a:xfrm>
            <a:off x="294395" y="365126"/>
            <a:ext cx="11630905" cy="5826123"/>
          </a:xfrm>
        </p:spPr>
        <p:txBody>
          <a:bodyPr/>
          <a:lstStyle/>
          <a:p>
            <a:pPr>
              <a:lnSpc>
                <a:spcPct val="100000"/>
              </a:lnSpc>
              <a:spcBef>
                <a:spcPts val="1200"/>
              </a:spcBef>
              <a:spcAft>
                <a:spcPts val="1200"/>
              </a:spcAft>
            </a:pPr>
            <a:r>
              <a:rPr lang="en-GB" sz="8000" dirty="0"/>
              <a:t>Natural Gas </a:t>
            </a:r>
            <a:br>
              <a:rPr lang="en-GB" sz="8000" dirty="0"/>
            </a:br>
            <a:r>
              <a:rPr lang="en-GB" sz="8000" dirty="0"/>
              <a:t>The Transition Fuel </a:t>
            </a:r>
          </a:p>
        </p:txBody>
      </p:sp>
      <p:sp>
        <p:nvSpPr>
          <p:cNvPr id="4" name="Slide Number Placeholder 3">
            <a:extLst>
              <a:ext uri="{FF2B5EF4-FFF2-40B4-BE49-F238E27FC236}">
                <a16:creationId xmlns:a16="http://schemas.microsoft.com/office/drawing/2014/main" id="{279EC0D2-4F71-C71A-D6D9-01F3F0B1B5B2}"/>
              </a:ext>
            </a:extLst>
          </p:cNvPr>
          <p:cNvSpPr>
            <a:spLocks noGrp="1"/>
          </p:cNvSpPr>
          <p:nvPr>
            <p:ph type="sldNum" sz="quarter" idx="4"/>
          </p:nvPr>
        </p:nvSpPr>
        <p:spPr/>
        <p:txBody>
          <a:bodyPr/>
          <a:lstStyle/>
          <a:p>
            <a:fld id="{2296C458-4A9C-B445-BB71-B517784E389F}" type="slidenum">
              <a:rPr lang="en-US" smtClean="0"/>
              <a:pPr/>
              <a:t>14</a:t>
            </a:fld>
            <a:endParaRPr lang="en-US" dirty="0"/>
          </a:p>
        </p:txBody>
      </p:sp>
    </p:spTree>
    <p:extLst>
      <p:ext uri="{BB962C8B-B14F-4D97-AF65-F5344CB8AC3E}">
        <p14:creationId xmlns:p14="http://schemas.microsoft.com/office/powerpoint/2010/main" val="368733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C0BCD63-8B88-4EEC-8974-26B79BF980D8}"/>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296C458-4A9C-B445-BB71-B517784E389F}" type="slidenum">
              <a:rPr kumimoji="0" lang="en-US" sz="1000" b="1" i="0" u="none" strike="noStrike" kern="1200" cap="none" spc="0" normalizeH="0" baseline="0" noProof="0" smtClean="0">
                <a:ln>
                  <a:noFill/>
                </a:ln>
                <a:solidFill>
                  <a:prstClr val="white"/>
                </a:solidFill>
                <a:effectLst/>
                <a:uLnTx/>
                <a:uFillTx/>
                <a:latin typeface="Franklin Gothic Medium Cond" charset="0"/>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000" b="1" i="0" u="none" strike="noStrike" kern="1200" cap="none" spc="0" normalizeH="0" baseline="0" noProof="0" dirty="0">
              <a:ln>
                <a:noFill/>
              </a:ln>
              <a:solidFill>
                <a:prstClr val="white"/>
              </a:solidFill>
              <a:effectLst/>
              <a:uLnTx/>
              <a:uFillTx/>
              <a:latin typeface="Franklin Gothic Medium Cond" charset="0"/>
            </a:endParaRPr>
          </a:p>
        </p:txBody>
      </p:sp>
      <p:sp>
        <p:nvSpPr>
          <p:cNvPr id="17" name="Slide Number Placeholder 3">
            <a:extLst>
              <a:ext uri="{FF2B5EF4-FFF2-40B4-BE49-F238E27FC236}">
                <a16:creationId xmlns:a16="http://schemas.microsoft.com/office/drawing/2014/main" id="{60FBE0FA-56A2-8628-E621-4A5C25C5804C}"/>
              </a:ext>
            </a:extLst>
          </p:cNvPr>
          <p:cNvSpPr txBox="1">
            <a:spLocks/>
          </p:cNvSpPr>
          <p:nvPr/>
        </p:nvSpPr>
        <p:spPr>
          <a:xfrm>
            <a:off x="11707576" y="6551596"/>
            <a:ext cx="434696" cy="230831"/>
          </a:xfrm>
          <a:prstGeom prst="rect">
            <a:avLst/>
          </a:prstGeom>
        </p:spPr>
        <p:txBody>
          <a:bodyPr vert="horz" lIns="91440" tIns="45720" rIns="91440" bIns="45720" rtlCol="0" anchor="ctr"/>
          <a:lstStyle>
            <a:defPPr>
              <a:defRPr lang="en-US"/>
            </a:defPPr>
            <a:lvl1pPr marL="0" algn="ctr" defTabSz="914400" rtl="0" eaLnBrk="1" latinLnBrk="0" hangingPunct="1">
              <a:defRPr sz="1000" b="1" i="0" kern="1200" baseline="0">
                <a:solidFill>
                  <a:schemeClr val="bg1"/>
                </a:solidFill>
                <a:latin typeface="Franklin Gothic Medium Cond" charset="0"/>
                <a:ea typeface="Franklin Gothic Medium Cond" charset="0"/>
                <a:cs typeface="Franklin Gothic Medium Cond"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296C458-4A9C-B445-BB71-B517784E389F}" type="slidenum">
              <a:rPr kumimoji="0" lang="en-US" sz="1000" b="1" i="0" u="none" strike="noStrike" kern="1200" cap="none" spc="0" normalizeH="0" baseline="0" noProof="0" smtClean="0">
                <a:ln>
                  <a:noFill/>
                </a:ln>
                <a:solidFill>
                  <a:prstClr val="white"/>
                </a:solidFill>
                <a:effectLst/>
                <a:uLnTx/>
                <a:uFillTx/>
                <a:latin typeface="Franklin Gothic Medium Cond" charset="0"/>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000" b="1" i="0" u="none" strike="noStrike" kern="1200" cap="none" spc="0" normalizeH="0" baseline="0" noProof="0" dirty="0">
              <a:ln>
                <a:noFill/>
              </a:ln>
              <a:solidFill>
                <a:prstClr val="white"/>
              </a:solidFill>
              <a:effectLst/>
              <a:uLnTx/>
              <a:uFillTx/>
              <a:latin typeface="Franklin Gothic Medium Cond" charset="0"/>
            </a:endParaRPr>
          </a:p>
        </p:txBody>
      </p:sp>
      <p:sp>
        <p:nvSpPr>
          <p:cNvPr id="19" name="Title 3">
            <a:extLst>
              <a:ext uri="{FF2B5EF4-FFF2-40B4-BE49-F238E27FC236}">
                <a16:creationId xmlns:a16="http://schemas.microsoft.com/office/drawing/2014/main" id="{FB9D2FA2-146E-0078-FD38-85C8EF744DEF}"/>
              </a:ext>
            </a:extLst>
          </p:cNvPr>
          <p:cNvSpPr>
            <a:spLocks noGrp="1"/>
          </p:cNvSpPr>
          <p:nvPr>
            <p:ph type="title"/>
          </p:nvPr>
        </p:nvSpPr>
        <p:spPr>
          <a:xfrm>
            <a:off x="369455" y="365127"/>
            <a:ext cx="10863729" cy="754836"/>
          </a:xfrm>
        </p:spPr>
        <p:txBody>
          <a:bodyPr/>
          <a:lstStyle/>
          <a:p>
            <a:pPr marL="0" indent="0" algn="l">
              <a:buNone/>
            </a:pPr>
            <a:r>
              <a:rPr lang="en-GB" sz="3600" spc="80" dirty="0">
                <a:solidFill>
                  <a:srgbClr val="002060"/>
                </a:solidFill>
                <a:latin typeface="Franklin Gothic Medium" panose="020B0603020102020204" pitchFamily="34" charset="0"/>
                <a:ea typeface="Franklin Gothic Demi" charset="0"/>
                <a:cs typeface="Franklin Gothic Demi" charset="0"/>
              </a:rPr>
              <a:t>Summary of Investment Opportunity</a:t>
            </a:r>
          </a:p>
        </p:txBody>
      </p:sp>
      <p:sp>
        <p:nvSpPr>
          <p:cNvPr id="12" name="Content Placeholder 1">
            <a:extLst>
              <a:ext uri="{FF2B5EF4-FFF2-40B4-BE49-F238E27FC236}">
                <a16:creationId xmlns:a16="http://schemas.microsoft.com/office/drawing/2014/main" id="{1E05044A-DFF1-1769-5DEF-B8E70F712237}"/>
              </a:ext>
            </a:extLst>
          </p:cNvPr>
          <p:cNvSpPr txBox="1">
            <a:spLocks/>
          </p:cNvSpPr>
          <p:nvPr/>
        </p:nvSpPr>
        <p:spPr>
          <a:xfrm>
            <a:off x="1096097" y="1071432"/>
            <a:ext cx="9999807" cy="397603"/>
          </a:xfrm>
          <a:prstGeom prst="rect">
            <a:avLst/>
          </a:prstGeom>
        </p:spPr>
        <p:txBody>
          <a:bodyPr vert="horz" lIns="0" tIns="45720" rIns="0" bIns="45720" rtlCol="0" anchor="t">
            <a:noAutofit/>
          </a:bodyPr>
          <a:lstStyle>
            <a:lvl1pPr marL="0" indent="0" algn="ctr" defTabSz="914400" rtl="0" eaLnBrk="1" latinLnBrk="0" hangingPunct="1">
              <a:lnSpc>
                <a:spcPct val="90000"/>
              </a:lnSpc>
              <a:spcBef>
                <a:spcPts val="1000"/>
              </a:spcBef>
              <a:buClr>
                <a:srgbClr val="002060"/>
              </a:buClr>
              <a:buFont typeface="Arial" panose="020B0604020202020204" pitchFamily="34" charset="0"/>
              <a:buNone/>
              <a:defRPr sz="2000" b="0" kern="1200">
                <a:solidFill>
                  <a:schemeClr val="tx1"/>
                </a:solidFill>
                <a:latin typeface="+mn-lt"/>
                <a:ea typeface="Franklin Gothic Demi" charset="0"/>
                <a:cs typeface="Franklin Gothic Demi" charset="0"/>
              </a:defRPr>
            </a:lvl1pPr>
            <a:lvl2pPr marL="457200" indent="0" algn="ctr" defTabSz="914400" rtl="0" eaLnBrk="1" latinLnBrk="0" hangingPunct="1">
              <a:lnSpc>
                <a:spcPct val="90000"/>
              </a:lnSpc>
              <a:spcBef>
                <a:spcPts val="500"/>
              </a:spcBef>
              <a:buClr>
                <a:srgbClr val="002060"/>
              </a:buClr>
              <a:buFont typeface="Arial" panose="020B0604020202020204" pitchFamily="34" charset="0"/>
              <a:buNone/>
              <a:defRPr sz="2000" b="0" i="0" kern="1200">
                <a:solidFill>
                  <a:schemeClr val="tx1"/>
                </a:solidFill>
                <a:latin typeface="+mn-lt"/>
                <a:ea typeface="Franklin Gothic Demi" charset="0"/>
                <a:cs typeface="Franklin Gothic Demi"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Franklin Gothic Book" charset="0"/>
                <a:cs typeface="Franklin Gothic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Franklin Gothic Book" charset="0"/>
                <a:cs typeface="Franklin Gothic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Franklin Gothic Book" charset="0"/>
                <a:cs typeface="Franklin Gothic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600"/>
              </a:spcBef>
              <a:spcAft>
                <a:spcPts val="600"/>
              </a:spcAft>
              <a:buClr>
                <a:srgbClr val="002060"/>
              </a:buClr>
              <a:buSzTx/>
              <a:buFont typeface="Arial" panose="020B0604020202020204" pitchFamily="34" charset="0"/>
              <a:buNone/>
              <a:tabLst/>
              <a:defRPr/>
            </a:pPr>
            <a:r>
              <a:rPr kumimoji="0" lang="en-GB" sz="1300" b="1" i="0" u="none" strike="noStrike" kern="1200" cap="none" spc="0" normalizeH="0" baseline="0" noProof="0" dirty="0">
                <a:ln>
                  <a:noFill/>
                </a:ln>
                <a:solidFill>
                  <a:srgbClr val="002060"/>
                </a:solidFill>
                <a:effectLst/>
                <a:uLnTx/>
                <a:uFillTx/>
                <a:latin typeface="Calibri" panose="020F0502020204030204"/>
              </a:rPr>
              <a:t>2CP Resources Ltd is a private company with a unique Gas + Secondary Oil opportunity in North America</a:t>
            </a:r>
            <a:endParaRPr kumimoji="0" lang="en-US" sz="2000" b="1" i="0" u="none" strike="noStrike" kern="1200" cap="none" spc="0" normalizeH="0" baseline="0" noProof="0" dirty="0">
              <a:ln>
                <a:noFill/>
              </a:ln>
              <a:solidFill>
                <a:srgbClr val="002060"/>
              </a:solidFill>
              <a:effectLst/>
              <a:uLnTx/>
              <a:uFillTx/>
              <a:latin typeface="Calibri" panose="020F0502020204030204"/>
            </a:endParaRPr>
          </a:p>
        </p:txBody>
      </p:sp>
      <p:sp>
        <p:nvSpPr>
          <p:cNvPr id="9" name="TextBox 8">
            <a:extLst>
              <a:ext uri="{FF2B5EF4-FFF2-40B4-BE49-F238E27FC236}">
                <a16:creationId xmlns:a16="http://schemas.microsoft.com/office/drawing/2014/main" id="{836F0133-B2E5-E460-F642-2D527E082637}"/>
              </a:ext>
            </a:extLst>
          </p:cNvPr>
          <p:cNvSpPr txBox="1"/>
          <p:nvPr/>
        </p:nvSpPr>
        <p:spPr>
          <a:xfrm>
            <a:off x="369455" y="1451529"/>
            <a:ext cx="11682337" cy="4335039"/>
          </a:xfrm>
          <a:prstGeom prst="rect">
            <a:avLst/>
          </a:prstGeom>
          <a:noFill/>
        </p:spPr>
        <p:txBody>
          <a:bodyPr wrap="square">
            <a:noAutofit/>
          </a:bodyPr>
          <a:lstStyle/>
          <a:p>
            <a:pPr algn="just">
              <a:spcAft>
                <a:spcPts val="600"/>
              </a:spcAft>
              <a:defRPr/>
            </a:pPr>
            <a:r>
              <a:rPr lang="en-US" sz="1300" b="1" u="sng" dirty="0"/>
              <a:t>Project Summary</a:t>
            </a:r>
          </a:p>
          <a:p>
            <a:pPr marL="798830" lvl="1" indent="-341630" algn="just">
              <a:spcAft>
                <a:spcPts val="600"/>
              </a:spcAft>
              <a:buFont typeface="Arial" panose="020B0604020202020204" pitchFamily="34" charset="0"/>
              <a:buChar char="•"/>
              <a:defRPr/>
            </a:pPr>
            <a:r>
              <a:rPr lang="en-US" sz="1300" dirty="0"/>
              <a:t>2CP has identified a ready to produce oil &amp; gas project in Texas with a potential Lithium Brine resource</a:t>
            </a:r>
          </a:p>
          <a:p>
            <a:pPr marL="798830" lvl="1" indent="-341630" algn="just">
              <a:spcAft>
                <a:spcPts val="600"/>
              </a:spcAft>
              <a:buFont typeface="Arial" panose="020B0604020202020204" pitchFamily="34" charset="0"/>
              <a:buChar char="•"/>
              <a:defRPr/>
            </a:pPr>
            <a:r>
              <a:rPr lang="en-GB" sz="1300" dirty="0"/>
              <a:t>Global shortage of Traditional Energy Supplies – Lack of Investment in the US due to political considerations</a:t>
            </a:r>
          </a:p>
          <a:p>
            <a:pPr marL="798830" lvl="1" indent="-341630" algn="just">
              <a:spcAft>
                <a:spcPts val="600"/>
              </a:spcAft>
              <a:buFont typeface="Arial" panose="020B0604020202020204" pitchFamily="34" charset="0"/>
              <a:buChar char="•"/>
              <a:defRPr/>
            </a:pPr>
            <a:r>
              <a:rPr lang="en-US" sz="1300" dirty="0"/>
              <a:t>Contains a significant gas discovery plus two drilled and completed oil discoveries in world class source rock</a:t>
            </a:r>
            <a:endParaRPr lang="en-GB" sz="1300" dirty="0"/>
          </a:p>
          <a:p>
            <a:pPr marL="798830" lvl="1" indent="-341630" algn="just">
              <a:spcAft>
                <a:spcPts val="600"/>
              </a:spcAft>
              <a:buFont typeface="Arial" panose="020B0604020202020204" pitchFamily="34" charset="0"/>
              <a:buChar char="•"/>
              <a:defRPr/>
            </a:pPr>
            <a:r>
              <a:rPr lang="en-US" sz="1300" dirty="0">
                <a:latin typeface="Calibri" panose="020F0502020204030204"/>
              </a:rPr>
              <a:t>Project identified from previous ownership, 3D seismic, exploration, </a:t>
            </a:r>
            <a:r>
              <a:rPr lang="en-US" sz="1300" dirty="0"/>
              <a:t>well testing and offset data. </a:t>
            </a:r>
            <a:endParaRPr lang="en-US" sz="1300" dirty="0">
              <a:latin typeface="Calibri" panose="020F0502020204030204"/>
            </a:endParaRPr>
          </a:p>
          <a:p>
            <a:pPr marL="798830" lvl="1" indent="-341630" algn="just">
              <a:spcAft>
                <a:spcPts val="600"/>
              </a:spcAft>
              <a:buFont typeface="Arial" panose="020B0604020202020204" pitchFamily="34" charset="0"/>
              <a:buChar char="•"/>
              <a:defRPr/>
            </a:pPr>
            <a:r>
              <a:rPr lang="en-GB" sz="1300" dirty="0">
                <a:latin typeface="Calibri" panose="020F0502020204030204"/>
              </a:rPr>
              <a:t>$70+ Million spent previously and over $2.0 Billion by offset operator</a:t>
            </a:r>
          </a:p>
          <a:p>
            <a:pPr algn="just">
              <a:spcBef>
                <a:spcPts val="600"/>
              </a:spcBef>
              <a:spcAft>
                <a:spcPts val="600"/>
              </a:spcAft>
              <a:defRPr/>
            </a:pPr>
            <a:r>
              <a:rPr lang="en-US" sz="1300" b="1" u="sng" dirty="0">
                <a:latin typeface="Calibri" panose="020F0502020204030204"/>
              </a:rPr>
              <a:t>Required Funding</a:t>
            </a:r>
          </a:p>
          <a:p>
            <a:pPr marL="742950" lvl="1" indent="-285750" algn="just">
              <a:spcAft>
                <a:spcPts val="600"/>
              </a:spcAft>
              <a:buFont typeface="Arial" panose="020B0604020202020204" pitchFamily="34" charset="0"/>
              <a:buChar char="•"/>
              <a:defRPr/>
            </a:pPr>
            <a:r>
              <a:rPr lang="en-US" sz="1300" dirty="0">
                <a:latin typeface="Calibri" panose="020F0502020204030204"/>
              </a:rPr>
              <a:t>Initial investment of $xx</a:t>
            </a:r>
          </a:p>
          <a:p>
            <a:pPr marL="1200150" lvl="2" indent="-285750" algn="just">
              <a:spcAft>
                <a:spcPts val="600"/>
              </a:spcAft>
              <a:buFont typeface="Arial" panose="020B0604020202020204" pitchFamily="34" charset="0"/>
              <a:buChar char="•"/>
              <a:defRPr/>
            </a:pPr>
            <a:r>
              <a:rPr lang="en-US" sz="1300" dirty="0">
                <a:latin typeface="Calibri" panose="020F0502020204030204"/>
              </a:rPr>
              <a:t>secures oil and gas discovery well leases (2,000 acres),  funds production testing, infrastructure installation and restores production at all three wells</a:t>
            </a:r>
          </a:p>
          <a:p>
            <a:pPr marL="1200150" lvl="2" indent="-285750" algn="just">
              <a:spcAft>
                <a:spcPts val="600"/>
              </a:spcAft>
              <a:buFont typeface="Arial" panose="020B0604020202020204" pitchFamily="34" charset="0"/>
              <a:buChar char="•"/>
              <a:defRPr/>
            </a:pPr>
            <a:r>
              <a:rPr lang="en-US" sz="1300" dirty="0">
                <a:latin typeface="Calibri" panose="020F0502020204030204"/>
              </a:rPr>
              <a:t>secures a 15k - 20k acre land position surrounding the discoveries, and will be funded by either cash flows from operations, reserve-based lending or new equity</a:t>
            </a:r>
          </a:p>
          <a:p>
            <a:pPr marL="742950" lvl="1" indent="-285750" algn="just">
              <a:spcAft>
                <a:spcPts val="600"/>
              </a:spcAft>
              <a:buFont typeface="Arial" panose="020B0604020202020204" pitchFamily="34" charset="0"/>
              <a:buChar char="•"/>
              <a:defRPr/>
            </a:pPr>
            <a:r>
              <a:rPr lang="en-US" sz="1300" dirty="0">
                <a:latin typeface="Calibri" panose="020F0502020204030204"/>
              </a:rPr>
              <a:t>Second Investment $xx - Development plans include 54+ wells, at c.$500M development cost, estimated working capital requirement of $50-75M</a:t>
            </a:r>
          </a:p>
          <a:p>
            <a:pPr algn="just">
              <a:spcBef>
                <a:spcPts val="600"/>
              </a:spcBef>
              <a:spcAft>
                <a:spcPts val="600"/>
              </a:spcAft>
              <a:defRPr/>
            </a:pPr>
            <a:r>
              <a:rPr lang="en-US" sz="1300" b="1" u="sng" dirty="0">
                <a:latin typeface="Calibri" panose="020F0502020204030204"/>
              </a:rPr>
              <a:t>Payback Period</a:t>
            </a:r>
          </a:p>
          <a:p>
            <a:pPr marL="742950" lvl="1" indent="-285750" algn="just">
              <a:spcBef>
                <a:spcPts val="600"/>
              </a:spcBef>
              <a:spcAft>
                <a:spcPts val="600"/>
              </a:spcAft>
              <a:buFont typeface="Arial" panose="020B0604020202020204" pitchFamily="34" charset="0"/>
              <a:buChar char="•"/>
              <a:defRPr/>
            </a:pPr>
            <a:r>
              <a:rPr lang="en-US" sz="1300" dirty="0">
                <a:latin typeface="Calibri" panose="020F0502020204030204"/>
              </a:rPr>
              <a:t>Operations from the gas and two oil wells projected to generate unlevered cash flows of &gt;$25M over the first-five years of operations enabling strong CFADS from day one</a:t>
            </a:r>
          </a:p>
          <a:p>
            <a:pPr marL="742950" lvl="1" indent="-285750" algn="just">
              <a:spcBef>
                <a:spcPts val="600"/>
              </a:spcBef>
              <a:spcAft>
                <a:spcPts val="600"/>
              </a:spcAft>
              <a:buFont typeface="Arial" panose="020B0604020202020204" pitchFamily="34" charset="0"/>
              <a:buChar char="•"/>
              <a:defRPr/>
            </a:pPr>
            <a:r>
              <a:rPr lang="en-US" sz="1300" dirty="0">
                <a:latin typeface="Calibri" panose="020F0502020204030204"/>
              </a:rPr>
              <a:t>Establishing production and reserves supports larger RBL structure for full field development, CFADS supported by early cash flow</a:t>
            </a:r>
            <a:endParaRPr lang="en-GB" sz="1300" dirty="0">
              <a:latin typeface="Calibri" panose="020F0502020204030204"/>
            </a:endParaRPr>
          </a:p>
        </p:txBody>
      </p:sp>
    </p:spTree>
    <p:extLst>
      <p:ext uri="{BB962C8B-B14F-4D97-AF65-F5344CB8AC3E}">
        <p14:creationId xmlns:p14="http://schemas.microsoft.com/office/powerpoint/2010/main" val="2345942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C0CD6D5-5FC2-E6CC-70C5-4007D35FE3E2}"/>
              </a:ext>
            </a:extLst>
          </p:cNvPr>
          <p:cNvSpPr/>
          <p:nvPr/>
        </p:nvSpPr>
        <p:spPr>
          <a:xfrm>
            <a:off x="5830436" y="4302125"/>
            <a:ext cx="5980837" cy="1675533"/>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FC0BCD63-8B88-4EEC-8974-26B79BF980D8}"/>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296C458-4A9C-B445-BB71-B517784E389F}" type="slidenum">
              <a:rPr kumimoji="0" lang="en-US" sz="1000" b="1" i="0" u="none" strike="noStrike" kern="1200" cap="none" spc="0" normalizeH="0" baseline="0" noProof="0" smtClean="0">
                <a:ln>
                  <a:noFill/>
                </a:ln>
                <a:solidFill>
                  <a:prstClr val="white"/>
                </a:solidFill>
                <a:effectLst/>
                <a:uLnTx/>
                <a:uFillTx/>
                <a:latin typeface="Franklin Gothic Medium Cond" charset="0"/>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1000" b="1" i="0" u="none" strike="noStrike" kern="1200" cap="none" spc="0" normalizeH="0" baseline="0" noProof="0" dirty="0">
              <a:ln>
                <a:noFill/>
              </a:ln>
              <a:solidFill>
                <a:prstClr val="white"/>
              </a:solidFill>
              <a:effectLst/>
              <a:uLnTx/>
              <a:uFillTx/>
              <a:latin typeface="Franklin Gothic Medium Cond" charset="0"/>
            </a:endParaRPr>
          </a:p>
        </p:txBody>
      </p:sp>
      <p:sp>
        <p:nvSpPr>
          <p:cNvPr id="4" name="Title 3">
            <a:extLst>
              <a:ext uri="{FF2B5EF4-FFF2-40B4-BE49-F238E27FC236}">
                <a16:creationId xmlns:a16="http://schemas.microsoft.com/office/drawing/2014/main" id="{C559B641-D245-4E5A-8DA4-7FE35995274F}"/>
              </a:ext>
            </a:extLst>
          </p:cNvPr>
          <p:cNvSpPr>
            <a:spLocks noGrp="1"/>
          </p:cNvSpPr>
          <p:nvPr>
            <p:ph type="title"/>
          </p:nvPr>
        </p:nvSpPr>
        <p:spPr>
          <a:xfrm>
            <a:off x="294395" y="365127"/>
            <a:ext cx="11630905" cy="754836"/>
          </a:xfrm>
        </p:spPr>
        <p:txBody>
          <a:bodyPr/>
          <a:lstStyle/>
          <a:p>
            <a:pPr marL="0" indent="0" algn="l">
              <a:buNone/>
            </a:pPr>
            <a:r>
              <a:rPr lang="en-US" sz="3600" spc="80" dirty="0">
                <a:solidFill>
                  <a:srgbClr val="002060"/>
                </a:solidFill>
                <a:latin typeface="Franklin Gothic Medium" panose="020B0603020102020204" pitchFamily="34" charset="0"/>
                <a:ea typeface="Franklin Gothic Demi" charset="0"/>
                <a:cs typeface="Franklin Gothic Demi" charset="0"/>
              </a:rPr>
              <a:t>Investment Staging</a:t>
            </a:r>
          </a:p>
        </p:txBody>
      </p:sp>
      <p:sp>
        <p:nvSpPr>
          <p:cNvPr id="15" name="Content Placeholder 1">
            <a:extLst>
              <a:ext uri="{FF2B5EF4-FFF2-40B4-BE49-F238E27FC236}">
                <a16:creationId xmlns:a16="http://schemas.microsoft.com/office/drawing/2014/main" id="{18C2A694-20A3-C298-F039-EA8D9042526C}"/>
              </a:ext>
            </a:extLst>
          </p:cNvPr>
          <p:cNvSpPr txBox="1">
            <a:spLocks/>
          </p:cNvSpPr>
          <p:nvPr/>
        </p:nvSpPr>
        <p:spPr>
          <a:xfrm>
            <a:off x="294395" y="1283567"/>
            <a:ext cx="5343607" cy="1010537"/>
          </a:xfrm>
          <a:prstGeom prst="rect">
            <a:avLst/>
          </a:prstGeom>
        </p:spPr>
        <p:txBody>
          <a:bodyPr vert="horz" lIns="0" tIns="45720" rIns="0" bIns="45720" rtlCol="0" anchor="t">
            <a:noAutofit/>
          </a:bodyPr>
          <a:lstStyle>
            <a:lvl1pPr marL="0" indent="0" algn="ctr" defTabSz="914400" rtl="0" eaLnBrk="1" latinLnBrk="0" hangingPunct="1">
              <a:lnSpc>
                <a:spcPct val="90000"/>
              </a:lnSpc>
              <a:spcBef>
                <a:spcPts val="1000"/>
              </a:spcBef>
              <a:buClr>
                <a:srgbClr val="002060"/>
              </a:buClr>
              <a:buFont typeface="Arial" panose="020B0604020202020204" pitchFamily="34" charset="0"/>
              <a:buNone/>
              <a:defRPr sz="2000" b="0" kern="1200">
                <a:solidFill>
                  <a:schemeClr val="tx1"/>
                </a:solidFill>
                <a:latin typeface="+mn-lt"/>
                <a:ea typeface="Franklin Gothic Demi" charset="0"/>
                <a:cs typeface="Franklin Gothic Demi" charset="0"/>
              </a:defRPr>
            </a:lvl1pPr>
            <a:lvl2pPr marL="457200" indent="0" algn="ctr" defTabSz="914400" rtl="0" eaLnBrk="1" latinLnBrk="0" hangingPunct="1">
              <a:lnSpc>
                <a:spcPct val="90000"/>
              </a:lnSpc>
              <a:spcBef>
                <a:spcPts val="500"/>
              </a:spcBef>
              <a:buClr>
                <a:srgbClr val="002060"/>
              </a:buClr>
              <a:buFont typeface="Arial" panose="020B0604020202020204" pitchFamily="34" charset="0"/>
              <a:buNone/>
              <a:defRPr sz="2000" b="0" i="0" kern="1200">
                <a:solidFill>
                  <a:schemeClr val="tx1"/>
                </a:solidFill>
                <a:latin typeface="+mn-lt"/>
                <a:ea typeface="Franklin Gothic Demi" charset="0"/>
                <a:cs typeface="Franklin Gothic Demi"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Franklin Gothic Book" charset="0"/>
                <a:cs typeface="Franklin Gothic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Franklin Gothic Book" charset="0"/>
                <a:cs typeface="Franklin Gothic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Franklin Gothic Book" charset="0"/>
                <a:cs typeface="Franklin Gothic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200"/>
              </a:spcBef>
              <a:spcAft>
                <a:spcPts val="200"/>
              </a:spcAft>
              <a:buClr>
                <a:srgbClr val="002060"/>
              </a:buClr>
              <a:buSzTx/>
              <a:buFont typeface="Arial" panose="020B0604020202020204" pitchFamily="34" charset="0"/>
              <a:buNone/>
              <a:tabLst/>
              <a:defRPr/>
            </a:pPr>
            <a:r>
              <a:rPr kumimoji="0" lang="en-US" sz="1400" b="1" i="0" u="none" strike="noStrike" kern="1200" cap="none" spc="0" normalizeH="0" baseline="0" noProof="0" dirty="0">
                <a:ln>
                  <a:noFill/>
                </a:ln>
                <a:solidFill>
                  <a:srgbClr val="002060"/>
                </a:solidFill>
                <a:effectLst/>
                <a:uLnTx/>
                <a:uFillTx/>
                <a:latin typeface="Calibri" panose="020F0502020204030204"/>
              </a:rPr>
              <a:t>Initial Investment:</a:t>
            </a:r>
          </a:p>
          <a:p>
            <a:pPr marL="0" marR="0" lvl="0" indent="0" algn="ctr" defTabSz="914400" rtl="0" eaLnBrk="1" fontAlgn="auto" latinLnBrk="0" hangingPunct="1">
              <a:lnSpc>
                <a:spcPct val="90000"/>
              </a:lnSpc>
              <a:spcBef>
                <a:spcPts val="200"/>
              </a:spcBef>
              <a:spcAft>
                <a:spcPts val="200"/>
              </a:spcAft>
              <a:buClr>
                <a:srgbClr val="002060"/>
              </a:buClr>
              <a:buSzTx/>
              <a:buFont typeface="Arial" panose="020B0604020202020204" pitchFamily="34" charset="0"/>
              <a:buNone/>
              <a:tabLst/>
              <a:defRPr/>
            </a:pPr>
            <a:endParaRPr kumimoji="0" lang="en-US" sz="1400" b="1" i="0" u="none" strike="noStrike" kern="1200" cap="none" spc="0" normalizeH="0" baseline="0" noProof="0" dirty="0">
              <a:ln>
                <a:noFill/>
              </a:ln>
              <a:solidFill>
                <a:srgbClr val="002060"/>
              </a:solidFill>
              <a:effectLst/>
              <a:uLnTx/>
              <a:uFillTx/>
              <a:latin typeface="Calibri" panose="020F0502020204030204"/>
            </a:endParaRP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rPr>
              <a:t>Secures 2,000 acres, covering both the gas and oil discoveries</a:t>
            </a: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rPr>
              <a:t>Gas discovery:</a:t>
            </a:r>
          </a:p>
          <a:p>
            <a:pPr marL="625475" marR="0" lvl="1" indent="-269875"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rPr>
              <a:t>13,300’  vertical x 5,500’ treated lateral</a:t>
            </a:r>
          </a:p>
          <a:p>
            <a:pPr marL="625475" marR="0" lvl="1" indent="-269875"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rPr>
              <a:t>Tested at 8,500 mmcf/d (still dewatering)</a:t>
            </a: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rPr>
              <a:t>Oil discoveries:</a:t>
            </a:r>
          </a:p>
          <a:p>
            <a:pPr marL="625475" marR="0" lvl="1" indent="-269875"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rPr>
              <a:t>Well 1: 8,670’ vertical x 4,300’ treated lateral, produced at 424 bbl/d with stabilized production at 100+ bbl/day</a:t>
            </a:r>
          </a:p>
          <a:p>
            <a:pPr marL="625475" marR="0" lvl="1" indent="-269875"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rPr>
              <a:t>Well 2: 8,590 vertical x 6,800 lateral, produced at 160 bbl/d with stabilized production at 80 bbl/day</a:t>
            </a: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rPr>
              <a:t>Restores production from the gas and oil wells</a:t>
            </a:r>
          </a:p>
          <a:p>
            <a:pPr marL="625475" marR="0" lvl="1" indent="-269875"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rPr>
              <a:t>Infrastructure at site and to gathering network</a:t>
            </a:r>
          </a:p>
          <a:p>
            <a:pPr marL="625475" marR="0" lvl="1" indent="-269875"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rPr>
              <a:t>Remove plug</a:t>
            </a:r>
          </a:p>
          <a:p>
            <a:pPr marL="625475" marR="0" lvl="1" indent="-269875"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rPr>
              <a:t>Production testing</a:t>
            </a:r>
          </a:p>
          <a:p>
            <a:pPr marL="625475" marR="0" lvl="1" indent="-269875"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rPr>
              <a:t>Places well on stream, targeting 4,500 mmcf/d</a:t>
            </a:r>
          </a:p>
          <a:p>
            <a:pPr marL="265113" indent="-265113" algn="l">
              <a:spcBef>
                <a:spcPts val="200"/>
              </a:spcBef>
              <a:spcAft>
                <a:spcPts val="200"/>
              </a:spcAft>
              <a:buFont typeface="Arial" panose="020B0604020202020204" pitchFamily="34" charset="0"/>
              <a:buChar char="•"/>
              <a:defRPr/>
            </a:pPr>
            <a:r>
              <a:rPr kumimoji="0" lang="en-GB" sz="1400" b="0" i="0" u="none" strike="noStrike" kern="1200" cap="none" spc="0" normalizeH="0" baseline="0" noProof="0" dirty="0">
                <a:ln>
                  <a:noFill/>
                </a:ln>
                <a:solidFill>
                  <a:prstClr val="black"/>
                </a:solidFill>
                <a:effectLst/>
                <a:uLnTx/>
                <a:uFillTx/>
                <a:latin typeface="Calibri" panose="020F0502020204030204"/>
              </a:rPr>
              <a:t>Secures additional 17,400 acres surrounding the discoveries</a:t>
            </a:r>
          </a:p>
        </p:txBody>
      </p:sp>
      <p:sp>
        <p:nvSpPr>
          <p:cNvPr id="6" name="Content Placeholder 1">
            <a:extLst>
              <a:ext uri="{FF2B5EF4-FFF2-40B4-BE49-F238E27FC236}">
                <a16:creationId xmlns:a16="http://schemas.microsoft.com/office/drawing/2014/main" id="{637F7E94-61E2-789C-9F9A-A0434474E091}"/>
              </a:ext>
            </a:extLst>
          </p:cNvPr>
          <p:cNvSpPr txBox="1">
            <a:spLocks/>
          </p:cNvSpPr>
          <p:nvPr/>
        </p:nvSpPr>
        <p:spPr>
          <a:xfrm>
            <a:off x="5848637" y="4516745"/>
            <a:ext cx="2697938" cy="1010537"/>
          </a:xfrm>
          <a:prstGeom prst="rect">
            <a:avLst/>
          </a:prstGeom>
        </p:spPr>
        <p:txBody>
          <a:bodyPr vert="horz" lIns="0" tIns="45720" rIns="0" bIns="45720" rtlCol="0" anchor="t">
            <a:noAutofit/>
          </a:bodyPr>
          <a:lstStyle>
            <a:lvl1pPr marL="0" indent="0" algn="ctr" defTabSz="914400" rtl="0" eaLnBrk="1" latinLnBrk="0" hangingPunct="1">
              <a:lnSpc>
                <a:spcPct val="90000"/>
              </a:lnSpc>
              <a:spcBef>
                <a:spcPts val="1000"/>
              </a:spcBef>
              <a:buClr>
                <a:srgbClr val="002060"/>
              </a:buClr>
              <a:buFont typeface="Arial" panose="020B0604020202020204" pitchFamily="34" charset="0"/>
              <a:buNone/>
              <a:defRPr sz="2000" b="0" kern="1200">
                <a:solidFill>
                  <a:schemeClr val="tx1"/>
                </a:solidFill>
                <a:latin typeface="+mn-lt"/>
                <a:ea typeface="Franklin Gothic Demi" charset="0"/>
                <a:cs typeface="Franklin Gothic Demi" charset="0"/>
              </a:defRPr>
            </a:lvl1pPr>
            <a:lvl2pPr marL="457200" indent="0" algn="ctr" defTabSz="914400" rtl="0" eaLnBrk="1" latinLnBrk="0" hangingPunct="1">
              <a:lnSpc>
                <a:spcPct val="90000"/>
              </a:lnSpc>
              <a:spcBef>
                <a:spcPts val="500"/>
              </a:spcBef>
              <a:buClr>
                <a:srgbClr val="002060"/>
              </a:buClr>
              <a:buFont typeface="Arial" panose="020B0604020202020204" pitchFamily="34" charset="0"/>
              <a:buNone/>
              <a:defRPr sz="2000" b="0" i="0" kern="1200">
                <a:solidFill>
                  <a:schemeClr val="tx1"/>
                </a:solidFill>
                <a:latin typeface="+mn-lt"/>
                <a:ea typeface="Franklin Gothic Demi" charset="0"/>
                <a:cs typeface="Franklin Gothic Demi"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Franklin Gothic Book" charset="0"/>
                <a:cs typeface="Franklin Gothic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Franklin Gothic Book" charset="0"/>
                <a:cs typeface="Franklin Gothic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Franklin Gothic Book" charset="0"/>
                <a:cs typeface="Franklin Gothic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200"/>
              </a:spcBef>
              <a:spcAft>
                <a:spcPts val="200"/>
              </a:spcAft>
              <a:buClr>
                <a:srgbClr val="002060"/>
              </a:buClr>
              <a:buSzTx/>
              <a:buFont typeface="Arial" panose="020B0604020202020204" pitchFamily="34" charset="0"/>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rPr>
              <a:t>Gas Reservoir Properties</a:t>
            </a: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white"/>
                </a:solidFill>
                <a:effectLst/>
                <a:uLnTx/>
                <a:uFillTx/>
                <a:latin typeface="Calibri" panose="020F0502020204030204"/>
              </a:rPr>
              <a:t>300’ - 400’ thick pay zone</a:t>
            </a: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white"/>
                </a:solidFill>
                <a:effectLst/>
                <a:uLnTx/>
                <a:uFillTx/>
                <a:latin typeface="Calibri" panose="020F0502020204030204"/>
              </a:rPr>
              <a:t>8 - 12% porosity </a:t>
            </a: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white"/>
                </a:solidFill>
                <a:effectLst/>
                <a:uLnTx/>
                <a:uFillTx/>
                <a:latin typeface="Calibri" panose="020F0502020204030204"/>
              </a:rPr>
              <a:t>0.6 psi/ft pressure gradient</a:t>
            </a: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white"/>
                </a:solidFill>
                <a:effectLst/>
                <a:uLnTx/>
                <a:uFillTx/>
                <a:latin typeface="Calibri" panose="020F0502020204030204"/>
              </a:rPr>
              <a:t>23% water saturation</a:t>
            </a:r>
            <a:endParaRPr kumimoji="0" lang="en-US" sz="1600" b="0" i="0" u="none" strike="noStrike" kern="1200" cap="none" spc="0" normalizeH="0" baseline="0" noProof="0" dirty="0">
              <a:ln>
                <a:noFill/>
              </a:ln>
              <a:solidFill>
                <a:prstClr val="white"/>
              </a:solidFill>
              <a:effectLst/>
              <a:uLnTx/>
              <a:uFillTx/>
              <a:latin typeface="Calibri" panose="020F0502020204030204"/>
            </a:endParaRP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endParaRPr kumimoji="0" lang="en-GB" sz="1600" b="0" i="0" u="none" strike="noStrike" kern="1200" cap="none" spc="0" normalizeH="0" baseline="0" noProof="0" dirty="0">
              <a:ln>
                <a:noFill/>
              </a:ln>
              <a:solidFill>
                <a:prstClr val="white"/>
              </a:solidFill>
              <a:effectLst/>
              <a:uLnTx/>
              <a:uFillTx/>
              <a:latin typeface="Calibri" panose="020F0502020204030204"/>
            </a:endParaRPr>
          </a:p>
        </p:txBody>
      </p:sp>
      <p:sp>
        <p:nvSpPr>
          <p:cNvPr id="2" name="Isosceles Triangle 1">
            <a:extLst>
              <a:ext uri="{FF2B5EF4-FFF2-40B4-BE49-F238E27FC236}">
                <a16:creationId xmlns:a16="http://schemas.microsoft.com/office/drawing/2014/main" id="{14BD4DCB-2568-06C3-92E6-F5E8BA39919B}"/>
              </a:ext>
            </a:extLst>
          </p:cNvPr>
          <p:cNvSpPr/>
          <p:nvPr/>
        </p:nvSpPr>
        <p:spPr>
          <a:xfrm rot="5400000">
            <a:off x="5410274" y="2000038"/>
            <a:ext cx="1226825" cy="386499"/>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C77319B0-F401-BADD-5A2F-3CF79D87161D}"/>
              </a:ext>
            </a:extLst>
          </p:cNvPr>
          <p:cNvSpPr txBox="1"/>
          <p:nvPr/>
        </p:nvSpPr>
        <p:spPr>
          <a:xfrm>
            <a:off x="8750300" y="4516745"/>
            <a:ext cx="2895600" cy="1460913"/>
          </a:xfrm>
          <a:prstGeom prst="rect">
            <a:avLst/>
          </a:prstGeom>
          <a:noFill/>
        </p:spPr>
        <p:txBody>
          <a:bodyPr wrap="square">
            <a:spAutoFit/>
          </a:bodyPr>
          <a:lstStyle/>
          <a:p>
            <a:pPr marL="0" marR="0" lvl="0" indent="0" algn="ctr" defTabSz="914400" rtl="0" eaLnBrk="1" fontAlgn="auto" latinLnBrk="0" hangingPunct="1">
              <a:lnSpc>
                <a:spcPct val="90000"/>
              </a:lnSpc>
              <a:spcBef>
                <a:spcPts val="200"/>
              </a:spcBef>
              <a:spcAft>
                <a:spcPts val="200"/>
              </a:spcAft>
              <a:buClr>
                <a:srgbClr val="002060"/>
              </a:buClr>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Oil Reservoir Properties</a:t>
            </a: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200’ - 400’ Thick Pay Zone</a:t>
            </a: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8 - 15% porosity </a:t>
            </a: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0.52 psi/ft pressure gradient </a:t>
            </a: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70% water saturation</a:t>
            </a:r>
          </a:p>
        </p:txBody>
      </p:sp>
      <p:sp>
        <p:nvSpPr>
          <p:cNvPr id="10" name="Content Placeholder 1">
            <a:extLst>
              <a:ext uri="{FF2B5EF4-FFF2-40B4-BE49-F238E27FC236}">
                <a16:creationId xmlns:a16="http://schemas.microsoft.com/office/drawing/2014/main" id="{863E0E8E-1943-47E6-3687-CD0C32139248}"/>
              </a:ext>
            </a:extLst>
          </p:cNvPr>
          <p:cNvSpPr txBox="1">
            <a:spLocks/>
          </p:cNvSpPr>
          <p:nvPr/>
        </p:nvSpPr>
        <p:spPr>
          <a:xfrm>
            <a:off x="6910424" y="1283567"/>
            <a:ext cx="4735476" cy="1010537"/>
          </a:xfrm>
          <a:prstGeom prst="rect">
            <a:avLst/>
          </a:prstGeom>
        </p:spPr>
        <p:txBody>
          <a:bodyPr vert="horz" lIns="0" tIns="45720" rIns="0" bIns="45720" rtlCol="0" anchor="t">
            <a:noAutofit/>
          </a:bodyPr>
          <a:lstStyle>
            <a:lvl1pPr marL="0" indent="0" algn="ctr" defTabSz="914400" rtl="0" eaLnBrk="1" latinLnBrk="0" hangingPunct="1">
              <a:lnSpc>
                <a:spcPct val="90000"/>
              </a:lnSpc>
              <a:spcBef>
                <a:spcPts val="1000"/>
              </a:spcBef>
              <a:buClr>
                <a:srgbClr val="002060"/>
              </a:buClr>
              <a:buFont typeface="Arial" panose="020B0604020202020204" pitchFamily="34" charset="0"/>
              <a:buNone/>
              <a:defRPr sz="2000" b="0" kern="1200">
                <a:solidFill>
                  <a:schemeClr val="tx1"/>
                </a:solidFill>
                <a:latin typeface="+mn-lt"/>
                <a:ea typeface="Franklin Gothic Demi" charset="0"/>
                <a:cs typeface="Franklin Gothic Demi" charset="0"/>
              </a:defRPr>
            </a:lvl1pPr>
            <a:lvl2pPr marL="457200" indent="0" algn="ctr" defTabSz="914400" rtl="0" eaLnBrk="1" latinLnBrk="0" hangingPunct="1">
              <a:lnSpc>
                <a:spcPct val="90000"/>
              </a:lnSpc>
              <a:spcBef>
                <a:spcPts val="500"/>
              </a:spcBef>
              <a:buClr>
                <a:srgbClr val="002060"/>
              </a:buClr>
              <a:buFont typeface="Arial" panose="020B0604020202020204" pitchFamily="34" charset="0"/>
              <a:buNone/>
              <a:defRPr sz="2000" b="0" i="0" kern="1200">
                <a:solidFill>
                  <a:schemeClr val="tx1"/>
                </a:solidFill>
                <a:latin typeface="+mn-lt"/>
                <a:ea typeface="Franklin Gothic Demi" charset="0"/>
                <a:cs typeface="Franklin Gothic Demi"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Franklin Gothic Book" charset="0"/>
                <a:cs typeface="Franklin Gothic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Franklin Gothic Book" charset="0"/>
                <a:cs typeface="Franklin Gothic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Franklin Gothic Book" charset="0"/>
                <a:cs typeface="Franklin Gothic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200"/>
              </a:spcBef>
              <a:spcAft>
                <a:spcPts val="200"/>
              </a:spcAft>
              <a:buClr>
                <a:srgbClr val="002060"/>
              </a:buClr>
              <a:buSzTx/>
              <a:buFont typeface="Arial" panose="020B0604020202020204" pitchFamily="34" charset="0"/>
              <a:buNone/>
              <a:tabLst/>
              <a:defRPr/>
            </a:pPr>
            <a:r>
              <a:rPr kumimoji="0" lang="en-US" sz="1400" b="1" i="0" u="none" strike="noStrike" kern="1200" cap="none" spc="0" normalizeH="0" baseline="0" noProof="0" dirty="0">
                <a:ln>
                  <a:noFill/>
                </a:ln>
                <a:solidFill>
                  <a:srgbClr val="002060"/>
                </a:solidFill>
                <a:effectLst/>
                <a:uLnTx/>
                <a:uFillTx/>
                <a:latin typeface="Calibri" panose="020F0502020204030204"/>
              </a:rPr>
              <a:t>Second Investment: </a:t>
            </a:r>
          </a:p>
          <a:p>
            <a:pPr marL="0" marR="0" lvl="0" indent="0" algn="ctr" defTabSz="914400" rtl="0" eaLnBrk="1" fontAlgn="auto" latinLnBrk="0" hangingPunct="1">
              <a:lnSpc>
                <a:spcPct val="90000"/>
              </a:lnSpc>
              <a:spcBef>
                <a:spcPts val="200"/>
              </a:spcBef>
              <a:spcAft>
                <a:spcPts val="200"/>
              </a:spcAft>
              <a:buClr>
                <a:srgbClr val="002060"/>
              </a:buClr>
              <a:buSzTx/>
              <a:buFont typeface="Arial" panose="020B0604020202020204" pitchFamily="34" charset="0"/>
              <a:buNone/>
              <a:tabLst/>
              <a:defRPr/>
            </a:pPr>
            <a:endParaRPr kumimoji="0" lang="en-US" sz="1400" b="1" i="0" u="none" strike="noStrike" kern="1200" cap="none" spc="0" normalizeH="0" baseline="0" noProof="0" dirty="0">
              <a:ln>
                <a:noFill/>
              </a:ln>
              <a:solidFill>
                <a:srgbClr val="002060"/>
              </a:solidFill>
              <a:effectLst/>
              <a:uLnTx/>
              <a:uFillTx/>
              <a:latin typeface="Calibri" panose="020F0502020204030204"/>
            </a:endParaRP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rPr>
              <a:t>54+ drilling locations identified from historic 3D seismic</a:t>
            </a:r>
          </a:p>
          <a:p>
            <a:pPr marL="798830" lvl="1" indent="-341630" algn="l">
              <a:spcBef>
                <a:spcPts val="200"/>
              </a:spcBef>
              <a:spcAft>
                <a:spcPts val="200"/>
              </a:spcAft>
              <a:buFont typeface="Arial" panose="020B0604020202020204" pitchFamily="34" charset="0"/>
              <a:buChar char="•"/>
              <a:defRPr/>
            </a:pPr>
            <a:r>
              <a:rPr lang="en-GB" sz="1400" dirty="0">
                <a:solidFill>
                  <a:prstClr val="black"/>
                </a:solidFill>
                <a:latin typeface="Calibri" panose="020F0502020204030204"/>
              </a:rPr>
              <a:t>717Bcfe risked gas reserves expected</a:t>
            </a:r>
          </a:p>
          <a:p>
            <a:pPr marL="798830" lvl="1" indent="-341630" algn="l">
              <a:spcBef>
                <a:spcPts val="200"/>
              </a:spcBef>
              <a:spcAft>
                <a:spcPts val="200"/>
              </a:spcAft>
              <a:buFont typeface="Arial" panose="020B0604020202020204" pitchFamily="34" charset="0"/>
              <a:buChar char="•"/>
              <a:defRPr/>
            </a:pPr>
            <a:r>
              <a:rPr kumimoji="0" lang="en-GB" sz="1400" b="0" i="0" u="none" strike="noStrike" kern="1200" cap="none" spc="0" normalizeH="0" baseline="0" noProof="0" dirty="0">
                <a:ln>
                  <a:noFill/>
                </a:ln>
                <a:solidFill>
                  <a:prstClr val="black"/>
                </a:solidFill>
                <a:effectLst/>
                <a:uLnTx/>
                <a:uFillTx/>
                <a:latin typeface="Calibri" panose="020F0502020204030204"/>
              </a:rPr>
              <a:t>IRR 88.50%</a:t>
            </a:r>
          </a:p>
          <a:p>
            <a:pPr marL="798830" lvl="1" indent="-341630" algn="l">
              <a:spcBef>
                <a:spcPts val="200"/>
              </a:spcBef>
              <a:spcAft>
                <a:spcPts val="200"/>
              </a:spcAft>
              <a:buFont typeface="Arial" panose="020B0604020202020204" pitchFamily="34" charset="0"/>
              <a:buChar char="•"/>
              <a:defRPr/>
            </a:pPr>
            <a:r>
              <a:rPr lang="en-GB" sz="1400" dirty="0">
                <a:solidFill>
                  <a:prstClr val="black"/>
                </a:solidFill>
                <a:latin typeface="Calibri" panose="020F0502020204030204"/>
              </a:rPr>
              <a:t>Working capital to drill first 8-10 new gas wells</a:t>
            </a:r>
          </a:p>
          <a:p>
            <a:pPr marL="798830" lvl="1" indent="-341630" algn="l">
              <a:spcBef>
                <a:spcPts val="200"/>
              </a:spcBef>
              <a:spcAft>
                <a:spcPts val="200"/>
              </a:spcAft>
              <a:buFont typeface="Arial" panose="020B0604020202020204" pitchFamily="34" charset="0"/>
              <a:buChar char="•"/>
              <a:defRPr/>
            </a:pPr>
            <a:r>
              <a:rPr lang="en-GB" sz="1400" dirty="0">
                <a:solidFill>
                  <a:prstClr val="black"/>
                </a:solidFill>
              </a:rPr>
              <a:t>Power and pipelines options available</a:t>
            </a: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rPr>
              <a:t>Decision on further oil wells taken once production profile from two discovery wells is understood.</a:t>
            </a: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r>
              <a:rPr lang="en-GB" sz="1400" dirty="0">
                <a:solidFill>
                  <a:prstClr val="black"/>
                </a:solidFill>
                <a:latin typeface="Calibri" panose="020F0502020204030204"/>
              </a:rPr>
              <a:t>Further working capital up to $100M may be required depending on market conditions and the drilling program</a:t>
            </a:r>
            <a:endParaRPr kumimoji="0" lang="en-GB" sz="1400" b="0" i="0" u="none" strike="noStrike" kern="1200" cap="none" spc="0" normalizeH="0" baseline="0" noProof="0" dirty="0">
              <a:ln>
                <a:noFill/>
              </a:ln>
              <a:solidFill>
                <a:prstClr val="black"/>
              </a:solidFill>
              <a:effectLst/>
              <a:uLnTx/>
              <a:uFillTx/>
              <a:latin typeface="Calibri" panose="020F0502020204030204"/>
            </a:endParaRP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ndParaRPr>
          </a:p>
          <a:p>
            <a:pPr marL="0" marR="0" lvl="0" indent="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None/>
              <a:tabLst/>
              <a:defRPr/>
            </a:pPr>
            <a:endParaRPr kumimoji="0" lang="en-GB" sz="1400" b="1" i="0" u="none" strike="noStrike" kern="1200" cap="none" spc="0" normalizeH="0" baseline="0" noProof="0" dirty="0">
              <a:ln>
                <a:noFill/>
              </a:ln>
              <a:solidFill>
                <a:prstClr val="black"/>
              </a:solidFill>
              <a:effectLst/>
              <a:uLnTx/>
              <a:uFillTx/>
              <a:latin typeface="Calibri" panose="020F0502020204030204"/>
            </a:endParaRPr>
          </a:p>
          <a:p>
            <a:pPr marL="341630" marR="0" lvl="0" indent="-341630" algn="l" defTabSz="914400" rtl="0" eaLnBrk="1" fontAlgn="auto" latinLnBrk="0" hangingPunct="1">
              <a:lnSpc>
                <a:spcPct val="90000"/>
              </a:lnSpc>
              <a:spcBef>
                <a:spcPts val="200"/>
              </a:spcBef>
              <a:spcAft>
                <a:spcPts val="200"/>
              </a:spcAft>
              <a:buClr>
                <a:srgbClr val="002060"/>
              </a:buClr>
              <a:buSzTx/>
              <a:buFont typeface="Arial" panose="020B0604020202020204" pitchFamily="34" charset="0"/>
              <a:buChar char="•"/>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2131167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C0BCD63-8B88-4EEC-8974-26B79BF980D8}"/>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296C458-4A9C-B445-BB71-B517784E389F}" type="slidenum">
              <a:rPr kumimoji="0" lang="en-US" sz="1000" b="1" i="0" u="none" strike="noStrike" kern="1200" cap="none" spc="0" normalizeH="0" baseline="0" noProof="0" smtClean="0">
                <a:ln>
                  <a:noFill/>
                </a:ln>
                <a:effectLst/>
                <a:uLnTx/>
                <a:uFillTx/>
                <a:latin typeface="Franklin Gothic Medium Cond" charset="0"/>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000" b="1" i="0" u="none" strike="noStrike" kern="1200" cap="none" spc="0" normalizeH="0" baseline="0" noProof="0" dirty="0">
              <a:ln>
                <a:noFill/>
              </a:ln>
              <a:effectLst/>
              <a:uLnTx/>
              <a:uFillTx/>
              <a:latin typeface="Franklin Gothic Medium Cond" charset="0"/>
            </a:endParaRPr>
          </a:p>
        </p:txBody>
      </p:sp>
      <p:sp>
        <p:nvSpPr>
          <p:cNvPr id="4" name="Title 3">
            <a:extLst>
              <a:ext uri="{FF2B5EF4-FFF2-40B4-BE49-F238E27FC236}">
                <a16:creationId xmlns:a16="http://schemas.microsoft.com/office/drawing/2014/main" id="{C559B641-D245-4E5A-8DA4-7FE35995274F}"/>
              </a:ext>
            </a:extLst>
          </p:cNvPr>
          <p:cNvSpPr>
            <a:spLocks noGrp="1"/>
          </p:cNvSpPr>
          <p:nvPr>
            <p:ph type="title"/>
          </p:nvPr>
        </p:nvSpPr>
        <p:spPr/>
        <p:txBody>
          <a:bodyPr/>
          <a:lstStyle/>
          <a:p>
            <a:pPr marL="0" indent="0" algn="l">
              <a:buNone/>
            </a:pPr>
            <a:r>
              <a:rPr lang="en-US" sz="3600" spc="80" dirty="0">
                <a:solidFill>
                  <a:srgbClr val="002060"/>
                </a:solidFill>
                <a:latin typeface="Franklin Gothic Medium" panose="020B0603020102020204" pitchFamily="34" charset="0"/>
                <a:ea typeface="Franklin Gothic Demi" charset="0"/>
                <a:cs typeface="Franklin Gothic Demi" charset="0"/>
              </a:rPr>
              <a:t>Initial Investment - Project Strategy and Key Highlights</a:t>
            </a:r>
          </a:p>
        </p:txBody>
      </p:sp>
      <p:sp>
        <p:nvSpPr>
          <p:cNvPr id="7" name="TextBox 6">
            <a:extLst>
              <a:ext uri="{FF2B5EF4-FFF2-40B4-BE49-F238E27FC236}">
                <a16:creationId xmlns:a16="http://schemas.microsoft.com/office/drawing/2014/main" id="{E0B43BEC-ECC8-ABFC-F22D-CE0249E0CDC9}"/>
              </a:ext>
            </a:extLst>
          </p:cNvPr>
          <p:cNvSpPr txBox="1"/>
          <p:nvPr/>
        </p:nvSpPr>
        <p:spPr>
          <a:xfrm>
            <a:off x="500972" y="1119963"/>
            <a:ext cx="3192970" cy="307777"/>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2060"/>
                </a:solidFill>
                <a:effectLst/>
                <a:uLnTx/>
                <a:uFillTx/>
                <a:latin typeface="Franklin Gothic Medium" panose="020B0603020102020204" pitchFamily="34" charset="0"/>
                <a:ea typeface="+mn-ea"/>
                <a:cs typeface="Calibri Light" panose="020F0302020204030204" pitchFamily="34" charset="0"/>
              </a:rPr>
              <a:t>Initial Investment - Use of Proceeds ($)</a:t>
            </a:r>
          </a:p>
        </p:txBody>
      </p:sp>
      <p:graphicFrame>
        <p:nvGraphicFramePr>
          <p:cNvPr id="10" name="Content Placeholder 11">
            <a:extLst>
              <a:ext uri="{FF2B5EF4-FFF2-40B4-BE49-F238E27FC236}">
                <a16:creationId xmlns:a16="http://schemas.microsoft.com/office/drawing/2014/main" id="{12662FAC-538B-530A-44FE-4F30077808A8}"/>
              </a:ext>
            </a:extLst>
          </p:cNvPr>
          <p:cNvGraphicFramePr>
            <a:graphicFrameLocks/>
          </p:cNvGraphicFramePr>
          <p:nvPr>
            <p:extLst>
              <p:ext uri="{D42A27DB-BD31-4B8C-83A1-F6EECF244321}">
                <p14:modId xmlns:p14="http://schemas.microsoft.com/office/powerpoint/2010/main" val="353996476"/>
              </p:ext>
            </p:extLst>
          </p:nvPr>
        </p:nvGraphicFramePr>
        <p:xfrm>
          <a:off x="294395" y="1387246"/>
          <a:ext cx="6139099" cy="2693670"/>
        </p:xfrm>
        <a:graphic>
          <a:graphicData uri="http://schemas.openxmlformats.org/drawingml/2006/table">
            <a:tbl>
              <a:tblPr>
                <a:tableStyleId>{9D7B26C5-4107-4FEC-AEDC-1716B250A1EF}</a:tableStyleId>
              </a:tblPr>
              <a:tblGrid>
                <a:gridCol w="2511767">
                  <a:extLst>
                    <a:ext uri="{9D8B030D-6E8A-4147-A177-3AD203B41FA5}">
                      <a16:colId xmlns:a16="http://schemas.microsoft.com/office/drawing/2014/main" val="3718067752"/>
                    </a:ext>
                  </a:extLst>
                </a:gridCol>
                <a:gridCol w="906833">
                  <a:extLst>
                    <a:ext uri="{9D8B030D-6E8A-4147-A177-3AD203B41FA5}">
                      <a16:colId xmlns:a16="http://schemas.microsoft.com/office/drawing/2014/main" val="108644642"/>
                    </a:ext>
                  </a:extLst>
                </a:gridCol>
                <a:gridCol w="906833">
                  <a:extLst>
                    <a:ext uri="{9D8B030D-6E8A-4147-A177-3AD203B41FA5}">
                      <a16:colId xmlns:a16="http://schemas.microsoft.com/office/drawing/2014/main" val="1021440788"/>
                    </a:ext>
                  </a:extLst>
                </a:gridCol>
                <a:gridCol w="906833">
                  <a:extLst>
                    <a:ext uri="{9D8B030D-6E8A-4147-A177-3AD203B41FA5}">
                      <a16:colId xmlns:a16="http://schemas.microsoft.com/office/drawing/2014/main" val="1680085423"/>
                    </a:ext>
                  </a:extLst>
                </a:gridCol>
                <a:gridCol w="906833">
                  <a:extLst>
                    <a:ext uri="{9D8B030D-6E8A-4147-A177-3AD203B41FA5}">
                      <a16:colId xmlns:a16="http://schemas.microsoft.com/office/drawing/2014/main" val="999635103"/>
                    </a:ext>
                  </a:extLst>
                </a:gridCol>
              </a:tblGrid>
              <a:tr h="161955">
                <a:tc>
                  <a:txBody>
                    <a:bodyPr/>
                    <a:lstStyle/>
                    <a:p>
                      <a:pPr algn="l" fontAlgn="ctr"/>
                      <a:endParaRPr lang="en-GB" sz="1200" b="1" i="0" u="none" strike="noStrike" dirty="0">
                        <a:solidFill>
                          <a:srgbClr val="000000"/>
                        </a:solidFill>
                        <a:effectLst/>
                        <a:latin typeface="+mn-lt"/>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w="6350" cap="flat" cmpd="sng" algn="ctr">
                      <a:noFill/>
                      <a:prstDash val="dash"/>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72000" algn="ctr" rtl="0" fontAlgn="ctr"/>
                      <a:r>
                        <a:rPr lang="en-GB" sz="1200" b="1" i="0" u="none" strike="noStrike" dirty="0">
                          <a:solidFill>
                            <a:srgbClr val="002060"/>
                          </a:solidFill>
                          <a:effectLst/>
                          <a:latin typeface="+mn-lt"/>
                        </a:rPr>
                        <a:t>Phase I </a:t>
                      </a:r>
                    </a:p>
                  </a:txBody>
                  <a:tcPr marL="9525" marR="72000" marT="9525" marB="0" anchor="ctr">
                    <a:lnL>
                      <a:noFill/>
                    </a:lnL>
                    <a:lnR w="6350" cap="flat" cmpd="sng" algn="ctr">
                      <a:solidFill>
                        <a:schemeClr val="tx1"/>
                      </a:solidFill>
                      <a:prstDash val="dot"/>
                      <a:round/>
                      <a:headEnd type="none" w="med" len="med"/>
                      <a:tailEnd type="none" w="med" len="med"/>
                    </a:lnR>
                    <a:lnT w="190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72000" algn="r" rtl="0" fontAlgn="ctr"/>
                      <a:endParaRPr lang="en-GB" sz="1300" b="0" i="0" u="none" strike="noStrike" dirty="0">
                        <a:solidFill>
                          <a:srgbClr val="000000"/>
                        </a:solidFill>
                        <a:effectLst/>
                        <a:latin typeface="Calibri" panose="020F0502020204030204" pitchFamily="34" charset="0"/>
                      </a:endParaRPr>
                    </a:p>
                  </a:txBody>
                  <a:tcPr marL="9525" marR="72000"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marL="72000" algn="ctr" rtl="0" fontAlgn="ctr"/>
                      <a:r>
                        <a:rPr lang="en-GB" sz="1200" b="1" i="0" u="none" strike="noStrike" dirty="0">
                          <a:solidFill>
                            <a:srgbClr val="002060"/>
                          </a:solidFill>
                          <a:effectLst/>
                          <a:latin typeface="+mn-lt"/>
                        </a:rPr>
                        <a:t>Phase II</a:t>
                      </a:r>
                    </a:p>
                  </a:txBody>
                  <a:tcPr marL="9525" marR="72000" marT="9525" marB="0" anchor="ctr">
                    <a:lnL w="6350" cap="flat" cmpd="sng" algn="ctr">
                      <a:solidFill>
                        <a:schemeClr val="tx1"/>
                      </a:solidFill>
                      <a:prstDash val="dot"/>
                      <a:round/>
                      <a:headEnd type="none" w="med" len="med"/>
                      <a:tailEnd type="none" w="med" len="med"/>
                    </a:lnL>
                    <a:lnR w="6350" cap="flat" cmpd="sng" algn="ctr">
                      <a:solidFill>
                        <a:schemeClr val="tx1"/>
                      </a:solidFill>
                      <a:prstDash val="dot"/>
                      <a:round/>
                      <a:headEnd type="none" w="med" len="med"/>
                      <a:tailEnd type="none" w="med" len="med"/>
                    </a:lnR>
                    <a:lnT w="190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gn="ctr" rtl="0" fontAlgn="ctr"/>
                      <a:r>
                        <a:rPr lang="en-GB" sz="1200" b="1" i="0" u="none" strike="noStrike" dirty="0">
                          <a:solidFill>
                            <a:srgbClr val="002060"/>
                          </a:solidFill>
                          <a:effectLst/>
                          <a:latin typeface="+mn-lt"/>
                        </a:rPr>
                        <a:t>Phase III</a:t>
                      </a:r>
                    </a:p>
                  </a:txBody>
                  <a:tcPr marL="9525" marR="72000" marT="9525" marB="0" anchor="ctr">
                    <a:lnL w="6350" cap="flat" cmpd="sng" algn="ctr">
                      <a:solidFill>
                        <a:schemeClr val="tx1"/>
                      </a:solidFill>
                      <a:prstDash val="dot"/>
                      <a:round/>
                      <a:headEnd type="none" w="med" len="med"/>
                      <a:tailEnd type="none" w="med" len="med"/>
                    </a:lnL>
                    <a:lnR>
                      <a:noFill/>
                    </a:lnR>
                    <a:lnT w="190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87499081"/>
                  </a:ext>
                </a:extLst>
              </a:tr>
              <a:tr h="161955">
                <a:tc>
                  <a:txBody>
                    <a:bodyPr/>
                    <a:lstStyle/>
                    <a:p>
                      <a:pPr algn="l" fontAlgn="ctr"/>
                      <a:endParaRPr lang="en-GB" sz="1200" b="1" i="0" u="none" strike="noStrike" dirty="0">
                        <a:solidFill>
                          <a:srgbClr val="000000"/>
                        </a:solidFill>
                        <a:effectLst/>
                        <a:latin typeface="+mn-lt"/>
                      </a:endParaRPr>
                    </a:p>
                  </a:txBody>
                  <a:tcPr marL="9525" marR="9525" marT="9525" marB="0" anchor="ctr">
                    <a:lnL>
                      <a:noFill/>
                    </a:lnL>
                    <a:lnR>
                      <a:noFill/>
                    </a:lnR>
                    <a:lnT w="6350" cap="flat" cmpd="sng" algn="ctr">
                      <a:noFill/>
                      <a:prstDash val="dash"/>
                      <a:round/>
                      <a:headEnd type="none" w="med" len="med"/>
                      <a:tailEnd type="none" w="med" len="med"/>
                    </a:lnT>
                    <a:lnB w="6350" cap="flat" cmpd="sng" algn="ctr">
                      <a:no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gn="ctr" rtl="0" fontAlgn="ctr"/>
                      <a:r>
                        <a:rPr lang="en-GB" sz="1200" b="1" i="0" u="none" strike="noStrike" dirty="0">
                          <a:solidFill>
                            <a:srgbClr val="002060"/>
                          </a:solidFill>
                          <a:effectLst/>
                          <a:latin typeface="+mn-lt"/>
                        </a:rPr>
                        <a:t>Gas</a:t>
                      </a:r>
                    </a:p>
                  </a:txBody>
                  <a:tcPr marL="9525" marR="72000" marT="9525" marB="0" anchor="ctr">
                    <a:lnL>
                      <a:noFill/>
                    </a:lnL>
                    <a:lnR>
                      <a:noFill/>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gn="ctr" rtl="0" fontAlgn="ctr"/>
                      <a:r>
                        <a:rPr lang="en-GB" sz="1200" b="1" i="0" u="none" strike="noStrike" dirty="0">
                          <a:solidFill>
                            <a:srgbClr val="002060"/>
                          </a:solidFill>
                          <a:effectLst/>
                          <a:latin typeface="+mn-lt"/>
                        </a:rPr>
                        <a:t>Oil</a:t>
                      </a:r>
                    </a:p>
                  </a:txBody>
                  <a:tcPr marL="9525" marR="72000" marT="9525" marB="0" anchor="ctr">
                    <a:lnL>
                      <a:noFill/>
                    </a:lnL>
                    <a:lnR w="6350" cap="flat" cmpd="sng" algn="ctr">
                      <a:solidFill>
                        <a:schemeClr val="tx1"/>
                      </a:solidFill>
                      <a:prstDash val="dot"/>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gn="ctr" rtl="0" fontAlgn="ctr"/>
                      <a:r>
                        <a:rPr lang="en-GB" sz="1200" b="1" i="0" u="none" strike="noStrike" dirty="0">
                          <a:solidFill>
                            <a:srgbClr val="002060"/>
                          </a:solidFill>
                          <a:effectLst/>
                          <a:latin typeface="+mn-lt"/>
                        </a:rPr>
                        <a:t>Oil</a:t>
                      </a:r>
                    </a:p>
                  </a:txBody>
                  <a:tcPr marL="9525" marR="72000" marT="9525" marB="0" anchor="ctr">
                    <a:lnL w="6350" cap="flat" cmpd="sng" algn="ctr">
                      <a:solidFill>
                        <a:schemeClr val="tx1"/>
                      </a:solidFill>
                      <a:prstDash val="dot"/>
                      <a:round/>
                      <a:headEnd type="none" w="med" len="med"/>
                      <a:tailEnd type="none" w="med" len="med"/>
                    </a:lnL>
                    <a:lnR w="6350" cap="flat" cmpd="sng" algn="ctr">
                      <a:solidFill>
                        <a:schemeClr val="tx1"/>
                      </a:solidFill>
                      <a:prstDash val="dot"/>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gn="ctr" rtl="0" fontAlgn="ctr"/>
                      <a:r>
                        <a:rPr lang="en-GB" sz="1200" b="1" i="0" u="none" strike="noStrike" dirty="0">
                          <a:solidFill>
                            <a:srgbClr val="002060"/>
                          </a:solidFill>
                          <a:effectLst/>
                          <a:latin typeface="+mn-lt"/>
                        </a:rPr>
                        <a:t>Land</a:t>
                      </a:r>
                    </a:p>
                  </a:txBody>
                  <a:tcPr marL="9525" marR="72000" marT="9525" marB="0" anchor="ctr">
                    <a:lnL w="6350" cap="flat" cmpd="sng" algn="ctr">
                      <a:solidFill>
                        <a:schemeClr val="tx1"/>
                      </a:solidFill>
                      <a:prstDash val="dot"/>
                      <a:round/>
                      <a:headEnd type="none" w="med" len="med"/>
                      <a:tailEnd type="none" w="med" len="med"/>
                    </a:lnL>
                    <a:lnR>
                      <a:noFill/>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03688308"/>
                  </a:ext>
                </a:extLst>
              </a:tr>
              <a:tr h="161955">
                <a:tc>
                  <a:txBody>
                    <a:bodyPr/>
                    <a:lstStyle/>
                    <a:p>
                      <a:pPr marL="0" algn="l" defTabSz="914400" rtl="0" eaLnBrk="1" fontAlgn="ctr" latinLnBrk="0" hangingPunct="1"/>
                      <a:r>
                        <a:rPr lang="en-GB" sz="1200" b="1" u="none" strike="noStrike" kern="1200" dirty="0">
                          <a:solidFill>
                            <a:srgbClr val="000000"/>
                          </a:solidFill>
                          <a:effectLst/>
                          <a:latin typeface="+mn-lt"/>
                          <a:ea typeface="+mn-ea"/>
                          <a:cs typeface="+mn-cs"/>
                        </a:rPr>
                        <a:t>Lease Expansion - Acres</a:t>
                      </a:r>
                    </a:p>
                  </a:txBody>
                  <a:tcPr marL="10800" marR="10800" marT="0" marB="0" anchor="ctr">
                    <a:lnT w="6350" cap="flat" cmpd="sng" algn="ctr">
                      <a:no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tcPr>
                </a:tc>
                <a:tc>
                  <a:txBody>
                    <a:bodyPr/>
                    <a:lstStyle/>
                    <a:p>
                      <a:endParaRPr lang="en-GB" sz="1200" dirty="0">
                        <a:effectLst/>
                        <a:latin typeface="+mn-lt"/>
                      </a:endParaRPr>
                    </a:p>
                  </a:txBody>
                  <a:tcPr marL="68580" marR="68580" marT="0" marB="0" anchor="ct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marL="72000" algn="r" rtl="0" fontAlgn="ctr"/>
                      <a:endParaRPr lang="en-GB" sz="1200" b="0" i="0" u="none" strike="noStrike" dirty="0">
                        <a:solidFill>
                          <a:srgbClr val="000000"/>
                        </a:solidFill>
                        <a:effectLst/>
                        <a:latin typeface="+mn-lt"/>
                      </a:endParaRPr>
                    </a:p>
                  </a:txBody>
                  <a:tcPr marL="9525" marR="72000" marT="9525" marB="0" anchor="ctr">
                    <a:lnR w="6350" cap="flat" cmpd="sng" algn="ctr">
                      <a:solidFill>
                        <a:schemeClr val="tx1"/>
                      </a:solidFill>
                      <a:prstDash val="dot"/>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endParaRPr lang="en-GB" sz="1200" dirty="0">
                        <a:effectLst/>
                        <a:latin typeface="+mn-lt"/>
                      </a:endParaRPr>
                    </a:p>
                  </a:txBody>
                  <a:tcPr marL="68580" marR="68580" marT="0" marB="0" anchor="ctr">
                    <a:lnL w="6350" cap="flat" cmpd="sng" algn="ctr">
                      <a:solidFill>
                        <a:schemeClr val="tx1"/>
                      </a:solidFill>
                      <a:prstDash val="dot"/>
                      <a:round/>
                      <a:headEnd type="none" w="med" len="med"/>
                      <a:tailEnd type="none" w="med" len="med"/>
                    </a:lnL>
                    <a:lnR w="6350" cap="flat" cmpd="sng" algn="ctr">
                      <a:solidFill>
                        <a:schemeClr val="tx1"/>
                      </a:solidFill>
                      <a:prstDash val="dot"/>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a:r>
                        <a:rPr lang="en-GB" sz="1200" dirty="0">
                          <a:solidFill>
                            <a:srgbClr val="000000"/>
                          </a:solidFill>
                          <a:effectLst/>
                          <a:latin typeface="+mn-lt"/>
                          <a:ea typeface="Calibri" panose="020F0502020204030204" pitchFamily="34" charset="0"/>
                        </a:rPr>
                        <a:t>17,400</a:t>
                      </a:r>
                      <a:endParaRPr lang="en-GB" sz="1200" dirty="0">
                        <a:effectLst/>
                        <a:latin typeface="+mn-lt"/>
                        <a:ea typeface="Calibri" panose="020F0502020204030204" pitchFamily="34" charset="0"/>
                      </a:endParaRPr>
                    </a:p>
                  </a:txBody>
                  <a:tcPr marL="68580" marR="68580" marT="0" marB="0" anchor="ctr">
                    <a:lnL w="6350" cap="flat" cmpd="sng" algn="ctr">
                      <a:solidFill>
                        <a:schemeClr val="tx1"/>
                      </a:solidFill>
                      <a:prstDash val="dot"/>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314093933"/>
                  </a:ext>
                </a:extLst>
              </a:tr>
              <a:tr h="161955">
                <a:tc>
                  <a:txBody>
                    <a:bodyPr/>
                    <a:lstStyle/>
                    <a:p>
                      <a:pPr marL="0" algn="l" defTabSz="914400" rtl="0" eaLnBrk="1" fontAlgn="ctr" latinLnBrk="0" hangingPunct="1"/>
                      <a:r>
                        <a:rPr lang="en-GB" sz="1200" b="1" u="none" strike="noStrike" kern="1200" dirty="0">
                          <a:solidFill>
                            <a:srgbClr val="000000"/>
                          </a:solidFill>
                          <a:effectLst/>
                          <a:latin typeface="+mn-lt"/>
                          <a:ea typeface="+mn-ea"/>
                          <a:cs typeface="+mn-cs"/>
                        </a:rPr>
                        <a:t>Lease $ per acre</a:t>
                      </a:r>
                    </a:p>
                  </a:txBody>
                  <a:tcPr marL="10800" marR="10800" marT="0"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tcPr>
                </a:tc>
                <a:tc>
                  <a:txBody>
                    <a:bodyPr/>
                    <a:lstStyle/>
                    <a:p>
                      <a:endParaRPr lang="en-GB" sz="1200" dirty="0">
                        <a:effectLst/>
                        <a:latin typeface="+mn-lt"/>
                      </a:endParaRPr>
                    </a:p>
                  </a:txBody>
                  <a:tcPr marL="68580" marR="68580" marT="0"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marL="72000" algn="r" rtl="0" fontAlgn="ctr"/>
                      <a:endParaRPr lang="en-GB" sz="1200" b="0" i="0" u="none" strike="noStrike" dirty="0">
                        <a:solidFill>
                          <a:srgbClr val="000000"/>
                        </a:solidFill>
                        <a:effectLst/>
                        <a:latin typeface="+mn-lt"/>
                      </a:endParaRPr>
                    </a:p>
                  </a:txBody>
                  <a:tcPr marL="9525" marR="72000" marT="9525" marB="0" anchor="ctr">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endParaRPr lang="en-GB" sz="1200" dirty="0">
                        <a:effectLst/>
                        <a:latin typeface="+mn-lt"/>
                      </a:endParaRPr>
                    </a:p>
                  </a:txBody>
                  <a:tcPr marL="68580" marR="68580" marT="0" marB="0" anchor="ctr">
                    <a:lnL w="6350" cap="flat" cmpd="sng" algn="ctr">
                      <a:solidFill>
                        <a:schemeClr val="tx1"/>
                      </a:solidFill>
                      <a:prstDash val="dot"/>
                      <a:round/>
                      <a:headEnd type="none" w="med" len="med"/>
                      <a:tailEnd type="none" w="med" len="med"/>
                    </a:lnL>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a:r>
                        <a:rPr lang="en-GB" sz="1200" dirty="0">
                          <a:solidFill>
                            <a:srgbClr val="000000"/>
                          </a:solidFill>
                          <a:effectLst/>
                          <a:latin typeface="+mn-lt"/>
                          <a:ea typeface="Calibri" panose="020F0502020204030204" pitchFamily="34" charset="0"/>
                        </a:rPr>
                        <a:t>500</a:t>
                      </a:r>
                      <a:endParaRPr lang="en-GB" sz="1200" dirty="0">
                        <a:effectLst/>
                        <a:latin typeface="+mn-lt"/>
                        <a:ea typeface="Calibri" panose="020F0502020204030204" pitchFamily="34" charset="0"/>
                      </a:endParaRPr>
                    </a:p>
                  </a:txBody>
                  <a:tcPr marL="68580" marR="68580" marT="0" marB="0" anchor="ctr">
                    <a:lnL w="6350" cap="flat" cmpd="sng" algn="ctr">
                      <a:solidFill>
                        <a:schemeClr val="tx1"/>
                      </a:solidFill>
                      <a:prstDash val="dot"/>
                      <a:round/>
                      <a:headEnd type="none" w="med" len="med"/>
                      <a:tailEnd type="none" w="med" len="med"/>
                    </a:lnL>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489106252"/>
                  </a:ext>
                </a:extLst>
              </a:tr>
              <a:tr h="161955">
                <a:tc>
                  <a:txBody>
                    <a:bodyPr/>
                    <a:lstStyle/>
                    <a:p>
                      <a:pPr algn="l" fontAlgn="ctr"/>
                      <a:r>
                        <a:rPr lang="en-GB" sz="1200" b="1" u="none" strike="noStrike" dirty="0">
                          <a:solidFill>
                            <a:srgbClr val="000000"/>
                          </a:solidFill>
                          <a:effectLst/>
                          <a:latin typeface="+mn-lt"/>
                        </a:rPr>
                        <a:t>Lease Costs</a:t>
                      </a:r>
                      <a:endParaRPr lang="en-GB" sz="1200" b="1" i="0" u="none" strike="noStrike" dirty="0">
                        <a:solidFill>
                          <a:srgbClr val="000000"/>
                        </a:solidFill>
                        <a:effectLst/>
                        <a:latin typeface="+mn-lt"/>
                      </a:endParaRPr>
                    </a:p>
                  </a:txBody>
                  <a:tcPr marL="9525" marR="9525"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tcPr>
                </a:tc>
                <a:tc>
                  <a:txBody>
                    <a:bodyPr/>
                    <a:lstStyle/>
                    <a:p>
                      <a:pPr marL="72000" algn="r" rtl="0" fontAlgn="ctr"/>
                      <a:r>
                        <a:rPr lang="en-GB" sz="1200" b="0" i="0" u="none" strike="noStrike" dirty="0">
                          <a:solidFill>
                            <a:srgbClr val="000000"/>
                          </a:solidFill>
                          <a:effectLst/>
                          <a:latin typeface="+mn-lt"/>
                        </a:rPr>
                        <a:t>193,962</a:t>
                      </a:r>
                    </a:p>
                  </a:txBody>
                  <a:tcPr marL="9525" marR="72000"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marL="72000" algn="r" rtl="0" fontAlgn="ctr"/>
                      <a:r>
                        <a:rPr lang="en-GB" sz="1200" b="0" i="0" u="none" strike="noStrike" dirty="0">
                          <a:solidFill>
                            <a:srgbClr val="000000"/>
                          </a:solidFill>
                          <a:effectLst/>
                          <a:latin typeface="+mn-lt"/>
                        </a:rPr>
                        <a:t>128,000</a:t>
                      </a:r>
                    </a:p>
                  </a:txBody>
                  <a:tcPr marL="9525" marR="72000" marT="9525" marB="0" anchor="ctr">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endParaRPr lang="en-GB" sz="1200" dirty="0">
                        <a:effectLst/>
                        <a:latin typeface="+mn-lt"/>
                      </a:endParaRPr>
                    </a:p>
                  </a:txBody>
                  <a:tcPr marL="68580" marR="68580" marT="0" marB="0" anchor="ctr">
                    <a:lnL w="6350" cap="flat" cmpd="sng" algn="ctr">
                      <a:solidFill>
                        <a:schemeClr val="tx1"/>
                      </a:solidFill>
                      <a:prstDash val="dot"/>
                      <a:round/>
                      <a:headEnd type="none" w="med" len="med"/>
                      <a:tailEnd type="none" w="med" len="med"/>
                    </a:lnL>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a:r>
                        <a:rPr lang="en-GB" sz="1200" dirty="0">
                          <a:solidFill>
                            <a:srgbClr val="000000"/>
                          </a:solidFill>
                          <a:effectLst/>
                          <a:latin typeface="+mn-lt"/>
                          <a:ea typeface="Calibri" panose="020F0502020204030204" pitchFamily="34" charset="0"/>
                        </a:rPr>
                        <a:t>8,700,000</a:t>
                      </a:r>
                      <a:endParaRPr lang="en-GB" sz="1200" dirty="0">
                        <a:effectLst/>
                        <a:latin typeface="+mn-lt"/>
                        <a:ea typeface="Calibri" panose="020F0502020204030204" pitchFamily="34" charset="0"/>
                      </a:endParaRPr>
                    </a:p>
                  </a:txBody>
                  <a:tcPr marL="68580" marR="68580" marT="0" marB="0" anchor="ctr">
                    <a:lnL w="6350" cap="flat" cmpd="sng" algn="ctr">
                      <a:solidFill>
                        <a:schemeClr val="tx1"/>
                      </a:solidFill>
                      <a:prstDash val="dot"/>
                      <a:round/>
                      <a:headEnd type="none" w="med" len="med"/>
                      <a:tailEnd type="none" w="med" len="med"/>
                    </a:lnL>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61601795"/>
                  </a:ext>
                </a:extLst>
              </a:tr>
              <a:tr h="161955">
                <a:tc>
                  <a:txBody>
                    <a:bodyPr/>
                    <a:lstStyle/>
                    <a:p>
                      <a:pPr algn="l" fontAlgn="ctr"/>
                      <a:r>
                        <a:rPr lang="en-GB" sz="1200" b="1" i="0" u="none" strike="noStrike" dirty="0">
                          <a:solidFill>
                            <a:srgbClr val="000000"/>
                          </a:solidFill>
                          <a:effectLst/>
                          <a:latin typeface="+mn-lt"/>
                        </a:rPr>
                        <a:t>Permit, Bond &amp; Surface Agreement</a:t>
                      </a:r>
                    </a:p>
                  </a:txBody>
                  <a:tcPr marL="9525" marR="9525"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tcPr>
                </a:tc>
                <a:tc>
                  <a:txBody>
                    <a:bodyPr/>
                    <a:lstStyle/>
                    <a:p>
                      <a:pPr algn="r" rtl="0" fontAlgn="ctr"/>
                      <a:r>
                        <a:rPr lang="en-GB" sz="1200" b="0" i="0" u="none" strike="noStrike" dirty="0">
                          <a:solidFill>
                            <a:srgbClr val="000000"/>
                          </a:solidFill>
                          <a:effectLst/>
                          <a:latin typeface="+mn-lt"/>
                        </a:rPr>
                        <a:t>106,000</a:t>
                      </a:r>
                    </a:p>
                  </a:txBody>
                  <a:tcPr marL="9525" marR="72000"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rtl="0" fontAlgn="ctr"/>
                      <a:endParaRPr lang="en-GB" sz="1200" b="0" i="0" u="none" strike="noStrike" dirty="0">
                        <a:solidFill>
                          <a:srgbClr val="000000"/>
                        </a:solidFill>
                        <a:effectLst/>
                        <a:latin typeface="+mn-lt"/>
                      </a:endParaRPr>
                    </a:p>
                  </a:txBody>
                  <a:tcPr marL="9525" marR="72000" marT="9525" marB="0" anchor="ctr">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a:r>
                        <a:rPr lang="en-GB" sz="1200" dirty="0">
                          <a:solidFill>
                            <a:srgbClr val="000000"/>
                          </a:solidFill>
                          <a:effectLst/>
                          <a:latin typeface="+mn-lt"/>
                          <a:ea typeface="Calibri" panose="020F0502020204030204" pitchFamily="34" charset="0"/>
                        </a:rPr>
                        <a:t>15,000</a:t>
                      </a:r>
                      <a:endParaRPr lang="en-GB" sz="1200" dirty="0">
                        <a:effectLst/>
                        <a:latin typeface="+mn-lt"/>
                        <a:ea typeface="Calibri" panose="020F0502020204030204" pitchFamily="34" charset="0"/>
                      </a:endParaRPr>
                    </a:p>
                  </a:txBody>
                  <a:tcPr marL="68580" marR="68580" marT="0" marB="0" anchor="ctr">
                    <a:lnL w="6350" cap="flat" cmpd="sng" algn="ctr">
                      <a:solidFill>
                        <a:schemeClr val="tx1"/>
                      </a:solidFill>
                      <a:prstDash val="dot"/>
                      <a:round/>
                      <a:headEnd type="none" w="med" len="med"/>
                      <a:tailEnd type="none" w="med" len="med"/>
                    </a:lnL>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endParaRPr lang="en-GB" sz="1200" dirty="0">
                        <a:effectLst/>
                        <a:latin typeface="+mn-lt"/>
                      </a:endParaRPr>
                    </a:p>
                  </a:txBody>
                  <a:tcPr marL="68580" marR="68580" marT="0" marB="0" anchor="ctr">
                    <a:lnL w="6350" cap="flat" cmpd="sng" algn="ctr">
                      <a:solidFill>
                        <a:schemeClr val="tx1"/>
                      </a:solidFill>
                      <a:prstDash val="dot"/>
                      <a:round/>
                      <a:headEnd type="none" w="med" len="med"/>
                      <a:tailEnd type="none" w="med" len="med"/>
                    </a:lnL>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130742117"/>
                  </a:ext>
                </a:extLst>
              </a:tr>
              <a:tr h="161955">
                <a:tc>
                  <a:txBody>
                    <a:bodyPr/>
                    <a:lstStyle/>
                    <a:p>
                      <a:pPr algn="l" fontAlgn="ctr"/>
                      <a:r>
                        <a:rPr lang="en-GB" sz="1200" b="1" i="0" u="none" strike="noStrike" dirty="0">
                          <a:solidFill>
                            <a:srgbClr val="000000"/>
                          </a:solidFill>
                          <a:effectLst/>
                          <a:latin typeface="+mn-lt"/>
                        </a:rPr>
                        <a:t>Re-enter and bring online Gas well</a:t>
                      </a:r>
                    </a:p>
                  </a:txBody>
                  <a:tcPr marL="9525" marR="9525"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tcPr>
                </a:tc>
                <a:tc>
                  <a:txBody>
                    <a:bodyPr/>
                    <a:lstStyle/>
                    <a:p>
                      <a:pPr algn="r" rtl="0" fontAlgn="ctr"/>
                      <a:r>
                        <a:rPr lang="en-GB" sz="1200" b="0" i="0" u="none" strike="noStrike" dirty="0">
                          <a:solidFill>
                            <a:srgbClr val="000000"/>
                          </a:solidFill>
                          <a:effectLst/>
                          <a:latin typeface="+mn-lt"/>
                        </a:rPr>
                        <a:t>187,750</a:t>
                      </a:r>
                    </a:p>
                  </a:txBody>
                  <a:tcPr marL="9525" marR="72000"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rtl="0" fontAlgn="ctr"/>
                      <a:endParaRPr lang="en-GB" sz="1200" b="0" i="0" u="none" strike="noStrike" dirty="0">
                        <a:solidFill>
                          <a:srgbClr val="000000"/>
                        </a:solidFill>
                        <a:effectLst/>
                        <a:latin typeface="+mn-lt"/>
                      </a:endParaRPr>
                    </a:p>
                  </a:txBody>
                  <a:tcPr marL="9525" marR="72000" marT="9525" marB="0" anchor="ctr">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a:r>
                        <a:rPr lang="en-GB" sz="1200" dirty="0">
                          <a:solidFill>
                            <a:srgbClr val="000000"/>
                          </a:solidFill>
                          <a:effectLst/>
                          <a:latin typeface="+mn-lt"/>
                          <a:ea typeface="Calibri" panose="020F0502020204030204" pitchFamily="34" charset="0"/>
                        </a:rPr>
                        <a:t>447,200</a:t>
                      </a:r>
                      <a:endParaRPr lang="en-GB" sz="1200" dirty="0">
                        <a:effectLst/>
                        <a:latin typeface="+mn-lt"/>
                        <a:ea typeface="Calibri" panose="020F0502020204030204" pitchFamily="34" charset="0"/>
                      </a:endParaRPr>
                    </a:p>
                  </a:txBody>
                  <a:tcPr marL="68580" marR="68580" marT="0" marB="0" anchor="ctr">
                    <a:lnL w="6350" cap="flat" cmpd="sng" algn="ctr">
                      <a:solidFill>
                        <a:schemeClr val="tx1"/>
                      </a:solidFill>
                      <a:prstDash val="dot"/>
                      <a:round/>
                      <a:headEnd type="none" w="med" len="med"/>
                      <a:tailEnd type="none" w="med" len="med"/>
                    </a:lnL>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endParaRPr lang="en-GB" sz="1200" dirty="0">
                        <a:effectLst/>
                        <a:latin typeface="+mn-lt"/>
                      </a:endParaRPr>
                    </a:p>
                  </a:txBody>
                  <a:tcPr marL="68580" marR="68580" marT="0" marB="0" anchor="ctr">
                    <a:lnL w="6350" cap="flat" cmpd="sng" algn="ctr">
                      <a:solidFill>
                        <a:schemeClr val="tx1"/>
                      </a:solidFill>
                      <a:prstDash val="dot"/>
                      <a:round/>
                      <a:headEnd type="none" w="med" len="med"/>
                      <a:tailEnd type="none" w="med" len="med"/>
                    </a:lnL>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98651650"/>
                  </a:ext>
                </a:extLst>
              </a:tr>
              <a:tr h="161955">
                <a:tc>
                  <a:txBody>
                    <a:bodyPr/>
                    <a:lstStyle/>
                    <a:p>
                      <a:pPr algn="l" fontAlgn="ctr"/>
                      <a:r>
                        <a:rPr lang="en-GB" sz="1200" b="1" i="0" u="none" strike="noStrike" dirty="0">
                          <a:solidFill>
                            <a:srgbClr val="000000"/>
                          </a:solidFill>
                          <a:effectLst/>
                          <a:latin typeface="+mn-lt"/>
                        </a:rPr>
                        <a:t>Facilities</a:t>
                      </a:r>
                    </a:p>
                  </a:txBody>
                  <a:tcPr marL="9525" marR="9525"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tcPr>
                </a:tc>
                <a:tc>
                  <a:txBody>
                    <a:bodyPr/>
                    <a:lstStyle/>
                    <a:p>
                      <a:pPr algn="r" rtl="0" fontAlgn="ctr"/>
                      <a:r>
                        <a:rPr lang="en-GB" sz="1200" b="0" i="0" u="none" strike="noStrike" dirty="0">
                          <a:solidFill>
                            <a:srgbClr val="000000"/>
                          </a:solidFill>
                          <a:effectLst/>
                          <a:latin typeface="+mn-lt"/>
                        </a:rPr>
                        <a:t>350,000</a:t>
                      </a:r>
                    </a:p>
                  </a:txBody>
                  <a:tcPr marL="9525" marR="72000"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rtl="0" fontAlgn="ctr"/>
                      <a:endParaRPr lang="en-GB" sz="1200" b="0" i="0" u="none" strike="noStrike" dirty="0">
                        <a:solidFill>
                          <a:srgbClr val="000000"/>
                        </a:solidFill>
                        <a:effectLst/>
                        <a:latin typeface="+mn-lt"/>
                      </a:endParaRPr>
                    </a:p>
                  </a:txBody>
                  <a:tcPr marL="9525" marR="72000" marT="9525" marB="0" anchor="ctr">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a:r>
                        <a:rPr lang="en-GB" sz="1200" dirty="0">
                          <a:solidFill>
                            <a:srgbClr val="000000"/>
                          </a:solidFill>
                          <a:effectLst/>
                          <a:latin typeface="+mn-lt"/>
                          <a:ea typeface="Calibri" panose="020F0502020204030204" pitchFamily="34" charset="0"/>
                        </a:rPr>
                        <a:t>350,000</a:t>
                      </a:r>
                      <a:endParaRPr lang="en-GB" sz="1200" dirty="0">
                        <a:effectLst/>
                        <a:latin typeface="+mn-lt"/>
                        <a:ea typeface="Calibri" panose="020F0502020204030204" pitchFamily="34" charset="0"/>
                      </a:endParaRPr>
                    </a:p>
                  </a:txBody>
                  <a:tcPr marL="68580" marR="68580" marT="0" marB="0" anchor="ctr">
                    <a:lnL w="6350" cap="flat" cmpd="sng" algn="ctr">
                      <a:solidFill>
                        <a:schemeClr val="tx1"/>
                      </a:solidFill>
                      <a:prstDash val="dot"/>
                      <a:round/>
                      <a:headEnd type="none" w="med" len="med"/>
                      <a:tailEnd type="none" w="med" len="med"/>
                    </a:lnL>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endParaRPr lang="en-GB" sz="1200" dirty="0">
                        <a:effectLst/>
                        <a:latin typeface="+mn-lt"/>
                      </a:endParaRPr>
                    </a:p>
                  </a:txBody>
                  <a:tcPr marL="68580" marR="68580" marT="0" marB="0" anchor="ctr">
                    <a:lnL w="6350" cap="flat" cmpd="sng" algn="ctr">
                      <a:solidFill>
                        <a:schemeClr val="tx1"/>
                      </a:solidFill>
                      <a:prstDash val="dot"/>
                      <a:round/>
                      <a:headEnd type="none" w="med" len="med"/>
                      <a:tailEnd type="none" w="med" len="med"/>
                    </a:lnL>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441039607"/>
                  </a:ext>
                </a:extLst>
              </a:tr>
              <a:tr h="161955">
                <a:tc>
                  <a:txBody>
                    <a:bodyPr/>
                    <a:lstStyle/>
                    <a:p>
                      <a:pPr algn="l" fontAlgn="ctr"/>
                      <a:r>
                        <a:rPr lang="en-GB" sz="1200" b="1" i="0" u="none" strike="noStrike" dirty="0">
                          <a:solidFill>
                            <a:srgbClr val="000000"/>
                          </a:solidFill>
                          <a:effectLst/>
                          <a:latin typeface="+mn-lt"/>
                        </a:rPr>
                        <a:t>Flow Testing + Pipe Line</a:t>
                      </a:r>
                    </a:p>
                  </a:txBody>
                  <a:tcPr marL="9525" marR="9525"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tcPr>
                </a:tc>
                <a:tc>
                  <a:txBody>
                    <a:bodyPr/>
                    <a:lstStyle/>
                    <a:p>
                      <a:pPr algn="r" rtl="0" fontAlgn="ctr"/>
                      <a:r>
                        <a:rPr lang="en-GB" sz="1200" b="0" i="0" u="none" strike="noStrike" dirty="0">
                          <a:solidFill>
                            <a:srgbClr val="000000"/>
                          </a:solidFill>
                          <a:effectLst/>
                          <a:latin typeface="+mn-lt"/>
                        </a:rPr>
                        <a:t>250,000</a:t>
                      </a:r>
                    </a:p>
                  </a:txBody>
                  <a:tcPr marL="9525" marR="72000"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rtl="0" fontAlgn="ctr"/>
                      <a:endParaRPr lang="en-GB" sz="1200" b="0" i="0" u="none" strike="noStrike" dirty="0">
                        <a:solidFill>
                          <a:srgbClr val="000000"/>
                        </a:solidFill>
                        <a:effectLst/>
                        <a:latin typeface="+mn-lt"/>
                      </a:endParaRPr>
                    </a:p>
                  </a:txBody>
                  <a:tcPr marL="9525" marR="72000" marT="9525" marB="0" anchor="ctr">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a:r>
                        <a:rPr lang="en-GB" sz="1200" dirty="0">
                          <a:solidFill>
                            <a:srgbClr val="000000"/>
                          </a:solidFill>
                          <a:effectLst/>
                          <a:latin typeface="+mn-lt"/>
                          <a:ea typeface="Calibri" panose="020F0502020204030204" pitchFamily="34" charset="0"/>
                        </a:rPr>
                        <a:t>250,000</a:t>
                      </a:r>
                      <a:endParaRPr lang="en-GB" sz="1200" dirty="0">
                        <a:effectLst/>
                        <a:latin typeface="+mn-lt"/>
                        <a:ea typeface="Calibri" panose="020F0502020204030204" pitchFamily="34" charset="0"/>
                      </a:endParaRPr>
                    </a:p>
                  </a:txBody>
                  <a:tcPr marL="68580" marR="68580" marT="0" marB="0" anchor="ctr">
                    <a:lnL w="6350" cap="flat" cmpd="sng" algn="ctr">
                      <a:solidFill>
                        <a:schemeClr val="tx1"/>
                      </a:solidFill>
                      <a:prstDash val="dot"/>
                      <a:round/>
                      <a:headEnd type="none" w="med" len="med"/>
                      <a:tailEnd type="none" w="med" len="med"/>
                    </a:lnL>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endParaRPr lang="en-GB" sz="1200" dirty="0">
                        <a:effectLst/>
                        <a:latin typeface="+mn-lt"/>
                      </a:endParaRPr>
                    </a:p>
                  </a:txBody>
                  <a:tcPr marL="68580" marR="68580" marT="0" marB="0" anchor="ctr">
                    <a:lnL w="6350" cap="flat" cmpd="sng" algn="ctr">
                      <a:solidFill>
                        <a:schemeClr val="tx1"/>
                      </a:solidFill>
                      <a:prstDash val="dot"/>
                      <a:round/>
                      <a:headEnd type="none" w="med" len="med"/>
                      <a:tailEnd type="none" w="med" len="med"/>
                    </a:lnL>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76085521"/>
                  </a:ext>
                </a:extLst>
              </a:tr>
              <a:tr h="161955">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200" b="1" i="0" u="none" strike="noStrike" dirty="0">
                          <a:solidFill>
                            <a:srgbClr val="000000"/>
                          </a:solidFill>
                          <a:effectLst/>
                          <a:latin typeface="+mn-lt"/>
                        </a:rPr>
                        <a:t>Evaporation Pit</a:t>
                      </a:r>
                    </a:p>
                  </a:txBody>
                  <a:tcPr marL="9525" marR="9525"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tcPr>
                </a:tc>
                <a:tc>
                  <a:txBody>
                    <a:bodyPr/>
                    <a:lstStyle/>
                    <a:p>
                      <a:pPr algn="r" rtl="0" fontAlgn="ctr"/>
                      <a:endParaRPr lang="en-GB" sz="1200" b="0" i="0" u="none" strike="noStrike" dirty="0">
                        <a:solidFill>
                          <a:srgbClr val="000000"/>
                        </a:solidFill>
                        <a:effectLst/>
                        <a:latin typeface="+mn-lt"/>
                      </a:endParaRPr>
                    </a:p>
                  </a:txBody>
                  <a:tcPr marL="9525" marR="72000"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rtl="0" fontAlgn="ctr"/>
                      <a:r>
                        <a:rPr lang="en-GB" sz="1200" b="0" i="0" u="none" strike="noStrike" dirty="0">
                          <a:solidFill>
                            <a:srgbClr val="000000"/>
                          </a:solidFill>
                          <a:effectLst/>
                          <a:latin typeface="+mn-lt"/>
                        </a:rPr>
                        <a:t>100,000</a:t>
                      </a:r>
                    </a:p>
                  </a:txBody>
                  <a:tcPr marL="9525" marR="72000" marT="9525" marB="0" anchor="ctr">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a:r>
                        <a:rPr lang="en-GB" sz="1200" dirty="0">
                          <a:solidFill>
                            <a:srgbClr val="000000"/>
                          </a:solidFill>
                          <a:effectLst/>
                          <a:latin typeface="+mn-lt"/>
                          <a:ea typeface="Calibri" panose="020F0502020204030204" pitchFamily="34" charset="0"/>
                        </a:rPr>
                        <a:t>250,000</a:t>
                      </a:r>
                      <a:endParaRPr lang="en-GB" sz="1200" dirty="0">
                        <a:effectLst/>
                        <a:latin typeface="+mn-lt"/>
                        <a:ea typeface="Calibri" panose="020F0502020204030204" pitchFamily="34" charset="0"/>
                      </a:endParaRPr>
                    </a:p>
                  </a:txBody>
                  <a:tcPr marL="68580" marR="68580" marT="0" marB="0" anchor="ctr">
                    <a:lnL w="6350" cap="flat" cmpd="sng" algn="ctr">
                      <a:solidFill>
                        <a:schemeClr val="tx1"/>
                      </a:solidFill>
                      <a:prstDash val="dot"/>
                      <a:round/>
                      <a:headEnd type="none" w="med" len="med"/>
                      <a:tailEnd type="none" w="med" len="med"/>
                    </a:lnL>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endParaRPr lang="en-GB" sz="1200" dirty="0">
                        <a:effectLst/>
                        <a:latin typeface="+mn-lt"/>
                      </a:endParaRPr>
                    </a:p>
                  </a:txBody>
                  <a:tcPr marL="68580" marR="68580" marT="0" marB="0" anchor="ctr">
                    <a:lnL w="6350" cap="flat" cmpd="sng" algn="ctr">
                      <a:solidFill>
                        <a:schemeClr val="tx1"/>
                      </a:solidFill>
                      <a:prstDash val="dot"/>
                      <a:round/>
                      <a:headEnd type="none" w="med" len="med"/>
                      <a:tailEnd type="none" w="med" len="med"/>
                    </a:lnL>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476066508"/>
                  </a:ext>
                </a:extLst>
              </a:tr>
              <a:tr h="161955">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200" b="1" i="0" u="none" strike="noStrike" dirty="0">
                          <a:solidFill>
                            <a:srgbClr val="000000"/>
                          </a:solidFill>
                          <a:effectLst/>
                          <a:latin typeface="+mn-lt"/>
                        </a:rPr>
                        <a:t>Management, Legal, G&amp;A</a:t>
                      </a:r>
                    </a:p>
                  </a:txBody>
                  <a:tcPr marL="9525" marR="9525"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tcPr>
                </a:tc>
                <a:tc>
                  <a:txBody>
                    <a:bodyPr/>
                    <a:lstStyle/>
                    <a:p>
                      <a:pPr algn="r" rtl="0" fontAlgn="ctr"/>
                      <a:r>
                        <a:rPr lang="en-GB" sz="1200" b="0" i="0" u="none" strike="noStrike" dirty="0">
                          <a:solidFill>
                            <a:srgbClr val="000000"/>
                          </a:solidFill>
                          <a:effectLst/>
                          <a:latin typeface="+mn-lt"/>
                        </a:rPr>
                        <a:t>100,000</a:t>
                      </a:r>
                    </a:p>
                  </a:txBody>
                  <a:tcPr marL="9525" marR="72000"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rtl="0" fontAlgn="ctr"/>
                      <a:r>
                        <a:rPr lang="en-GB" sz="1200" b="0" i="0" u="none" strike="noStrike" dirty="0">
                          <a:solidFill>
                            <a:srgbClr val="000000"/>
                          </a:solidFill>
                          <a:effectLst/>
                          <a:latin typeface="+mn-lt"/>
                        </a:rPr>
                        <a:t>50,000</a:t>
                      </a:r>
                    </a:p>
                  </a:txBody>
                  <a:tcPr marL="9525" marR="72000" marT="9525" marB="0" anchor="ctr">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a:r>
                        <a:rPr lang="en-GB" sz="1200" dirty="0">
                          <a:solidFill>
                            <a:srgbClr val="000000"/>
                          </a:solidFill>
                          <a:effectLst/>
                          <a:latin typeface="+mn-lt"/>
                          <a:ea typeface="Calibri" panose="020F0502020204030204" pitchFamily="34" charset="0"/>
                        </a:rPr>
                        <a:t>175,000</a:t>
                      </a:r>
                      <a:endParaRPr lang="en-GB" sz="1200" dirty="0">
                        <a:effectLst/>
                        <a:latin typeface="+mn-lt"/>
                        <a:ea typeface="Calibri" panose="020F0502020204030204" pitchFamily="34" charset="0"/>
                      </a:endParaRPr>
                    </a:p>
                  </a:txBody>
                  <a:tcPr marL="68580" marR="68580" marT="0" marB="0" anchor="ctr">
                    <a:lnL w="6350" cap="flat" cmpd="sng" algn="ctr">
                      <a:solidFill>
                        <a:schemeClr val="tx1"/>
                      </a:solidFill>
                      <a:prstDash val="dot"/>
                      <a:round/>
                      <a:headEnd type="none" w="med" len="med"/>
                      <a:tailEnd type="none" w="med" len="med"/>
                    </a:lnL>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a:r>
                        <a:rPr lang="en-GB" sz="1200" dirty="0">
                          <a:solidFill>
                            <a:srgbClr val="000000"/>
                          </a:solidFill>
                          <a:effectLst/>
                          <a:latin typeface="+mn-lt"/>
                          <a:ea typeface="Calibri" panose="020F0502020204030204" pitchFamily="34" charset="0"/>
                        </a:rPr>
                        <a:t>650,000</a:t>
                      </a:r>
                      <a:endParaRPr lang="en-GB" sz="1200" dirty="0">
                        <a:effectLst/>
                        <a:latin typeface="+mn-lt"/>
                        <a:ea typeface="Calibri" panose="020F0502020204030204" pitchFamily="34" charset="0"/>
                      </a:endParaRPr>
                    </a:p>
                  </a:txBody>
                  <a:tcPr marL="68580" marR="68580" marT="0" marB="0" anchor="ctr">
                    <a:lnL w="6350" cap="flat" cmpd="sng" algn="ctr">
                      <a:solidFill>
                        <a:schemeClr val="tx1"/>
                      </a:solidFill>
                      <a:prstDash val="dot"/>
                      <a:round/>
                      <a:headEnd type="none" w="med" len="med"/>
                      <a:tailEnd type="none" w="med" len="med"/>
                    </a:lnL>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654577723"/>
                  </a:ext>
                </a:extLst>
              </a:tr>
              <a:tr h="161955">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200" b="1" i="0" u="none" strike="noStrike" dirty="0">
                          <a:solidFill>
                            <a:srgbClr val="000000"/>
                          </a:solidFill>
                          <a:effectLst/>
                          <a:latin typeface="+mn-lt"/>
                        </a:rPr>
                        <a:t>Contingency (10%)</a:t>
                      </a:r>
                    </a:p>
                  </a:txBody>
                  <a:tcPr marL="9525" marR="9525"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tcPr>
                </a:tc>
                <a:tc>
                  <a:txBody>
                    <a:bodyPr/>
                    <a:lstStyle/>
                    <a:p>
                      <a:pPr algn="r" rtl="0" fontAlgn="ctr"/>
                      <a:r>
                        <a:rPr lang="en-GB" sz="1200" b="0" i="0" u="none" strike="noStrike" dirty="0">
                          <a:solidFill>
                            <a:srgbClr val="000000"/>
                          </a:solidFill>
                          <a:effectLst/>
                          <a:latin typeface="+mn-lt"/>
                        </a:rPr>
                        <a:t>118,771</a:t>
                      </a:r>
                    </a:p>
                  </a:txBody>
                  <a:tcPr marL="9525" marR="72000"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pPr algn="r" rtl="0" fontAlgn="ctr"/>
                      <a:r>
                        <a:rPr lang="en-GB" sz="1200" b="0" i="0" u="none" strike="noStrike" dirty="0">
                          <a:solidFill>
                            <a:srgbClr val="000000"/>
                          </a:solidFill>
                          <a:effectLst/>
                          <a:latin typeface="+mn-lt"/>
                        </a:rPr>
                        <a:t>27,800</a:t>
                      </a:r>
                    </a:p>
                  </a:txBody>
                  <a:tcPr marL="9525" marR="72000" marT="9525" marB="0" anchor="ctr">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endParaRPr lang="en-GB" sz="1200" dirty="0">
                        <a:effectLst/>
                        <a:latin typeface="+mn-lt"/>
                      </a:endParaRPr>
                    </a:p>
                  </a:txBody>
                  <a:tcPr marL="68580" marR="68580" marT="0" marB="0" anchor="ctr">
                    <a:lnL w="6350" cap="flat" cmpd="sng" algn="ctr">
                      <a:solidFill>
                        <a:schemeClr val="tx1"/>
                      </a:solidFill>
                      <a:prstDash val="dot"/>
                      <a:round/>
                      <a:headEnd type="none" w="med" len="med"/>
                      <a:tailEnd type="none" w="med" len="med"/>
                    </a:lnL>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tc>
                  <a:txBody>
                    <a:bodyPr/>
                    <a:lstStyle/>
                    <a:p>
                      <a:endParaRPr lang="en-GB" sz="1200" dirty="0">
                        <a:effectLst/>
                        <a:latin typeface="+mn-lt"/>
                      </a:endParaRPr>
                    </a:p>
                  </a:txBody>
                  <a:tcPr marL="68580" marR="68580" marT="0" marB="0" anchor="ctr">
                    <a:lnL w="6350" cap="flat" cmpd="sng" algn="ctr">
                      <a:solidFill>
                        <a:schemeClr val="tx1"/>
                      </a:solidFill>
                      <a:prstDash val="dot"/>
                      <a:round/>
                      <a:headEnd type="none" w="med" len="med"/>
                      <a:tailEnd type="none" w="med" len="med"/>
                    </a:lnL>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75579727"/>
                  </a:ext>
                </a:extLst>
              </a:tr>
              <a:tr h="161955">
                <a:tc>
                  <a:txBody>
                    <a:bodyPr/>
                    <a:lstStyle/>
                    <a:p>
                      <a:pPr algn="l" fontAlgn="ctr"/>
                      <a:r>
                        <a:rPr lang="en-GB" sz="1200" b="1" i="0" u="none" strike="noStrike" dirty="0">
                          <a:solidFill>
                            <a:schemeClr val="bg1"/>
                          </a:solidFill>
                          <a:effectLst/>
                          <a:latin typeface="+mn-lt"/>
                        </a:rPr>
                        <a:t>Total</a:t>
                      </a:r>
                    </a:p>
                  </a:txBody>
                  <a:tcPr marL="9525" marR="9525"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rgbClr val="002060"/>
                    </a:solidFill>
                  </a:tcPr>
                </a:tc>
                <a:tc>
                  <a:txBody>
                    <a:bodyPr/>
                    <a:lstStyle/>
                    <a:p>
                      <a:pPr algn="r" fontAlgn="ctr"/>
                      <a:endParaRPr lang="en-GB" sz="1200" b="1" i="0" u="none" strike="noStrike" dirty="0">
                        <a:solidFill>
                          <a:schemeClr val="bg1"/>
                        </a:solidFill>
                        <a:effectLst/>
                        <a:latin typeface="+mn-lt"/>
                      </a:endParaRPr>
                    </a:p>
                  </a:txBody>
                  <a:tcPr marL="9525" marR="9525" marT="9525" marB="0" anchor="ct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rgbClr val="002060"/>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GB" sz="1200" b="1" i="0" u="none" strike="noStrike" dirty="0">
                          <a:solidFill>
                            <a:schemeClr val="bg1"/>
                          </a:solidFill>
                          <a:effectLst/>
                          <a:latin typeface="+mn-lt"/>
                        </a:rPr>
                        <a:t>1,612,000</a:t>
                      </a:r>
                    </a:p>
                  </a:txBody>
                  <a:tcPr marL="9525" marR="72000" marT="9525" marB="0" anchor="ctr">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rgbClr val="002060"/>
                    </a:solidFill>
                  </a:tcPr>
                </a:tc>
                <a:tc>
                  <a:txBody>
                    <a:bodyPr/>
                    <a:lstStyle/>
                    <a:p>
                      <a:pPr marL="0" algn="r" defTabSz="914400" rtl="0" eaLnBrk="1" fontAlgn="ctr" latinLnBrk="0" hangingPunct="1"/>
                      <a:r>
                        <a:rPr lang="en-GB" sz="1200" b="1" i="0" u="none" strike="noStrike" kern="1200" dirty="0">
                          <a:solidFill>
                            <a:schemeClr val="bg1"/>
                          </a:solidFill>
                          <a:effectLst/>
                          <a:latin typeface="+mn-lt"/>
                          <a:ea typeface="+mn-ea"/>
                          <a:cs typeface="+mn-cs"/>
                        </a:rPr>
                        <a:t>1,635,920</a:t>
                      </a:r>
                    </a:p>
                  </a:txBody>
                  <a:tcPr marL="68580" marR="68580" marT="0" marB="0" anchor="ctr">
                    <a:lnL w="6350" cap="flat" cmpd="sng" algn="ctr">
                      <a:solidFill>
                        <a:schemeClr val="tx1"/>
                      </a:solidFill>
                      <a:prstDash val="dot"/>
                      <a:round/>
                      <a:headEnd type="none" w="med" len="med"/>
                      <a:tailEnd type="none" w="med" len="med"/>
                    </a:lnL>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rgbClr val="002060"/>
                    </a:solidFill>
                  </a:tcPr>
                </a:tc>
                <a:tc>
                  <a:txBody>
                    <a:bodyPr/>
                    <a:lstStyle/>
                    <a:p>
                      <a:pPr marL="0" algn="r" defTabSz="914400" rtl="0" eaLnBrk="1" fontAlgn="ctr" latinLnBrk="0" hangingPunct="1"/>
                      <a:r>
                        <a:rPr lang="en-GB" sz="1200" b="1" i="0" u="none" strike="noStrike" kern="1200" dirty="0">
                          <a:solidFill>
                            <a:schemeClr val="bg1"/>
                          </a:solidFill>
                          <a:effectLst/>
                          <a:latin typeface="+mn-lt"/>
                          <a:ea typeface="+mn-ea"/>
                          <a:cs typeface="+mn-cs"/>
                        </a:rPr>
                        <a:t>10,985,920</a:t>
                      </a:r>
                    </a:p>
                  </a:txBody>
                  <a:tcPr marL="68580" marR="68580" marT="0" marB="0" anchor="ctr">
                    <a:lnL w="6350" cap="flat" cmpd="sng" algn="ctr">
                      <a:solidFill>
                        <a:schemeClr val="tx1"/>
                      </a:solidFill>
                      <a:prstDash val="dot"/>
                      <a:round/>
                      <a:headEnd type="none" w="med" len="med"/>
                      <a:tailEnd type="none" w="med" len="med"/>
                    </a:lnL>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solidFill>
                      <a:srgbClr val="002060"/>
                    </a:solidFill>
                  </a:tcPr>
                </a:tc>
                <a:extLst>
                  <a:ext uri="{0D108BD9-81ED-4DB2-BD59-A6C34878D82A}">
                    <a16:rowId xmlns:a16="http://schemas.microsoft.com/office/drawing/2014/main" val="936489227"/>
                  </a:ext>
                </a:extLst>
              </a:tr>
              <a:tr h="161955">
                <a:tc>
                  <a:txBody>
                    <a:bodyPr/>
                    <a:lstStyle/>
                    <a:p>
                      <a:pPr algn="l" fontAlgn="ctr"/>
                      <a:r>
                        <a:rPr lang="en-GB" sz="1200" b="1" i="0" u="none" strike="noStrike" dirty="0">
                          <a:solidFill>
                            <a:schemeClr val="bg1"/>
                          </a:solidFill>
                          <a:effectLst/>
                          <a:latin typeface="+mn-lt"/>
                        </a:rPr>
                        <a:t>Project Total</a:t>
                      </a:r>
                    </a:p>
                  </a:txBody>
                  <a:tcPr marL="9525" marR="9525" marT="9525" marB="0" anchor="ctr">
                    <a:lnT w="6350" cap="flat" cmpd="sng" algn="ctr">
                      <a:solidFill>
                        <a:schemeClr val="bg1">
                          <a:lumMod val="85000"/>
                        </a:schemeClr>
                      </a:solidFill>
                      <a:prstDash val="dash"/>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algn="r" fontAlgn="ctr"/>
                      <a:endParaRPr lang="en-GB" sz="1200" b="1" i="0" u="none" strike="noStrike" dirty="0">
                        <a:solidFill>
                          <a:schemeClr val="bg1"/>
                        </a:solidFill>
                        <a:effectLst/>
                        <a:latin typeface="+mn-lt"/>
                      </a:endParaRPr>
                    </a:p>
                  </a:txBody>
                  <a:tcPr marL="9525" marR="9525" marT="9525" marB="0" anchor="ctr">
                    <a:lnT w="6350" cap="flat" cmpd="sng" algn="ctr">
                      <a:solidFill>
                        <a:schemeClr val="bg1">
                          <a:lumMod val="85000"/>
                        </a:schemeClr>
                      </a:solidFill>
                      <a:prstDash val="dash"/>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endParaRPr lang="en-GB" sz="1200" b="1" i="0" u="none" strike="noStrike" dirty="0">
                        <a:solidFill>
                          <a:schemeClr val="bg1"/>
                        </a:solidFill>
                        <a:effectLst/>
                        <a:latin typeface="+mn-lt"/>
                      </a:endParaRPr>
                    </a:p>
                  </a:txBody>
                  <a:tcPr marL="9525" marR="72000" marT="9525" marB="0" anchor="ctr">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algn="r" defTabSz="914400" rtl="0" eaLnBrk="1" fontAlgn="ctr" latinLnBrk="0" hangingPunct="1"/>
                      <a:endParaRPr lang="en-GB" sz="1200" b="1" i="0" u="none" strike="noStrike" kern="1200" dirty="0">
                        <a:solidFill>
                          <a:schemeClr val="bg1"/>
                        </a:solidFill>
                        <a:effectLst/>
                        <a:latin typeface="+mn-lt"/>
                        <a:ea typeface="+mn-ea"/>
                        <a:cs typeface="+mn-cs"/>
                      </a:endParaRPr>
                    </a:p>
                  </a:txBody>
                  <a:tcPr marL="68580" marR="68580" marT="0" marB="0" anchor="ctr">
                    <a:lnL w="6350" cap="flat" cmpd="sng" algn="ctr">
                      <a:solidFill>
                        <a:schemeClr val="tx1"/>
                      </a:solidFill>
                      <a:prstDash val="dot"/>
                      <a:round/>
                      <a:headEnd type="none" w="med" len="med"/>
                      <a:tailEnd type="none" w="med" len="med"/>
                    </a:lnL>
                    <a:lnR w="6350" cap="flat" cmpd="sng" algn="ctr">
                      <a:solidFill>
                        <a:schemeClr val="tx1"/>
                      </a:solidFill>
                      <a:prstDash val="dot"/>
                      <a:round/>
                      <a:headEnd type="none" w="med" len="med"/>
                      <a:tailEnd type="none" w="med" len="med"/>
                    </a:lnR>
                    <a:lnT w="6350" cap="flat" cmpd="sng" algn="ctr">
                      <a:solidFill>
                        <a:schemeClr val="bg1">
                          <a:lumMod val="85000"/>
                        </a:schemeClr>
                      </a:solidFill>
                      <a:prstDash val="dash"/>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algn="r" defTabSz="914400" rtl="0" eaLnBrk="1" fontAlgn="ctr" latinLnBrk="0" hangingPunct="1"/>
                      <a:r>
                        <a:rPr lang="en-GB" sz="1200" b="1" i="0" u="none" strike="noStrike" kern="1200" dirty="0">
                          <a:solidFill>
                            <a:schemeClr val="bg1"/>
                          </a:solidFill>
                          <a:effectLst/>
                          <a:latin typeface="+mn-lt"/>
                          <a:ea typeface="+mn-ea"/>
                          <a:cs typeface="+mn-cs"/>
                        </a:rPr>
                        <a:t>14,234,123</a:t>
                      </a:r>
                    </a:p>
                  </a:txBody>
                  <a:tcPr marL="68580" marR="68580" marT="0" marB="0" anchor="ctr">
                    <a:lnL w="6350" cap="flat" cmpd="sng" algn="ctr">
                      <a:solidFill>
                        <a:schemeClr val="tx1"/>
                      </a:solidFill>
                      <a:prstDash val="dot"/>
                      <a:round/>
                      <a:headEnd type="none" w="med" len="med"/>
                      <a:tailEnd type="none" w="med" len="med"/>
                    </a:lnL>
                    <a:lnT w="6350" cap="flat" cmpd="sng" algn="ctr">
                      <a:solidFill>
                        <a:schemeClr val="bg1">
                          <a:lumMod val="85000"/>
                        </a:schemeClr>
                      </a:solidFill>
                      <a:prstDash val="dash"/>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4098320869"/>
                  </a:ext>
                </a:extLst>
              </a:tr>
            </a:tbl>
          </a:graphicData>
        </a:graphic>
      </p:graphicFrame>
      <p:sp>
        <p:nvSpPr>
          <p:cNvPr id="16" name="TextBox 15">
            <a:extLst>
              <a:ext uri="{FF2B5EF4-FFF2-40B4-BE49-F238E27FC236}">
                <a16:creationId xmlns:a16="http://schemas.microsoft.com/office/drawing/2014/main" id="{F322AC62-AF78-E1A9-CFBF-93DA50A90080}"/>
              </a:ext>
            </a:extLst>
          </p:cNvPr>
          <p:cNvSpPr txBox="1"/>
          <p:nvPr/>
        </p:nvSpPr>
        <p:spPr>
          <a:xfrm>
            <a:off x="6825638" y="1119963"/>
            <a:ext cx="4359851" cy="349234"/>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2060"/>
                </a:solidFill>
                <a:effectLst/>
                <a:uLnTx/>
                <a:uFillTx/>
                <a:latin typeface="Franklin Gothic Medium" panose="020B0603020102020204" pitchFamily="34" charset="0"/>
                <a:ea typeface="+mn-ea"/>
                <a:cs typeface="Calibri Light" panose="020F0302020204030204" pitchFamily="34" charset="0"/>
              </a:rPr>
              <a:t>Gas Production over Life of Gas Well 1</a:t>
            </a:r>
          </a:p>
        </p:txBody>
      </p:sp>
      <p:sp>
        <p:nvSpPr>
          <p:cNvPr id="17" name="TextBox 16">
            <a:extLst>
              <a:ext uri="{FF2B5EF4-FFF2-40B4-BE49-F238E27FC236}">
                <a16:creationId xmlns:a16="http://schemas.microsoft.com/office/drawing/2014/main" id="{31238989-67CD-A4EA-7C77-60ECB53C9A3D}"/>
              </a:ext>
            </a:extLst>
          </p:cNvPr>
          <p:cNvSpPr txBox="1"/>
          <p:nvPr/>
        </p:nvSpPr>
        <p:spPr>
          <a:xfrm>
            <a:off x="6825638" y="3835779"/>
            <a:ext cx="4359851" cy="349234"/>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2060"/>
                </a:solidFill>
                <a:effectLst/>
                <a:uLnTx/>
                <a:uFillTx/>
                <a:latin typeface="Franklin Gothic Medium" panose="020B0603020102020204" pitchFamily="34" charset="0"/>
                <a:ea typeface="+mn-ea"/>
                <a:cs typeface="Calibri Light" panose="020F0302020204030204" pitchFamily="34" charset="0"/>
              </a:rPr>
              <a:t>Oil Production over Life of Oil Well 1 &amp; 2</a:t>
            </a:r>
          </a:p>
        </p:txBody>
      </p:sp>
      <p:graphicFrame>
        <p:nvGraphicFramePr>
          <p:cNvPr id="18" name="Chart 17">
            <a:extLst>
              <a:ext uri="{FF2B5EF4-FFF2-40B4-BE49-F238E27FC236}">
                <a16:creationId xmlns:a16="http://schemas.microsoft.com/office/drawing/2014/main" id="{7620A74D-42BE-6ECE-75D4-BD14689ED846}"/>
              </a:ext>
            </a:extLst>
          </p:cNvPr>
          <p:cNvGraphicFramePr>
            <a:graphicFrameLocks/>
          </p:cNvGraphicFramePr>
          <p:nvPr>
            <p:extLst>
              <p:ext uri="{D42A27DB-BD31-4B8C-83A1-F6EECF244321}">
                <p14:modId xmlns:p14="http://schemas.microsoft.com/office/powerpoint/2010/main" val="2412479308"/>
              </p:ext>
            </p:extLst>
          </p:nvPr>
        </p:nvGraphicFramePr>
        <p:xfrm>
          <a:off x="6519500" y="1422930"/>
          <a:ext cx="5583600" cy="24591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a:extLst>
              <a:ext uri="{FF2B5EF4-FFF2-40B4-BE49-F238E27FC236}">
                <a16:creationId xmlns:a16="http://schemas.microsoft.com/office/drawing/2014/main" id="{E709BB4F-1DA2-6800-EC50-633D8415B216}"/>
              </a:ext>
            </a:extLst>
          </p:cNvPr>
          <p:cNvGraphicFramePr>
            <a:graphicFrameLocks/>
          </p:cNvGraphicFramePr>
          <p:nvPr>
            <p:extLst>
              <p:ext uri="{D42A27DB-BD31-4B8C-83A1-F6EECF244321}">
                <p14:modId xmlns:p14="http://schemas.microsoft.com/office/powerpoint/2010/main" val="2944774580"/>
              </p:ext>
            </p:extLst>
          </p:nvPr>
        </p:nvGraphicFramePr>
        <p:xfrm>
          <a:off x="6608400" y="4092478"/>
          <a:ext cx="5583600" cy="245911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a:extLst>
              <a:ext uri="{FF2B5EF4-FFF2-40B4-BE49-F238E27FC236}">
                <a16:creationId xmlns:a16="http://schemas.microsoft.com/office/drawing/2014/main" id="{716B67BE-B664-23FD-ADC2-345D94E69F79}"/>
              </a:ext>
            </a:extLst>
          </p:cNvPr>
          <p:cNvGraphicFramePr>
            <a:graphicFrameLocks/>
          </p:cNvGraphicFramePr>
          <p:nvPr>
            <p:extLst>
              <p:ext uri="{D42A27DB-BD31-4B8C-83A1-F6EECF244321}">
                <p14:modId xmlns:p14="http://schemas.microsoft.com/office/powerpoint/2010/main" val="2979765879"/>
              </p:ext>
            </p:extLst>
          </p:nvPr>
        </p:nvGraphicFramePr>
        <p:xfrm>
          <a:off x="294394" y="4505236"/>
          <a:ext cx="6139099" cy="2167200"/>
        </p:xfrm>
        <a:graphic>
          <a:graphicData uri="http://schemas.openxmlformats.org/drawingml/2006/chart">
            <c:chart xmlns:c="http://schemas.openxmlformats.org/drawingml/2006/chart" xmlns:r="http://schemas.openxmlformats.org/officeDocument/2006/relationships" r:id="rId5"/>
          </a:graphicData>
        </a:graphic>
      </p:graphicFrame>
      <p:sp>
        <p:nvSpPr>
          <p:cNvPr id="21" name="TextBox 20">
            <a:extLst>
              <a:ext uri="{FF2B5EF4-FFF2-40B4-BE49-F238E27FC236}">
                <a16:creationId xmlns:a16="http://schemas.microsoft.com/office/drawing/2014/main" id="{5A5CDDC3-5F16-CA32-83D1-5646E0A95826}"/>
              </a:ext>
            </a:extLst>
          </p:cNvPr>
          <p:cNvSpPr txBox="1"/>
          <p:nvPr/>
        </p:nvSpPr>
        <p:spPr>
          <a:xfrm>
            <a:off x="294394" y="4351347"/>
            <a:ext cx="4359851" cy="307777"/>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2060"/>
                </a:solidFill>
                <a:effectLst/>
                <a:uLnTx/>
                <a:uFillTx/>
                <a:latin typeface="Franklin Gothic Medium" panose="020B0603020102020204" pitchFamily="34" charset="0"/>
                <a:ea typeface="+mn-ea"/>
                <a:cs typeface="Calibri Light" panose="020F0302020204030204" pitchFamily="34" charset="0"/>
              </a:rPr>
              <a:t>Project Cash Flows over Life of Gas and Oil Wells</a:t>
            </a:r>
            <a:r>
              <a:rPr kumimoji="0" lang="en-US" sz="1400" b="1" i="0" u="none" strike="noStrike" kern="0" cap="none" spc="0" normalizeH="0" baseline="30000" noProof="0" dirty="0">
                <a:ln>
                  <a:noFill/>
                </a:ln>
                <a:solidFill>
                  <a:srgbClr val="002060"/>
                </a:solidFill>
                <a:effectLst/>
                <a:uLnTx/>
                <a:uFillTx/>
                <a:latin typeface="Franklin Gothic Medium" panose="020B0603020102020204" pitchFamily="34" charset="0"/>
                <a:ea typeface="+mn-ea"/>
                <a:cs typeface="Calibri Light" panose="020F0302020204030204" pitchFamily="34" charset="0"/>
              </a:rPr>
              <a:t>(1)</a:t>
            </a:r>
          </a:p>
        </p:txBody>
      </p:sp>
      <p:sp>
        <p:nvSpPr>
          <p:cNvPr id="22" name="Content Placeholder 1">
            <a:extLst>
              <a:ext uri="{FF2B5EF4-FFF2-40B4-BE49-F238E27FC236}">
                <a16:creationId xmlns:a16="http://schemas.microsoft.com/office/drawing/2014/main" id="{CEAEB0D1-E480-1D84-B6F8-B6207A155D73}"/>
              </a:ext>
            </a:extLst>
          </p:cNvPr>
          <p:cNvSpPr txBox="1">
            <a:spLocks/>
          </p:cNvSpPr>
          <p:nvPr/>
        </p:nvSpPr>
        <p:spPr>
          <a:xfrm>
            <a:off x="2187203" y="6663188"/>
            <a:ext cx="5286375" cy="312728"/>
          </a:xfrm>
          <a:prstGeom prst="rect">
            <a:avLst/>
          </a:prstGeom>
        </p:spPr>
        <p:txBody>
          <a:bodyPr vert="horz" lIns="0" tIns="45720" rIns="0" bIns="45720" rtlCol="0">
            <a:noAutofit/>
          </a:bodyPr>
          <a:lstStyle>
            <a:lvl1pPr marL="0" indent="0" algn="ctr" defTabSz="914400" rtl="0" eaLnBrk="1" latinLnBrk="0" hangingPunct="1">
              <a:lnSpc>
                <a:spcPct val="90000"/>
              </a:lnSpc>
              <a:spcBef>
                <a:spcPts val="1000"/>
              </a:spcBef>
              <a:buClr>
                <a:srgbClr val="002060"/>
              </a:buClr>
              <a:buFont typeface="Arial" panose="020B0604020202020204" pitchFamily="34" charset="0"/>
              <a:buNone/>
              <a:defRPr sz="2000" b="0" kern="1200">
                <a:solidFill>
                  <a:schemeClr val="tx1"/>
                </a:solidFill>
                <a:latin typeface="+mn-lt"/>
                <a:ea typeface="Franklin Gothic Demi" charset="0"/>
                <a:cs typeface="Franklin Gothic Demi" charset="0"/>
              </a:defRPr>
            </a:lvl1pPr>
            <a:lvl2pPr marL="457200" indent="0" algn="ctr" defTabSz="914400" rtl="0" eaLnBrk="1" latinLnBrk="0" hangingPunct="1">
              <a:lnSpc>
                <a:spcPct val="90000"/>
              </a:lnSpc>
              <a:spcBef>
                <a:spcPts val="500"/>
              </a:spcBef>
              <a:buClr>
                <a:srgbClr val="002060"/>
              </a:buClr>
              <a:buFont typeface="Arial" panose="020B0604020202020204" pitchFamily="34" charset="0"/>
              <a:buNone/>
              <a:defRPr sz="2000" b="0" i="0" kern="1200">
                <a:solidFill>
                  <a:schemeClr val="tx1"/>
                </a:solidFill>
                <a:latin typeface="+mn-lt"/>
                <a:ea typeface="Franklin Gothic Demi" charset="0"/>
                <a:cs typeface="Franklin Gothic Demi"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Franklin Gothic Book" charset="0"/>
                <a:cs typeface="Franklin Gothic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Franklin Gothic Book" charset="0"/>
                <a:cs typeface="Franklin Gothic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Franklin Gothic Book" charset="0"/>
                <a:cs typeface="Franklin Gothic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1200"/>
              </a:spcAft>
              <a:buClr>
                <a:srgbClr val="002060"/>
              </a:buClr>
              <a:buSzTx/>
              <a:buFont typeface="Arial" panose="020B0604020202020204" pitchFamily="34" charset="0"/>
              <a:buNone/>
              <a:tabLst/>
              <a:defRPr/>
            </a:pPr>
            <a:r>
              <a:rPr kumimoji="0" lang="en-US" sz="800" b="0" i="0" u="none" strike="noStrike" kern="1200" cap="none" spc="0" normalizeH="0" baseline="0" noProof="0" dirty="0">
                <a:ln>
                  <a:noFill/>
                </a:ln>
                <a:effectLst/>
                <a:uLnTx/>
                <a:uFillTx/>
                <a:latin typeface="Calibri" panose="020F0502020204030204"/>
              </a:rPr>
              <a:t>1) Gas price of US$6 / mbtu and an oil price of US$85 / bbl</a:t>
            </a:r>
            <a:endParaRPr kumimoji="0" lang="en-GB" sz="800" b="0" i="0" u="none" strike="noStrike" kern="1200" cap="none" spc="0" normalizeH="0" baseline="0" noProof="0" dirty="0">
              <a:ln>
                <a:noFill/>
              </a:ln>
              <a:effectLst/>
              <a:uLnTx/>
              <a:uFillTx/>
              <a:latin typeface="Calibri" panose="020F0502020204030204"/>
            </a:endParaRPr>
          </a:p>
        </p:txBody>
      </p:sp>
    </p:spTree>
    <p:extLst>
      <p:ext uri="{BB962C8B-B14F-4D97-AF65-F5344CB8AC3E}">
        <p14:creationId xmlns:p14="http://schemas.microsoft.com/office/powerpoint/2010/main" val="2408817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D4D35-C00F-660A-B14D-7D7302E50EEE}"/>
              </a:ext>
            </a:extLst>
          </p:cNvPr>
          <p:cNvSpPr>
            <a:spLocks noGrp="1"/>
          </p:cNvSpPr>
          <p:nvPr>
            <p:ph type="title"/>
          </p:nvPr>
        </p:nvSpPr>
        <p:spPr>
          <a:xfrm>
            <a:off x="294395" y="365126"/>
            <a:ext cx="11630905" cy="5826123"/>
          </a:xfrm>
        </p:spPr>
        <p:txBody>
          <a:bodyPr/>
          <a:lstStyle/>
          <a:p>
            <a:pPr>
              <a:lnSpc>
                <a:spcPct val="100000"/>
              </a:lnSpc>
              <a:spcBef>
                <a:spcPts val="1200"/>
              </a:spcBef>
              <a:spcAft>
                <a:spcPts val="1200"/>
              </a:spcAft>
            </a:pPr>
            <a:r>
              <a:rPr lang="en-GB" sz="8000" dirty="0"/>
              <a:t>Our Roadmap</a:t>
            </a:r>
            <a:br>
              <a:rPr lang="en-GB" sz="8000" dirty="0"/>
            </a:br>
            <a:r>
              <a:rPr lang="en-GB" sz="8000" dirty="0"/>
              <a:t>Renewable Energy Storage</a:t>
            </a:r>
          </a:p>
        </p:txBody>
      </p:sp>
      <p:sp>
        <p:nvSpPr>
          <p:cNvPr id="4" name="Slide Number Placeholder 3">
            <a:extLst>
              <a:ext uri="{FF2B5EF4-FFF2-40B4-BE49-F238E27FC236}">
                <a16:creationId xmlns:a16="http://schemas.microsoft.com/office/drawing/2014/main" id="{279EC0D2-4F71-C71A-D6D9-01F3F0B1B5B2}"/>
              </a:ext>
            </a:extLst>
          </p:cNvPr>
          <p:cNvSpPr>
            <a:spLocks noGrp="1"/>
          </p:cNvSpPr>
          <p:nvPr>
            <p:ph type="sldNum" sz="quarter" idx="4"/>
          </p:nvPr>
        </p:nvSpPr>
        <p:spPr/>
        <p:txBody>
          <a:bodyPr/>
          <a:lstStyle/>
          <a:p>
            <a:fld id="{2296C458-4A9C-B445-BB71-B517784E389F}" type="slidenum">
              <a:rPr lang="en-US" smtClean="0"/>
              <a:pPr/>
              <a:t>18</a:t>
            </a:fld>
            <a:endParaRPr lang="en-US" dirty="0"/>
          </a:p>
        </p:txBody>
      </p:sp>
    </p:spTree>
    <p:extLst>
      <p:ext uri="{BB962C8B-B14F-4D97-AF65-F5344CB8AC3E}">
        <p14:creationId xmlns:p14="http://schemas.microsoft.com/office/powerpoint/2010/main" val="1756911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0C04949-9C35-4475-953E-8CF626650C10}"/>
              </a:ext>
            </a:extLst>
          </p:cNvPr>
          <p:cNvSpPr>
            <a:spLocks noGrp="1"/>
          </p:cNvSpPr>
          <p:nvPr>
            <p:ph type="sldNum" sz="quarter" idx="4"/>
          </p:nvPr>
        </p:nvSpPr>
        <p:spPr/>
        <p:txBody>
          <a:bodyPr/>
          <a:lstStyle/>
          <a:p>
            <a:pPr algn="r"/>
            <a:fld id="{2296C458-4A9C-B445-BB71-B517784E389F}" type="slidenum">
              <a:rPr lang="en-US" smtClean="0"/>
              <a:pPr algn="r"/>
              <a:t>19</a:t>
            </a:fld>
            <a:endParaRPr lang="en-US" dirty="0"/>
          </a:p>
        </p:txBody>
      </p:sp>
      <p:sp>
        <p:nvSpPr>
          <p:cNvPr id="34" name="Title 3">
            <a:extLst>
              <a:ext uri="{FF2B5EF4-FFF2-40B4-BE49-F238E27FC236}">
                <a16:creationId xmlns:a16="http://schemas.microsoft.com/office/drawing/2014/main" id="{6298B3B6-C037-305C-0568-50DF3E2B4F26}"/>
              </a:ext>
            </a:extLst>
          </p:cNvPr>
          <p:cNvSpPr>
            <a:spLocks noGrp="1"/>
          </p:cNvSpPr>
          <p:nvPr>
            <p:ph type="title"/>
          </p:nvPr>
        </p:nvSpPr>
        <p:spPr>
          <a:xfrm>
            <a:off x="294395" y="365127"/>
            <a:ext cx="11630905" cy="754836"/>
          </a:xfrm>
        </p:spPr>
        <p:txBody>
          <a:bodyPr/>
          <a:lstStyle/>
          <a:p>
            <a:pPr marL="0" indent="0" algn="l">
              <a:buNone/>
            </a:pPr>
            <a:r>
              <a:rPr lang="en-US" dirty="0"/>
              <a:t>Storage is the key to a Green Power Grid </a:t>
            </a:r>
            <a:endParaRPr lang="en-US" sz="3600" spc="80" dirty="0">
              <a:latin typeface="Franklin Gothic Medium" panose="020B0603020102020204" pitchFamily="34" charset="0"/>
              <a:ea typeface="Franklin Gothic Demi" charset="0"/>
              <a:cs typeface="Franklin Gothic Demi" charset="0"/>
            </a:endParaRPr>
          </a:p>
        </p:txBody>
      </p:sp>
      <p:sp>
        <p:nvSpPr>
          <p:cNvPr id="4" name="Content Placeholder 2">
            <a:extLst>
              <a:ext uri="{FF2B5EF4-FFF2-40B4-BE49-F238E27FC236}">
                <a16:creationId xmlns:a16="http://schemas.microsoft.com/office/drawing/2014/main" id="{D3A84D58-5606-B7AB-107E-92A29EE7ABD3}"/>
              </a:ext>
            </a:extLst>
          </p:cNvPr>
          <p:cNvSpPr>
            <a:spLocks noGrp="1"/>
          </p:cNvSpPr>
          <p:nvPr>
            <p:ph idx="1"/>
          </p:nvPr>
        </p:nvSpPr>
        <p:spPr>
          <a:xfrm>
            <a:off x="294395" y="1535125"/>
            <a:ext cx="9233384" cy="4601308"/>
          </a:xfrm>
        </p:spPr>
        <p:txBody>
          <a:bodyPr>
            <a:normAutofit/>
          </a:bodyPr>
          <a:lstStyle/>
          <a:p>
            <a:pPr marL="0" indent="0">
              <a:buNone/>
            </a:pPr>
            <a:r>
              <a:rPr lang="en-US" sz="1600" dirty="0"/>
              <a:t>Intermittent renewable energy added to the grid requires the equivalent addition of Fossil fuel generation capacity for stability</a:t>
            </a:r>
          </a:p>
          <a:p>
            <a:r>
              <a:rPr lang="en-US" sz="1600" dirty="0"/>
              <a:t>Efficient , Large-Scale Storage eliminates the need for this redundant generation capacity</a:t>
            </a:r>
          </a:p>
          <a:p>
            <a:r>
              <a:rPr lang="en-US" sz="1600" dirty="0"/>
              <a:t>Current Battery technology </a:t>
            </a:r>
          </a:p>
          <a:p>
            <a:pPr lvl="1"/>
            <a:r>
              <a:rPr lang="en-US" sz="1600" dirty="0"/>
              <a:t>Protects the stability of a power grid that is running close to capacity</a:t>
            </a:r>
          </a:p>
          <a:p>
            <a:pPr lvl="1"/>
            <a:r>
              <a:rPr lang="en-US" sz="1600" dirty="0"/>
              <a:t>Can’t move large amounts of energy from times of surplus to times of scarcity. </a:t>
            </a:r>
          </a:p>
          <a:p>
            <a:pPr lvl="1"/>
            <a:endParaRPr lang="en-US" sz="1800" dirty="0"/>
          </a:p>
          <a:p>
            <a:pPr marL="0" indent="0">
              <a:buNone/>
            </a:pPr>
            <a:r>
              <a:rPr lang="en-US" sz="2000" b="1" dirty="0"/>
              <a:t>Large Scale, Efficient, Long Duration Energy Storage is Essential </a:t>
            </a:r>
          </a:p>
          <a:p>
            <a:r>
              <a:rPr lang="en-US" sz="1600" dirty="0"/>
              <a:t>Our goal is to take surplus wind or solar energy and store it in a depleted gas formation</a:t>
            </a:r>
          </a:p>
          <a:p>
            <a:r>
              <a:rPr lang="en-US" sz="1600" dirty="0"/>
              <a:t>We have a relationship with a technology partner developing the economic model</a:t>
            </a:r>
          </a:p>
          <a:p>
            <a:r>
              <a:rPr lang="en-US" sz="1600" dirty="0"/>
              <a:t>We have identified a suitable underground formation adjacent to excess wind energy</a:t>
            </a:r>
          </a:p>
          <a:p>
            <a:pPr marL="0" indent="0">
              <a:buNone/>
            </a:pPr>
            <a:endParaRPr lang="en-US" sz="2000" b="1" dirty="0"/>
          </a:p>
        </p:txBody>
      </p:sp>
      <p:grpSp>
        <p:nvGrpSpPr>
          <p:cNvPr id="2" name="Group 1">
            <a:extLst>
              <a:ext uri="{FF2B5EF4-FFF2-40B4-BE49-F238E27FC236}">
                <a16:creationId xmlns:a16="http://schemas.microsoft.com/office/drawing/2014/main" id="{02ECA16A-8E4E-062B-DBB5-C53219C97764}"/>
              </a:ext>
            </a:extLst>
          </p:cNvPr>
          <p:cNvGrpSpPr/>
          <p:nvPr/>
        </p:nvGrpSpPr>
        <p:grpSpPr>
          <a:xfrm>
            <a:off x="7785773" y="4409489"/>
            <a:ext cx="4356499" cy="1826771"/>
            <a:chOff x="9073341" y="5333729"/>
            <a:chExt cx="2634934" cy="809010"/>
          </a:xfrm>
        </p:grpSpPr>
        <p:pic>
          <p:nvPicPr>
            <p:cNvPr id="5" name="Graphic 4" descr="Wind Turbines with solid fill">
              <a:extLst>
                <a:ext uri="{FF2B5EF4-FFF2-40B4-BE49-F238E27FC236}">
                  <a16:creationId xmlns:a16="http://schemas.microsoft.com/office/drawing/2014/main" id="{9813A9F8-38D8-966C-A68D-961EE7A759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73341" y="5333729"/>
              <a:ext cx="809010" cy="809010"/>
            </a:xfrm>
            <a:prstGeom prst="rect">
              <a:avLst/>
            </a:prstGeom>
          </p:spPr>
        </p:pic>
        <p:pic>
          <p:nvPicPr>
            <p:cNvPr id="6" name="Graphic 5" descr="Wind Turbines with solid fill">
              <a:extLst>
                <a:ext uri="{FF2B5EF4-FFF2-40B4-BE49-F238E27FC236}">
                  <a16:creationId xmlns:a16="http://schemas.microsoft.com/office/drawing/2014/main" id="{80BAEDEA-77F0-05D0-8231-F754164FE8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983833" y="5333729"/>
              <a:ext cx="809010" cy="809010"/>
            </a:xfrm>
            <a:prstGeom prst="rect">
              <a:avLst/>
            </a:prstGeom>
          </p:spPr>
        </p:pic>
        <p:pic>
          <p:nvPicPr>
            <p:cNvPr id="7" name="Graphic 6" descr="Wind Turbines with solid fill">
              <a:extLst>
                <a:ext uri="{FF2B5EF4-FFF2-40B4-BE49-F238E27FC236}">
                  <a16:creationId xmlns:a16="http://schemas.microsoft.com/office/drawing/2014/main" id="{396CBE50-54DF-6CFC-E708-AD46878569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99265" y="5333729"/>
              <a:ext cx="809010" cy="809010"/>
            </a:xfrm>
            <a:prstGeom prst="rect">
              <a:avLst/>
            </a:prstGeom>
          </p:spPr>
        </p:pic>
      </p:grpSp>
    </p:spTree>
    <p:extLst>
      <p:ext uri="{BB962C8B-B14F-4D97-AF65-F5344CB8AC3E}">
        <p14:creationId xmlns:p14="http://schemas.microsoft.com/office/powerpoint/2010/main" val="3600687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075CA-4620-4379-BD12-A44A0C1B1B72}"/>
              </a:ext>
            </a:extLst>
          </p:cNvPr>
          <p:cNvSpPr>
            <a:spLocks noGrp="1"/>
          </p:cNvSpPr>
          <p:nvPr>
            <p:ph type="title"/>
          </p:nvPr>
        </p:nvSpPr>
        <p:spPr>
          <a:xfrm>
            <a:off x="3800987" y="1085962"/>
            <a:ext cx="4590025" cy="754836"/>
          </a:xfrm>
        </p:spPr>
        <p:txBody>
          <a:bodyPr/>
          <a:lstStyle/>
          <a:p>
            <a:pPr algn="ctr"/>
            <a:r>
              <a:rPr lang="en-GB" sz="6600" dirty="0"/>
              <a:t>Thank You</a:t>
            </a:r>
          </a:p>
        </p:txBody>
      </p:sp>
      <p:sp>
        <p:nvSpPr>
          <p:cNvPr id="3" name="Slide Number Placeholder 2">
            <a:extLst>
              <a:ext uri="{FF2B5EF4-FFF2-40B4-BE49-F238E27FC236}">
                <a16:creationId xmlns:a16="http://schemas.microsoft.com/office/drawing/2014/main" id="{DC53A50A-D672-4F17-BA9A-D339EE672714}"/>
              </a:ext>
            </a:extLst>
          </p:cNvPr>
          <p:cNvSpPr>
            <a:spLocks noGrp="1"/>
          </p:cNvSpPr>
          <p:nvPr>
            <p:ph type="sldNum" sz="quarter" idx="4"/>
          </p:nvPr>
        </p:nvSpPr>
        <p:spPr/>
        <p:txBody>
          <a:bodyPr/>
          <a:lstStyle/>
          <a:p>
            <a:fld id="{2296C458-4A9C-B445-BB71-B517784E389F}" type="slidenum">
              <a:rPr lang="en-US" smtClean="0"/>
              <a:pPr/>
              <a:t>20</a:t>
            </a:fld>
            <a:endParaRPr lang="en-US" dirty="0"/>
          </a:p>
        </p:txBody>
      </p:sp>
      <p:sp>
        <p:nvSpPr>
          <p:cNvPr id="4" name="TextBox 3">
            <a:extLst>
              <a:ext uri="{FF2B5EF4-FFF2-40B4-BE49-F238E27FC236}">
                <a16:creationId xmlns:a16="http://schemas.microsoft.com/office/drawing/2014/main" id="{1A279298-8CA1-4B08-AF51-371CC2B9575A}"/>
              </a:ext>
            </a:extLst>
          </p:cNvPr>
          <p:cNvSpPr txBox="1"/>
          <p:nvPr/>
        </p:nvSpPr>
        <p:spPr>
          <a:xfrm>
            <a:off x="2028948" y="6620666"/>
            <a:ext cx="946186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 normalizeH="0" baseline="0" noProof="0" dirty="0">
                <a:ln>
                  <a:noFill/>
                </a:ln>
                <a:solidFill>
                  <a:prstClr val="white"/>
                </a:solidFill>
                <a:effectLst/>
                <a:uLnTx/>
                <a:uFillTx/>
                <a:latin typeface="Calibri" panose="020F0502020204030204"/>
                <a:ea typeface="+mn-ea"/>
                <a:cs typeface="+mn-cs"/>
              </a:rPr>
              <a:t>2CP Resources Ltd, </a:t>
            </a:r>
            <a:r>
              <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rPr>
              <a:t>Craigmuir Chambers, P.O. Box 71, Road Town, Tortola VG1110, British Virgin Islands</a:t>
            </a:r>
          </a:p>
        </p:txBody>
      </p:sp>
      <p:grpSp>
        <p:nvGrpSpPr>
          <p:cNvPr id="21" name="Group 20">
            <a:extLst>
              <a:ext uri="{FF2B5EF4-FFF2-40B4-BE49-F238E27FC236}">
                <a16:creationId xmlns:a16="http://schemas.microsoft.com/office/drawing/2014/main" id="{984E7E21-3E43-425D-9C81-785053E9E57C}"/>
              </a:ext>
            </a:extLst>
          </p:cNvPr>
          <p:cNvGrpSpPr/>
          <p:nvPr/>
        </p:nvGrpSpPr>
        <p:grpSpPr>
          <a:xfrm>
            <a:off x="365064" y="4472087"/>
            <a:ext cx="5164369" cy="1299951"/>
            <a:chOff x="436153" y="4472087"/>
            <a:chExt cx="5164369" cy="1299951"/>
          </a:xfrm>
        </p:grpSpPr>
        <p:grpSp>
          <p:nvGrpSpPr>
            <p:cNvPr id="19" name="Group 18">
              <a:extLst>
                <a:ext uri="{FF2B5EF4-FFF2-40B4-BE49-F238E27FC236}">
                  <a16:creationId xmlns:a16="http://schemas.microsoft.com/office/drawing/2014/main" id="{5C4D220C-4E2F-459E-880D-B228A4C97C4B}"/>
                </a:ext>
              </a:extLst>
            </p:cNvPr>
            <p:cNvGrpSpPr/>
            <p:nvPr/>
          </p:nvGrpSpPr>
          <p:grpSpPr>
            <a:xfrm>
              <a:off x="436153" y="4941041"/>
              <a:ext cx="5164369" cy="830997"/>
              <a:chOff x="716140" y="4941041"/>
              <a:chExt cx="5164369" cy="830997"/>
            </a:xfrm>
          </p:grpSpPr>
          <p:sp>
            <p:nvSpPr>
              <p:cNvPr id="5" name="TextBox 4">
                <a:extLst>
                  <a:ext uri="{FF2B5EF4-FFF2-40B4-BE49-F238E27FC236}">
                    <a16:creationId xmlns:a16="http://schemas.microsoft.com/office/drawing/2014/main" id="{10D1FBF9-A067-4102-A9F5-82302FD108EF}"/>
                  </a:ext>
                </a:extLst>
              </p:cNvPr>
              <p:cNvSpPr txBox="1"/>
              <p:nvPr/>
            </p:nvSpPr>
            <p:spPr>
              <a:xfrm>
                <a:off x="716140" y="4941041"/>
                <a:ext cx="287432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rPr>
                  <a:t>Aaron Cameron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pc="10" dirty="0">
                    <a:solidFill>
                      <a:prstClr val="white"/>
                    </a:solidFill>
                    <a:latin typeface="Calibri Light" panose="020F0302020204030204"/>
                  </a:rPr>
                  <a:t>Position: CEO</a:t>
                </a:r>
                <a:endParaRPr kumimoji="0" lang="en-US" sz="1200" b="1" i="0" u="none" strike="noStrike" kern="1200" cap="none" spc="10" normalizeH="0" baseline="0" noProof="0" dirty="0">
                  <a:ln>
                    <a:noFill/>
                  </a:ln>
                  <a:solidFill>
                    <a:prstClr val="white"/>
                  </a:solidFill>
                  <a:effectLst/>
                  <a:highlight>
                    <a:srgbClr val="FF0000"/>
                  </a:highligh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rPr>
                  <a:t>Phone: +44 (0) 747 504 6339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rPr>
                  <a:t>Email: cameron@2cpresources.com</a:t>
                </a:r>
              </a:p>
            </p:txBody>
          </p:sp>
          <p:sp>
            <p:nvSpPr>
              <p:cNvPr id="6" name="TextBox 5">
                <a:extLst>
                  <a:ext uri="{FF2B5EF4-FFF2-40B4-BE49-F238E27FC236}">
                    <a16:creationId xmlns:a16="http://schemas.microsoft.com/office/drawing/2014/main" id="{57931115-5858-4BEC-A426-4A495610C508}"/>
                  </a:ext>
                </a:extLst>
              </p:cNvPr>
              <p:cNvSpPr txBox="1"/>
              <p:nvPr/>
            </p:nvSpPr>
            <p:spPr>
              <a:xfrm>
                <a:off x="3006184" y="4941041"/>
                <a:ext cx="287432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rPr>
                  <a:t>Aaron Close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pc="10" dirty="0">
                    <a:solidFill>
                      <a:prstClr val="white"/>
                    </a:solidFill>
                    <a:latin typeface="Calibri Light" panose="020F0302020204030204"/>
                  </a:rPr>
                  <a:t>Position: Adviser</a:t>
                </a:r>
                <a:endPar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rPr>
                  <a:t>Phone: +1 (214) 908 6384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rPr>
                  <a:t>Email: close@2cpresources.com</a:t>
                </a:r>
              </a:p>
            </p:txBody>
          </p:sp>
        </p:grpSp>
        <p:sp>
          <p:nvSpPr>
            <p:cNvPr id="9" name="TextBox 8">
              <a:extLst>
                <a:ext uri="{FF2B5EF4-FFF2-40B4-BE49-F238E27FC236}">
                  <a16:creationId xmlns:a16="http://schemas.microsoft.com/office/drawing/2014/main" id="{7ADD1EAC-275B-43BE-84AB-873D64589E21}"/>
                </a:ext>
              </a:extLst>
            </p:cNvPr>
            <p:cNvSpPr txBox="1"/>
            <p:nvPr/>
          </p:nvSpPr>
          <p:spPr>
            <a:xfrm>
              <a:off x="436153" y="4472087"/>
              <a:ext cx="286571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10" normalizeH="0" baseline="0" noProof="0" dirty="0">
                  <a:ln>
                    <a:noFill/>
                  </a:ln>
                  <a:solidFill>
                    <a:prstClr val="white"/>
                  </a:solidFill>
                  <a:effectLst/>
                  <a:uLnTx/>
                  <a:uFillTx/>
                  <a:latin typeface="Franklin Gothic Medium" panose="020B0603020102020204" pitchFamily="34" charset="0"/>
                </a:rPr>
                <a:t>2CP Resources:</a:t>
              </a:r>
            </a:p>
          </p:txBody>
        </p:sp>
      </p:grpSp>
      <p:grpSp>
        <p:nvGrpSpPr>
          <p:cNvPr id="22" name="Group 21">
            <a:extLst>
              <a:ext uri="{FF2B5EF4-FFF2-40B4-BE49-F238E27FC236}">
                <a16:creationId xmlns:a16="http://schemas.microsoft.com/office/drawing/2014/main" id="{897EAC09-9D14-45D3-AA0C-6433FEEFD45D}"/>
              </a:ext>
            </a:extLst>
          </p:cNvPr>
          <p:cNvGrpSpPr/>
          <p:nvPr/>
        </p:nvGrpSpPr>
        <p:grpSpPr>
          <a:xfrm>
            <a:off x="6106846" y="4472087"/>
            <a:ext cx="5720090" cy="1484617"/>
            <a:chOff x="6106846" y="4472087"/>
            <a:chExt cx="5720090" cy="1484617"/>
          </a:xfrm>
        </p:grpSpPr>
        <p:sp>
          <p:nvSpPr>
            <p:cNvPr id="15" name="TextBox 14">
              <a:extLst>
                <a:ext uri="{FF2B5EF4-FFF2-40B4-BE49-F238E27FC236}">
                  <a16:creationId xmlns:a16="http://schemas.microsoft.com/office/drawing/2014/main" id="{C4175166-FBDE-4BF1-A369-412C2B443FE8}"/>
                </a:ext>
              </a:extLst>
            </p:cNvPr>
            <p:cNvSpPr txBox="1"/>
            <p:nvPr/>
          </p:nvSpPr>
          <p:spPr>
            <a:xfrm>
              <a:off x="6106846" y="4472087"/>
              <a:ext cx="308323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10" normalizeH="0" baseline="0" noProof="0" dirty="0">
                  <a:ln>
                    <a:noFill/>
                  </a:ln>
                  <a:solidFill>
                    <a:prstClr val="white"/>
                  </a:solidFill>
                  <a:effectLst/>
                  <a:uLnTx/>
                  <a:uFillTx/>
                  <a:latin typeface="Franklin Gothic Medium" panose="020B0603020102020204" pitchFamily="34" charset="0"/>
                </a:rPr>
                <a:t>Bacchus Capital Advisers:</a:t>
              </a:r>
            </a:p>
          </p:txBody>
        </p:sp>
        <p:grpSp>
          <p:nvGrpSpPr>
            <p:cNvPr id="20" name="Group 19">
              <a:extLst>
                <a:ext uri="{FF2B5EF4-FFF2-40B4-BE49-F238E27FC236}">
                  <a16:creationId xmlns:a16="http://schemas.microsoft.com/office/drawing/2014/main" id="{10CDC977-E3C4-4994-9DD2-596AFFB85CE8}"/>
                </a:ext>
              </a:extLst>
            </p:cNvPr>
            <p:cNvGrpSpPr/>
            <p:nvPr/>
          </p:nvGrpSpPr>
          <p:grpSpPr>
            <a:xfrm>
              <a:off x="6106846" y="4941041"/>
              <a:ext cx="5720090" cy="1015663"/>
              <a:chOff x="6000524" y="4941041"/>
              <a:chExt cx="5720090" cy="1015663"/>
            </a:xfrm>
          </p:grpSpPr>
          <p:sp>
            <p:nvSpPr>
              <p:cNvPr id="16" name="TextBox 15">
                <a:extLst>
                  <a:ext uri="{FF2B5EF4-FFF2-40B4-BE49-F238E27FC236}">
                    <a16:creationId xmlns:a16="http://schemas.microsoft.com/office/drawing/2014/main" id="{0E7B5609-49D5-4368-A9BF-4E0EE7BFAC62}"/>
                  </a:ext>
                </a:extLst>
              </p:cNvPr>
              <p:cNvSpPr txBox="1"/>
              <p:nvPr/>
            </p:nvSpPr>
            <p:spPr>
              <a:xfrm>
                <a:off x="6000524" y="4941041"/>
                <a:ext cx="287432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rPr>
                  <a:t>Richard Allan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pc="10" dirty="0">
                    <a:solidFill>
                      <a:prstClr val="white"/>
                    </a:solidFill>
                    <a:latin typeface="Calibri Light" panose="020F0302020204030204"/>
                  </a:rPr>
                  <a:t>Position: Managing Director &amp; COO</a:t>
                </a:r>
                <a:endPar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rPr>
                  <a:t>Phone: +44 (0) 785 785 7287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rPr>
                  <a:t>Email: r</a:t>
                </a:r>
                <a:r>
                  <a:rPr lang="en-US" sz="1200" b="1" spc="10" dirty="0">
                    <a:solidFill>
                      <a:prstClr val="white"/>
                    </a:solidFill>
                    <a:latin typeface="Calibri Light" panose="020F0302020204030204"/>
                  </a:rPr>
                  <a:t>ichard.allan@bacchuscapital</a:t>
                </a:r>
                <a:r>
                  <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rPr>
                  <a:t>.com</a:t>
                </a:r>
              </a:p>
            </p:txBody>
          </p:sp>
          <p:sp>
            <p:nvSpPr>
              <p:cNvPr id="17" name="TextBox 16">
                <a:extLst>
                  <a:ext uri="{FF2B5EF4-FFF2-40B4-BE49-F238E27FC236}">
                    <a16:creationId xmlns:a16="http://schemas.microsoft.com/office/drawing/2014/main" id="{0F280056-5551-404E-956F-457ABC9F2538}"/>
                  </a:ext>
                </a:extLst>
              </p:cNvPr>
              <p:cNvSpPr txBox="1"/>
              <p:nvPr/>
            </p:nvSpPr>
            <p:spPr>
              <a:xfrm>
                <a:off x="8782494" y="4941041"/>
                <a:ext cx="293812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rPr>
                  <a:t>Shea O’Callaghan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pc="10" dirty="0">
                    <a:solidFill>
                      <a:prstClr val="white"/>
                    </a:solidFill>
                    <a:latin typeface="Calibri Light" panose="020F0302020204030204"/>
                  </a:rPr>
                  <a:t>Position: Director</a:t>
                </a:r>
                <a:endPar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rPr>
                  <a:t>Phone: +44 (0) 771 554 8610</a:t>
                </a:r>
              </a:p>
              <a:p>
                <a:pPr>
                  <a:defRPr/>
                </a:pPr>
                <a:r>
                  <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rPr>
                  <a:t>Email: shea.ocallaghan</a:t>
                </a:r>
                <a:r>
                  <a:rPr lang="en-US" sz="1200" b="1" spc="10" dirty="0">
                    <a:solidFill>
                      <a:prstClr val="white"/>
                    </a:solidFill>
                    <a:latin typeface="Calibri Light" panose="020F0302020204030204"/>
                  </a:rPr>
                  <a:t>@bacchuscapital</a:t>
                </a:r>
                <a:r>
                  <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rPr>
                  <a:t>.com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10" normalizeH="0" baseline="0" noProof="0" dirty="0">
                  <a:ln>
                    <a:noFill/>
                  </a:ln>
                  <a:solidFill>
                    <a:prstClr val="white"/>
                  </a:solidFill>
                  <a:effectLst/>
                  <a:uLnTx/>
                  <a:uFillTx/>
                  <a:latin typeface="Calibri Light" panose="020F0302020204030204"/>
                  <a:ea typeface="+mn-ea"/>
                  <a:cs typeface="+mn-cs"/>
                </a:endParaRPr>
              </a:p>
            </p:txBody>
          </p:sp>
        </p:grpSp>
      </p:grpSp>
    </p:spTree>
    <p:extLst>
      <p:ext uri="{BB962C8B-B14F-4D97-AF65-F5344CB8AC3E}">
        <p14:creationId xmlns:p14="http://schemas.microsoft.com/office/powerpoint/2010/main" val="331183842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603BF2DF12A114DBB0FC42E8A1B30B5" ma:contentTypeVersion="11" ma:contentTypeDescription="Create a new document." ma:contentTypeScope="" ma:versionID="b2bd87dc7f62d0a815b46d6e6b093adf">
  <xsd:schema xmlns:xsd="http://www.w3.org/2001/XMLSchema" xmlns:xs="http://www.w3.org/2001/XMLSchema" xmlns:p="http://schemas.microsoft.com/office/2006/metadata/properties" xmlns:ns2="b86df137-a503-46ff-a099-3fd0b267ad20" targetNamespace="http://schemas.microsoft.com/office/2006/metadata/properties" ma:root="true" ma:fieldsID="40304a0ea47369414f86f86325ff0310" ns2:_="">
    <xsd:import namespace="b86df137-a503-46ff-a099-3fd0b267ad2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6df137-a503-46ff-a099-3fd0b267ad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F7B2808-21F9-4AFE-8EEE-ABFAA8138E97}">
  <ds:schemaRefs>
    <ds:schemaRef ds:uri="http://schemas.microsoft.com/sharepoint/v3/contenttype/forms"/>
  </ds:schemaRefs>
</ds:datastoreItem>
</file>

<file path=customXml/itemProps2.xml><?xml version="1.0" encoding="utf-8"?>
<ds:datastoreItem xmlns:ds="http://schemas.openxmlformats.org/officeDocument/2006/customXml" ds:itemID="{D3C2D29D-DF84-4E84-BA6F-34031009665C}">
  <ds:schemaRefs>
    <ds:schemaRef ds:uri="b86df137-a503-46ff-a099-3fd0b267ad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AE1B2E6-55E0-4C62-B3CD-854E229B0DC3}">
  <ds:schemaRefs>
    <ds:schemaRef ds:uri="b86df137-a503-46ff-a099-3fd0b267ad2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TotalTime>
  <Words>2576</Words>
  <Application>Microsoft Office PowerPoint</Application>
  <PresentationFormat>Widescreen</PresentationFormat>
  <Paragraphs>402</Paragraphs>
  <Slides>20</Slides>
  <Notes>13</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20</vt:i4>
      </vt:variant>
    </vt:vector>
  </HeadingPairs>
  <TitlesOfParts>
    <vt:vector size="31" baseType="lpstr">
      <vt:lpstr>Arial</vt:lpstr>
      <vt:lpstr>Calibri</vt:lpstr>
      <vt:lpstr>Calibri Light</vt:lpstr>
      <vt:lpstr>Franklin Gothic Book</vt:lpstr>
      <vt:lpstr>Franklin Gothic Demi</vt:lpstr>
      <vt:lpstr>Franklin Gothic Medium</vt:lpstr>
      <vt:lpstr>Franklin Gothic Medium Cond</vt:lpstr>
      <vt:lpstr>Office Theme</vt:lpstr>
      <vt:lpstr>1_Office Theme</vt:lpstr>
      <vt:lpstr>2_Office Theme</vt:lpstr>
      <vt:lpstr>3_Office Theme</vt:lpstr>
      <vt:lpstr>The future of Energy</vt:lpstr>
      <vt:lpstr>Disclaimer &amp; Confidentiality </vt:lpstr>
      <vt:lpstr>Founding Shareholders and Director</vt:lpstr>
      <vt:lpstr>Introduction</vt:lpstr>
      <vt:lpstr>Lithium   Powering the  Future of Mobility</vt:lpstr>
      <vt:lpstr>Why Lithium?</vt:lpstr>
      <vt:lpstr> Portfolio Overview</vt:lpstr>
      <vt:lpstr> Portfolio in Strategic Locations</vt:lpstr>
      <vt:lpstr>Not All Lithium Mining is Created Equal</vt:lpstr>
      <vt:lpstr>Folsom Point Energy - Valuation Growth Potential</vt:lpstr>
      <vt:lpstr>Helium The High  Tech Gas</vt:lpstr>
      <vt:lpstr>Investment Overview</vt:lpstr>
      <vt:lpstr>Why Helium? </vt:lpstr>
      <vt:lpstr>Natural Gas  The Transition Fuel </vt:lpstr>
      <vt:lpstr>Summary of Investment Opportunity</vt:lpstr>
      <vt:lpstr>Investment Staging</vt:lpstr>
      <vt:lpstr>Initial Investment - Project Strategy and Key Highlights</vt:lpstr>
      <vt:lpstr>Our Roadmap Renewable Energy Storage</vt:lpstr>
      <vt:lpstr>Storage is the key to a Green Power Grid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Chemport V-100 technology</dc:title>
  <dc:creator>Aaron Cameron</dc:creator>
  <cp:lastModifiedBy>Aaron Cameron</cp:lastModifiedBy>
  <cp:revision>147</cp:revision>
  <cp:lastPrinted>2022-04-21T15:01:31Z</cp:lastPrinted>
  <dcterms:created xsi:type="dcterms:W3CDTF">2021-01-06T20:14:54Z</dcterms:created>
  <dcterms:modified xsi:type="dcterms:W3CDTF">2022-09-01T18:43:25Z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0x010100B603BF2DF12A114DBB0FC42E8A1B30B5</vt:lpwstr>
  </property>
</Properties>
</file>