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sldIdLst>
    <p:sldId id="256" r:id="rId2"/>
    <p:sldId id="384" r:id="rId3"/>
    <p:sldId id="385" r:id="rId4"/>
    <p:sldId id="376" r:id="rId5"/>
    <p:sldId id="391" r:id="rId6"/>
    <p:sldId id="273" r:id="rId7"/>
    <p:sldId id="379" r:id="rId8"/>
    <p:sldId id="293" r:id="rId9"/>
    <p:sldId id="294" r:id="rId10"/>
    <p:sldId id="303" r:id="rId11"/>
    <p:sldId id="388" r:id="rId12"/>
    <p:sldId id="387" r:id="rId13"/>
    <p:sldId id="361" r:id="rId14"/>
    <p:sldId id="299" r:id="rId15"/>
    <p:sldId id="362" r:id="rId16"/>
    <p:sldId id="364" r:id="rId17"/>
    <p:sldId id="368" r:id="rId18"/>
    <p:sldId id="302" r:id="rId19"/>
    <p:sldId id="330" r:id="rId20"/>
    <p:sldId id="331" r:id="rId21"/>
    <p:sldId id="332" r:id="rId22"/>
    <p:sldId id="343" r:id="rId23"/>
    <p:sldId id="351" r:id="rId24"/>
    <p:sldId id="357" r:id="rId25"/>
    <p:sldId id="378" r:id="rId26"/>
    <p:sldId id="353" r:id="rId27"/>
    <p:sldId id="342" r:id="rId28"/>
    <p:sldId id="348" r:id="rId29"/>
    <p:sldId id="381" r:id="rId30"/>
    <p:sldId id="382" r:id="rId31"/>
    <p:sldId id="383" r:id="rId32"/>
    <p:sldId id="360" r:id="rId33"/>
    <p:sldId id="358" r:id="rId34"/>
    <p:sldId id="359" r:id="rId35"/>
    <p:sldId id="28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98"/>
    <p:restoredTop sz="94643"/>
  </p:normalViewPr>
  <p:slideViewPr>
    <p:cSldViewPr snapToGrid="0" snapToObjects="1">
      <p:cViewPr varScale="1">
        <p:scale>
          <a:sx n="118" d="100"/>
          <a:sy n="118" d="100"/>
        </p:scale>
        <p:origin x="22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D185-D914-4443-95CF-0F8E68832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24F3C-86CF-5044-92A1-843C50C6F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F0A86-BE9C-744A-A04B-AA76AE72F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F7440-396D-B446-94FF-334019EA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F3048-4787-C640-A76D-C0035961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B434A-EB7E-BF44-9FC2-2D0378F14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ABC49-6794-7A43-B6B2-7DEAFFF87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B5662-9ED7-F84D-8B71-EDC420F2D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92B0F-4372-8147-8080-0EFA6B09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4F8AA-6205-504F-AF8A-8D67FA9D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9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6E4845-0921-8E48-8BA7-8175FEB1E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05545-5A6A-784A-9A3D-EB5AF4035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FE7B-72FA-2142-91FA-946CD10F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2C2A-879B-2E4C-A7D0-8DA42DC1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914A5-69A1-A141-A45E-30148D70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37422-672B-1446-A74F-6509D557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C90A5-1E4A-6242-97F0-AD481D23B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7057F-AB19-064F-AB4E-318CF59F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C2A26-0C66-D04B-8E0D-6D3FBA60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B758-2FB2-CF44-A2EA-5CBAD880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3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6980-686E-8349-8832-6E383D6BC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EF4A7-55D3-FD45-B2C4-B3B24DF7C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2E039-FB3C-4747-9944-C766E0ED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15D6E-A173-A141-826A-C135EE19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9F28-CAAB-0C45-AA50-D0856A30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1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A2D6-D43D-1A4E-A01A-AD144053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0F7B8-FD95-2640-982C-1B8F86443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D7950-B560-D040-9E78-BBC572F81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4625A-A960-B64D-804F-50D9BD5C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73657-0AC9-9A45-BA6A-117AC746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2BE00-2D44-6F41-A8CB-F0E3ECD8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09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101B-5375-A54D-9E94-95F0E572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5595B-F0D0-0B46-966B-B8CA3AF78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A72A9-1DED-8946-BE63-4F31DE88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4077AE-CF86-2243-8F2D-ECB5081E7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73B314-7D56-4448-8FA2-00A0B22A7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F487CB-9174-7C47-A63B-B2182EB2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118F3C-D8BC-2945-B64B-B69C1F2C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06EA42-4996-F243-A81C-18F138D5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5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A25F-8CB9-8247-B8A7-003C2DE0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00460-2D91-0D41-B59D-82BB2E4B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66224-2661-164C-93F6-8E5E8978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31806-D1A8-374C-95FD-0446C0AA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6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4508BD-18C6-2042-B3B3-251AA520B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00DF4F-FBBB-9045-AAE2-F8796D18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47996-1D7F-8145-AF5A-CF273FAF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4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3D4C-6466-FF48-B908-66550E96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1571C-4121-D047-8CE7-120DCF0AD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411E-735A-6248-A679-908561530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6DB50-D3EB-0F42-93C9-315B88B6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ACAB8-79B5-554E-905C-D345996E6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88858-B539-5F42-A3C2-2AC70538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5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4766-6F15-234B-A950-9A35262F7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4E61DB-F265-4448-8F33-5602CA63B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EADA7-3E8B-E842-84CA-FF2943AB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0D256-0E5C-AB43-B737-6042C351E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70EDF-191B-DE43-A62D-5B9D0DA0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428FB-9BCE-9E47-891E-4BA746E7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3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89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634A14-7E2A-AA46-B595-441FEA07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4E6F6-6FBD-3D48-A570-2DDA0CCC7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8EC2F-D14A-0B47-A141-061A1E5B9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7384A-3BA2-8948-9F68-EFC31FCE8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77479-3328-C64F-B814-EF7756C29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04CACB-45FA-8D42-B576-4024F779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39" y="2410691"/>
            <a:ext cx="7023721" cy="20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15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8257-C0E7-884D-9EC7-30FACB44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139" y="365125"/>
            <a:ext cx="10515600" cy="1325563"/>
          </a:xfrm>
        </p:spPr>
        <p:txBody>
          <a:bodyPr/>
          <a:lstStyle/>
          <a:p>
            <a:r>
              <a:rPr lang="en-US" b="1" dirty="0"/>
              <a:t>Projects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3F659FF-0F64-504A-959E-3EFAE0C24C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242687"/>
              </p:ext>
            </p:extLst>
          </p:nvPr>
        </p:nvGraphicFramePr>
        <p:xfrm>
          <a:off x="1247140" y="1592717"/>
          <a:ext cx="9697721" cy="44615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620186">
                  <a:extLst>
                    <a:ext uri="{9D8B030D-6E8A-4147-A177-3AD203B41FA5}">
                      <a16:colId xmlns:a16="http://schemas.microsoft.com/office/drawing/2014/main" val="393537238"/>
                    </a:ext>
                  </a:extLst>
                </a:gridCol>
                <a:gridCol w="2007170">
                  <a:extLst>
                    <a:ext uri="{9D8B030D-6E8A-4147-A177-3AD203B41FA5}">
                      <a16:colId xmlns:a16="http://schemas.microsoft.com/office/drawing/2014/main" val="3632602595"/>
                    </a:ext>
                  </a:extLst>
                </a:gridCol>
                <a:gridCol w="4070365">
                  <a:extLst>
                    <a:ext uri="{9D8B030D-6E8A-4147-A177-3AD203B41FA5}">
                      <a16:colId xmlns:a16="http://schemas.microsoft.com/office/drawing/2014/main" val="59221447"/>
                    </a:ext>
                  </a:extLst>
                </a:gridCol>
              </a:tblGrid>
              <a:tr h="5459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Capacity (DC)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92618"/>
                  </a:ext>
                </a:extLst>
              </a:tr>
              <a:tr h="545920">
                <a:tc>
                  <a:txBody>
                    <a:bodyPr/>
                    <a:lstStyle/>
                    <a:p>
                      <a:r>
                        <a:rPr lang="en-US" b="1" dirty="0"/>
                        <a:t>NTPC/BHEL </a:t>
                      </a:r>
                      <a:r>
                        <a:rPr lang="en-US" b="1" dirty="0" err="1"/>
                        <a:t>Ramagundam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118MW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Commissioned June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018941"/>
                  </a:ext>
                </a:extLst>
              </a:tr>
              <a:tr h="545920">
                <a:tc>
                  <a:txBody>
                    <a:bodyPr/>
                    <a:lstStyle/>
                    <a:p>
                      <a:r>
                        <a:rPr lang="en-US" b="1" dirty="0"/>
                        <a:t>NTPC/BHEL </a:t>
                      </a:r>
                      <a:r>
                        <a:rPr lang="en-US" b="1" dirty="0" err="1"/>
                        <a:t>Simhadri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21.5MW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Commissioned May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101283"/>
                  </a:ext>
                </a:extLst>
              </a:tr>
              <a:tr h="545920">
                <a:tc>
                  <a:txBody>
                    <a:bodyPr/>
                    <a:lstStyle/>
                    <a:p>
                      <a:r>
                        <a:rPr lang="en-US" b="1" dirty="0"/>
                        <a:t>NTPC/BHEL </a:t>
                      </a:r>
                      <a:r>
                        <a:rPr lang="en-US" b="1" dirty="0" err="1"/>
                        <a:t>Kayamkulam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21MW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Commissioned March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637986"/>
                  </a:ext>
                </a:extLst>
              </a:tr>
              <a:tr h="545920">
                <a:tc>
                  <a:txBody>
                    <a:bodyPr/>
                    <a:lstStyle/>
                    <a:p>
                      <a:r>
                        <a:rPr lang="en-US" b="1" dirty="0"/>
                        <a:t>NTPC/L&amp;T </a:t>
                      </a:r>
                      <a:r>
                        <a:rPr lang="en-US" b="1" dirty="0" err="1"/>
                        <a:t>Auraiya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28.3MW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Supply 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218529"/>
                  </a:ext>
                </a:extLst>
              </a:tr>
              <a:tr h="545920">
                <a:tc>
                  <a:txBody>
                    <a:bodyPr/>
                    <a:lstStyle/>
                    <a:p>
                      <a:r>
                        <a:rPr lang="en-US" b="1" dirty="0"/>
                        <a:t>NTPC/Vikram Solar </a:t>
                      </a:r>
                      <a:r>
                        <a:rPr lang="en-US" b="1" dirty="0" err="1"/>
                        <a:t>Khawas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34MW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Supply Ongoing. 90% Complete. 25% commissioned.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0521"/>
                  </a:ext>
                </a:extLst>
              </a:tr>
              <a:tr h="545920">
                <a:tc>
                  <a:txBody>
                    <a:bodyPr/>
                    <a:lstStyle/>
                    <a:p>
                      <a:r>
                        <a:rPr lang="en-US" b="1" dirty="0" err="1"/>
                        <a:t>Avaada</a:t>
                      </a:r>
                      <a:r>
                        <a:rPr lang="en-US" b="1" dirty="0"/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Commissioned January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638613"/>
                  </a:ext>
                </a:extLst>
              </a:tr>
              <a:tr h="545920">
                <a:tc>
                  <a:txBody>
                    <a:bodyPr/>
                    <a:lstStyle/>
                    <a:p>
                      <a:r>
                        <a:rPr lang="en-US" b="1" dirty="0"/>
                        <a:t>Dalmia 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3.5MW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Supply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616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931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8B1C-82B2-FF4E-AEA9-D9B1CF6CB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C4465-C9E3-D74C-A325-96BD9D862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Designing</a:t>
            </a:r>
          </a:p>
          <a:p>
            <a:r>
              <a:rPr lang="en-US" dirty="0"/>
              <a:t>Site Survey &amp; Analysis</a:t>
            </a:r>
          </a:p>
          <a:p>
            <a:r>
              <a:rPr lang="en-US" dirty="0"/>
              <a:t>Floater Supply</a:t>
            </a:r>
          </a:p>
          <a:p>
            <a:r>
              <a:rPr lang="en-US" dirty="0"/>
              <a:t>Installation Supervision</a:t>
            </a:r>
          </a:p>
          <a:p>
            <a:r>
              <a:rPr lang="en-US" dirty="0"/>
              <a:t>Mooring and Anchoring Designing</a:t>
            </a:r>
          </a:p>
          <a:p>
            <a:r>
              <a:rPr lang="en-US" dirty="0"/>
              <a:t>Installation of Mooring &amp; Anchoring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94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5C492-241E-814A-A786-00C9F35F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Mooring &amp; Anchoring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6C11B-25C0-EE4B-8841-547F29AB6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err="1"/>
              <a:t>Floatex</a:t>
            </a:r>
            <a:r>
              <a:rPr lang="en-IN" dirty="0"/>
              <a:t> has an in-house technical team for designing of mooring and anchoring </a:t>
            </a:r>
          </a:p>
          <a:p>
            <a:endParaRPr lang="en-IN" dirty="0"/>
          </a:p>
          <a:p>
            <a:r>
              <a:rPr lang="en-IN" dirty="0"/>
              <a:t>All mooring and anchoring design is vetted by third party. Current third party verification is done by Indian Registrar of Shipping (IRS)</a:t>
            </a:r>
          </a:p>
          <a:p>
            <a:endParaRPr lang="en-IN" dirty="0"/>
          </a:p>
          <a:p>
            <a:r>
              <a:rPr lang="en-IN" dirty="0"/>
              <a:t>Experience with the following mooring systems:</a:t>
            </a:r>
          </a:p>
          <a:p>
            <a:pPr lvl="1"/>
            <a:r>
              <a:rPr lang="en-IN" dirty="0"/>
              <a:t>Anchor Plate</a:t>
            </a:r>
          </a:p>
          <a:p>
            <a:pPr lvl="1"/>
            <a:r>
              <a:rPr lang="en-IN" dirty="0"/>
              <a:t>Piling</a:t>
            </a:r>
          </a:p>
          <a:p>
            <a:pPr lvl="1"/>
            <a:r>
              <a:rPr lang="en-IN" dirty="0"/>
              <a:t>Deadweight</a:t>
            </a:r>
          </a:p>
        </p:txBody>
      </p:sp>
    </p:spTree>
    <p:extLst>
      <p:ext uri="{BB962C8B-B14F-4D97-AF65-F5344CB8AC3E}">
        <p14:creationId xmlns:p14="http://schemas.microsoft.com/office/powerpoint/2010/main" val="4019197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CD170-409C-5545-BA8E-DF6C998E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2953004"/>
            <a:ext cx="6096000" cy="9519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IN" sz="5900" b="1" spc="-100" dirty="0">
                <a:solidFill>
                  <a:schemeClr val="tx2"/>
                </a:solidFill>
              </a:rPr>
              <a:t>MOORING ANALYSIS</a:t>
            </a:r>
            <a:endParaRPr lang="en-US" sz="5900" b="1" spc="-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14497C6-EF6D-F14B-BAAC-91A4AE1E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4" r="44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6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A044-CCE3-DF46-BB17-F3F505DA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Meshing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C00A2F-DDBC-6245-AEB1-5D40BAFFB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463" y="1825625"/>
            <a:ext cx="7793074" cy="4351338"/>
          </a:xfrm>
        </p:spPr>
      </p:pic>
    </p:spTree>
    <p:extLst>
      <p:ext uri="{BB962C8B-B14F-4D97-AF65-F5344CB8AC3E}">
        <p14:creationId xmlns:p14="http://schemas.microsoft.com/office/powerpoint/2010/main" val="1486654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FFD47-546E-D042-A5A1-64435BA7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6DE4DF-A2ED-6A46-96B8-13D781767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7541" cy="6783917"/>
          </a:xfrm>
        </p:spPr>
      </p:pic>
    </p:spTree>
    <p:extLst>
      <p:ext uri="{BB962C8B-B14F-4D97-AF65-F5344CB8AC3E}">
        <p14:creationId xmlns:p14="http://schemas.microsoft.com/office/powerpoint/2010/main" val="265870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D270E86-6F96-9D4E-BBD4-D93D2F124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5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13406-B3FB-8343-A2D6-6538E829B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999" y="2036064"/>
            <a:ext cx="6482002" cy="27858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b="1" spc="-100" dirty="0">
                <a:solidFill>
                  <a:schemeClr val="tx2"/>
                </a:solidFill>
              </a:rPr>
              <a:t>NTPC </a:t>
            </a:r>
            <a:r>
              <a:rPr lang="en-US" sz="5900" b="1" spc="-100" dirty="0" err="1">
                <a:solidFill>
                  <a:schemeClr val="tx2"/>
                </a:solidFill>
              </a:rPr>
              <a:t>Ramangundam</a:t>
            </a:r>
            <a:r>
              <a:rPr lang="en-US" sz="5900" b="1" spc="-100" dirty="0">
                <a:solidFill>
                  <a:schemeClr val="tx2"/>
                </a:solidFill>
              </a:rPr>
              <a:t> Project Images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6AFDA68-CDD8-8A44-AE0C-9E9FEF732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414" y="6298278"/>
            <a:ext cx="1336095" cy="386341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75C018F-6E03-BC42-BF47-1F61656CA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814" y="6450678"/>
            <a:ext cx="1336095" cy="38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17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CD170-409C-5545-BA8E-DF6C998E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79" y="2960624"/>
            <a:ext cx="4389042" cy="9367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IN" sz="5900" b="1" spc="-100" dirty="0">
                <a:solidFill>
                  <a:schemeClr val="tx2"/>
                </a:solidFill>
              </a:rPr>
              <a:t>INSTALLATION</a:t>
            </a:r>
            <a:endParaRPr lang="en-US" sz="5900" b="1" spc="-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2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1D5E-570A-0745-A6E0-CFCE67B0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Company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21896-7132-8142-89F3-0BE73AA47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2019</a:t>
            </a:r>
          </a:p>
          <a:p>
            <a:r>
              <a:rPr lang="en-US" dirty="0"/>
              <a:t>Subsidiary of </a:t>
            </a:r>
            <a:r>
              <a:rPr lang="en-US" dirty="0" err="1"/>
              <a:t>Prabh</a:t>
            </a:r>
            <a:r>
              <a:rPr lang="en-US" dirty="0"/>
              <a:t> </a:t>
            </a:r>
            <a:r>
              <a:rPr lang="en-US" dirty="0" err="1"/>
              <a:t>Dayal</a:t>
            </a:r>
            <a:r>
              <a:rPr lang="en-US" dirty="0"/>
              <a:t> Om Parkash Infrastructure Ltd &amp; </a:t>
            </a:r>
            <a:r>
              <a:rPr lang="en-US" dirty="0" err="1"/>
              <a:t>Purshotam</a:t>
            </a:r>
            <a:r>
              <a:rPr lang="en-US" dirty="0"/>
              <a:t> Profiles Pvt. Ltd.</a:t>
            </a:r>
          </a:p>
          <a:p>
            <a:r>
              <a:rPr lang="en-US" dirty="0" err="1"/>
              <a:t>Prabh</a:t>
            </a:r>
            <a:r>
              <a:rPr lang="en-US" dirty="0"/>
              <a:t> </a:t>
            </a:r>
            <a:r>
              <a:rPr lang="en-US" dirty="0" err="1"/>
              <a:t>Dayal</a:t>
            </a:r>
            <a:r>
              <a:rPr lang="en-US" dirty="0"/>
              <a:t> Om Parkash Infrastructure Ltd</a:t>
            </a:r>
          </a:p>
          <a:p>
            <a:pPr lvl="1"/>
            <a:r>
              <a:rPr lang="en-US" dirty="0"/>
              <a:t>3 Decades of experience in plastic</a:t>
            </a:r>
          </a:p>
          <a:p>
            <a:pPr lvl="1"/>
            <a:r>
              <a:rPr lang="en-US" dirty="0"/>
              <a:t>A leading supplier in North India for Water Storage Tanks, Road Safety equipment and Solid Waste Management products</a:t>
            </a:r>
          </a:p>
          <a:p>
            <a:r>
              <a:rPr lang="en-US" dirty="0" err="1"/>
              <a:t>Purshotam</a:t>
            </a:r>
            <a:r>
              <a:rPr lang="en-US" dirty="0"/>
              <a:t> Profiles Pvt. Ltd. </a:t>
            </a:r>
          </a:p>
          <a:p>
            <a:pPr lvl="1"/>
            <a:r>
              <a:rPr lang="en-US" dirty="0"/>
              <a:t>Leading supplier of module mounting structures in India with an annual supply of more than 5GW.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91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F0825-5A17-2D42-80C3-5EFBED61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</a:rPr>
              <a:t>Launching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37921D-C3F4-2046-9340-EF27A163F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91" r="9114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66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ground, outdoor, outdoor object&#10;&#10;Description automatically generated">
            <a:extLst>
              <a:ext uri="{FF2B5EF4-FFF2-40B4-BE49-F238E27FC236}">
                <a16:creationId xmlns:a16="http://schemas.microsoft.com/office/drawing/2014/main" id="{935F552B-781A-B14B-B8A1-917217C6A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40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ground, outdoor&#10;&#10;Description automatically generated">
            <a:extLst>
              <a:ext uri="{FF2B5EF4-FFF2-40B4-BE49-F238E27FC236}">
                <a16:creationId xmlns:a16="http://schemas.microsoft.com/office/drawing/2014/main" id="{EC513984-6FE1-264D-9080-61950FC14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3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C218-2DB3-204E-9F2A-97CF12CF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MOORING &amp; CIVIL WORK</a:t>
            </a:r>
          </a:p>
        </p:txBody>
      </p:sp>
      <p:pic>
        <p:nvPicPr>
          <p:cNvPr id="5" name="Content Placeholder 4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4A3C9C1F-CC11-1340-A1DA-2B49589F9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33332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6B03-7DEE-3043-B228-BA1A3B0A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/>
              <a:t>CONCRETE BLOCKS</a:t>
            </a:r>
          </a:p>
        </p:txBody>
      </p:sp>
      <p:pic>
        <p:nvPicPr>
          <p:cNvPr id="5" name="Content Placeholder 4" descr="A picture containing ground, sky, outdoor, wooden&#10;&#10;Description automatically generated">
            <a:extLst>
              <a:ext uri="{FF2B5EF4-FFF2-40B4-BE49-F238E27FC236}">
                <a16:creationId xmlns:a16="http://schemas.microsoft.com/office/drawing/2014/main" id="{4ED1F44B-6820-5C4B-B240-A977BB5E3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88" r="-4" b="5033"/>
          <a:stretch/>
        </p:blipFill>
        <p:spPr>
          <a:xfrm>
            <a:off x="1069848" y="470168"/>
            <a:ext cx="5236194" cy="3557016"/>
          </a:xfrm>
          <a:prstGeom prst="rect">
            <a:avLst/>
          </a:prstGeom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9B6CBBC9-D54C-CC4B-9709-71C11B0A7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2" r="-4" b="4606"/>
          <a:stretch/>
        </p:blipFill>
        <p:spPr>
          <a:xfrm>
            <a:off x="6466908" y="470174"/>
            <a:ext cx="5236194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51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751658E-25AF-E144-9831-FC825553C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00" b="179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36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ound, sky, outdoor, dirt&#10;&#10;Description automatically generated">
            <a:extLst>
              <a:ext uri="{FF2B5EF4-FFF2-40B4-BE49-F238E27FC236}">
                <a16:creationId xmlns:a16="http://schemas.microsoft.com/office/drawing/2014/main" id="{62A31620-154B-1640-9EC6-EF58EC46D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43" r="66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24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135C4-031D-A940-8BDF-BFDA0233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599" y="2528824"/>
            <a:ext cx="5262802" cy="18003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IN" sz="5900" b="1" spc="-100" dirty="0">
                <a:solidFill>
                  <a:schemeClr val="tx2"/>
                </a:solidFill>
              </a:rPr>
              <a:t>SIMHADRI</a:t>
            </a:r>
            <a:br>
              <a:rPr lang="en-IN" sz="5900" b="1" spc="-100" dirty="0">
                <a:solidFill>
                  <a:schemeClr val="tx2"/>
                </a:solidFill>
              </a:rPr>
            </a:br>
            <a:r>
              <a:rPr lang="en-IN" sz="5900" b="1" spc="-100" dirty="0">
                <a:solidFill>
                  <a:schemeClr val="tx2"/>
                </a:solidFill>
              </a:rPr>
              <a:t>PROJECT </a:t>
            </a:r>
            <a:r>
              <a:rPr lang="en-US" sz="5900" b="1" spc="-100" dirty="0">
                <a:solidFill>
                  <a:schemeClr val="tx2"/>
                </a:solidFill>
              </a:rPr>
              <a:t>IMAGES </a:t>
            </a:r>
          </a:p>
        </p:txBody>
      </p:sp>
    </p:spTree>
    <p:extLst>
      <p:ext uri="{BB962C8B-B14F-4D97-AF65-F5344CB8AC3E}">
        <p14:creationId xmlns:p14="http://schemas.microsoft.com/office/powerpoint/2010/main" val="1547692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D42E027-9F9E-0641-B72E-55E2AF2B9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48F57-1616-7A42-AACC-453C9A9F587D}"/>
              </a:ext>
            </a:extLst>
          </p:cNvPr>
          <p:cNvSpPr txBox="1"/>
          <p:nvPr/>
        </p:nvSpPr>
        <p:spPr>
          <a:xfrm>
            <a:off x="138641" y="122767"/>
            <a:ext cx="291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b="1" dirty="0"/>
              <a:t>21MW NTPC </a:t>
            </a:r>
            <a:r>
              <a:rPr lang="en-IN" b="1" dirty="0" err="1"/>
              <a:t>SIMHADRI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7147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road, shore&#10;&#10;Description automatically generated">
            <a:extLst>
              <a:ext uri="{FF2B5EF4-FFF2-40B4-BE49-F238E27FC236}">
                <a16:creationId xmlns:a16="http://schemas.microsoft.com/office/drawing/2014/main" id="{071D5975-6ABD-D949-998A-50F4D64EC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9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7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Map&#10;&#10;Description automatically generated with low confidence">
            <a:extLst>
              <a:ext uri="{FF2B5EF4-FFF2-40B4-BE49-F238E27FC236}">
                <a16:creationId xmlns:a16="http://schemas.microsoft.com/office/drawing/2014/main" id="{B1132206-7AE5-C943-9215-976999407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7947" y="484908"/>
            <a:ext cx="6568643" cy="6568643"/>
          </a:xfrm>
        </p:spPr>
      </p:pic>
      <p:sp>
        <p:nvSpPr>
          <p:cNvPr id="11" name="Teardrop 10">
            <a:extLst>
              <a:ext uri="{FF2B5EF4-FFF2-40B4-BE49-F238E27FC236}">
                <a16:creationId xmlns:a16="http://schemas.microsoft.com/office/drawing/2014/main" id="{8D427767-4D5E-7B46-B3FE-8D1F65AEFE81}"/>
              </a:ext>
            </a:extLst>
          </p:cNvPr>
          <p:cNvSpPr/>
          <p:nvPr/>
        </p:nvSpPr>
        <p:spPr>
          <a:xfrm rot="8069157">
            <a:off x="5008499" y="1420318"/>
            <a:ext cx="406733" cy="401826"/>
          </a:xfrm>
          <a:prstGeom prst="teardrop">
            <a:avLst>
              <a:gd name="adj" fmla="val 169782"/>
            </a:avLst>
          </a:prstGeom>
          <a:solidFill>
            <a:srgbClr val="162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9FE1681F-10EB-5541-9B2E-53D14E4BBC4D}"/>
              </a:ext>
            </a:extLst>
          </p:cNvPr>
          <p:cNvSpPr/>
          <p:nvPr/>
        </p:nvSpPr>
        <p:spPr>
          <a:xfrm rot="8069157">
            <a:off x="5607359" y="4664584"/>
            <a:ext cx="405570" cy="403010"/>
          </a:xfrm>
          <a:prstGeom prst="teardrop">
            <a:avLst>
              <a:gd name="adj" fmla="val 169782"/>
            </a:avLst>
          </a:prstGeom>
          <a:solidFill>
            <a:srgbClr val="162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2DA2645C-24BD-6340-BE71-3B1A61402A95}"/>
              </a:ext>
            </a:extLst>
          </p:cNvPr>
          <p:cNvSpPr/>
          <p:nvPr/>
        </p:nvSpPr>
        <p:spPr>
          <a:xfrm rot="8069157">
            <a:off x="4028962" y="2986505"/>
            <a:ext cx="405570" cy="403010"/>
          </a:xfrm>
          <a:prstGeom prst="teardrop">
            <a:avLst>
              <a:gd name="adj" fmla="val 169782"/>
            </a:avLst>
          </a:prstGeom>
          <a:solidFill>
            <a:srgbClr val="162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CC3F69-D220-2045-A6A0-76F73D0C7E17}"/>
              </a:ext>
            </a:extLst>
          </p:cNvPr>
          <p:cNvSpPr/>
          <p:nvPr/>
        </p:nvSpPr>
        <p:spPr>
          <a:xfrm>
            <a:off x="4093688" y="3034728"/>
            <a:ext cx="276118" cy="297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7BBC43-723A-3E4D-BF66-C51F90C2D8BF}"/>
              </a:ext>
            </a:extLst>
          </p:cNvPr>
          <p:cNvSpPr/>
          <p:nvPr/>
        </p:nvSpPr>
        <p:spPr>
          <a:xfrm>
            <a:off x="5073806" y="1472368"/>
            <a:ext cx="276118" cy="297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A285A5-C639-AD42-BF1B-ACFFE2DA17F1}"/>
              </a:ext>
            </a:extLst>
          </p:cNvPr>
          <p:cNvSpPr/>
          <p:nvPr/>
        </p:nvSpPr>
        <p:spPr>
          <a:xfrm>
            <a:off x="5672085" y="4717226"/>
            <a:ext cx="276118" cy="297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35D7A0-A4AD-1746-9CFD-39A034831376}"/>
              </a:ext>
            </a:extLst>
          </p:cNvPr>
          <p:cNvSpPr/>
          <p:nvPr/>
        </p:nvSpPr>
        <p:spPr>
          <a:xfrm>
            <a:off x="4369806" y="1516475"/>
            <a:ext cx="49818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Sonipat, Haryana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C1DB6B-B5B0-CE4D-8104-8C88B96E87BB}"/>
              </a:ext>
            </a:extLst>
          </p:cNvPr>
          <p:cNvSpPr/>
          <p:nvPr/>
        </p:nvSpPr>
        <p:spPr>
          <a:xfrm>
            <a:off x="5454718" y="5151962"/>
            <a:ext cx="30828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Ramagundam</a:t>
            </a:r>
            <a:r>
              <a:rPr lang="en-GB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br>
              <a:rPr lang="en-GB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GB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Telengana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58BB9C-F1A7-B043-8531-8F88156B20C3}"/>
              </a:ext>
            </a:extLst>
          </p:cNvPr>
          <p:cNvSpPr/>
          <p:nvPr/>
        </p:nvSpPr>
        <p:spPr>
          <a:xfrm>
            <a:off x="1888252" y="2598003"/>
            <a:ext cx="251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Sanand</a:t>
            </a:r>
            <a:r>
              <a:rPr lang="en-GB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Ahmedabad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81CC81-B105-6F4C-8840-2AD33A28D3FE}"/>
              </a:ext>
            </a:extLst>
          </p:cNvPr>
          <p:cNvSpPr/>
          <p:nvPr/>
        </p:nvSpPr>
        <p:spPr>
          <a:xfrm>
            <a:off x="2255990" y="-159717"/>
            <a:ext cx="6909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Manufacturing Facilities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70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9222D-631B-6A40-A649-4BA8BB3E5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05" b="220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19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solar cell, outdoor object&#10;&#10;Description automatically generated">
            <a:extLst>
              <a:ext uri="{FF2B5EF4-FFF2-40B4-BE49-F238E27FC236}">
                <a16:creationId xmlns:a16="http://schemas.microsoft.com/office/drawing/2014/main" id="{FD3E8E20-C54D-1647-8C3D-C586C120E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27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EEB65BB-E3B0-D342-8B47-961DA41E5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11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207F7-8FA4-0844-AAB7-26C326128DFE}"/>
              </a:ext>
            </a:extLst>
          </p:cNvPr>
          <p:cNvSpPr txBox="1"/>
          <p:nvPr/>
        </p:nvSpPr>
        <p:spPr>
          <a:xfrm>
            <a:off x="138641" y="122767"/>
            <a:ext cx="291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b="1" dirty="0"/>
              <a:t>21MW NTPC </a:t>
            </a:r>
            <a:r>
              <a:rPr lang="en-IN" b="1" dirty="0" err="1"/>
              <a:t>SIMHADRI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7573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CC4602-BA20-AE4F-9EF2-EEC5D0564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85E80-72AF-CE4C-BBD6-8C75851CB13A}"/>
              </a:ext>
            </a:extLst>
          </p:cNvPr>
          <p:cNvSpPr txBox="1"/>
          <p:nvPr/>
        </p:nvSpPr>
        <p:spPr>
          <a:xfrm>
            <a:off x="-1" y="0"/>
            <a:ext cx="407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b="1" dirty="0"/>
              <a:t>118MW NTPC RAMAGUNDAM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275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AC58DB8-D720-E348-9321-CD565AE65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E87581-B4F7-554D-A5C8-04228299C145}"/>
              </a:ext>
            </a:extLst>
          </p:cNvPr>
          <p:cNvSpPr txBox="1"/>
          <p:nvPr/>
        </p:nvSpPr>
        <p:spPr>
          <a:xfrm>
            <a:off x="-1" y="0"/>
            <a:ext cx="407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b="1" dirty="0"/>
              <a:t>118MW NTPC RAMAGUNDAM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4516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B5E7F5-45F1-024B-8C86-45EF3B28C343}"/>
              </a:ext>
            </a:extLst>
          </p:cNvPr>
          <p:cNvSpPr/>
          <p:nvPr/>
        </p:nvSpPr>
        <p:spPr>
          <a:xfrm>
            <a:off x="3450147" y="2767280"/>
            <a:ext cx="52917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01878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706FE-5327-554E-8035-92EA1EAE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Production Capacity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B7BE7-C420-BB41-AC59-8A30474CD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10 Blow Moulding machines</a:t>
            </a:r>
          </a:p>
          <a:p>
            <a:endParaRPr lang="en-IN" dirty="0"/>
          </a:p>
          <a:p>
            <a:r>
              <a:rPr lang="en-IN" dirty="0"/>
              <a:t>3 Injection Moulding machines</a:t>
            </a:r>
          </a:p>
          <a:p>
            <a:endParaRPr lang="en-IN" dirty="0"/>
          </a:p>
          <a:p>
            <a:r>
              <a:rPr lang="en-IN" dirty="0"/>
              <a:t>25Mw DC production capacity per month </a:t>
            </a:r>
          </a:p>
          <a:p>
            <a:endParaRPr lang="en-IN" dirty="0"/>
          </a:p>
          <a:p>
            <a:r>
              <a:rPr lang="en-IN" dirty="0"/>
              <a:t>7 additional Contract manufacturing plants tie-up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3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CB85-62B0-054E-B1DE-FEF6BAB8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Market 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263EC-5FEE-DE46-9778-C616FAEE0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Largest manufacturer of Floats in India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Market share of more than 70% in the Indian Market</a:t>
            </a:r>
          </a:p>
        </p:txBody>
      </p:sp>
    </p:spTree>
    <p:extLst>
      <p:ext uri="{BB962C8B-B14F-4D97-AF65-F5344CB8AC3E}">
        <p14:creationId xmlns:p14="http://schemas.microsoft.com/office/powerpoint/2010/main" val="162425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F7A2-2C4A-FB42-9D96-ACEDE93E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246" y="252219"/>
            <a:ext cx="6045507" cy="1325563"/>
          </a:xfrm>
        </p:spPr>
        <p:txBody>
          <a:bodyPr/>
          <a:lstStyle/>
          <a:p>
            <a:r>
              <a:rPr lang="en-US" b="1" dirty="0"/>
              <a:t>TYPICAL FLOAT ASSEMBLY </a:t>
            </a:r>
          </a:p>
        </p:txBody>
      </p:sp>
      <p:pic>
        <p:nvPicPr>
          <p:cNvPr id="8" name="Content Placeholder 7" descr="A picture containing water, boat, sitting, green&#10;&#10;Description automatically generated">
            <a:extLst>
              <a:ext uri="{FF2B5EF4-FFF2-40B4-BE49-F238E27FC236}">
                <a16:creationId xmlns:a16="http://schemas.microsoft.com/office/drawing/2014/main" id="{0D546CE1-706E-6745-B54A-23D9FCD96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000" y="1383186"/>
            <a:ext cx="7676000" cy="5222595"/>
          </a:xfrm>
        </p:spPr>
      </p:pic>
    </p:spTree>
    <p:extLst>
      <p:ext uri="{BB962C8B-B14F-4D97-AF65-F5344CB8AC3E}">
        <p14:creationId xmlns:p14="http://schemas.microsoft.com/office/powerpoint/2010/main" val="143287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8384D-5FB5-6348-A591-6E9D5C3C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Technical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A9CA7-0D81-8343-9C90-16C3E7FAA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dirty="0"/>
              <a:t>Tilt Angle: </a:t>
            </a:r>
            <a:r>
              <a:rPr lang="en-US" sz="2400" dirty="0"/>
              <a:t>5*/8*/10*</a:t>
            </a:r>
          </a:p>
          <a:p>
            <a:endParaRPr lang="en-US" sz="2400" dirty="0"/>
          </a:p>
          <a:p>
            <a:r>
              <a:rPr lang="en-US" sz="2400" b="1" dirty="0"/>
              <a:t>Module: </a:t>
            </a:r>
            <a:r>
              <a:rPr lang="en-US" sz="2400" dirty="0"/>
              <a:t>330Wp-550Wp</a:t>
            </a:r>
          </a:p>
          <a:p>
            <a:endParaRPr lang="en-US" sz="2400" dirty="0"/>
          </a:p>
          <a:p>
            <a:r>
              <a:rPr lang="en-US" sz="2400" b="1" dirty="0"/>
              <a:t>Configuration: </a:t>
            </a:r>
            <a:r>
              <a:rPr lang="en-US" sz="2400" dirty="0"/>
              <a:t>2 row or 4 row</a:t>
            </a:r>
          </a:p>
          <a:p>
            <a:endParaRPr lang="en-US" sz="2400" dirty="0"/>
          </a:p>
          <a:p>
            <a:r>
              <a:rPr lang="en-US" sz="2400" b="1" dirty="0"/>
              <a:t>Wind Speed: </a:t>
            </a:r>
            <a:r>
              <a:rPr lang="en-US" sz="2400" dirty="0"/>
              <a:t>200km/</a:t>
            </a:r>
            <a:r>
              <a:rPr lang="en-US" sz="2400" dirty="0" err="1"/>
              <a:t>hr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Water Depth: </a:t>
            </a:r>
            <a:r>
              <a:rPr lang="en-US" sz="2400" dirty="0"/>
              <a:t>Project can be designed for any depth</a:t>
            </a:r>
          </a:p>
          <a:p>
            <a:endParaRPr lang="en-US" sz="2400" dirty="0"/>
          </a:p>
          <a:p>
            <a:r>
              <a:rPr lang="en-US" sz="2400" b="1" dirty="0"/>
              <a:t>Current Production Capacity: </a:t>
            </a:r>
            <a:r>
              <a:rPr lang="en-US" sz="2400" dirty="0"/>
              <a:t>25MW/month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4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40E2F-BEC6-BD4D-9277-AC6B06C9C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Material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51423-4F98-2946-8848-AEE53CAC2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993" y="1462326"/>
            <a:ext cx="2947482" cy="5120640"/>
          </a:xfrm>
        </p:spPr>
        <p:txBody>
          <a:bodyPr>
            <a:normAutofit/>
          </a:bodyPr>
          <a:lstStyle/>
          <a:p>
            <a:r>
              <a:rPr lang="en-US" sz="3600" dirty="0"/>
              <a:t>Polymers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Additives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19507-BCB7-D148-B92B-B88BF260C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17" y="2156777"/>
            <a:ext cx="2171700" cy="1628775"/>
          </a:xfrm>
          <a:prstGeom prst="rect">
            <a:avLst/>
          </a:prstGeom>
        </p:spPr>
      </p:pic>
      <p:pic>
        <p:nvPicPr>
          <p:cNvPr id="9" name="Picture 8" descr="A picture containing plate, object, tableware&#10;&#10;Description automatically generated">
            <a:extLst>
              <a:ext uri="{FF2B5EF4-FFF2-40B4-BE49-F238E27FC236}">
                <a16:creationId xmlns:a16="http://schemas.microsoft.com/office/drawing/2014/main" id="{3949AD4E-FD42-AF4A-8A0F-825674CFB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17" y="3843510"/>
            <a:ext cx="2257425" cy="119643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37D3806-60B7-5A40-96D5-330F2BD25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545" y="5861566"/>
            <a:ext cx="1976437" cy="721400"/>
          </a:xfrm>
          <a:prstGeom prst="rect">
            <a:avLst/>
          </a:prstGeom>
        </p:spPr>
      </p:pic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DE759880-84AC-5D48-8AFA-FB2954FDE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114" y="2095586"/>
            <a:ext cx="1946413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50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2CEC-8DCA-FE48-9C3D-EA8913FCB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House Testing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0A1D9-3A83-D048-B342-0D8452A6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ASTM D4329 &amp; ISO4892-3: QUV UV Exposure Test</a:t>
            </a:r>
          </a:p>
          <a:p>
            <a:r>
              <a:rPr lang="en-US" dirty="0"/>
              <a:t>ASTM D1238: Melt Flow Index</a:t>
            </a:r>
          </a:p>
          <a:p>
            <a:r>
              <a:rPr lang="en-US" dirty="0"/>
              <a:t>ASTM D638: Tensile Modulus</a:t>
            </a:r>
          </a:p>
          <a:p>
            <a:r>
              <a:rPr lang="en-US" dirty="0"/>
              <a:t>ASTM D790: Flexural Modulus</a:t>
            </a:r>
          </a:p>
          <a:p>
            <a:r>
              <a:rPr lang="en-US" dirty="0"/>
              <a:t>ASTM D1603: Carbon Black Content Test</a:t>
            </a:r>
          </a:p>
          <a:p>
            <a:r>
              <a:rPr lang="en-US" dirty="0"/>
              <a:t>ASTM D1505: Density</a:t>
            </a:r>
          </a:p>
          <a:p>
            <a:r>
              <a:rPr lang="en-US" dirty="0"/>
              <a:t>BIS 10146: Migration Test</a:t>
            </a:r>
          </a:p>
          <a:p>
            <a:r>
              <a:rPr lang="en-US" dirty="0"/>
              <a:t>ASTM D1693 : Environmental Stress Cracking Resistance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12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</TotalTime>
  <Words>403</Words>
  <Application>Microsoft Macintosh PowerPoint</Application>
  <PresentationFormat>Widescreen</PresentationFormat>
  <Paragraphs>110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Company Background</vt:lpstr>
      <vt:lpstr>PowerPoint Presentation</vt:lpstr>
      <vt:lpstr>Production Capacity</vt:lpstr>
      <vt:lpstr>Market Share</vt:lpstr>
      <vt:lpstr>TYPICAL FLOAT ASSEMBLY </vt:lpstr>
      <vt:lpstr>Technical Details</vt:lpstr>
      <vt:lpstr>Material Partners</vt:lpstr>
      <vt:lpstr>In House Testing Facilities</vt:lpstr>
      <vt:lpstr>Projects</vt:lpstr>
      <vt:lpstr>Services</vt:lpstr>
      <vt:lpstr>Mooring &amp; Anchoring Capabilities</vt:lpstr>
      <vt:lpstr>MOORING ANALYSIS</vt:lpstr>
      <vt:lpstr>PowerPoint Presentation</vt:lpstr>
      <vt:lpstr>Meshing</vt:lpstr>
      <vt:lpstr>PowerPoint Presentation</vt:lpstr>
      <vt:lpstr>PowerPoint Presentation</vt:lpstr>
      <vt:lpstr>NTPC Ramangundam Project Images</vt:lpstr>
      <vt:lpstr>INSTALLATION</vt:lpstr>
      <vt:lpstr>Launching Site</vt:lpstr>
      <vt:lpstr>PowerPoint Presentation</vt:lpstr>
      <vt:lpstr>PowerPoint Presentation</vt:lpstr>
      <vt:lpstr>MOORING &amp; CIVIL WORK</vt:lpstr>
      <vt:lpstr>CONCRETE BLOCKS</vt:lpstr>
      <vt:lpstr>PowerPoint Presentation</vt:lpstr>
      <vt:lpstr>PowerPoint Presentation</vt:lpstr>
      <vt:lpstr>SIMHADRI PROJECT IMAGES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Prabh Dayal Om Parkash Infrastructure Pvt. Ltd.</dc:creator>
  <cp:lastModifiedBy>Shravil Aggarwal</cp:lastModifiedBy>
  <cp:revision>25</cp:revision>
  <dcterms:created xsi:type="dcterms:W3CDTF">2020-09-30T08:20:00Z</dcterms:created>
  <dcterms:modified xsi:type="dcterms:W3CDTF">2022-06-27T11:39:29Z</dcterms:modified>
</cp:coreProperties>
</file>