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59" r:id="rId2"/>
    <p:sldId id="272" r:id="rId3"/>
    <p:sldId id="354" r:id="rId4"/>
    <p:sldId id="353" r:id="rId5"/>
    <p:sldId id="373" r:id="rId6"/>
    <p:sldId id="377" r:id="rId7"/>
    <p:sldId id="380" r:id="rId8"/>
    <p:sldId id="381" r:id="rId9"/>
    <p:sldId id="376" r:id="rId10"/>
    <p:sldId id="372" r:id="rId11"/>
    <p:sldId id="379" r:id="rId12"/>
    <p:sldId id="382" r:id="rId13"/>
    <p:sldId id="378" r:id="rId14"/>
    <p:sldId id="334" r:id="rId15"/>
    <p:sldId id="360" r:id="rId16"/>
    <p:sldId id="350" r:id="rId17"/>
    <p:sldId id="365" r:id="rId18"/>
    <p:sldId id="383" r:id="rId1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3971FB4-1CAA-40FC-83B9-DC5B249B925A}">
          <p14:sldIdLst>
            <p14:sldId id="359"/>
            <p14:sldId id="272"/>
            <p14:sldId id="354"/>
            <p14:sldId id="353"/>
            <p14:sldId id="373"/>
            <p14:sldId id="377"/>
            <p14:sldId id="380"/>
            <p14:sldId id="381"/>
            <p14:sldId id="376"/>
            <p14:sldId id="372"/>
            <p14:sldId id="379"/>
            <p14:sldId id="382"/>
            <p14:sldId id="378"/>
            <p14:sldId id="334"/>
            <p14:sldId id="360"/>
            <p14:sldId id="350"/>
            <p14:sldId id="365"/>
            <p14:sldId id="3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3876AA-307F-E139-D10D-8538D62E6FF2}" name="Mandi Hogan" initials="MH" userId="S::mandih@LTCREIT.COM::e82e5511-607e-4ffb-95e6-c0b9eb8b152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5A1"/>
    <a:srgbClr val="393662"/>
    <a:srgbClr val="83A3CD"/>
    <a:srgbClr val="84C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91966" autoAdjust="0"/>
  </p:normalViewPr>
  <p:slideViewPr>
    <p:cSldViewPr snapToGrid="0">
      <p:cViewPr varScale="1">
        <p:scale>
          <a:sx n="67" d="100"/>
          <a:sy n="67" d="100"/>
        </p:scale>
        <p:origin x="546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4A82F20-D473-4E57-9E81-EF69D2C47863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D5BB83D-C28E-4EF5-BFCD-9BADE01B9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BB83D-C28E-4EF5-BFCD-9BADE01B97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2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40879-01E2-4DDF-A399-315CBAFB4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2B3AF-4798-43C2-BEA2-EF06BF66A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F1473-5C66-48AF-B783-587E18307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A32B-CDEB-4B6A-AAD0-A5678E8F705C}" type="datetime1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20577-C305-4C33-9D8D-4AAF8365C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ACE0A-B1E4-427D-98B9-C0BC7D7A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9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E396D-E2AA-4088-8D5B-E62824D72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68D7E-A64E-433E-88C2-F9CA4F390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9AE06-A3EC-46DE-BE61-D7DCB9CFE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74C1-A99C-4D8E-85BA-8EFE34AA16B3}" type="datetime1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EB13F-F661-4FB1-8EAC-044F607F7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09B4C2B-978C-4CE3-98DC-B86896246F8E}"/>
              </a:ext>
            </a:extLst>
          </p:cNvPr>
          <p:cNvSpPr/>
          <p:nvPr userDrawn="1"/>
        </p:nvSpPr>
        <p:spPr>
          <a:xfrm>
            <a:off x="11669619" y="5811895"/>
            <a:ext cx="1044761" cy="1046105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3765A1"/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3627B-1CA1-4A53-A3BB-77076EE0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152384"/>
            <a:ext cx="8000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BA51A8-F229-4BDE-B1A4-268F47548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8376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2D609EF-0D9F-4DA9-A785-5046B87AAA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F2ED38C-9579-49C3-9D2E-AF1032701C1D}"/>
              </a:ext>
            </a:extLst>
          </p:cNvPr>
          <p:cNvSpPr/>
          <p:nvPr userDrawn="1"/>
        </p:nvSpPr>
        <p:spPr>
          <a:xfrm>
            <a:off x="11669619" y="5811895"/>
            <a:ext cx="1044761" cy="1046105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3765A1"/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BB1338-F875-4DA5-8455-FCBEF169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152384"/>
            <a:ext cx="8000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BA51A8-F229-4BDE-B1A4-268F47548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55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3FC03-9066-4D06-BC4F-7FD40478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2FC96-0B55-4849-8900-23A0403E32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B665F-0D93-4B7A-97B8-3ED7B7948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0EA49-75A7-4618-B119-988D5558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8BD8-C98E-4755-A193-47BD39B1CFEA}" type="datetime1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A978B-ABE9-4EC7-98E8-1A0B7DE1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98571-5186-4728-BF19-4264C77E4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65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5008B-2E55-498C-AD6A-A6BFE93C7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D463E-E96E-46D8-9B97-E3EBD0DA5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E33E30-7B45-4FD5-80E3-1ACEB23BE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80A880-36A3-464D-892A-57437495F7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67F2EC-E8EB-4EC3-83D7-920F89C5B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B1A078-C0D7-480F-8AEF-769D78543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1B2F7-830D-42A8-90D9-434D86679C30}" type="datetime1">
              <a:rPr lang="en-US" smtClean="0"/>
              <a:t>7/23/2022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D613CE-FAFE-4C4B-8773-C478C5048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6044B-579D-4C77-94B0-8C3748644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55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CF4B3-AFD5-4363-99E9-B72ABEAAC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6B4124-B5CB-4215-85A0-EE0F9115C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1448-FFD5-41F5-80CB-48856AEC219D}" type="datetime1">
              <a:rPr lang="en-US" smtClean="0"/>
              <a:t>7/23/2022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F1ADB3-D323-48FF-8BEC-BC924BD7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B02E36-094D-440F-BA39-2B4D7A5BA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76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4FD3D5-B6AF-4F49-98A4-B55B63946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C210-F5FD-47C1-992C-38254061999E}" type="datetime1">
              <a:rPr lang="en-US" smtClean="0"/>
              <a:t>7/23/2022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F33E1D-27D4-4402-A94C-436ACC14D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05BC6-A27E-40D1-8120-1C360F67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2090A-E2AA-4077-9C1D-22760E6BD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B24B3-DA8E-45C9-857B-E7C8591B2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A4926-23D1-4792-A0CB-3EB381510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72761-D7C6-413F-94EF-83D9A2C5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394AC-D1DE-4288-9531-14E309F9E7B9}" type="datetime1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A67A8-5810-41CC-99D6-1AADBFA4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BE58A-1DC1-4B6B-AEF0-6C8032C1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7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C04D7-ADE6-46FB-8EC1-38F48EA6B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0966A1-F4E9-4764-AAFF-F22483CB9B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012ED-A672-45DF-8612-31FA021385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32CEB-02C4-45D3-B328-800A0243A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2A7D5-452C-4AC5-8AF8-260FCAEDDD1C}" type="datetime1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63D26-38CD-48A4-9C3A-71A5D0AC3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E3AF2C-D436-4C6F-A04C-3712E3AE4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42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12373-5F3E-4756-9CBF-6BAE5FE7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DDB8B5-28EF-4B5E-BFFF-DCF86F08F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B8C0E-EE4C-475F-A002-87DE10CF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5C3C-4F87-4F0F-9C87-55792FCD6800}" type="datetime1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0C26A-9EBA-444B-A387-B463B1E20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12903-E50F-46C9-BCAA-F600D1C97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34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90D7B2-47CA-4864-85E6-C98F53DF8B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11E22E-10CD-4940-BE32-031CA6231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49F6F-58AB-4336-AC3F-B0A4FE3F1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80736-D285-435A-8E44-8FA07358CB35}" type="datetime1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FB0E4-EC48-47F9-8A6F-7129AD579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F6B66-C369-40CA-BDA6-B3A4C5F8C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17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F0B0BA-6CA2-4C20-AEDA-4F8E477A8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E7926-E6B9-4728-B7D1-0119D8263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1A3-3DA1-433E-A22E-173805544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E82EA-B77D-430D-ACDD-5EA2257439CD}" type="datetime1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72AE6-1523-42A5-9646-4FD626167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5180F-20A2-4737-AD85-1FD714A5A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A51A8-F229-4BDE-B1A4-268F47548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9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CF02CC-7D6E-450B-B6EA-F9379F760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 descr="Light bulb on green grass">
            <a:extLst>
              <a:ext uri="{FF2B5EF4-FFF2-40B4-BE49-F238E27FC236}">
                <a16:creationId xmlns:a16="http://schemas.microsoft.com/office/drawing/2014/main" id="{20F9184A-29D0-4328-84E2-CC2A4E353B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0" y="-750171"/>
            <a:ext cx="11438510" cy="8112522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449B4C6-A8EB-49F9-A957-D85147556A63}"/>
              </a:ext>
            </a:extLst>
          </p:cNvPr>
          <p:cNvSpPr/>
          <p:nvPr/>
        </p:nvSpPr>
        <p:spPr>
          <a:xfrm>
            <a:off x="5536792" y="-2190985"/>
            <a:ext cx="10871243" cy="10255743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3765A1">
              <a:alpha val="74000"/>
            </a:srgbClr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C48C3FF-291A-4E5E-BEBD-724120DCAE5A}"/>
              </a:ext>
            </a:extLst>
          </p:cNvPr>
          <p:cNvSpPr/>
          <p:nvPr/>
        </p:nvSpPr>
        <p:spPr>
          <a:xfrm>
            <a:off x="-4231791" y="876763"/>
            <a:ext cx="8294161" cy="8304827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gradFill flip="none" rotWithShape="1">
            <a:gsLst>
              <a:gs pos="0">
                <a:srgbClr val="3765A1">
                  <a:alpha val="72000"/>
                </a:srgbClr>
              </a:gs>
              <a:gs pos="100000">
                <a:srgbClr val="393662">
                  <a:alpha val="37000"/>
                </a:srgbClr>
              </a:gs>
            </a:gsLst>
            <a:lin ang="13500000" scaled="1"/>
            <a:tileRect/>
          </a:gra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B25D76-BB95-4722-B636-C1287E5523C4}"/>
              </a:ext>
            </a:extLst>
          </p:cNvPr>
          <p:cNvSpPr txBox="1">
            <a:spLocks/>
          </p:cNvSpPr>
          <p:nvPr/>
        </p:nvSpPr>
        <p:spPr>
          <a:xfrm>
            <a:off x="285402" y="4000453"/>
            <a:ext cx="4783540" cy="205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LTC ESG </a:t>
            </a:r>
          </a:p>
          <a:p>
            <a:r>
              <a:rPr lang="en-US" b="1" dirty="0">
                <a:solidFill>
                  <a:schemeClr val="bg1"/>
                </a:solidFill>
              </a:rPr>
              <a:t>Board Update</a:t>
            </a:r>
          </a:p>
        </p:txBody>
      </p:sp>
      <p:grpSp>
        <p:nvGrpSpPr>
          <p:cNvPr id="9" name="Graphic 7">
            <a:extLst>
              <a:ext uri="{FF2B5EF4-FFF2-40B4-BE49-F238E27FC236}">
                <a16:creationId xmlns:a16="http://schemas.microsoft.com/office/drawing/2014/main" id="{95726BDC-D1D7-402D-8A6C-D9A15807ACC6}"/>
              </a:ext>
            </a:extLst>
          </p:cNvPr>
          <p:cNvGrpSpPr/>
          <p:nvPr/>
        </p:nvGrpSpPr>
        <p:grpSpPr>
          <a:xfrm>
            <a:off x="3573925" y="-1742009"/>
            <a:ext cx="1156370" cy="756046"/>
            <a:chOff x="4907974" y="-440344"/>
            <a:chExt cx="15687498" cy="10256640"/>
          </a:xfrm>
          <a:solidFill>
            <a:srgbClr val="FFFFFF"/>
          </a:solidFill>
        </p:grpSpPr>
        <p:grpSp>
          <p:nvGrpSpPr>
            <p:cNvPr id="10" name="Graphic 7">
              <a:extLst>
                <a:ext uri="{FF2B5EF4-FFF2-40B4-BE49-F238E27FC236}">
                  <a16:creationId xmlns:a16="http://schemas.microsoft.com/office/drawing/2014/main" id="{95726BDC-D1D7-402D-8A6C-D9A15807ACC6}"/>
                </a:ext>
              </a:extLst>
            </p:cNvPr>
            <p:cNvGrpSpPr/>
            <p:nvPr/>
          </p:nvGrpSpPr>
          <p:grpSpPr>
            <a:xfrm>
              <a:off x="8541607" y="-440344"/>
              <a:ext cx="12053865" cy="10256640"/>
              <a:chOff x="8541607" y="-440344"/>
              <a:chExt cx="12053865" cy="10256640"/>
            </a:xfrm>
            <a:solidFill>
              <a:srgbClr val="FFFFFF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4FD3C42F-F059-4A98-B095-133AF36FE4E0}"/>
                  </a:ext>
                </a:extLst>
              </p:cNvPr>
              <p:cNvSpPr/>
              <p:nvPr/>
            </p:nvSpPr>
            <p:spPr>
              <a:xfrm>
                <a:off x="10352903" y="-439896"/>
                <a:ext cx="10242569" cy="10255743"/>
              </a:xfrm>
              <a:custGeom>
                <a:avLst/>
                <a:gdLst>
                  <a:gd name="connsiteX0" fmla="*/ 10195023 w 10242569"/>
                  <a:gd name="connsiteY0" fmla="*/ 5059471 h 10255743"/>
                  <a:gd name="connsiteX1" fmla="*/ 5205076 w 10242569"/>
                  <a:gd name="connsiteY1" fmla="*/ 71317 h 10255743"/>
                  <a:gd name="connsiteX2" fmla="*/ 5140039 w 10242569"/>
                  <a:gd name="connsiteY2" fmla="*/ 0 h 10255743"/>
                  <a:gd name="connsiteX3" fmla="*/ 5103707 w 10242569"/>
                  <a:gd name="connsiteY3" fmla="*/ 0 h 10255743"/>
                  <a:gd name="connsiteX4" fmla="*/ 5037773 w 10242569"/>
                  <a:gd name="connsiteY4" fmla="*/ 70420 h 10255743"/>
                  <a:gd name="connsiteX5" fmla="*/ 50068 w 10242569"/>
                  <a:gd name="connsiteY5" fmla="*/ 5056779 h 10255743"/>
                  <a:gd name="connsiteX6" fmla="*/ 50516 w 10242569"/>
                  <a:gd name="connsiteY6" fmla="*/ 5190443 h 10255743"/>
                  <a:gd name="connsiteX7" fmla="*/ 3761243 w 10242569"/>
                  <a:gd name="connsiteY7" fmla="*/ 8900720 h 10255743"/>
                  <a:gd name="connsiteX8" fmla="*/ 5060200 w 10242569"/>
                  <a:gd name="connsiteY8" fmla="*/ 10205956 h 10255743"/>
                  <a:gd name="connsiteX9" fmla="*/ 5103707 w 10242569"/>
                  <a:gd name="connsiteY9" fmla="*/ 10255743 h 10255743"/>
                  <a:gd name="connsiteX10" fmla="*/ 5127928 w 10242569"/>
                  <a:gd name="connsiteY10" fmla="*/ 10255743 h 10255743"/>
                  <a:gd name="connsiteX11" fmla="*/ 5233334 w 10242569"/>
                  <a:gd name="connsiteY11" fmla="*/ 10147647 h 10255743"/>
                  <a:gd name="connsiteX12" fmla="*/ 10193228 w 10242569"/>
                  <a:gd name="connsiteY12" fmla="*/ 5189097 h 10255743"/>
                  <a:gd name="connsiteX13" fmla="*/ 10195023 w 10242569"/>
                  <a:gd name="connsiteY13" fmla="*/ 5059471 h 10255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242569" h="10255743">
                    <a:moveTo>
                      <a:pt x="10195023" y="5059471"/>
                    </a:moveTo>
                    <a:cubicBezTo>
                      <a:pt x="8531408" y="3396753"/>
                      <a:pt x="6868242" y="1734035"/>
                      <a:pt x="5205076" y="71317"/>
                    </a:cubicBezTo>
                    <a:cubicBezTo>
                      <a:pt x="5182200" y="48442"/>
                      <a:pt x="5161568" y="23772"/>
                      <a:pt x="5140039" y="0"/>
                    </a:cubicBezTo>
                    <a:cubicBezTo>
                      <a:pt x="5127928" y="0"/>
                      <a:pt x="5115817" y="0"/>
                      <a:pt x="5103707" y="0"/>
                    </a:cubicBezTo>
                    <a:cubicBezTo>
                      <a:pt x="5081729" y="23324"/>
                      <a:pt x="5060648" y="47545"/>
                      <a:pt x="5037773" y="70420"/>
                    </a:cubicBezTo>
                    <a:cubicBezTo>
                      <a:pt x="3375055" y="1732689"/>
                      <a:pt x="1712786" y="3394959"/>
                      <a:pt x="50068" y="5056779"/>
                    </a:cubicBezTo>
                    <a:cubicBezTo>
                      <a:pt x="-16764" y="5123611"/>
                      <a:pt x="-16764" y="5123611"/>
                      <a:pt x="50516" y="5190443"/>
                    </a:cubicBezTo>
                    <a:cubicBezTo>
                      <a:pt x="1287575" y="6427052"/>
                      <a:pt x="2524633" y="7663662"/>
                      <a:pt x="3761243" y="8900720"/>
                    </a:cubicBezTo>
                    <a:cubicBezTo>
                      <a:pt x="4195424" y="9334902"/>
                      <a:pt x="4627363" y="9770877"/>
                      <a:pt x="5060200" y="10205956"/>
                    </a:cubicBezTo>
                    <a:cubicBezTo>
                      <a:pt x="5075898" y="10221655"/>
                      <a:pt x="5089354" y="10239147"/>
                      <a:pt x="5103707" y="10255743"/>
                    </a:cubicBezTo>
                    <a:cubicBezTo>
                      <a:pt x="5111781" y="10255743"/>
                      <a:pt x="5119854" y="10255743"/>
                      <a:pt x="5127928" y="10255743"/>
                    </a:cubicBezTo>
                    <a:cubicBezTo>
                      <a:pt x="5162914" y="10219861"/>
                      <a:pt x="5197451" y="10183081"/>
                      <a:pt x="5233334" y="10147647"/>
                    </a:cubicBezTo>
                    <a:cubicBezTo>
                      <a:pt x="6886632" y="8494796"/>
                      <a:pt x="8539931" y="6841947"/>
                      <a:pt x="10193228" y="5189097"/>
                    </a:cubicBezTo>
                    <a:cubicBezTo>
                      <a:pt x="10258714" y="5123611"/>
                      <a:pt x="10258714" y="5123611"/>
                      <a:pt x="10195023" y="50594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44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1FF84366-5A82-4C7B-BCC1-694EC6B82221}"/>
                  </a:ext>
                </a:extLst>
              </p:cNvPr>
              <p:cNvSpPr/>
              <p:nvPr/>
            </p:nvSpPr>
            <p:spPr>
              <a:xfrm>
                <a:off x="8541607" y="-440344"/>
                <a:ext cx="5566657" cy="10256640"/>
              </a:xfrm>
              <a:custGeom>
                <a:avLst/>
                <a:gdLst>
                  <a:gd name="connsiteX0" fmla="*/ 1639339 w 5566657"/>
                  <a:gd name="connsiteY0" fmla="*/ 5857862 h 10256640"/>
                  <a:gd name="connsiteX1" fmla="*/ 950838 w 5566657"/>
                  <a:gd name="connsiteY1" fmla="*/ 5171155 h 10256640"/>
                  <a:gd name="connsiteX2" fmla="*/ 949942 w 5566657"/>
                  <a:gd name="connsiteY2" fmla="*/ 5079206 h 10256640"/>
                  <a:gd name="connsiteX3" fmla="*/ 979993 w 5566657"/>
                  <a:gd name="connsiteY3" fmla="*/ 5049603 h 10256640"/>
                  <a:gd name="connsiteX4" fmla="*/ 5512435 w 5566657"/>
                  <a:gd name="connsiteY4" fmla="*/ 518506 h 10256640"/>
                  <a:gd name="connsiteX5" fmla="*/ 5510193 w 5566657"/>
                  <a:gd name="connsiteY5" fmla="*/ 385740 h 10256640"/>
                  <a:gd name="connsiteX6" fmla="*/ 5127144 w 5566657"/>
                  <a:gd name="connsiteY6" fmla="*/ 0 h 10256640"/>
                  <a:gd name="connsiteX7" fmla="*/ 5102923 w 5566657"/>
                  <a:gd name="connsiteY7" fmla="*/ 0 h 10256640"/>
                  <a:gd name="connsiteX8" fmla="*/ 5042371 w 5566657"/>
                  <a:gd name="connsiteY8" fmla="*/ 66832 h 10256640"/>
                  <a:gd name="connsiteX9" fmla="*/ 47938 w 5566657"/>
                  <a:gd name="connsiteY9" fmla="*/ 5060367 h 10256640"/>
                  <a:gd name="connsiteX10" fmla="*/ 49284 w 5566657"/>
                  <a:gd name="connsiteY10" fmla="*/ 5189994 h 10256640"/>
                  <a:gd name="connsiteX11" fmla="*/ 5047754 w 5566657"/>
                  <a:gd name="connsiteY11" fmla="*/ 10187118 h 10256640"/>
                  <a:gd name="connsiteX12" fmla="*/ 5115034 w 5566657"/>
                  <a:gd name="connsiteY12" fmla="*/ 10256641 h 10256640"/>
                  <a:gd name="connsiteX13" fmla="*/ 5127144 w 5566657"/>
                  <a:gd name="connsiteY13" fmla="*/ 10256641 h 10256640"/>
                  <a:gd name="connsiteX14" fmla="*/ 5517369 w 5566657"/>
                  <a:gd name="connsiteY14" fmla="*/ 9861482 h 10256640"/>
                  <a:gd name="connsiteX15" fmla="*/ 5518266 w 5566657"/>
                  <a:gd name="connsiteY15" fmla="*/ 9735892 h 10256640"/>
                  <a:gd name="connsiteX16" fmla="*/ 1639339 w 5566657"/>
                  <a:gd name="connsiteY16" fmla="*/ 5857862 h 10256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566657" h="10256640">
                    <a:moveTo>
                      <a:pt x="1639339" y="5857862"/>
                    </a:moveTo>
                    <a:cubicBezTo>
                      <a:pt x="1410138" y="5628661"/>
                      <a:pt x="1181385" y="5399011"/>
                      <a:pt x="950838" y="5171155"/>
                    </a:cubicBezTo>
                    <a:cubicBezTo>
                      <a:pt x="915853" y="5136618"/>
                      <a:pt x="908676" y="5111052"/>
                      <a:pt x="949942" y="5079206"/>
                    </a:cubicBezTo>
                    <a:cubicBezTo>
                      <a:pt x="961155" y="5070684"/>
                      <a:pt x="970125" y="5059470"/>
                      <a:pt x="979993" y="5049603"/>
                    </a:cubicBezTo>
                    <a:cubicBezTo>
                      <a:pt x="2490657" y="3539387"/>
                      <a:pt x="4001771" y="2028722"/>
                      <a:pt x="5512435" y="518506"/>
                    </a:cubicBezTo>
                    <a:cubicBezTo>
                      <a:pt x="5585546" y="445395"/>
                      <a:pt x="5584650" y="461094"/>
                      <a:pt x="5510193" y="385740"/>
                    </a:cubicBezTo>
                    <a:cubicBezTo>
                      <a:pt x="5382809" y="257010"/>
                      <a:pt x="5254528" y="128729"/>
                      <a:pt x="5127144" y="0"/>
                    </a:cubicBezTo>
                    <a:cubicBezTo>
                      <a:pt x="5119070" y="0"/>
                      <a:pt x="5110997" y="0"/>
                      <a:pt x="5102923" y="0"/>
                    </a:cubicBezTo>
                    <a:cubicBezTo>
                      <a:pt x="5082739" y="22427"/>
                      <a:pt x="5063452" y="45751"/>
                      <a:pt x="5042371" y="66832"/>
                    </a:cubicBezTo>
                    <a:cubicBezTo>
                      <a:pt x="3377411" y="1731792"/>
                      <a:pt x="1712899" y="3395855"/>
                      <a:pt x="47938" y="5060367"/>
                    </a:cubicBezTo>
                    <a:cubicBezTo>
                      <a:pt x="-16202" y="5124508"/>
                      <a:pt x="-16202" y="5124508"/>
                      <a:pt x="49284" y="5189994"/>
                    </a:cubicBezTo>
                    <a:cubicBezTo>
                      <a:pt x="1715590" y="6855851"/>
                      <a:pt x="3381447" y="8521260"/>
                      <a:pt x="5047754" y="10187118"/>
                    </a:cubicBezTo>
                    <a:cubicBezTo>
                      <a:pt x="5070629" y="10209993"/>
                      <a:pt x="5092607" y="10233317"/>
                      <a:pt x="5115034" y="10256641"/>
                    </a:cubicBezTo>
                    <a:cubicBezTo>
                      <a:pt x="5119070" y="10256641"/>
                      <a:pt x="5123107" y="10256641"/>
                      <a:pt x="5127144" y="10256641"/>
                    </a:cubicBezTo>
                    <a:cubicBezTo>
                      <a:pt x="5257219" y="10124771"/>
                      <a:pt x="5387294" y="9992902"/>
                      <a:pt x="5517369" y="9861482"/>
                    </a:cubicBezTo>
                    <a:cubicBezTo>
                      <a:pt x="5580164" y="9798238"/>
                      <a:pt x="5580164" y="9798238"/>
                      <a:pt x="5518266" y="9735892"/>
                    </a:cubicBezTo>
                    <a:cubicBezTo>
                      <a:pt x="4225141" y="8443215"/>
                      <a:pt x="2932016" y="7150539"/>
                      <a:pt x="1639339" y="5857862"/>
                    </a:cubicBezTo>
                    <a:close/>
                  </a:path>
                </a:pathLst>
              </a:custGeom>
              <a:solidFill>
                <a:srgbClr val="3765A1"/>
              </a:solidFill>
              <a:ln w="44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B163890-5E05-4429-A55E-F1E0023C5418}"/>
                </a:ext>
              </a:extLst>
            </p:cNvPr>
            <p:cNvSpPr/>
            <p:nvPr/>
          </p:nvSpPr>
          <p:spPr>
            <a:xfrm>
              <a:off x="6730538" y="-439896"/>
              <a:ext cx="5557231" cy="10255294"/>
            </a:xfrm>
            <a:custGeom>
              <a:avLst/>
              <a:gdLst>
                <a:gd name="connsiteX0" fmla="*/ 5125236 w 5557231"/>
                <a:gd name="connsiteY0" fmla="*/ 0 h 10255294"/>
                <a:gd name="connsiteX1" fmla="*/ 5520844 w 5557231"/>
                <a:gd name="connsiteY1" fmla="*/ 398747 h 10255294"/>
                <a:gd name="connsiteX2" fmla="*/ 5520396 w 5557231"/>
                <a:gd name="connsiteY2" fmla="*/ 507741 h 10255294"/>
                <a:gd name="connsiteX3" fmla="*/ 986608 w 5557231"/>
                <a:gd name="connsiteY3" fmla="*/ 5037941 h 10255294"/>
                <a:gd name="connsiteX4" fmla="*/ 935475 w 5557231"/>
                <a:gd name="connsiteY4" fmla="*/ 5089074 h 10255294"/>
                <a:gd name="connsiteX5" fmla="*/ 935475 w 5557231"/>
                <a:gd name="connsiteY5" fmla="*/ 5165325 h 10255294"/>
                <a:gd name="connsiteX6" fmla="*/ 978086 w 5557231"/>
                <a:gd name="connsiteY6" fmla="*/ 5207935 h 10255294"/>
                <a:gd name="connsiteX7" fmla="*/ 5510976 w 5557231"/>
                <a:gd name="connsiteY7" fmla="*/ 9739480 h 10255294"/>
                <a:gd name="connsiteX8" fmla="*/ 5510976 w 5557231"/>
                <a:gd name="connsiteY8" fmla="*/ 9863724 h 10255294"/>
                <a:gd name="connsiteX9" fmla="*/ 5125685 w 5557231"/>
                <a:gd name="connsiteY9" fmla="*/ 10255295 h 10255294"/>
                <a:gd name="connsiteX10" fmla="*/ 5113575 w 5557231"/>
                <a:gd name="connsiteY10" fmla="*/ 10255295 h 10255294"/>
                <a:gd name="connsiteX11" fmla="*/ 5056611 w 5557231"/>
                <a:gd name="connsiteY11" fmla="*/ 10192948 h 10255294"/>
                <a:gd name="connsiteX12" fmla="*/ 59936 w 5557231"/>
                <a:gd name="connsiteY12" fmla="*/ 5198516 h 10255294"/>
                <a:gd name="connsiteX13" fmla="*/ 59487 w 5557231"/>
                <a:gd name="connsiteY13" fmla="*/ 5057228 h 10255294"/>
                <a:gd name="connsiteX14" fmla="*/ 5026111 w 5557231"/>
                <a:gd name="connsiteY14" fmla="*/ 91950 h 10255294"/>
                <a:gd name="connsiteX15" fmla="*/ 5113575 w 5557231"/>
                <a:gd name="connsiteY15" fmla="*/ 0 h 10255294"/>
                <a:gd name="connsiteX16" fmla="*/ 5125236 w 5557231"/>
                <a:gd name="connsiteY16" fmla="*/ 0 h 10255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557231" h="10255294">
                  <a:moveTo>
                    <a:pt x="5125236" y="0"/>
                  </a:moveTo>
                  <a:cubicBezTo>
                    <a:pt x="5256657" y="133215"/>
                    <a:pt x="5386284" y="268672"/>
                    <a:pt x="5520844" y="398747"/>
                  </a:cubicBezTo>
                  <a:cubicBezTo>
                    <a:pt x="5565249" y="441807"/>
                    <a:pt x="5563455" y="465130"/>
                    <a:pt x="5520396" y="507741"/>
                  </a:cubicBezTo>
                  <a:cubicBezTo>
                    <a:pt x="4008386" y="2017060"/>
                    <a:pt x="2497721" y="3527725"/>
                    <a:pt x="986608" y="5037941"/>
                  </a:cubicBezTo>
                  <a:cubicBezTo>
                    <a:pt x="969564" y="5054985"/>
                    <a:pt x="952968" y="5072926"/>
                    <a:pt x="935475" y="5089074"/>
                  </a:cubicBezTo>
                  <a:cubicBezTo>
                    <a:pt x="906769" y="5115089"/>
                    <a:pt x="906769" y="5139310"/>
                    <a:pt x="935475" y="5165325"/>
                  </a:cubicBezTo>
                  <a:cubicBezTo>
                    <a:pt x="950277" y="5178781"/>
                    <a:pt x="964181" y="5193582"/>
                    <a:pt x="978086" y="5207935"/>
                  </a:cubicBezTo>
                  <a:cubicBezTo>
                    <a:pt x="2489199" y="6718599"/>
                    <a:pt x="3999863" y="8228816"/>
                    <a:pt x="5510976" y="9739480"/>
                  </a:cubicBezTo>
                  <a:cubicBezTo>
                    <a:pt x="5572874" y="9801378"/>
                    <a:pt x="5572426" y="9800929"/>
                    <a:pt x="5510976" y="9863724"/>
                  </a:cubicBezTo>
                  <a:cubicBezTo>
                    <a:pt x="5383144" y="9995145"/>
                    <a:pt x="5247238" y="10118043"/>
                    <a:pt x="5125685" y="10255295"/>
                  </a:cubicBezTo>
                  <a:cubicBezTo>
                    <a:pt x="5121649" y="10255295"/>
                    <a:pt x="5117611" y="10255295"/>
                    <a:pt x="5113575" y="10255295"/>
                  </a:cubicBezTo>
                  <a:cubicBezTo>
                    <a:pt x="5094736" y="10234662"/>
                    <a:pt x="5076346" y="10213132"/>
                    <a:pt x="5056611" y="10192948"/>
                  </a:cubicBezTo>
                  <a:cubicBezTo>
                    <a:pt x="3390754" y="8528437"/>
                    <a:pt x="1725344" y="6863477"/>
                    <a:pt x="59936" y="5198516"/>
                  </a:cubicBezTo>
                  <a:cubicBezTo>
                    <a:pt x="-19904" y="5118677"/>
                    <a:pt x="-19904" y="5137067"/>
                    <a:pt x="59487" y="5057228"/>
                  </a:cubicBezTo>
                  <a:cubicBezTo>
                    <a:pt x="1715028" y="3402135"/>
                    <a:pt x="3370569" y="1747042"/>
                    <a:pt x="5026111" y="91950"/>
                  </a:cubicBezTo>
                  <a:cubicBezTo>
                    <a:pt x="5056162" y="61898"/>
                    <a:pt x="5084420" y="30949"/>
                    <a:pt x="5113575" y="0"/>
                  </a:cubicBezTo>
                  <a:cubicBezTo>
                    <a:pt x="5117611" y="0"/>
                    <a:pt x="5121649" y="0"/>
                    <a:pt x="5125236" y="0"/>
                  </a:cubicBezTo>
                  <a:close/>
                </a:path>
              </a:pathLst>
            </a:custGeom>
            <a:solidFill>
              <a:srgbClr val="83A3CD"/>
            </a:solidFill>
            <a:ln w="448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90495EB-B837-4FD8-A2CF-B7096A74EAF8}"/>
                </a:ext>
              </a:extLst>
            </p:cNvPr>
            <p:cNvSpPr/>
            <p:nvPr/>
          </p:nvSpPr>
          <p:spPr>
            <a:xfrm>
              <a:off x="4907974" y="-439896"/>
              <a:ext cx="5562381" cy="10234662"/>
            </a:xfrm>
            <a:custGeom>
              <a:avLst/>
              <a:gdLst>
                <a:gd name="connsiteX0" fmla="*/ 0 w 5562381"/>
                <a:gd name="connsiteY0" fmla="*/ 5121817 h 10234662"/>
                <a:gd name="connsiteX1" fmla="*/ 58309 w 5562381"/>
                <a:gd name="connsiteY1" fmla="*/ 5069787 h 10234662"/>
                <a:gd name="connsiteX2" fmla="*/ 5071132 w 5562381"/>
                <a:gd name="connsiteY2" fmla="*/ 58309 h 10234662"/>
                <a:gd name="connsiteX3" fmla="*/ 5123611 w 5562381"/>
                <a:gd name="connsiteY3" fmla="*/ 0 h 10234662"/>
                <a:gd name="connsiteX4" fmla="*/ 5135721 w 5562381"/>
                <a:gd name="connsiteY4" fmla="*/ 0 h 10234662"/>
                <a:gd name="connsiteX5" fmla="*/ 5530432 w 5562381"/>
                <a:gd name="connsiteY5" fmla="*/ 399196 h 10234662"/>
                <a:gd name="connsiteX6" fmla="*/ 5528637 w 5562381"/>
                <a:gd name="connsiteY6" fmla="*/ 508190 h 10234662"/>
                <a:gd name="connsiteX7" fmla="*/ 969732 w 5562381"/>
                <a:gd name="connsiteY7" fmla="*/ 5063956 h 10234662"/>
                <a:gd name="connsiteX8" fmla="*/ 970629 w 5562381"/>
                <a:gd name="connsiteY8" fmla="*/ 5192685 h 10234662"/>
                <a:gd name="connsiteX9" fmla="*/ 5502622 w 5562381"/>
                <a:gd name="connsiteY9" fmla="*/ 9723333 h 10234662"/>
                <a:gd name="connsiteX10" fmla="*/ 5545233 w 5562381"/>
                <a:gd name="connsiteY10" fmla="*/ 9765943 h 10234662"/>
                <a:gd name="connsiteX11" fmla="*/ 5545233 w 5562381"/>
                <a:gd name="connsiteY11" fmla="*/ 9827841 h 10234662"/>
                <a:gd name="connsiteX12" fmla="*/ 5156802 w 5562381"/>
                <a:gd name="connsiteY12" fmla="*/ 10216721 h 10234662"/>
                <a:gd name="connsiteX13" fmla="*/ 5090419 w 5562381"/>
                <a:gd name="connsiteY13" fmla="*/ 10216272 h 10234662"/>
                <a:gd name="connsiteX14" fmla="*/ 5043323 w 5562381"/>
                <a:gd name="connsiteY14" fmla="*/ 10169176 h 10234662"/>
                <a:gd name="connsiteX15" fmla="*/ 66832 w 5562381"/>
                <a:gd name="connsiteY15" fmla="*/ 5194479 h 10234662"/>
                <a:gd name="connsiteX16" fmla="*/ 0 w 5562381"/>
                <a:gd name="connsiteY16" fmla="*/ 5133927 h 10234662"/>
                <a:gd name="connsiteX17" fmla="*/ 0 w 5562381"/>
                <a:gd name="connsiteY17" fmla="*/ 5121817 h 1023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62381" h="10234662">
                  <a:moveTo>
                    <a:pt x="0" y="5121817"/>
                  </a:moveTo>
                  <a:cubicBezTo>
                    <a:pt x="19287" y="5104324"/>
                    <a:pt x="39920" y="5088177"/>
                    <a:pt x="58309" y="5069787"/>
                  </a:cubicBezTo>
                  <a:cubicBezTo>
                    <a:pt x="1729549" y="3399444"/>
                    <a:pt x="3400341" y="1728652"/>
                    <a:pt x="5071132" y="58309"/>
                  </a:cubicBezTo>
                  <a:cubicBezTo>
                    <a:pt x="5089522" y="39920"/>
                    <a:pt x="5106118" y="19736"/>
                    <a:pt x="5123611" y="0"/>
                  </a:cubicBezTo>
                  <a:cubicBezTo>
                    <a:pt x="5127647" y="0"/>
                    <a:pt x="5131684" y="0"/>
                    <a:pt x="5135721" y="0"/>
                  </a:cubicBezTo>
                  <a:cubicBezTo>
                    <a:pt x="5260414" y="139943"/>
                    <a:pt x="5396768" y="268224"/>
                    <a:pt x="5530432" y="399196"/>
                  </a:cubicBezTo>
                  <a:cubicBezTo>
                    <a:pt x="5575733" y="443601"/>
                    <a:pt x="5570799" y="466476"/>
                    <a:pt x="5528637" y="508190"/>
                  </a:cubicBezTo>
                  <a:cubicBezTo>
                    <a:pt x="4008105" y="2026031"/>
                    <a:pt x="2488919" y="3545218"/>
                    <a:pt x="969732" y="5063956"/>
                  </a:cubicBezTo>
                  <a:cubicBezTo>
                    <a:pt x="906040" y="5127648"/>
                    <a:pt x="906040" y="5127648"/>
                    <a:pt x="970629" y="5192685"/>
                  </a:cubicBezTo>
                  <a:cubicBezTo>
                    <a:pt x="2481293" y="6702901"/>
                    <a:pt x="3991958" y="8213117"/>
                    <a:pt x="5502622" y="9723333"/>
                  </a:cubicBezTo>
                  <a:cubicBezTo>
                    <a:pt x="5516975" y="9737686"/>
                    <a:pt x="5530432" y="9752487"/>
                    <a:pt x="5545233" y="9765943"/>
                  </a:cubicBezTo>
                  <a:cubicBezTo>
                    <a:pt x="5567211" y="9787025"/>
                    <a:pt x="5566763" y="9806312"/>
                    <a:pt x="5545233" y="9827841"/>
                  </a:cubicBezTo>
                  <a:cubicBezTo>
                    <a:pt x="5415607" y="9957020"/>
                    <a:pt x="5285531" y="10086646"/>
                    <a:pt x="5156802" y="10216721"/>
                  </a:cubicBezTo>
                  <a:cubicBezTo>
                    <a:pt x="5133030" y="10240493"/>
                    <a:pt x="5112846" y="10240942"/>
                    <a:pt x="5090419" y="10216272"/>
                  </a:cubicBezTo>
                  <a:cubicBezTo>
                    <a:pt x="5075618" y="10200125"/>
                    <a:pt x="5059022" y="10184875"/>
                    <a:pt x="5043323" y="10169176"/>
                  </a:cubicBezTo>
                  <a:cubicBezTo>
                    <a:pt x="3384642" y="8510944"/>
                    <a:pt x="1725961" y="6852712"/>
                    <a:pt x="66832" y="5194479"/>
                  </a:cubicBezTo>
                  <a:cubicBezTo>
                    <a:pt x="45751" y="5173398"/>
                    <a:pt x="22427" y="5154111"/>
                    <a:pt x="0" y="5133927"/>
                  </a:cubicBezTo>
                  <a:cubicBezTo>
                    <a:pt x="0" y="5129890"/>
                    <a:pt x="0" y="5125853"/>
                    <a:pt x="0" y="5121817"/>
                  </a:cubicBezTo>
                  <a:close/>
                </a:path>
              </a:pathLst>
            </a:custGeom>
            <a:solidFill>
              <a:srgbClr val="84C0DC"/>
            </a:solidFill>
            <a:ln w="448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6288A3B-779D-417A-8BEE-3A461F03A1B6}"/>
              </a:ext>
            </a:extLst>
          </p:cNvPr>
          <p:cNvSpPr/>
          <p:nvPr/>
        </p:nvSpPr>
        <p:spPr>
          <a:xfrm>
            <a:off x="6343289" y="-2219617"/>
            <a:ext cx="10871243" cy="10255743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393662">
              <a:alpha val="82000"/>
            </a:srgbClr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1FA0CC2-606D-47C3-9397-DB6A46777D6C}"/>
              </a:ext>
            </a:extLst>
          </p:cNvPr>
          <p:cNvSpPr/>
          <p:nvPr/>
        </p:nvSpPr>
        <p:spPr>
          <a:xfrm>
            <a:off x="7349861" y="-2219617"/>
            <a:ext cx="10871243" cy="10255743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FFFFFF"/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D65C6-4414-4929-A1A7-4AD9A1A7F466}"/>
              </a:ext>
            </a:extLst>
          </p:cNvPr>
          <p:cNvSpPr txBox="1"/>
          <p:nvPr/>
        </p:nvSpPr>
        <p:spPr>
          <a:xfrm>
            <a:off x="317138" y="6181867"/>
            <a:ext cx="2875625" cy="444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July 26, 2022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D1C072-708B-4374-A45C-4A9A576DEAFB}"/>
              </a:ext>
            </a:extLst>
          </p:cNvPr>
          <p:cNvCxnSpPr/>
          <p:nvPr/>
        </p:nvCxnSpPr>
        <p:spPr>
          <a:xfrm>
            <a:off x="252590" y="4173970"/>
            <a:ext cx="0" cy="225768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ACDDAB2-5D0E-4AFA-B8E5-0A6EC7A48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866" y="2266974"/>
            <a:ext cx="1869644" cy="11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3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3E388-328C-4534-986C-C7B2EA231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765A1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E9190-BA55-4C82-976B-46C26F7D2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1959" y="1801046"/>
            <a:ext cx="72462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b="1" dirty="0">
              <a:solidFill>
                <a:srgbClr val="3765A1"/>
              </a:solidFill>
              <a:ea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2400" dirty="0">
                <a:solidFill>
                  <a:srgbClr val="3765A1"/>
                </a:solidFill>
                <a:ea typeface="Times New Roman" panose="02020603050405020304" pitchFamily="18" charset="0"/>
              </a:rPr>
              <a:t>LTC ESG Update</a:t>
            </a:r>
          </a:p>
          <a:p>
            <a:pPr>
              <a:buFontTx/>
              <a:buChar char="-"/>
            </a:pPr>
            <a:r>
              <a:rPr lang="en-US" sz="2400" dirty="0">
                <a:solidFill>
                  <a:srgbClr val="3765A1"/>
                </a:solidFill>
                <a:ea typeface="Times New Roman" panose="02020603050405020304" pitchFamily="18" charset="0"/>
              </a:rPr>
              <a:t>ISS Updates</a:t>
            </a:r>
          </a:p>
          <a:p>
            <a:pPr>
              <a:buFontTx/>
              <a:buChar char="-"/>
            </a:pPr>
            <a:r>
              <a:rPr lang="en-US" sz="2400" dirty="0">
                <a:solidFill>
                  <a:srgbClr val="3765A1"/>
                </a:solidFill>
                <a:ea typeface="Times New Roman" panose="02020603050405020304" pitchFamily="18" charset="0"/>
              </a:rPr>
              <a:t>Disclosures to Adopt</a:t>
            </a:r>
          </a:p>
          <a:p>
            <a:pPr>
              <a:buFontTx/>
              <a:buChar char="-"/>
            </a:pPr>
            <a:r>
              <a:rPr lang="en-US" sz="2400" dirty="0">
                <a:solidFill>
                  <a:srgbClr val="3765A1"/>
                </a:solidFill>
                <a:ea typeface="Times New Roman" panose="02020603050405020304" pitchFamily="18" charset="0"/>
              </a:rPr>
              <a:t>SASB | UN SDG Alignment</a:t>
            </a:r>
          </a:p>
          <a:p>
            <a:pPr>
              <a:buFontTx/>
              <a:buChar char="-"/>
            </a:pPr>
            <a:r>
              <a:rPr lang="en-US" sz="2400" dirty="0">
                <a:solidFill>
                  <a:srgbClr val="3765A1"/>
                </a:solidFill>
                <a:ea typeface="Times New Roman" panose="02020603050405020304" pitchFamily="18" charset="0"/>
              </a:rPr>
              <a:t>General Roadmap</a:t>
            </a:r>
          </a:p>
          <a:p>
            <a:pPr>
              <a:buFontTx/>
              <a:buChar char="-"/>
            </a:pPr>
            <a:endParaRPr lang="en-US" sz="1800" dirty="0">
              <a:solidFill>
                <a:srgbClr val="3765A1"/>
              </a:solidFill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1C591-FAAF-4CFA-BD98-230A42F65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13086C0-43F5-4101-93D3-ACBAB92DE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188129"/>
            <a:ext cx="649732" cy="403823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92ECCA9-291F-41DC-AD34-0A1567D7399B}"/>
              </a:ext>
            </a:extLst>
          </p:cNvPr>
          <p:cNvSpPr/>
          <p:nvPr/>
        </p:nvSpPr>
        <p:spPr>
          <a:xfrm>
            <a:off x="-4292283" y="1219622"/>
            <a:ext cx="8294161" cy="8304827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gradFill flip="none" rotWithShape="1">
            <a:gsLst>
              <a:gs pos="0">
                <a:srgbClr val="3765A1"/>
              </a:gs>
              <a:gs pos="100000">
                <a:srgbClr val="393662"/>
              </a:gs>
            </a:gsLst>
            <a:lin ang="13500000" scaled="1"/>
            <a:tileRect/>
          </a:gra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8CEB05-5C6A-4F1A-B88E-979ADCFD929F}"/>
              </a:ext>
            </a:extLst>
          </p:cNvPr>
          <p:cNvSpPr/>
          <p:nvPr/>
        </p:nvSpPr>
        <p:spPr>
          <a:xfrm>
            <a:off x="725714" y="0"/>
            <a:ext cx="1059543" cy="188129"/>
          </a:xfrm>
          <a:prstGeom prst="rect">
            <a:avLst/>
          </a:prstGeom>
          <a:solidFill>
            <a:srgbClr val="37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FB25C2F-2E61-47D0-8597-07F51F8075B5}"/>
              </a:ext>
            </a:extLst>
          </p:cNvPr>
          <p:cNvSpPr/>
          <p:nvPr/>
        </p:nvSpPr>
        <p:spPr>
          <a:xfrm>
            <a:off x="3458029" y="832290"/>
            <a:ext cx="298450" cy="298834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3765A1"/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88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CCE1AF6-E1FA-4119-89BD-A3CE5A0255D3}"/>
              </a:ext>
            </a:extLst>
          </p:cNvPr>
          <p:cNvSpPr/>
          <p:nvPr/>
        </p:nvSpPr>
        <p:spPr>
          <a:xfrm>
            <a:off x="-4108979" y="1232378"/>
            <a:ext cx="8294161" cy="8304827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84C0DC">
              <a:alpha val="20000"/>
            </a:srgbClr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7E0EA-813A-65BA-CA62-FDD533E8B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4C22B6E-0EA2-2FB3-B3BD-49748033E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914056"/>
              </p:ext>
            </p:extLst>
          </p:nvPr>
        </p:nvGraphicFramePr>
        <p:xfrm>
          <a:off x="475785" y="1149238"/>
          <a:ext cx="11240429" cy="49248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18989">
                  <a:extLst>
                    <a:ext uri="{9D8B030D-6E8A-4147-A177-3AD203B41FA5}">
                      <a16:colId xmlns:a16="http://schemas.microsoft.com/office/drawing/2014/main" val="2331493035"/>
                    </a:ext>
                  </a:extLst>
                </a:gridCol>
                <a:gridCol w="3059870">
                  <a:extLst>
                    <a:ext uri="{9D8B030D-6E8A-4147-A177-3AD203B41FA5}">
                      <a16:colId xmlns:a16="http://schemas.microsoft.com/office/drawing/2014/main" val="1030769904"/>
                    </a:ext>
                  </a:extLst>
                </a:gridCol>
                <a:gridCol w="4761570">
                  <a:extLst>
                    <a:ext uri="{9D8B030D-6E8A-4147-A177-3AD203B41FA5}">
                      <a16:colId xmlns:a16="http://schemas.microsoft.com/office/drawing/2014/main" val="788248962"/>
                    </a:ext>
                  </a:extLst>
                </a:gridCol>
              </a:tblGrid>
              <a:tr h="25740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393662"/>
                          </a:solidFill>
                        </a:rP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393662"/>
                          </a:solidFill>
                        </a:rPr>
                        <a:t>Note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393662"/>
                          </a:solidFill>
                        </a:rPr>
                        <a:t>Detail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57072"/>
                  </a:ext>
                </a:extLst>
              </a:tr>
              <a:tr h="368451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Property assessments in progress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HMG, ALG, BKD, Juniper (approx. 26% of our portfolio)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345134"/>
                  </a:ext>
                </a:extLst>
              </a:tr>
              <a:tr h="32272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Greening Leases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Amended and New (3 to date)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882767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Portfolio Climate Risk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VERY important to 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684474"/>
                  </a:ext>
                </a:extLst>
              </a:tr>
              <a:tr h="36415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Started Purchasing Carbon Offsets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Important to 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Quarterly Basis: Travel and office space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183309"/>
                  </a:ext>
                </a:extLst>
              </a:tr>
              <a:tr h="45998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Contracted consultants for Reporting and Data 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Data collection and reporting is VERY important to 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Measurabl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726492"/>
                  </a:ext>
                </a:extLst>
              </a:tr>
              <a:tr h="45998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Adding ESG underwriting enhancements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Important for disclosures and SASB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Researching peers and best practices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30853"/>
                  </a:ext>
                </a:extLst>
              </a:tr>
              <a:tr h="459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Created / Updated Disclosures per 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New ISS rep = extremely helpful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 Goal is to have board adopt by August 1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and upload to our website, then report in to ISS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743995"/>
                  </a:ext>
                </a:extLst>
              </a:tr>
              <a:tr h="45998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Operator Survey– receiving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Slog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327461"/>
                  </a:ext>
                </a:extLst>
              </a:tr>
              <a:tr h="45998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Conducting internal ESG Meetings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Ongoing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796303"/>
                  </a:ext>
                </a:extLst>
              </a:tr>
              <a:tr h="45998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Initiated ESG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See example in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Target date - November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86162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FC2FAE7A-F13E-4F56-BC60-8F9DDE700966}"/>
              </a:ext>
            </a:extLst>
          </p:cNvPr>
          <p:cNvSpPr txBox="1">
            <a:spLocks/>
          </p:cNvSpPr>
          <p:nvPr/>
        </p:nvSpPr>
        <p:spPr>
          <a:xfrm>
            <a:off x="700314" y="239491"/>
            <a:ext cx="8507186" cy="836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3765A1"/>
                </a:solidFill>
              </a:rPr>
              <a:t>LTC Update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573DD9-415D-4BCB-AB48-5AE46FAADB68}"/>
              </a:ext>
            </a:extLst>
          </p:cNvPr>
          <p:cNvSpPr/>
          <p:nvPr/>
        </p:nvSpPr>
        <p:spPr>
          <a:xfrm>
            <a:off x="725714" y="0"/>
            <a:ext cx="1059543" cy="188129"/>
          </a:xfrm>
          <a:prstGeom prst="rect">
            <a:avLst/>
          </a:prstGeom>
          <a:solidFill>
            <a:srgbClr val="37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DE9C8193-41A7-4100-AD4C-402C08476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188129"/>
            <a:ext cx="649732" cy="40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65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BD7F7-883F-41B8-9F63-D94777443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5ECACA4B-7D51-B1D4-3DFB-03D683F6D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051919"/>
              </p:ext>
            </p:extLst>
          </p:nvPr>
        </p:nvGraphicFramePr>
        <p:xfrm>
          <a:off x="725714" y="1625600"/>
          <a:ext cx="10755086" cy="439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5029">
                  <a:extLst>
                    <a:ext uri="{9D8B030D-6E8A-4147-A177-3AD203B41FA5}">
                      <a16:colId xmlns:a16="http://schemas.microsoft.com/office/drawing/2014/main" val="2903671166"/>
                    </a:ext>
                  </a:extLst>
                </a:gridCol>
                <a:gridCol w="2575586">
                  <a:extLst>
                    <a:ext uri="{9D8B030D-6E8A-4147-A177-3AD203B41FA5}">
                      <a16:colId xmlns:a16="http://schemas.microsoft.com/office/drawing/2014/main" val="2440110053"/>
                    </a:ext>
                  </a:extLst>
                </a:gridCol>
                <a:gridCol w="4594471">
                  <a:extLst>
                    <a:ext uri="{9D8B030D-6E8A-4147-A177-3AD203B41FA5}">
                      <a16:colId xmlns:a16="http://schemas.microsoft.com/office/drawing/2014/main" val="1168268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393662"/>
                          </a:solidFill>
                        </a:rPr>
                        <a:t>Role / 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393662"/>
                          </a:solidFill>
                        </a:rPr>
                        <a:t>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393662"/>
                          </a:solidFill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64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General Consultant 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- Centaur Building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$5,000 monthly (contract is flexible)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68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dirty="0"/>
                        <a:t>Property Evaluations to identify ESG benefits and cost savings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/>
                        <a:t>Greenleaf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/>
                        <a:t>Lumenant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/>
                        <a:t>Constant outreach and discussion with others 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$50,000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3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Narrative / ESG Sustainability Report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- Financial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$40,000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36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Data Collection and Reporting (energy, water, waste)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 err="1"/>
                        <a:t>Measurabl</a:t>
                      </a:r>
                      <a:endParaRPr lang="en-US" sz="1400" dirty="0"/>
                    </a:p>
                    <a:p>
                      <a:pPr marL="0" indent="0">
                        <a:buFontTx/>
                        <a:buNone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$50,000  (test then scale)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31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Portfolio Climate Risk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/>
                        <a:t>Climate 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$30,000 (test then scale)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61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/>
                        <a:t>Consulting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/>
                        <a:t>Assist drafting Disclosures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$30,000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102769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E28E7E56-1F28-45FC-9C3A-8D2675AAF112}"/>
              </a:ext>
            </a:extLst>
          </p:cNvPr>
          <p:cNvSpPr txBox="1">
            <a:spLocks/>
          </p:cNvSpPr>
          <p:nvPr/>
        </p:nvSpPr>
        <p:spPr>
          <a:xfrm>
            <a:off x="674914" y="195871"/>
            <a:ext cx="10399486" cy="836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3765A1"/>
                </a:solidFill>
              </a:rPr>
              <a:t>LTC ESG UPDATES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DE7465-431B-4645-ACBC-7D0E0C96DDFE}"/>
              </a:ext>
            </a:extLst>
          </p:cNvPr>
          <p:cNvSpPr/>
          <p:nvPr/>
        </p:nvSpPr>
        <p:spPr>
          <a:xfrm>
            <a:off x="725714" y="0"/>
            <a:ext cx="1059543" cy="188129"/>
          </a:xfrm>
          <a:prstGeom prst="rect">
            <a:avLst/>
          </a:prstGeom>
          <a:solidFill>
            <a:srgbClr val="37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B883B0E-CC48-43CE-A25A-3DEADF705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188129"/>
            <a:ext cx="649732" cy="4038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DA68235-2A2C-4E38-925E-F4C380366911}"/>
              </a:ext>
            </a:extLst>
          </p:cNvPr>
          <p:cNvSpPr txBox="1"/>
          <p:nvPr/>
        </p:nvSpPr>
        <p:spPr>
          <a:xfrm>
            <a:off x="674914" y="847435"/>
            <a:ext cx="6356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84C0DC"/>
                </a:solidFill>
              </a:rPr>
              <a:t>Consultant Update &amp; Budget - Estimates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68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29D6E-BE98-1ADE-C50C-F06E959A7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C19F908-1176-4FE6-D802-BEE6A0246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3765A1"/>
                </a:solidFill>
              </a:rPr>
              <a:t>LTC ISS Scores – December 2021 vs. July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FF248D-6314-6346-D15C-6883AE1F3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9" y="1767633"/>
            <a:ext cx="12037621" cy="33227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54807C-F76C-CC76-E7E6-AAD96E357CB1}"/>
              </a:ext>
            </a:extLst>
          </p:cNvPr>
          <p:cNvSpPr/>
          <p:nvPr/>
        </p:nvSpPr>
        <p:spPr>
          <a:xfrm>
            <a:off x="8229600" y="4227616"/>
            <a:ext cx="3550722" cy="35625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A59E01-EFEA-F165-50D2-2EE7E9033D8B}"/>
              </a:ext>
            </a:extLst>
          </p:cNvPr>
          <p:cNvSpPr/>
          <p:nvPr/>
        </p:nvSpPr>
        <p:spPr>
          <a:xfrm>
            <a:off x="231871" y="4223200"/>
            <a:ext cx="3578129" cy="35625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36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BE911-957B-F32A-6317-C4E102E0F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3765A1"/>
                </a:solidFill>
              </a:rPr>
              <a:t>Peer Comparison – Dec. 2021 vs. July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8E739-111E-B252-54C0-D7EEFA26F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340234-7F56-037F-B7CF-AEA367DFB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27" y="1526240"/>
            <a:ext cx="9553575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24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A0118-2354-2032-14B4-D67F7E3B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150E4D-90E5-148A-F395-CCF06494B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062" y="152401"/>
            <a:ext cx="4982308" cy="3429154"/>
          </a:xfrm>
          <a:prstGeom prst="rect">
            <a:avLst/>
          </a:prstGeom>
        </p:spPr>
      </p:pic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ACFDF0BD-C820-F13A-1A6B-5F7AD0733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04785"/>
              </p:ext>
            </p:extLst>
          </p:nvPr>
        </p:nvGraphicFramePr>
        <p:xfrm>
          <a:off x="120164" y="4298184"/>
          <a:ext cx="11745686" cy="20624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1298568032"/>
                    </a:ext>
                  </a:extLst>
                </a:gridCol>
                <a:gridCol w="1382486">
                  <a:extLst>
                    <a:ext uri="{9D8B030D-6E8A-4147-A177-3AD203B41FA5}">
                      <a16:colId xmlns:a16="http://schemas.microsoft.com/office/drawing/2014/main" val="505586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How to improve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3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 Climate Risk Disclosure – created, ready for Board adoption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August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04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 Update Environmental Sustainability Commitment and rename as Environmental Policy - updated, ready for Board adoption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August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77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 Report HQ Climate Risk - included in Environmental Sustainability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August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832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- Benchmark operator energy, water and waste (start with a % of portfolio)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November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42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138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A9D501-1AC4-C724-D126-77EFFB698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CCD0BB62-1DC1-00D9-E166-D81708C0F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694421"/>
              </p:ext>
            </p:extLst>
          </p:nvPr>
        </p:nvGraphicFramePr>
        <p:xfrm>
          <a:off x="122044" y="4513385"/>
          <a:ext cx="11526296" cy="21031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909249">
                  <a:extLst>
                    <a:ext uri="{9D8B030D-6E8A-4147-A177-3AD203B41FA5}">
                      <a16:colId xmlns:a16="http://schemas.microsoft.com/office/drawing/2014/main" val="1298568032"/>
                    </a:ext>
                  </a:extLst>
                </a:gridCol>
                <a:gridCol w="1617047">
                  <a:extLst>
                    <a:ext uri="{9D8B030D-6E8A-4147-A177-3AD203B41FA5}">
                      <a16:colId xmlns:a16="http://schemas.microsoft.com/office/drawing/2014/main" val="505586880"/>
                    </a:ext>
                  </a:extLst>
                </a:gridCol>
              </a:tblGrid>
              <a:tr h="266764">
                <a:tc>
                  <a:txBody>
                    <a:bodyPr/>
                    <a:lstStyle/>
                    <a:p>
                      <a:r>
                        <a:rPr lang="en-US" sz="1800" dirty="0"/>
                        <a:t>How to Improve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3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Create Labor Rights Policy per ISS areas of focus where applicable – created, ready for Board adoption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August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04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Create Vendor Code of Conduct per ISS areas of focus where applicable- created, ready for Board adoption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August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81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Update Human Capital Management Guidelines and rename as Human Rights Policy and enhance per ISS  - created, ready for Board adoption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August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44755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4908401-D1BF-5315-ED89-F0607038A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37" y="241495"/>
            <a:ext cx="5176016" cy="356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460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BCBE39-BE1B-62B6-C235-E34E1081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5C3E88-2DA8-5C3B-BF8B-7441F2E45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262" y="293077"/>
            <a:ext cx="4970721" cy="3429000"/>
          </a:xfrm>
          <a:prstGeom prst="rect">
            <a:avLst/>
          </a:prstGeom>
        </p:spPr>
      </p:pic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A3978318-4EB6-6DC0-E90C-946801D718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152278"/>
              </p:ext>
            </p:extLst>
          </p:nvPr>
        </p:nvGraphicFramePr>
        <p:xfrm>
          <a:off x="1246414" y="5062695"/>
          <a:ext cx="9699172" cy="9499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338456">
                  <a:extLst>
                    <a:ext uri="{9D8B030D-6E8A-4147-A177-3AD203B41FA5}">
                      <a16:colId xmlns:a16="http://schemas.microsoft.com/office/drawing/2014/main" val="1298568032"/>
                    </a:ext>
                  </a:extLst>
                </a:gridCol>
                <a:gridCol w="1360716">
                  <a:extLst>
                    <a:ext uri="{9D8B030D-6E8A-4147-A177-3AD203B41FA5}">
                      <a16:colId xmlns:a16="http://schemas.microsoft.com/office/drawing/2014/main" val="505586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How to Improve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3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Work with ISS for recommendations where they are willing to disclose without charging us extra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November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048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332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02F0A-84A0-2230-8CAC-22466EA0F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>
                <a:solidFill>
                  <a:srgbClr val="3765A1"/>
                </a:solidFill>
              </a:rPr>
              <a:t>New / Updated Disclosures</a:t>
            </a:r>
            <a:br>
              <a:rPr lang="en-US" sz="3600" b="1">
                <a:solidFill>
                  <a:srgbClr val="3765A1"/>
                </a:solidFill>
              </a:rPr>
            </a:br>
            <a:r>
              <a:rPr lang="en-US" sz="3600">
                <a:solidFill>
                  <a:srgbClr val="3765A1"/>
                </a:solidFill>
              </a:rPr>
              <a:t>(available in Diligent)</a:t>
            </a:r>
            <a:endParaRPr lang="en-US" sz="3600" dirty="0">
              <a:solidFill>
                <a:srgbClr val="3765A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C4F24-6B79-D4CE-41D4-2E32226DA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252" y="1983608"/>
            <a:ext cx="11088547" cy="4351338"/>
          </a:xfrm>
        </p:spPr>
        <p:txBody>
          <a:bodyPr>
            <a:normAutofit/>
          </a:bodyPr>
          <a:lstStyle/>
          <a:p>
            <a:r>
              <a:rPr lang="en-US" dirty="0"/>
              <a:t>Disclosures to be adopted with goal to enhance ISS Scores</a:t>
            </a:r>
          </a:p>
          <a:p>
            <a:pPr lvl="1"/>
            <a:r>
              <a:rPr lang="en-US" dirty="0"/>
              <a:t>Human Capital Management / Human Rights Policy (updated)</a:t>
            </a:r>
          </a:p>
          <a:p>
            <a:pPr lvl="1"/>
            <a:r>
              <a:rPr lang="en-US" dirty="0"/>
              <a:t>Environmental Policy (updated)</a:t>
            </a:r>
          </a:p>
          <a:p>
            <a:pPr lvl="1"/>
            <a:r>
              <a:rPr lang="en-US" dirty="0"/>
              <a:t>Labor Rights Policy (new)</a:t>
            </a:r>
          </a:p>
          <a:p>
            <a:pPr lvl="1"/>
            <a:r>
              <a:rPr lang="en-US" dirty="0"/>
              <a:t>Vendor Code of Conduct (new)</a:t>
            </a:r>
          </a:p>
          <a:p>
            <a:pPr lvl="1"/>
            <a:r>
              <a:rPr lang="en-US" dirty="0"/>
              <a:t>Climate Risk Disclosure (new)</a:t>
            </a:r>
          </a:p>
          <a:p>
            <a:pPr lvl="1"/>
            <a:endParaRPr lang="en-US" dirty="0"/>
          </a:p>
          <a:p>
            <a:r>
              <a:rPr lang="en-US" dirty="0"/>
              <a:t>Please review and vote via Diligent by August 1st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E2833-41A6-096A-E986-FF5D01D1A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11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CDF93-ED48-1A2F-F701-1740C5445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786" y="720837"/>
            <a:ext cx="10905066" cy="49073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ESG Committee collaborated with an LTC internal cross-functional team to review feasibility of the SASB framework topics and UN Sustainability Development Goals (SDGs) and developed a roadmap for adoption. </a:t>
            </a:r>
          </a:p>
          <a:p>
            <a:pPr marL="0" indent="0">
              <a:buNone/>
            </a:pPr>
            <a:endParaRPr lang="en-US" sz="26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2022, the ESG Committee recommends that the Board approves for LTC [to reference] the following select SASB framework topics and [to align]/[commit] to the following select UN SDGs. 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These are just the first step – we’ll be looking to add more over time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See Appendix for a detailed overview of both frameworks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B4965-BBFE-EFF7-2571-0933D4E7C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2652" y="6436514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1BA51A8-F229-4BDE-B1A4-268F475480CD}" type="slidenum">
              <a:rPr lang="en-US" smtClean="0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CCE1AF6-E1FA-4119-89BD-A3CE5A0255D3}"/>
              </a:ext>
            </a:extLst>
          </p:cNvPr>
          <p:cNvSpPr/>
          <p:nvPr/>
        </p:nvSpPr>
        <p:spPr>
          <a:xfrm>
            <a:off x="-4108979" y="1232378"/>
            <a:ext cx="8294161" cy="8304827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84C0DC">
              <a:alpha val="20000"/>
            </a:srgbClr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7E0EA-813A-65BA-CA62-FDD533E8B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4C22B6E-0EA2-2FB3-B3BD-49748033E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232422"/>
              </p:ext>
            </p:extLst>
          </p:nvPr>
        </p:nvGraphicFramePr>
        <p:xfrm>
          <a:off x="441975" y="899087"/>
          <a:ext cx="10653486" cy="58196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1162">
                  <a:extLst>
                    <a:ext uri="{9D8B030D-6E8A-4147-A177-3AD203B41FA5}">
                      <a16:colId xmlns:a16="http://schemas.microsoft.com/office/drawing/2014/main" val="2331493035"/>
                    </a:ext>
                  </a:extLst>
                </a:gridCol>
                <a:gridCol w="3551162">
                  <a:extLst>
                    <a:ext uri="{9D8B030D-6E8A-4147-A177-3AD203B41FA5}">
                      <a16:colId xmlns:a16="http://schemas.microsoft.com/office/drawing/2014/main" val="1030769904"/>
                    </a:ext>
                  </a:extLst>
                </a:gridCol>
                <a:gridCol w="3551162">
                  <a:extLst>
                    <a:ext uri="{9D8B030D-6E8A-4147-A177-3AD203B41FA5}">
                      <a16:colId xmlns:a16="http://schemas.microsoft.com/office/drawing/2014/main" val="1594494490"/>
                    </a:ext>
                  </a:extLst>
                </a:gridCol>
              </a:tblGrid>
              <a:tr h="30812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393662"/>
                          </a:solidFill>
                        </a:rPr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393662"/>
                          </a:solidFill>
                        </a:rPr>
                        <a:t>Accounting 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393662"/>
                          </a:solidFill>
                        </a:rPr>
                        <a:t>Next Steps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57072"/>
                  </a:ext>
                </a:extLst>
              </a:tr>
              <a:tr h="2212930">
                <a:tc>
                  <a:txBody>
                    <a:bodyPr/>
                    <a:lstStyle/>
                    <a:p>
                      <a:r>
                        <a:rPr lang="en-US" sz="1400" dirty="0"/>
                        <a:t>Energy Management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Description of how building energy management considerations are integrated into property investment analysis and operational strategy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Enhance underwriting requirements. Define the “considerations.”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Evaluate existing infrastructure and develop sustainable solutions.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Evaluate opportunities – boils down to numbers and capex needs (energy savings).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350345134"/>
                  </a:ext>
                </a:extLst>
              </a:tr>
              <a:tr h="1200618">
                <a:tc>
                  <a:txBody>
                    <a:bodyPr/>
                    <a:lstStyle/>
                    <a:p>
                      <a:r>
                        <a:rPr lang="en-US" sz="1400" dirty="0"/>
                        <a:t>Management of Tenant Sustainability Impacts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Discussion of approach to measuring, incentivizing, and improving sustainability impacts of tenants</a:t>
                      </a:r>
                      <a:endParaRPr lang="en-US" sz="14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Contract consultants to evaluate properties and recommend sustainable value solutions; offer attractive financing rates for ESG-specific projects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669882767"/>
                  </a:ext>
                </a:extLst>
              </a:tr>
              <a:tr h="1200618">
                <a:tc>
                  <a:txBody>
                    <a:bodyPr/>
                    <a:lstStyle/>
                    <a:p>
                      <a:r>
                        <a:rPr lang="en-US" sz="1400" dirty="0"/>
                        <a:t>Climate Change Adaption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Description of climate change risk exposure analysis, degree of systematic portfolio exposure, and strategies for mitigating risks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effectLst/>
                        </a:rPr>
                        <a:t>Area of properties located in 100-year flood zones, by property subsector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</a:rPr>
                        <a:t>Run </a:t>
                      </a:r>
                      <a:r>
                        <a:rPr lang="en-US" sz="1400" dirty="0" err="1">
                          <a:effectLst/>
                        </a:rPr>
                        <a:t>ClimateCheck</a:t>
                      </a:r>
                      <a:r>
                        <a:rPr lang="en-US" sz="1400" dirty="0">
                          <a:effectLst/>
                        </a:rPr>
                        <a:t> reports and share results with operators.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814280416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FC2FAE7A-F13E-4F56-BC60-8F9DDE700966}"/>
              </a:ext>
            </a:extLst>
          </p:cNvPr>
          <p:cNvSpPr txBox="1">
            <a:spLocks/>
          </p:cNvSpPr>
          <p:nvPr/>
        </p:nvSpPr>
        <p:spPr>
          <a:xfrm>
            <a:off x="571144" y="225139"/>
            <a:ext cx="10395149" cy="836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3765A1"/>
                </a:solidFill>
              </a:rPr>
              <a:t>Proposed SASB for 2022</a:t>
            </a:r>
            <a:endParaRPr lang="en-US" sz="1800" b="1" dirty="0">
              <a:solidFill>
                <a:srgbClr val="3765A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573DD9-415D-4BCB-AB48-5AE46FAADB68}"/>
              </a:ext>
            </a:extLst>
          </p:cNvPr>
          <p:cNvSpPr/>
          <p:nvPr/>
        </p:nvSpPr>
        <p:spPr>
          <a:xfrm>
            <a:off x="725714" y="0"/>
            <a:ext cx="1059543" cy="188129"/>
          </a:xfrm>
          <a:prstGeom prst="rect">
            <a:avLst/>
          </a:prstGeom>
          <a:solidFill>
            <a:srgbClr val="376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DE9C8193-41A7-4100-AD4C-402C08476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188129"/>
            <a:ext cx="649732" cy="40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47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D0117-E2F3-57AB-711E-E81BC598C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518" y="-25367"/>
            <a:ext cx="11204293" cy="1325563"/>
          </a:xfrm>
        </p:spPr>
        <p:txBody>
          <a:bodyPr>
            <a:normAutofit/>
          </a:bodyPr>
          <a:lstStyle/>
          <a:p>
            <a:pPr algn="ctr"/>
            <a:r>
              <a:rPr lang="en-US" sz="3100" b="1" dirty="0">
                <a:solidFill>
                  <a:srgbClr val="3765A1"/>
                </a:solidFill>
              </a:rPr>
              <a:t>Proposed UNSDGs for 2022</a:t>
            </a:r>
            <a:br>
              <a:rPr lang="en-US" b="1" dirty="0">
                <a:solidFill>
                  <a:srgbClr val="3765A1"/>
                </a:solidFill>
              </a:rPr>
            </a:br>
            <a:endParaRPr lang="en-US" sz="2700" b="1" dirty="0">
              <a:solidFill>
                <a:srgbClr val="3765A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A7471-7716-69A2-C85D-65561AAD5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DB9CEA-ECB6-63C5-B569-865FEA90D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745" y="943081"/>
            <a:ext cx="2117506" cy="21695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C51814-E5C6-E607-5B40-51FAF919F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591" y="926392"/>
            <a:ext cx="2078334" cy="21132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683871-A901-1078-5B69-E3491E956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4147" y="941567"/>
            <a:ext cx="2127698" cy="2101727"/>
          </a:xfrm>
          <a:prstGeom prst="rect">
            <a:avLst/>
          </a:prstGeom>
        </p:spPr>
      </p:pic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8D04841E-A9EC-99F5-BCC2-8A3693FD6D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091236"/>
              </p:ext>
            </p:extLst>
          </p:nvPr>
        </p:nvGraphicFramePr>
        <p:xfrm>
          <a:off x="1268745" y="3209775"/>
          <a:ext cx="2117506" cy="3164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7506">
                  <a:extLst>
                    <a:ext uri="{9D8B030D-6E8A-4147-A177-3AD203B41FA5}">
                      <a16:colId xmlns:a16="http://schemas.microsoft.com/office/drawing/2014/main" val="2161275876"/>
                    </a:ext>
                  </a:extLst>
                </a:gridCol>
              </a:tblGrid>
              <a:tr h="31642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dirty="0"/>
                        <a:t>The buildings in our portfolio provide safe environments for the elderly and frail to easily access healthcare, good nutrition, socialization and wellness activities. 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337690"/>
                  </a:ext>
                </a:extLst>
              </a:tr>
            </a:tbl>
          </a:graphicData>
        </a:graphic>
      </p:graphicFrame>
      <p:graphicFrame>
        <p:nvGraphicFramePr>
          <p:cNvPr id="46" name="Table 16">
            <a:extLst>
              <a:ext uri="{FF2B5EF4-FFF2-40B4-BE49-F238E27FC236}">
                <a16:creationId xmlns:a16="http://schemas.microsoft.com/office/drawing/2014/main" id="{FFADBE09-A7AE-8744-D394-72C98DE447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399890"/>
              </p:ext>
            </p:extLst>
          </p:nvPr>
        </p:nvGraphicFramePr>
        <p:xfrm>
          <a:off x="5056833" y="3209775"/>
          <a:ext cx="2078334" cy="3563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8334">
                  <a:extLst>
                    <a:ext uri="{9D8B030D-6E8A-4147-A177-3AD203B41FA5}">
                      <a16:colId xmlns:a16="http://schemas.microsoft.com/office/drawing/2014/main" val="2161275876"/>
                    </a:ext>
                  </a:extLst>
                </a:gridCol>
              </a:tblGrid>
              <a:tr h="3164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Diverse workforce and board composition.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Our Board has committed to and adopted Board Diversity Guidelines for recruiting to reach more diverse candidates.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9337690"/>
                  </a:ext>
                </a:extLst>
              </a:tr>
            </a:tbl>
          </a:graphicData>
        </a:graphic>
      </p:graphicFrame>
      <p:graphicFrame>
        <p:nvGraphicFramePr>
          <p:cNvPr id="47" name="Table 16">
            <a:extLst>
              <a:ext uri="{FF2B5EF4-FFF2-40B4-BE49-F238E27FC236}">
                <a16:creationId xmlns:a16="http://schemas.microsoft.com/office/drawing/2014/main" id="{F4A7D3ED-CB3F-7219-DDF2-DED069446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100789"/>
              </p:ext>
            </p:extLst>
          </p:nvPr>
        </p:nvGraphicFramePr>
        <p:xfrm>
          <a:off x="8394676" y="3161215"/>
          <a:ext cx="2676292" cy="3261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6292">
                  <a:extLst>
                    <a:ext uri="{9D8B030D-6E8A-4147-A177-3AD203B41FA5}">
                      <a16:colId xmlns:a16="http://schemas.microsoft.com/office/drawing/2014/main" val="2161275876"/>
                    </a:ext>
                  </a:extLst>
                </a:gridCol>
              </a:tblGrid>
              <a:tr h="31642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LTC offers employees quality work environments including corporate headquarters, regional offices or enabling working from home. Additionally, we consult with employment lawyers to ensure we are paying at-or-above market competitive wages.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337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0264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383AC86-8323-45D7-8C3D-BF7E2C42041D}"/>
              </a:ext>
            </a:extLst>
          </p:cNvPr>
          <p:cNvSpPr/>
          <p:nvPr/>
        </p:nvSpPr>
        <p:spPr>
          <a:xfrm>
            <a:off x="-1693889" y="-5274571"/>
            <a:ext cx="7654235" cy="7664078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gradFill flip="none" rotWithShape="1">
            <a:gsLst>
              <a:gs pos="0">
                <a:srgbClr val="3765A1"/>
              </a:gs>
              <a:gs pos="100000">
                <a:srgbClr val="393662"/>
              </a:gs>
            </a:gsLst>
            <a:lin ang="13500000" scaled="1"/>
            <a:tileRect/>
          </a:gra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6C4A2-88B4-4E43-BF89-6363A20D5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318" y="-29027"/>
            <a:ext cx="3622596" cy="149814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</a:rPr>
              <a:t>ESG </a:t>
            </a:r>
            <a:r>
              <a:rPr lang="en-US" sz="2800" dirty="0">
                <a:solidFill>
                  <a:schemeClr val="bg1"/>
                </a:solidFill>
              </a:rPr>
              <a:t>General Roadmap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47BE3-B8BC-452A-9563-4D27B4C12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14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FEEEFB9-2B66-47DF-B9D3-0D332BCCC7EC}"/>
              </a:ext>
            </a:extLst>
          </p:cNvPr>
          <p:cNvSpPr/>
          <p:nvPr/>
        </p:nvSpPr>
        <p:spPr>
          <a:xfrm>
            <a:off x="-4994492" y="-403039"/>
            <a:ext cx="7654235" cy="7664078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gradFill flip="none" rotWithShape="1">
            <a:gsLst>
              <a:gs pos="0">
                <a:srgbClr val="3765A1"/>
              </a:gs>
              <a:gs pos="100000">
                <a:srgbClr val="393662"/>
              </a:gs>
            </a:gsLst>
            <a:lin ang="13500000" scaled="1"/>
            <a:tileRect/>
          </a:gra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0AB35172-33C9-E6CA-F266-FA1663EE30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7328657"/>
              </p:ext>
            </p:extLst>
          </p:nvPr>
        </p:nvGraphicFramePr>
        <p:xfrm>
          <a:off x="3183299" y="1644755"/>
          <a:ext cx="8022081" cy="45076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37313">
                  <a:extLst>
                    <a:ext uri="{9D8B030D-6E8A-4147-A177-3AD203B41FA5}">
                      <a16:colId xmlns:a16="http://schemas.microsoft.com/office/drawing/2014/main" val="80630593"/>
                    </a:ext>
                  </a:extLst>
                </a:gridCol>
                <a:gridCol w="3084768">
                  <a:extLst>
                    <a:ext uri="{9D8B030D-6E8A-4147-A177-3AD203B41FA5}">
                      <a16:colId xmlns:a16="http://schemas.microsoft.com/office/drawing/2014/main" val="614945624"/>
                    </a:ext>
                  </a:extLst>
                </a:gridCol>
              </a:tblGrid>
              <a:tr h="231800">
                <a:tc>
                  <a:txBody>
                    <a:bodyPr/>
                    <a:lstStyle/>
                    <a:p>
                      <a:r>
                        <a:rPr lang="en-US" sz="1600" b="1" dirty="0"/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341760"/>
                  </a:ext>
                </a:extLst>
              </a:tr>
              <a:tr h="545229">
                <a:tc>
                  <a:txBody>
                    <a:bodyPr/>
                    <a:lstStyle/>
                    <a:p>
                      <a:r>
                        <a:rPr lang="en-US" sz="1400" dirty="0"/>
                        <a:t>Board to adopt selected SASB [goals] and UNSDG [alignment]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July 26 meeting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875410"/>
                  </a:ext>
                </a:extLst>
              </a:tr>
              <a:tr h="1247176">
                <a:tc>
                  <a:txBody>
                    <a:bodyPr/>
                    <a:lstStyle/>
                    <a:p>
                      <a:r>
                        <a:rPr lang="en-US" sz="1400" dirty="0"/>
                        <a:t>Document Approval:</a:t>
                      </a:r>
                    </a:p>
                    <a:p>
                      <a:pPr marL="514350" indent="-285750">
                        <a:buFontTx/>
                        <a:buChar char="-"/>
                      </a:pPr>
                      <a:r>
                        <a:rPr lang="en-US" sz="1400" dirty="0"/>
                        <a:t>Human Capital Management / Human Rights Policy (updated)</a:t>
                      </a:r>
                    </a:p>
                    <a:p>
                      <a:pPr marL="514350" indent="-285750">
                        <a:buFontTx/>
                        <a:buChar char="-"/>
                      </a:pPr>
                      <a:r>
                        <a:rPr lang="en-US" sz="1400" dirty="0"/>
                        <a:t>Environmental Commitment (updated)</a:t>
                      </a:r>
                    </a:p>
                    <a:p>
                      <a:pPr marL="514350" indent="-285750">
                        <a:buFontTx/>
                        <a:buChar char="-"/>
                      </a:pPr>
                      <a:r>
                        <a:rPr lang="en-US" sz="1400" dirty="0"/>
                        <a:t>Labor Rights Guidelines (new)</a:t>
                      </a:r>
                    </a:p>
                    <a:p>
                      <a:pPr marL="514350" indent="-285750">
                        <a:buFontTx/>
                        <a:buChar char="-"/>
                      </a:pPr>
                      <a:r>
                        <a:rPr lang="en-US" sz="1400" dirty="0"/>
                        <a:t>Vendor Code of Conduct (new)</a:t>
                      </a:r>
                    </a:p>
                    <a:p>
                      <a:pPr marL="514350" indent="-285750">
                        <a:buFontTx/>
                        <a:buChar char="-"/>
                      </a:pPr>
                      <a:r>
                        <a:rPr lang="en-US" sz="1400" dirty="0"/>
                        <a:t>Climate Risk Disclosure (new)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August 1</a:t>
                      </a:r>
                      <a:r>
                        <a:rPr lang="en-US" sz="1400" baseline="30000" dirty="0"/>
                        <a:t>st</a:t>
                      </a:r>
                      <a:r>
                        <a:rPr lang="en-US" sz="14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972142"/>
                  </a:ext>
                </a:extLst>
              </a:tr>
              <a:tr h="294472">
                <a:tc>
                  <a:txBody>
                    <a:bodyPr/>
                    <a:lstStyle/>
                    <a:p>
                      <a:r>
                        <a:rPr lang="en-US" sz="1400" dirty="0"/>
                        <a:t>Post Disclosures and update 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Early August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57292"/>
                  </a:ext>
                </a:extLst>
              </a:tr>
              <a:tr h="294472">
                <a:tc>
                  <a:txBody>
                    <a:bodyPr/>
                    <a:lstStyle/>
                    <a:p>
                      <a:r>
                        <a:rPr lang="en-US" sz="1400" dirty="0"/>
                        <a:t>Select a few portfolios to start benchmarking energy, water, waste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August / September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691117"/>
                  </a:ext>
                </a:extLst>
              </a:tr>
              <a:tr h="294472">
                <a:tc>
                  <a:txBody>
                    <a:bodyPr/>
                    <a:lstStyle/>
                    <a:p>
                      <a:r>
                        <a:rPr lang="en-US" sz="1400" dirty="0"/>
                        <a:t>Run </a:t>
                      </a:r>
                      <a:r>
                        <a:rPr lang="en-US" sz="1400" dirty="0" err="1"/>
                        <a:t>ClimateCheck</a:t>
                      </a:r>
                      <a:r>
                        <a:rPr lang="en-US" sz="1400" dirty="0"/>
                        <a:t> Report on select portfolios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August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539910"/>
                  </a:ext>
                </a:extLst>
              </a:tr>
              <a:tr h="294472">
                <a:tc>
                  <a:txBody>
                    <a:bodyPr/>
                    <a:lstStyle/>
                    <a:p>
                      <a:r>
                        <a:rPr lang="en-US" sz="1400" dirty="0"/>
                        <a:t>Present Operator Survey 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October meeting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171270"/>
                  </a:ext>
                </a:extLst>
              </a:tr>
              <a:tr h="294472">
                <a:tc>
                  <a:txBody>
                    <a:bodyPr/>
                    <a:lstStyle/>
                    <a:p>
                      <a:r>
                        <a:rPr lang="en-US" sz="1400" dirty="0"/>
                        <a:t>Begin TCFD Disclosures discussion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October meeting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736603"/>
                  </a:ext>
                </a:extLst>
              </a:tr>
              <a:tr h="294472">
                <a:tc>
                  <a:txBody>
                    <a:bodyPr/>
                    <a:lstStyle/>
                    <a:p>
                      <a:r>
                        <a:rPr lang="en-US" sz="1400" dirty="0"/>
                        <a:t>Publish ESG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November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325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890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DAF0306-B93C-46A9-8C70-E80766D66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32A511B-53D3-48B4-9DAC-BB112CD903E3}"/>
              </a:ext>
            </a:extLst>
          </p:cNvPr>
          <p:cNvSpPr/>
          <p:nvPr/>
        </p:nvSpPr>
        <p:spPr>
          <a:xfrm>
            <a:off x="8578" y="-1298997"/>
            <a:ext cx="9545350" cy="9557626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gradFill flip="none" rotWithShape="1">
            <a:gsLst>
              <a:gs pos="0">
                <a:srgbClr val="3765A1">
                  <a:alpha val="42000"/>
                </a:srgbClr>
              </a:gs>
              <a:gs pos="100000">
                <a:srgbClr val="393662"/>
              </a:gs>
            </a:gsLst>
            <a:lin ang="13500000" scaled="1"/>
            <a:tileRect/>
          </a:gra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0AE61FC-645B-46B5-AF26-32EFE275425E}"/>
              </a:ext>
            </a:extLst>
          </p:cNvPr>
          <p:cNvSpPr/>
          <p:nvPr/>
        </p:nvSpPr>
        <p:spPr>
          <a:xfrm>
            <a:off x="850407" y="-1222797"/>
            <a:ext cx="9545350" cy="9557626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chemeClr val="bg1">
              <a:alpha val="76000"/>
            </a:schemeClr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01019-8C02-6895-9159-D41C735BE4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42424" y="2848444"/>
            <a:ext cx="5522685" cy="1291772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rgbClr val="3765A1"/>
                </a:solidFill>
              </a:rPr>
              <a:t>Thank You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F4BA86D-C029-4F8E-BBFA-B33A5277F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4704" y="4713499"/>
            <a:ext cx="1663514" cy="103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22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32A511B-53D3-48B4-9DAC-BB112CD903E3}"/>
              </a:ext>
            </a:extLst>
          </p:cNvPr>
          <p:cNvSpPr/>
          <p:nvPr/>
        </p:nvSpPr>
        <p:spPr>
          <a:xfrm>
            <a:off x="-2830395" y="-3236293"/>
            <a:ext cx="12068312" cy="12083831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gradFill flip="none" rotWithShape="1">
            <a:gsLst>
              <a:gs pos="0">
                <a:srgbClr val="3765A1"/>
              </a:gs>
              <a:gs pos="100000">
                <a:srgbClr val="393662"/>
              </a:gs>
            </a:gsLst>
            <a:lin ang="13500000" scaled="1"/>
            <a:tileRect/>
          </a:gra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361AF-EE50-7037-4C04-ED7FD9EA1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01019-8C02-6895-9159-D41C735BE4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0900" y="1108075"/>
            <a:ext cx="3911600" cy="1325563"/>
          </a:xfrm>
        </p:spPr>
        <p:txBody>
          <a:bodyPr/>
          <a:lstStyle/>
          <a:p>
            <a:r>
              <a:rPr lang="en-US" b="1" dirty="0">
                <a:solidFill>
                  <a:srgbClr val="84C0DC"/>
                </a:solidFill>
              </a:rPr>
              <a:t>Appendix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5BBB4-557F-DB44-BE6B-2CF7CA5D645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0900" y="2511425"/>
            <a:ext cx="6477000" cy="2860675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000" dirty="0">
                <a:solidFill>
                  <a:schemeClr val="bg1"/>
                </a:solidFill>
              </a:rPr>
              <a:t>Emissions Explained – Very clear and simple definitions of Scope 1, 2 and 3</a:t>
            </a:r>
          </a:p>
          <a:p>
            <a:pPr marL="457200" indent="-457200"/>
            <a:r>
              <a:rPr lang="en-US" sz="2000" dirty="0" err="1">
                <a:solidFill>
                  <a:schemeClr val="bg1"/>
                </a:solidFill>
              </a:rPr>
              <a:t>ClimateCheck</a:t>
            </a:r>
            <a:r>
              <a:rPr lang="en-US" sz="2000" dirty="0">
                <a:solidFill>
                  <a:schemeClr val="bg1"/>
                </a:solidFill>
              </a:rPr>
              <a:t> Snapshot</a:t>
            </a:r>
          </a:p>
          <a:p>
            <a:pPr marL="457200" indent="-457200"/>
            <a:r>
              <a:rPr lang="en-US" sz="2000" dirty="0" err="1">
                <a:solidFill>
                  <a:schemeClr val="bg1"/>
                </a:solidFill>
              </a:rPr>
              <a:t>ClimateCheck</a:t>
            </a:r>
            <a:r>
              <a:rPr lang="en-US" sz="2000" dirty="0">
                <a:solidFill>
                  <a:schemeClr val="bg1"/>
                </a:solidFill>
              </a:rPr>
              <a:t> Report for HQ</a:t>
            </a:r>
          </a:p>
          <a:p>
            <a:pPr marL="457200" indent="-457200"/>
            <a:r>
              <a:rPr lang="en-US" sz="2000" dirty="0">
                <a:solidFill>
                  <a:schemeClr val="bg1"/>
                </a:solidFill>
              </a:rPr>
              <a:t>Disclosures for Approval</a:t>
            </a:r>
          </a:p>
          <a:p>
            <a:pPr marL="457200" indent="-457200"/>
            <a:r>
              <a:rPr lang="en-US" sz="2000" dirty="0">
                <a:solidFill>
                  <a:schemeClr val="bg1"/>
                </a:solidFill>
              </a:rPr>
              <a:t>Omega ESG Report for reference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8698A9F-10C5-457B-BDDF-405B6A441120}"/>
              </a:ext>
            </a:extLst>
          </p:cNvPr>
          <p:cNvSpPr/>
          <p:nvPr/>
        </p:nvSpPr>
        <p:spPr>
          <a:xfrm rot="10800000" flipV="1">
            <a:off x="838200" y="2549478"/>
            <a:ext cx="255816" cy="256145"/>
          </a:xfrm>
          <a:custGeom>
            <a:avLst/>
            <a:gdLst>
              <a:gd name="connsiteX0" fmla="*/ 10195023 w 10242569"/>
              <a:gd name="connsiteY0" fmla="*/ 5059471 h 10255743"/>
              <a:gd name="connsiteX1" fmla="*/ 5205076 w 10242569"/>
              <a:gd name="connsiteY1" fmla="*/ 71317 h 10255743"/>
              <a:gd name="connsiteX2" fmla="*/ 5140039 w 10242569"/>
              <a:gd name="connsiteY2" fmla="*/ 0 h 10255743"/>
              <a:gd name="connsiteX3" fmla="*/ 5103707 w 10242569"/>
              <a:gd name="connsiteY3" fmla="*/ 0 h 10255743"/>
              <a:gd name="connsiteX4" fmla="*/ 5037773 w 10242569"/>
              <a:gd name="connsiteY4" fmla="*/ 70420 h 10255743"/>
              <a:gd name="connsiteX5" fmla="*/ 50068 w 10242569"/>
              <a:gd name="connsiteY5" fmla="*/ 5056779 h 10255743"/>
              <a:gd name="connsiteX6" fmla="*/ 50516 w 10242569"/>
              <a:gd name="connsiteY6" fmla="*/ 5190443 h 10255743"/>
              <a:gd name="connsiteX7" fmla="*/ 3761243 w 10242569"/>
              <a:gd name="connsiteY7" fmla="*/ 8900720 h 10255743"/>
              <a:gd name="connsiteX8" fmla="*/ 5060200 w 10242569"/>
              <a:gd name="connsiteY8" fmla="*/ 10205956 h 10255743"/>
              <a:gd name="connsiteX9" fmla="*/ 5103707 w 10242569"/>
              <a:gd name="connsiteY9" fmla="*/ 10255743 h 10255743"/>
              <a:gd name="connsiteX10" fmla="*/ 5127928 w 10242569"/>
              <a:gd name="connsiteY10" fmla="*/ 10255743 h 10255743"/>
              <a:gd name="connsiteX11" fmla="*/ 5233334 w 10242569"/>
              <a:gd name="connsiteY11" fmla="*/ 10147647 h 10255743"/>
              <a:gd name="connsiteX12" fmla="*/ 10193228 w 10242569"/>
              <a:gd name="connsiteY12" fmla="*/ 5189097 h 10255743"/>
              <a:gd name="connsiteX13" fmla="*/ 10195023 w 10242569"/>
              <a:gd name="connsiteY13" fmla="*/ 5059471 h 102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242569" h="10255743">
                <a:moveTo>
                  <a:pt x="10195023" y="5059471"/>
                </a:moveTo>
                <a:cubicBezTo>
                  <a:pt x="8531408" y="3396753"/>
                  <a:pt x="6868242" y="1734035"/>
                  <a:pt x="5205076" y="71317"/>
                </a:cubicBezTo>
                <a:cubicBezTo>
                  <a:pt x="5182200" y="48442"/>
                  <a:pt x="5161568" y="23772"/>
                  <a:pt x="5140039" y="0"/>
                </a:cubicBezTo>
                <a:cubicBezTo>
                  <a:pt x="5127928" y="0"/>
                  <a:pt x="5115817" y="0"/>
                  <a:pt x="5103707" y="0"/>
                </a:cubicBezTo>
                <a:cubicBezTo>
                  <a:pt x="5081729" y="23324"/>
                  <a:pt x="5060648" y="47545"/>
                  <a:pt x="5037773" y="70420"/>
                </a:cubicBezTo>
                <a:cubicBezTo>
                  <a:pt x="3375055" y="1732689"/>
                  <a:pt x="1712786" y="3394959"/>
                  <a:pt x="50068" y="5056779"/>
                </a:cubicBezTo>
                <a:cubicBezTo>
                  <a:pt x="-16764" y="5123611"/>
                  <a:pt x="-16764" y="5123611"/>
                  <a:pt x="50516" y="5190443"/>
                </a:cubicBezTo>
                <a:cubicBezTo>
                  <a:pt x="1287575" y="6427052"/>
                  <a:pt x="2524633" y="7663662"/>
                  <a:pt x="3761243" y="8900720"/>
                </a:cubicBezTo>
                <a:cubicBezTo>
                  <a:pt x="4195424" y="9334902"/>
                  <a:pt x="4627363" y="9770877"/>
                  <a:pt x="5060200" y="10205956"/>
                </a:cubicBezTo>
                <a:cubicBezTo>
                  <a:pt x="5075898" y="10221655"/>
                  <a:pt x="5089354" y="10239147"/>
                  <a:pt x="5103707" y="10255743"/>
                </a:cubicBezTo>
                <a:cubicBezTo>
                  <a:pt x="5111781" y="10255743"/>
                  <a:pt x="5119854" y="10255743"/>
                  <a:pt x="5127928" y="10255743"/>
                </a:cubicBezTo>
                <a:cubicBezTo>
                  <a:pt x="5162914" y="10219861"/>
                  <a:pt x="5197451" y="10183081"/>
                  <a:pt x="5233334" y="10147647"/>
                </a:cubicBezTo>
                <a:cubicBezTo>
                  <a:pt x="6886632" y="8494796"/>
                  <a:pt x="8539931" y="6841947"/>
                  <a:pt x="10193228" y="5189097"/>
                </a:cubicBezTo>
                <a:cubicBezTo>
                  <a:pt x="10258714" y="5123611"/>
                  <a:pt x="10258714" y="5123611"/>
                  <a:pt x="10195023" y="5059471"/>
                </a:cubicBezTo>
                <a:close/>
              </a:path>
            </a:pathLst>
          </a:custGeom>
          <a:solidFill>
            <a:srgbClr val="84C0DC"/>
          </a:solidFill>
          <a:ln w="448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56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B6CAA-FF6D-489B-A822-D997F701B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765A1"/>
                </a:solidFill>
              </a:rPr>
              <a:t>Emissions Explained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E0E20-5E3F-D713-6058-04BC389B8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9732DF-36A3-FA9E-3A78-19D4B3BFF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74" y="1287619"/>
            <a:ext cx="10015222" cy="5047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04AE2D-06B6-088E-B2F4-0D0A76673572}"/>
              </a:ext>
            </a:extLst>
          </p:cNvPr>
          <p:cNvSpPr txBox="1"/>
          <p:nvPr/>
        </p:nvSpPr>
        <p:spPr>
          <a:xfrm>
            <a:off x="8175812" y="6581001"/>
            <a:ext cx="3864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Source: Apex Group – ESG Consulting Firm</a:t>
            </a:r>
          </a:p>
        </p:txBody>
      </p:sp>
    </p:spTree>
    <p:extLst>
      <p:ext uri="{BB962C8B-B14F-4D97-AF65-F5344CB8AC3E}">
        <p14:creationId xmlns:p14="http://schemas.microsoft.com/office/powerpoint/2010/main" val="491243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8186B-DC63-D225-1272-F096F75E6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765A1"/>
                </a:solidFill>
              </a:rPr>
              <a:t>Snapshot of HQ Climate Risk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9E3AD-49E2-074C-7C63-74588A8CD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51A8-F229-4BDE-B1A4-268F475480CD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5C6730-006E-017A-C678-94F5AE202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889" y="1852771"/>
            <a:ext cx="9626221" cy="478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718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yxsens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4087"/>
      </a:accent1>
      <a:accent2>
        <a:srgbClr val="05A0C4"/>
      </a:accent2>
      <a:accent3>
        <a:srgbClr val="A5A5A5"/>
      </a:accent3>
      <a:accent4>
        <a:srgbClr val="BFE5DF"/>
      </a:accent4>
      <a:accent5>
        <a:srgbClr val="FF8FA8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19027</TotalTime>
  <Words>994</Words>
  <Application>Microsoft Office PowerPoint</Application>
  <PresentationFormat>Widescreen</PresentationFormat>
  <Paragraphs>185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Montserrat</vt:lpstr>
      <vt:lpstr>Office Theme</vt:lpstr>
      <vt:lpstr>PowerPoint Presentation</vt:lpstr>
      <vt:lpstr>Agenda</vt:lpstr>
      <vt:lpstr>PowerPoint Presentation</vt:lpstr>
      <vt:lpstr>PowerPoint Presentation</vt:lpstr>
      <vt:lpstr>LTC ISS Scores – December 2021 vs. July 2022</vt:lpstr>
      <vt:lpstr>Peer Comparison – Dec. 2021 vs. July 2022</vt:lpstr>
      <vt:lpstr>PowerPoint Presentation</vt:lpstr>
      <vt:lpstr>PowerPoint Presentation</vt:lpstr>
      <vt:lpstr>PowerPoint Presentation</vt:lpstr>
      <vt:lpstr>New / Updated Disclosures (available in Diligent)</vt:lpstr>
      <vt:lpstr>PowerPoint Presentation</vt:lpstr>
      <vt:lpstr>PowerPoint Presentation</vt:lpstr>
      <vt:lpstr>Proposed UNSDGs for 2022 </vt:lpstr>
      <vt:lpstr>ESG General Roadmap</vt:lpstr>
      <vt:lpstr>Thank You</vt:lpstr>
      <vt:lpstr>Appendix </vt:lpstr>
      <vt:lpstr>Emissions Explained </vt:lpstr>
      <vt:lpstr>Snapshot of HQ Climate Risk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ESG Committee Update</dc:title>
  <dc:creator>Mandi Hogan</dc:creator>
  <cp:lastModifiedBy>Mandi Hogan</cp:lastModifiedBy>
  <cp:revision>301</cp:revision>
  <cp:lastPrinted>2022-04-11T17:00:08Z</cp:lastPrinted>
  <dcterms:created xsi:type="dcterms:W3CDTF">2022-03-29T21:55:29Z</dcterms:created>
  <dcterms:modified xsi:type="dcterms:W3CDTF">2022-07-23T14:13:37Z</dcterms:modified>
</cp:coreProperties>
</file>