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87" r:id="rId5"/>
  </p:sldMasterIdLst>
  <p:notesMasterIdLst>
    <p:notesMasterId r:id="rId9"/>
  </p:notesMasterIdLst>
  <p:sldIdLst>
    <p:sldId id="547" r:id="rId6"/>
    <p:sldId id="549" r:id="rId7"/>
    <p:sldId id="31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515B7A-C401-07FB-41B0-F9381664E880}" name="Layla Evans" initials="LE" userId="S::layla@cyberbeat.com.sg::fba6733a-b9fe-48f2-adfb-6d1e3078c49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uong Vo" initials="PV" lastIdx="4" clrIdx="0">
    <p:extLst>
      <p:ext uri="{19B8F6BF-5375-455C-9EA6-DF929625EA0E}">
        <p15:presenceInfo xmlns:p15="http://schemas.microsoft.com/office/powerpoint/2012/main" userId="S::phuong@cyberbeat.com.sg::e12367cc-a9f5-4e82-a09a-3dea06a5d938" providerId="AD"/>
      </p:ext>
    </p:extLst>
  </p:cmAuthor>
  <p:cmAuthor id="2" name="Rajan S. Narayan" initials="RN" lastIdx="3" clrIdx="1">
    <p:extLst>
      <p:ext uri="{19B8F6BF-5375-455C-9EA6-DF929625EA0E}">
        <p15:presenceInfo xmlns:p15="http://schemas.microsoft.com/office/powerpoint/2012/main" userId="S::narayan@cyberbeat.com.sg::eeab45f7-0af6-4ecf-85c2-6057daa03359" providerId="AD"/>
      </p:ext>
    </p:extLst>
  </p:cmAuthor>
  <p:cmAuthor id="3" name="Rajan S. Narayan" initials="RSN" lastIdx="3" clrIdx="2">
    <p:extLst>
      <p:ext uri="{19B8F6BF-5375-455C-9EA6-DF929625EA0E}">
        <p15:presenceInfo xmlns:p15="http://schemas.microsoft.com/office/powerpoint/2012/main" userId="Rajan S. Naray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AE9"/>
    <a:srgbClr val="812C7C"/>
    <a:srgbClr val="A769A1"/>
    <a:srgbClr val="7F287A"/>
    <a:srgbClr val="92278F"/>
    <a:srgbClr val="ED7D31"/>
    <a:srgbClr val="F9EBF8"/>
    <a:srgbClr val="F7941D"/>
    <a:srgbClr val="00B050"/>
    <a:srgbClr val="802A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98273-C178-C74E-8C4F-D4390833131C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4C6BC-0BBD-2146-8FC9-93170616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6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54C6BC-0BBD-2146-8FC9-931706164B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09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54C6BC-0BBD-2146-8FC9-931706164BA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4997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41F3396-BBC2-5144-AC56-9852D91C53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04B2003-601C-7F43-B48D-3775E584BD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br>
              <a:rPr lang="en-GB"/>
            </a:br>
            <a:endParaRPr lang="en-US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47B3264A-528D-7E4D-AC84-A948370EA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87BC-306D-A047-805F-59188992C38D}" type="datetime1">
              <a:t>7/14/2022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223BAA9-BB88-994B-9E62-D0DD3975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0804803-4DBE-CE4D-A9D0-571B696AB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1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F1FB6-8915-EE43-8026-C60EB057E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0FED1B-3028-464F-A4EC-2B2F2310D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39D6E-AC02-6F45-AE1E-215FEB559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733A-B208-6E4B-ABDD-C39734C1D0C9}" type="datetime1"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354AD-DEF7-5A44-8821-2FD0D623F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DA6C4-BFED-FA49-B477-D177E1422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98C34D-1A58-E443-8ADE-60778A8D8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5B8F6-150D-4442-8D88-96A032AB3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D8EF8-B5AB-604C-8D63-34D541CC2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0446-EAB5-9041-A12D-4138C22B39B1}" type="datetime1"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5E332-9D0F-E444-B1A9-0E0CB629F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7FB2A-546D-8F43-BA7E-0EB020C56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71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7202246-9B90-4CE1-AAF1-3328E51AE0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43DF42B-5E6A-409A-A205-0B59AE5FBD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530301" y="1690689"/>
            <a:ext cx="3148965" cy="1922438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C7A202D-9C81-48E9-AC0B-E4DDE20AE14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888689" y="1702826"/>
            <a:ext cx="3148965" cy="1922438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0EB58-EF7E-435A-8B07-B5BCF3AF1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24B5-652C-4DB5-B7C3-B5BBEC1280B1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F76098-6FA1-470A-BEF4-E4B0AC75E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47ABC-6745-43B6-8A64-6E191BD65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37076" y="1702826"/>
            <a:ext cx="3148965" cy="1922438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F57DE0-C032-4FCC-9006-09C2C328A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9FC-B8F3-F241-9F4F-71C6D1247B4B}" type="datetime1">
              <a:t>7/14/2022</a:t>
            </a:fld>
            <a:endParaRPr 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776CB-2819-4488-9012-A6EA22079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0506441-775A-4D93-ADE3-695C86D6699F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530301" y="3849456"/>
            <a:ext cx="3148965" cy="1922438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FA00A08C-FA2D-44B5-9451-63F193A3E7B3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4888689" y="3849456"/>
            <a:ext cx="3148965" cy="1922438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A8F9540-8D26-4ADA-88E6-B9A742232C2D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1337076" y="3849456"/>
            <a:ext cx="3148965" cy="1922438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3D7801BA-80A8-4F2C-90C8-155E6210A85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47634" y="1679576"/>
            <a:ext cx="376237" cy="376237"/>
          </a:xfrm>
        </p:spPr>
        <p:txBody>
          <a:bodyPr>
            <a:normAutofit/>
          </a:bodyPr>
          <a:lstStyle>
            <a:lvl1pPr marL="0" indent="0" algn="ctr">
              <a:buNone/>
              <a:defRPr sz="4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99C7ED62-8CE2-417B-9E03-DB47D419110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499246" y="1679576"/>
            <a:ext cx="376237" cy="376237"/>
          </a:xfrm>
        </p:spPr>
        <p:txBody>
          <a:bodyPr>
            <a:normAutofit/>
          </a:bodyPr>
          <a:lstStyle>
            <a:lvl1pPr marL="0" indent="0" algn="ctr">
              <a:buNone/>
              <a:defRPr sz="4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1" name="Picture Placeholder 28">
            <a:extLst>
              <a:ext uri="{FF2B5EF4-FFF2-40B4-BE49-F238E27FC236}">
                <a16:creationId xmlns:a16="http://schemas.microsoft.com/office/drawing/2014/main" id="{96383197-4013-4D5E-BF47-64BD2386A4D6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126282" y="1679576"/>
            <a:ext cx="376237" cy="376237"/>
          </a:xfrm>
        </p:spPr>
        <p:txBody>
          <a:bodyPr>
            <a:normAutofit/>
          </a:bodyPr>
          <a:lstStyle>
            <a:lvl1pPr marL="0" indent="0" algn="ctr">
              <a:buNone/>
              <a:defRPr sz="4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2" name="Picture Placeholder 28">
            <a:extLst>
              <a:ext uri="{FF2B5EF4-FFF2-40B4-BE49-F238E27FC236}">
                <a16:creationId xmlns:a16="http://schemas.microsoft.com/office/drawing/2014/main" id="{B2568099-B430-4F70-A248-1840860FFEE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47634" y="3792079"/>
            <a:ext cx="376237" cy="376237"/>
          </a:xfrm>
        </p:spPr>
        <p:txBody>
          <a:bodyPr>
            <a:normAutofit/>
          </a:bodyPr>
          <a:lstStyle>
            <a:lvl1pPr marL="0" indent="0" algn="ctr">
              <a:buNone/>
              <a:defRPr sz="4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3" name="Picture Placeholder 28">
            <a:extLst>
              <a:ext uri="{FF2B5EF4-FFF2-40B4-BE49-F238E27FC236}">
                <a16:creationId xmlns:a16="http://schemas.microsoft.com/office/drawing/2014/main" id="{82A0F640-3653-4074-BEAA-B09FF6E0B39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499246" y="3792079"/>
            <a:ext cx="376237" cy="376237"/>
          </a:xfrm>
        </p:spPr>
        <p:txBody>
          <a:bodyPr>
            <a:normAutofit/>
          </a:bodyPr>
          <a:lstStyle>
            <a:lvl1pPr marL="0" indent="0" algn="ctr">
              <a:buNone/>
              <a:defRPr sz="4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4" name="Picture Placeholder 28">
            <a:extLst>
              <a:ext uri="{FF2B5EF4-FFF2-40B4-BE49-F238E27FC236}">
                <a16:creationId xmlns:a16="http://schemas.microsoft.com/office/drawing/2014/main" id="{1723BD4F-261F-418F-B763-09039D2CA7B6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126282" y="3792079"/>
            <a:ext cx="376237" cy="376237"/>
          </a:xfrm>
        </p:spPr>
        <p:txBody>
          <a:bodyPr>
            <a:normAutofit/>
          </a:bodyPr>
          <a:lstStyle>
            <a:lvl1pPr marL="0" indent="0" algn="ctr">
              <a:buNone/>
              <a:defRPr sz="400"/>
            </a:lvl1pPr>
          </a:lstStyle>
          <a:p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550551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89000" y="1149350"/>
            <a:ext cx="10414000" cy="2324100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127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89000" y="3536950"/>
            <a:ext cx="10414000" cy="79375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22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indent="0" algn="ctr">
              <a:spcBef>
                <a:spcPts val="0"/>
              </a:spcBef>
              <a:buSzTx/>
              <a:buNone/>
              <a:defRPr sz="22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indent="0" algn="ctr">
              <a:spcBef>
                <a:spcPts val="0"/>
              </a:spcBef>
              <a:buSzTx/>
              <a:buNone/>
              <a:defRPr sz="22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indent="0" algn="ctr">
              <a:spcBef>
                <a:spcPts val="0"/>
              </a:spcBef>
              <a:buSzTx/>
              <a:buNone/>
              <a:defRPr sz="22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indent="0" algn="ctr">
              <a:spcBef>
                <a:spcPts val="0"/>
              </a:spcBef>
              <a:buSzTx/>
              <a:buNone/>
              <a:defRPr sz="22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2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600797" y="6289041"/>
            <a:ext cx="136804" cy="134620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401407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41F3396-BBC2-5144-AC56-9852D91C53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04B2003-601C-7F43-B48D-3775E584BD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br>
              <a:rPr lang="en-GB"/>
            </a:br>
            <a:endParaRPr lang="en-US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47B3264A-528D-7E4D-AC84-A948370EA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87BC-306D-A047-805F-59188992C38D}" type="datetime1">
              <a:t>7/14/2022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223BAA9-BB88-994B-9E62-D0DD3975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0804803-4DBE-CE4D-A9D0-571B696AB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56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4920B-9925-AC4B-99E0-282B30AD0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F11F1B-3BD1-5249-B7B1-349101E81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2CA5E-974A-1543-B864-3042A1B90BC4}" type="datetime1">
              <a:t>7/14/2022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A569A1-C669-EE42-BC32-5AE1ECFA1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8F01A-7C2D-C04C-94AE-4032EF432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4AFD090-B3C8-EA45-8BE2-84952B94F27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200" y="1783557"/>
            <a:ext cx="4533587" cy="2239962"/>
          </a:xfrm>
        </p:spPr>
        <p:txBody>
          <a:bodyPr/>
          <a:lstStyle/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977572-F5A9-B745-9921-87CE065C76DF}"/>
              </a:ext>
            </a:extLst>
          </p:cNvPr>
          <p:cNvGrpSpPr/>
          <p:nvPr userDrawn="1"/>
        </p:nvGrpSpPr>
        <p:grpSpPr>
          <a:xfrm>
            <a:off x="6566646" y="0"/>
            <a:ext cx="5625354" cy="6858001"/>
            <a:chOff x="6553199" y="0"/>
            <a:chExt cx="5625354" cy="6858001"/>
          </a:xfrm>
          <a:solidFill>
            <a:srgbClr val="7030A0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D91A19-D680-F741-890D-B5F85A6CB0C8}"/>
                </a:ext>
              </a:extLst>
            </p:cNvPr>
            <p:cNvSpPr/>
            <p:nvPr/>
          </p:nvSpPr>
          <p:spPr>
            <a:xfrm>
              <a:off x="9480176" y="1"/>
              <a:ext cx="2698377" cy="6858000"/>
            </a:xfrm>
            <a:prstGeom prst="rect">
              <a:avLst/>
            </a:prstGeom>
            <a:solidFill>
              <a:srgbClr val="812C7C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26FFC94-BCE7-0F48-A5BC-E2D2F486C185}"/>
                </a:ext>
              </a:extLst>
            </p:cNvPr>
            <p:cNvSpPr/>
            <p:nvPr/>
          </p:nvSpPr>
          <p:spPr>
            <a:xfrm>
              <a:off x="6553199" y="0"/>
              <a:ext cx="5513294" cy="6857999"/>
            </a:xfrm>
            <a:prstGeom prst="ellipse">
              <a:avLst/>
            </a:prstGeom>
            <a:solidFill>
              <a:srgbClr val="812C7C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02900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40F5E-8D17-0349-9381-1B236A64C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33DAB-7E74-A54A-A148-AB77D855A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C647E-6935-5743-B4EA-E191FBAD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BECD-5FD4-C44A-A91B-E709535A19C2}" type="datetime1"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E6CB1-172A-D145-854A-93BAA9524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BF6F3-FC01-6740-99CB-CAA449E8D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28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13A78-813A-6440-920A-F04E13D15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E00D73-05E3-B04A-ACE3-324AED57D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67C64-F7B0-E14D-82C7-4981377CB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783A-BB06-8C4B-8344-C6F76429AADC}" type="datetime1"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87283-F58B-7541-9025-216E81BE0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BE3C0-A866-154C-B35B-98F43D62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25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BED0-9D8D-C14C-8B52-30564CC2B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0E71E-9320-DF42-A4EF-0A5F29D4BA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A61E9-4F02-5F4E-ADFF-13E0E023C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BF07C-79BC-AB4E-8776-499F0B450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1C4B-6CED-F144-A169-3E15FCB22B5D}" type="datetime1"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90F85D-DF62-5942-9DEE-BEC2CCBB6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D0D17-E6D6-AE45-994B-8492BF2F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2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FA8AF-0D8F-5F45-AC2B-79834D90D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CB7F2-F667-5F41-BB01-4B6C04E03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F7196-610A-B34D-AACF-D1A14E89F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D64A65-2765-DD46-8B86-D94AAB4001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82084E-7635-2144-B6ED-821545885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9077C5-3ACF-204E-B477-7392B63E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BF43-C5BA-6742-9ACF-E1BB1C2971BC}" type="datetime1">
              <a:t>7/14/2022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B64506-83AC-9346-A593-0427B1111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89E960-992D-AE41-9815-DA5231ECB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000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4920B-9925-AC4B-99E0-282B30AD0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F11F1B-3BD1-5249-B7B1-349101E81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2CA5E-974A-1543-B864-3042A1B90BC4}" type="datetime1">
              <a:t>7/14/2022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A569A1-C669-EE42-BC32-5AE1ECFA1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8F01A-7C2D-C04C-94AE-4032EF432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4AFD090-B3C8-EA45-8BE2-84952B94F27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200" y="1783557"/>
            <a:ext cx="4533587" cy="2239962"/>
          </a:xfrm>
        </p:spPr>
        <p:txBody>
          <a:bodyPr/>
          <a:lstStyle/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977572-F5A9-B745-9921-87CE065C76DF}"/>
              </a:ext>
            </a:extLst>
          </p:cNvPr>
          <p:cNvGrpSpPr/>
          <p:nvPr userDrawn="1"/>
        </p:nvGrpSpPr>
        <p:grpSpPr>
          <a:xfrm>
            <a:off x="6566646" y="0"/>
            <a:ext cx="5625354" cy="6858001"/>
            <a:chOff x="6553199" y="0"/>
            <a:chExt cx="5625354" cy="6858001"/>
          </a:xfrm>
          <a:solidFill>
            <a:srgbClr val="7030A0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D91A19-D680-F741-890D-B5F85A6CB0C8}"/>
                </a:ext>
              </a:extLst>
            </p:cNvPr>
            <p:cNvSpPr/>
            <p:nvPr/>
          </p:nvSpPr>
          <p:spPr>
            <a:xfrm>
              <a:off x="9480176" y="1"/>
              <a:ext cx="2698377" cy="6858000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26FFC94-BCE7-0F48-A5BC-E2D2F486C185}"/>
                </a:ext>
              </a:extLst>
            </p:cNvPr>
            <p:cNvSpPr/>
            <p:nvPr/>
          </p:nvSpPr>
          <p:spPr>
            <a:xfrm>
              <a:off x="6553199" y="0"/>
              <a:ext cx="5513294" cy="6857999"/>
            </a:xfrm>
            <a:prstGeom prst="ellipse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13711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2528-1348-0B4B-9598-0541F5B78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A3AB71-441E-1D4C-96D4-69126CBD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5EF2A-7183-E044-9EB4-79CFDF49EEBF}" type="datetime1">
              <a:t>7/14/2022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E46946-9C20-8943-B9C1-DF056B8B9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183F5E-E1E3-2F42-8775-7D283E2CB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634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C762E-EF13-604A-9053-79F91470A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EB0A3-C71C-2E4B-B8DF-0E8815699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76D9B-2E18-0344-998B-DF61A5606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2F731-4177-1741-983F-87702C25C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3F736-4A5F-C942-ACDC-F5C9AFFFB6EE}" type="datetime1"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AECA7-BECD-E647-80D7-36F3D315B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3DA89D-CB94-284A-B0E6-6B1D6B398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087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875C-54F6-DD4B-941A-E78CB05B9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5752E1-2364-2F49-8F77-C5ACC3CA8C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CF49F6-9F64-904D-8790-051829FC6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50DE3-B030-BC43-A4F0-A9C4C6746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88389-1D7A-954D-BB0E-4A48537E269A}" type="datetime1"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E813E-0137-0342-84EC-2B80E8695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7D97D-F2C8-204E-AE05-5E06FB13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931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F1FB6-8915-EE43-8026-C60EB057E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0FED1B-3028-464F-A4EC-2B2F2310D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39D6E-AC02-6F45-AE1E-215FEB559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733A-B208-6E4B-ABDD-C39734C1D0C9}" type="datetime1"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354AD-DEF7-5A44-8821-2FD0D623F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DA6C4-BFED-FA49-B477-D177E1422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213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98C34D-1A58-E443-8ADE-60778A8D8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5B8F6-150D-4442-8D88-96A032AB3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D8EF8-B5AB-604C-8D63-34D541CC2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0446-EAB5-9041-A12D-4138C22B39B1}" type="datetime1"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5E332-9D0F-E444-B1A9-0E0CB629F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7FB2A-546D-8F43-BA7E-0EB020C56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0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40F5E-8D17-0349-9381-1B236A64C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33DAB-7E74-A54A-A148-AB77D855A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C647E-6935-5743-B4EA-E191FBAD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BECD-5FD4-C44A-A91B-E709535A19C2}" type="datetime1"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E6CB1-172A-D145-854A-93BAA9524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BF6F3-FC01-6740-99CB-CAA449E8D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33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13A78-813A-6440-920A-F04E13D15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E00D73-05E3-B04A-ACE3-324AED57D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67C64-F7B0-E14D-82C7-4981377CB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783A-BB06-8C4B-8344-C6F76429AADC}" type="datetime1"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87283-F58B-7541-9025-216E81BE0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BE3C0-A866-154C-B35B-98F43D62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62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BED0-9D8D-C14C-8B52-30564CC2B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0E71E-9320-DF42-A4EF-0A5F29D4BA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A61E9-4F02-5F4E-ADFF-13E0E023C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BF07C-79BC-AB4E-8776-499F0B450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1C4B-6CED-F144-A169-3E15FCB22B5D}" type="datetime1"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90F85D-DF62-5942-9DEE-BEC2CCBB6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D0D17-E6D6-AE45-994B-8492BF2F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5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FA8AF-0D8F-5F45-AC2B-79834D90D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CB7F2-F667-5F41-BB01-4B6C04E03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F7196-610A-B34D-AACF-D1A14E89F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D64A65-2765-DD46-8B86-D94AAB4001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82084E-7635-2144-B6ED-821545885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9077C5-3ACF-204E-B477-7392B63E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BF43-C5BA-6742-9ACF-E1BB1C2971BC}" type="datetime1">
              <a:t>7/14/2022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B64506-83AC-9346-A593-0427B1111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89E960-992D-AE41-9815-DA5231ECB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96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2528-1348-0B4B-9598-0541F5B78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A3AB71-441E-1D4C-96D4-69126CBD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5EF2A-7183-E044-9EB4-79CFDF49EEBF}" type="datetime1">
              <a:t>7/14/2022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E46946-9C20-8943-B9C1-DF056B8B9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183F5E-E1E3-2F42-8775-7D283E2CB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06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C762E-EF13-604A-9053-79F91470A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EB0A3-C71C-2E4B-B8DF-0E8815699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76D9B-2E18-0344-998B-DF61A5606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2F731-4177-1741-983F-87702C25C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3F736-4A5F-C942-ACDC-F5C9AFFFB6EE}" type="datetime1"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AECA7-BECD-E647-80D7-36F3D315B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3DA89D-CB94-284A-B0E6-6B1D6B398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84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875C-54F6-DD4B-941A-E78CB05B9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5752E1-2364-2F49-8F77-C5ACC3CA8C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CF49F6-9F64-904D-8790-051829FC6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50DE3-B030-BC43-A4F0-A9C4C6746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88389-1D7A-954D-BB0E-4A48537E269A}" type="datetime1"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E813E-0137-0342-84EC-2B80E8695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7D97D-F2C8-204E-AE05-5E06FB13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5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AA87D1-417D-D141-B3DD-1D87E873F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br>
              <a:rPr lang="en-GB"/>
            </a:b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2B3BA9-7C8E-BB4B-AC18-C395CEBE5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A9366-9A87-384A-8071-63E529339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B4C96-255B-184A-9EAD-EE3917557587}" type="datetime1"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EBFAA-7387-A948-A853-6AB905BB2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F0DBC-B5EC-C249-94AB-956C8A3A0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1C9C52-25AF-0C41-B056-F7FA981BD39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11900"/>
            <a:ext cx="1701800" cy="381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349BB38-2487-6144-B427-919B10E9F843}"/>
              </a:ext>
            </a:extLst>
          </p:cNvPr>
          <p:cNvSpPr txBox="1"/>
          <p:nvPr userDrawn="1"/>
        </p:nvSpPr>
        <p:spPr>
          <a:xfrm flipH="1">
            <a:off x="2482850" y="6419313"/>
            <a:ext cx="4845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/>
              <a:t>We are on the beat with you </a:t>
            </a:r>
          </a:p>
        </p:txBody>
      </p:sp>
    </p:spTree>
    <p:extLst>
      <p:ext uri="{BB962C8B-B14F-4D97-AF65-F5344CB8AC3E}">
        <p14:creationId xmlns:p14="http://schemas.microsoft.com/office/powerpoint/2010/main" val="187332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AA87D1-417D-D141-B3DD-1D87E873F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br>
              <a:rPr lang="en-GB"/>
            </a:b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2B3BA9-7C8E-BB4B-AC18-C395CEBE5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A9366-9A87-384A-8071-63E529339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B4C96-255B-184A-9EAD-EE3917557587}" type="datetime1"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EBFAA-7387-A948-A853-6AB905BB2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F0DBC-B5EC-C249-94AB-956C8A3A0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3E84D-BB60-604D-9E11-42B12924C60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1C9C52-25AF-0C41-B056-F7FA981BD39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11900"/>
            <a:ext cx="1701800" cy="381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349BB38-2487-6144-B427-919B10E9F843}"/>
              </a:ext>
            </a:extLst>
          </p:cNvPr>
          <p:cNvSpPr txBox="1"/>
          <p:nvPr userDrawn="1"/>
        </p:nvSpPr>
        <p:spPr>
          <a:xfrm flipH="1">
            <a:off x="2482850" y="6419313"/>
            <a:ext cx="4845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/>
              <a:t>We are on the beat with you </a:t>
            </a:r>
          </a:p>
        </p:txBody>
      </p:sp>
    </p:spTree>
    <p:extLst>
      <p:ext uri="{BB962C8B-B14F-4D97-AF65-F5344CB8AC3E}">
        <p14:creationId xmlns:p14="http://schemas.microsoft.com/office/powerpoint/2010/main" val="75422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20.sv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8D0469-8048-46D9-9D80-BF4E8F984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03E84D-BB60-604D-9E11-42B12924C60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02943-C256-4EF9-9FCD-5D829EDFDFCE}"/>
              </a:ext>
            </a:extLst>
          </p:cNvPr>
          <p:cNvSpPr/>
          <p:nvPr/>
        </p:nvSpPr>
        <p:spPr>
          <a:xfrm>
            <a:off x="739739" y="6267236"/>
            <a:ext cx="3842535" cy="4542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CD7D34-021A-4B78-A7EE-5A19E3437F63}"/>
              </a:ext>
            </a:extLst>
          </p:cNvPr>
          <p:cNvSpPr/>
          <p:nvPr/>
        </p:nvSpPr>
        <p:spPr>
          <a:xfrm>
            <a:off x="739739" y="6267236"/>
            <a:ext cx="3842535" cy="4542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CDD9B7-5F25-4D73-A289-DE1B0E65714B}"/>
              </a:ext>
            </a:extLst>
          </p:cNvPr>
          <p:cNvSpPr txBox="1"/>
          <p:nvPr/>
        </p:nvSpPr>
        <p:spPr>
          <a:xfrm>
            <a:off x="419100" y="6453854"/>
            <a:ext cx="2933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© Cyberbeat Pte. Ltd.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C4D3B9-3470-4C8C-836A-8E54BB2FFEDD}"/>
              </a:ext>
            </a:extLst>
          </p:cNvPr>
          <p:cNvSpPr txBox="1"/>
          <p:nvPr/>
        </p:nvSpPr>
        <p:spPr>
          <a:xfrm>
            <a:off x="5914276" y="6460351"/>
            <a:ext cx="2933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Confidential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1402A7-E249-8315-11C1-F52BCC5A40A7}"/>
              </a:ext>
            </a:extLst>
          </p:cNvPr>
          <p:cNvSpPr txBox="1"/>
          <p:nvPr/>
        </p:nvSpPr>
        <p:spPr>
          <a:xfrm>
            <a:off x="443495" y="3878114"/>
            <a:ext cx="5398902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1800" kern="1200" dirty="0">
                <a:solidFill>
                  <a:srgbClr val="92278F"/>
                </a:solidFill>
              </a:rPr>
              <a:t>online payment security</a:t>
            </a:r>
          </a:p>
          <a:p>
            <a:pPr algn="ctr"/>
            <a:r>
              <a:rPr lang="en-US" dirty="0">
                <a:solidFill>
                  <a:srgbClr val="92278F"/>
                </a:solidFill>
              </a:rPr>
              <a:t>		</a:t>
            </a:r>
            <a:r>
              <a:rPr lang="en-US" sz="1800" kern="1200" dirty="0">
                <a:solidFill>
                  <a:srgbClr val="F7941D"/>
                </a:solidFill>
              </a:rPr>
              <a:t>to </a:t>
            </a:r>
            <a:r>
              <a:rPr lang="en-US" dirty="0">
                <a:solidFill>
                  <a:srgbClr val="F7941D"/>
                </a:solidFill>
              </a:rPr>
              <a:t>eliminate </a:t>
            </a:r>
            <a:r>
              <a:rPr lang="en-US" sz="1800" kern="1200" dirty="0">
                <a:solidFill>
                  <a:srgbClr val="F7941D"/>
                </a:solidFill>
              </a:rPr>
              <a:t>cart abandonment</a:t>
            </a:r>
            <a:endParaRPr lang="en-SG" dirty="0">
              <a:solidFill>
                <a:srgbClr val="F7941D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0E8307-4069-B79B-4168-DF3C8F57E14A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8971" y="2682253"/>
            <a:ext cx="4507950" cy="100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519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D02A4E-D5BF-45C8-98D7-4653144926ED}"/>
              </a:ext>
            </a:extLst>
          </p:cNvPr>
          <p:cNvSpPr/>
          <p:nvPr/>
        </p:nvSpPr>
        <p:spPr>
          <a:xfrm>
            <a:off x="387666" y="175223"/>
            <a:ext cx="115042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>
                <a:solidFill>
                  <a:srgbClr val="92278F"/>
                </a:solidFill>
                <a:latin typeface="+mj-lt"/>
                <a:ea typeface="+mj-ea"/>
                <a:cs typeface="+mj-cs"/>
              </a:rPr>
              <a:t>Business Solutions &amp; Client Verticals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0D73833-B283-4867-9C13-EA34B982984F}"/>
              </a:ext>
            </a:extLst>
          </p:cNvPr>
          <p:cNvCxnSpPr>
            <a:cxnSpLocks/>
          </p:cNvCxnSpPr>
          <p:nvPr/>
        </p:nvCxnSpPr>
        <p:spPr>
          <a:xfrm>
            <a:off x="495300" y="1089748"/>
            <a:ext cx="1105852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Footer Placeholder 2">
            <a:extLst>
              <a:ext uri="{FF2B5EF4-FFF2-40B4-BE49-F238E27FC236}">
                <a16:creationId xmlns:a16="http://schemas.microsoft.com/office/drawing/2014/main" id="{98E2A15B-A742-4418-B316-ED9128C810C8}"/>
              </a:ext>
            </a:extLst>
          </p:cNvPr>
          <p:cNvSpPr txBox="1">
            <a:spLocks/>
          </p:cNvSpPr>
          <p:nvPr/>
        </p:nvSpPr>
        <p:spPr>
          <a:xfrm>
            <a:off x="8839200" y="650021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Confidential - ©Cyberbeat Pte. Ltd.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59AC37-2FC1-4A18-BCEF-53A316BBA1FE}"/>
              </a:ext>
            </a:extLst>
          </p:cNvPr>
          <p:cNvSpPr txBox="1"/>
          <p:nvPr/>
        </p:nvSpPr>
        <p:spPr>
          <a:xfrm>
            <a:off x="495301" y="1344886"/>
            <a:ext cx="2638317" cy="3299045"/>
          </a:xfrm>
          <a:prstGeom prst="rect">
            <a:avLst/>
          </a:prstGeom>
          <a:solidFill>
            <a:srgbClr val="F9EBF8"/>
          </a:solidFill>
        </p:spPr>
        <p:txBody>
          <a:bodyPr wrap="square">
            <a:spAutoFit/>
          </a:bodyPr>
          <a:lstStyle/>
          <a:p>
            <a:pPr marL="0" lvl="1" algn="ctr">
              <a:lnSpc>
                <a:spcPct val="107000"/>
              </a:lnSpc>
            </a:pPr>
            <a:r>
              <a:rPr lang="en-SG" sz="1400" b="1" dirty="0">
                <a:latin typeface="Verdana" panose="020B0604030504040204" pitchFamily="34" charset="0"/>
                <a:ea typeface="Verdana" panose="020B0604030504040204" pitchFamily="34" charset="0"/>
              </a:rPr>
              <a:t>Target Client Verticals</a:t>
            </a:r>
          </a:p>
          <a:p>
            <a:pPr marL="0" lvl="1" algn="ctr">
              <a:lnSpc>
                <a:spcPct val="107000"/>
              </a:lnSpc>
            </a:pPr>
            <a:endParaRPr lang="en-SG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SG" sz="1400" dirty="0">
                <a:latin typeface="Verdana" panose="020B0604030504040204" pitchFamily="34" charset="0"/>
                <a:ea typeface="Verdana" panose="020B0604030504040204" pitchFamily="34" charset="0"/>
              </a:rPr>
              <a:t>Financial Institutions</a:t>
            </a:r>
          </a:p>
          <a:p>
            <a:pPr marL="800100" lvl="2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SG" sz="1400" dirty="0">
                <a:latin typeface="Verdana" panose="020B0604030504040204" pitchFamily="34" charset="0"/>
                <a:ea typeface="Verdana" panose="020B0604030504040204" pitchFamily="34" charset="0"/>
              </a:rPr>
              <a:t>Issuers </a:t>
            </a:r>
          </a:p>
          <a:p>
            <a:pPr marL="800100" lvl="2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SG" sz="1400" dirty="0">
                <a:latin typeface="Verdana" panose="020B0604030504040204" pitchFamily="34" charset="0"/>
                <a:ea typeface="Verdana" panose="020B0604030504040204" pitchFamily="34" charset="0"/>
              </a:rPr>
              <a:t>Acquirers</a:t>
            </a:r>
          </a:p>
          <a:p>
            <a:pPr marL="800100" lvl="2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SG" sz="1400" dirty="0">
                <a:latin typeface="Verdana" panose="020B0604030504040204" pitchFamily="34" charset="0"/>
                <a:ea typeface="Verdana" panose="020B0604030504040204" pitchFamily="34" charset="0"/>
              </a:rPr>
              <a:t>Banks </a:t>
            </a:r>
          </a:p>
          <a:p>
            <a:pPr marL="800100" lvl="2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SG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FinTechs</a:t>
            </a:r>
            <a:endParaRPr lang="en-SG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SG" sz="1400" dirty="0">
                <a:latin typeface="Verdana" panose="020B0604030504040204" pitchFamily="34" charset="0"/>
                <a:ea typeface="Verdana" panose="020B0604030504040204" pitchFamily="34" charset="0"/>
              </a:rPr>
              <a:t>Airlines</a:t>
            </a:r>
          </a:p>
          <a:p>
            <a:pPr marL="3429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SG" sz="1400" dirty="0">
                <a:latin typeface="Verdana" panose="020B0604030504040204" pitchFamily="34" charset="0"/>
                <a:ea typeface="Verdana" panose="020B0604030504040204" pitchFamily="34" charset="0"/>
              </a:rPr>
              <a:t>Hotels</a:t>
            </a:r>
          </a:p>
          <a:p>
            <a:pPr marL="3429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SG" sz="1400" dirty="0">
                <a:latin typeface="Verdana" panose="020B0604030504040204" pitchFamily="34" charset="0"/>
                <a:ea typeface="Verdana" panose="020B0604030504040204" pitchFamily="34" charset="0"/>
              </a:rPr>
              <a:t>Merchant Aggregators</a:t>
            </a:r>
          </a:p>
          <a:p>
            <a:pPr marL="3429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SG" sz="1400" dirty="0">
                <a:latin typeface="Verdana" panose="020B0604030504040204" pitchFamily="34" charset="0"/>
                <a:ea typeface="Verdana" panose="020B0604030504040204" pitchFamily="34" charset="0"/>
              </a:rPr>
              <a:t>Large Retailers</a:t>
            </a:r>
          </a:p>
          <a:p>
            <a:pPr marL="3429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SG" sz="1400" dirty="0">
                <a:latin typeface="Verdana" panose="020B0604030504040204" pitchFamily="34" charset="0"/>
                <a:ea typeface="Verdana" panose="020B0604030504040204" pitchFamily="34" charset="0"/>
              </a:rPr>
              <a:t>SMEs</a:t>
            </a:r>
          </a:p>
          <a:p>
            <a:pPr marL="3429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SG" sz="2800" dirty="0">
              <a:solidFill>
                <a:srgbClr val="92278F"/>
              </a:solidFill>
            </a:endParaRPr>
          </a:p>
        </p:txBody>
      </p:sp>
      <p:pic>
        <p:nvPicPr>
          <p:cNvPr id="9" name="Picture 8" descr="Calendar&#10;&#10;Description automatically generated with low confidence">
            <a:extLst>
              <a:ext uri="{FF2B5EF4-FFF2-40B4-BE49-F238E27FC236}">
                <a16:creationId xmlns:a16="http://schemas.microsoft.com/office/drawing/2014/main" id="{33EF10A3-7B80-4479-82A4-57D2893BF9E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84586" y="1344886"/>
            <a:ext cx="8158965" cy="3276253"/>
          </a:xfrm>
          <a:prstGeom prst="rect">
            <a:avLst/>
          </a:prstGeom>
        </p:spPr>
      </p:pic>
      <p:sp>
        <p:nvSpPr>
          <p:cNvPr id="12" name="Rectangle: Diagonal Corners Snipped 11">
            <a:extLst>
              <a:ext uri="{FF2B5EF4-FFF2-40B4-BE49-F238E27FC236}">
                <a16:creationId xmlns:a16="http://schemas.microsoft.com/office/drawing/2014/main" id="{08789BE4-8E88-40BE-8B83-CD31CDB80CBE}"/>
              </a:ext>
            </a:extLst>
          </p:cNvPr>
          <p:cNvSpPr/>
          <p:nvPr/>
        </p:nvSpPr>
        <p:spPr>
          <a:xfrm>
            <a:off x="495299" y="4826950"/>
            <a:ext cx="11048251" cy="1507215"/>
          </a:xfrm>
          <a:prstGeom prst="snip2DiagRect">
            <a:avLst/>
          </a:prstGeom>
          <a:solidFill>
            <a:srgbClr val="FCF0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BUSINESS SOLUTIONS</a:t>
            </a:r>
          </a:p>
          <a:p>
            <a:pPr algn="ctr">
              <a:lnSpc>
                <a:spcPct val="150000"/>
              </a:lnSpc>
            </a:pP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Digital Payment Processing, Fraud Prevention/detection, Corporate Cards, Keyless Entry, Loyalty Monetization, </a:t>
            </a:r>
          </a:p>
          <a:p>
            <a:pPr algn="ctr">
              <a:lnSpc>
                <a:spcPct val="150000"/>
              </a:lnSpc>
            </a:pP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Single ID Management, Travel Cards, Fleet &amp; Fuel Cards, OTP/2FA</a:t>
            </a:r>
          </a:p>
          <a:p>
            <a:pPr algn="ctr">
              <a:lnSpc>
                <a:spcPct val="150000"/>
              </a:lnSpc>
            </a:pPr>
            <a:r>
              <a:rPr 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Passwordless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Login, Enhanced Identity Verification </a:t>
            </a:r>
          </a:p>
        </p:txBody>
      </p:sp>
      <p:sp>
        <p:nvSpPr>
          <p:cNvPr id="13" name="Google Shape;739;p64">
            <a:extLst>
              <a:ext uri="{FF2B5EF4-FFF2-40B4-BE49-F238E27FC236}">
                <a16:creationId xmlns:a16="http://schemas.microsoft.com/office/drawing/2014/main" id="{BEC62566-6492-401C-B750-DC1B4E6A2A47}"/>
              </a:ext>
            </a:extLst>
          </p:cNvPr>
          <p:cNvSpPr/>
          <p:nvPr/>
        </p:nvSpPr>
        <p:spPr>
          <a:xfrm>
            <a:off x="495299" y="5270610"/>
            <a:ext cx="501176" cy="485007"/>
          </a:xfrm>
          <a:custGeom>
            <a:avLst/>
            <a:gdLst/>
            <a:ahLst/>
            <a:cxnLst/>
            <a:rect l="l" t="t" r="r" b="b"/>
            <a:pathLst>
              <a:path w="16620" h="16644" extrusionOk="0">
                <a:moveTo>
                  <a:pt x="11437" y="5767"/>
                </a:moveTo>
                <a:lnTo>
                  <a:pt x="11753" y="6132"/>
                </a:lnTo>
                <a:lnTo>
                  <a:pt x="12094" y="6522"/>
                </a:lnTo>
                <a:lnTo>
                  <a:pt x="11510" y="7179"/>
                </a:lnTo>
                <a:lnTo>
                  <a:pt x="11291" y="7008"/>
                </a:lnTo>
                <a:lnTo>
                  <a:pt x="11096" y="6862"/>
                </a:lnTo>
                <a:lnTo>
                  <a:pt x="10877" y="6668"/>
                </a:lnTo>
                <a:lnTo>
                  <a:pt x="10756" y="6570"/>
                </a:lnTo>
                <a:lnTo>
                  <a:pt x="10610" y="6497"/>
                </a:lnTo>
                <a:lnTo>
                  <a:pt x="10926" y="6230"/>
                </a:lnTo>
                <a:lnTo>
                  <a:pt x="10975" y="6303"/>
                </a:lnTo>
                <a:lnTo>
                  <a:pt x="11048" y="6400"/>
                </a:lnTo>
                <a:lnTo>
                  <a:pt x="11194" y="6546"/>
                </a:lnTo>
                <a:lnTo>
                  <a:pt x="11388" y="6789"/>
                </a:lnTo>
                <a:lnTo>
                  <a:pt x="11486" y="6887"/>
                </a:lnTo>
                <a:lnTo>
                  <a:pt x="11632" y="6960"/>
                </a:lnTo>
                <a:lnTo>
                  <a:pt x="11680" y="6960"/>
                </a:lnTo>
                <a:lnTo>
                  <a:pt x="11705" y="6911"/>
                </a:lnTo>
                <a:lnTo>
                  <a:pt x="11680" y="6765"/>
                </a:lnTo>
                <a:lnTo>
                  <a:pt x="11632" y="6619"/>
                </a:lnTo>
                <a:lnTo>
                  <a:pt x="11534" y="6522"/>
                </a:lnTo>
                <a:lnTo>
                  <a:pt x="11437" y="6400"/>
                </a:lnTo>
                <a:lnTo>
                  <a:pt x="11291" y="6205"/>
                </a:lnTo>
                <a:lnTo>
                  <a:pt x="11218" y="6108"/>
                </a:lnTo>
                <a:lnTo>
                  <a:pt x="11121" y="6059"/>
                </a:lnTo>
                <a:lnTo>
                  <a:pt x="11437" y="5767"/>
                </a:lnTo>
                <a:close/>
                <a:moveTo>
                  <a:pt x="10464" y="6643"/>
                </a:moveTo>
                <a:lnTo>
                  <a:pt x="10537" y="6765"/>
                </a:lnTo>
                <a:lnTo>
                  <a:pt x="10634" y="6887"/>
                </a:lnTo>
                <a:lnTo>
                  <a:pt x="10853" y="7106"/>
                </a:lnTo>
                <a:lnTo>
                  <a:pt x="11048" y="7300"/>
                </a:lnTo>
                <a:lnTo>
                  <a:pt x="11242" y="7495"/>
                </a:lnTo>
                <a:lnTo>
                  <a:pt x="11121" y="7641"/>
                </a:lnTo>
                <a:lnTo>
                  <a:pt x="10902" y="7446"/>
                </a:lnTo>
                <a:lnTo>
                  <a:pt x="10658" y="7276"/>
                </a:lnTo>
                <a:lnTo>
                  <a:pt x="10440" y="7057"/>
                </a:lnTo>
                <a:lnTo>
                  <a:pt x="10318" y="6960"/>
                </a:lnTo>
                <a:lnTo>
                  <a:pt x="10172" y="6887"/>
                </a:lnTo>
                <a:lnTo>
                  <a:pt x="10464" y="6643"/>
                </a:lnTo>
                <a:close/>
                <a:moveTo>
                  <a:pt x="10075" y="6984"/>
                </a:moveTo>
                <a:lnTo>
                  <a:pt x="10075" y="7057"/>
                </a:lnTo>
                <a:lnTo>
                  <a:pt x="10123" y="7130"/>
                </a:lnTo>
                <a:lnTo>
                  <a:pt x="10196" y="7276"/>
                </a:lnTo>
                <a:lnTo>
                  <a:pt x="10318" y="7398"/>
                </a:lnTo>
                <a:lnTo>
                  <a:pt x="10415" y="7519"/>
                </a:lnTo>
                <a:lnTo>
                  <a:pt x="10658" y="7714"/>
                </a:lnTo>
                <a:lnTo>
                  <a:pt x="10780" y="7811"/>
                </a:lnTo>
                <a:lnTo>
                  <a:pt x="10926" y="7909"/>
                </a:lnTo>
                <a:lnTo>
                  <a:pt x="10683" y="8176"/>
                </a:lnTo>
                <a:lnTo>
                  <a:pt x="10585" y="8055"/>
                </a:lnTo>
                <a:lnTo>
                  <a:pt x="10488" y="7957"/>
                </a:lnTo>
                <a:lnTo>
                  <a:pt x="10269" y="7787"/>
                </a:lnTo>
                <a:lnTo>
                  <a:pt x="10002" y="7519"/>
                </a:lnTo>
                <a:lnTo>
                  <a:pt x="9734" y="7276"/>
                </a:lnTo>
                <a:lnTo>
                  <a:pt x="10075" y="6984"/>
                </a:lnTo>
                <a:close/>
                <a:moveTo>
                  <a:pt x="9515" y="7495"/>
                </a:moveTo>
                <a:lnTo>
                  <a:pt x="9612" y="7617"/>
                </a:lnTo>
                <a:lnTo>
                  <a:pt x="9710" y="7738"/>
                </a:lnTo>
                <a:lnTo>
                  <a:pt x="9953" y="7957"/>
                </a:lnTo>
                <a:lnTo>
                  <a:pt x="10172" y="8201"/>
                </a:lnTo>
                <a:lnTo>
                  <a:pt x="10318" y="8347"/>
                </a:lnTo>
                <a:lnTo>
                  <a:pt x="10464" y="8444"/>
                </a:lnTo>
                <a:lnTo>
                  <a:pt x="10172" y="8809"/>
                </a:lnTo>
                <a:lnTo>
                  <a:pt x="9904" y="8468"/>
                </a:lnTo>
                <a:lnTo>
                  <a:pt x="9661" y="8176"/>
                </a:lnTo>
                <a:lnTo>
                  <a:pt x="9466" y="7933"/>
                </a:lnTo>
                <a:lnTo>
                  <a:pt x="9369" y="7811"/>
                </a:lnTo>
                <a:lnTo>
                  <a:pt x="9272" y="7714"/>
                </a:lnTo>
                <a:lnTo>
                  <a:pt x="9515" y="7495"/>
                </a:lnTo>
                <a:close/>
                <a:moveTo>
                  <a:pt x="9004" y="7933"/>
                </a:moveTo>
                <a:lnTo>
                  <a:pt x="9126" y="8128"/>
                </a:lnTo>
                <a:lnTo>
                  <a:pt x="9272" y="8298"/>
                </a:lnTo>
                <a:lnTo>
                  <a:pt x="9564" y="8663"/>
                </a:lnTo>
                <a:lnTo>
                  <a:pt x="9880" y="9028"/>
                </a:lnTo>
                <a:lnTo>
                  <a:pt x="9904" y="9077"/>
                </a:lnTo>
                <a:lnTo>
                  <a:pt x="9856" y="9125"/>
                </a:lnTo>
                <a:lnTo>
                  <a:pt x="9734" y="9271"/>
                </a:lnTo>
                <a:lnTo>
                  <a:pt x="9710" y="9198"/>
                </a:lnTo>
                <a:lnTo>
                  <a:pt x="9442" y="8858"/>
                </a:lnTo>
                <a:lnTo>
                  <a:pt x="9126" y="8517"/>
                </a:lnTo>
                <a:lnTo>
                  <a:pt x="8955" y="8322"/>
                </a:lnTo>
                <a:lnTo>
                  <a:pt x="8785" y="8152"/>
                </a:lnTo>
                <a:lnTo>
                  <a:pt x="9004" y="7933"/>
                </a:lnTo>
                <a:close/>
                <a:moveTo>
                  <a:pt x="8517" y="8371"/>
                </a:moveTo>
                <a:lnTo>
                  <a:pt x="8663" y="8590"/>
                </a:lnTo>
                <a:lnTo>
                  <a:pt x="8809" y="8785"/>
                </a:lnTo>
                <a:lnTo>
                  <a:pt x="9101" y="9150"/>
                </a:lnTo>
                <a:lnTo>
                  <a:pt x="9272" y="9320"/>
                </a:lnTo>
                <a:lnTo>
                  <a:pt x="9442" y="9466"/>
                </a:lnTo>
                <a:lnTo>
                  <a:pt x="9515" y="9490"/>
                </a:lnTo>
                <a:lnTo>
                  <a:pt x="9199" y="9806"/>
                </a:lnTo>
                <a:lnTo>
                  <a:pt x="9174" y="9709"/>
                </a:lnTo>
                <a:lnTo>
                  <a:pt x="9150" y="9612"/>
                </a:lnTo>
                <a:lnTo>
                  <a:pt x="9053" y="9442"/>
                </a:lnTo>
                <a:lnTo>
                  <a:pt x="8931" y="9271"/>
                </a:lnTo>
                <a:lnTo>
                  <a:pt x="8785" y="9125"/>
                </a:lnTo>
                <a:lnTo>
                  <a:pt x="8590" y="8833"/>
                </a:lnTo>
                <a:lnTo>
                  <a:pt x="8444" y="8663"/>
                </a:lnTo>
                <a:lnTo>
                  <a:pt x="8323" y="8541"/>
                </a:lnTo>
                <a:lnTo>
                  <a:pt x="8517" y="8371"/>
                </a:lnTo>
                <a:close/>
                <a:moveTo>
                  <a:pt x="5476" y="7787"/>
                </a:moveTo>
                <a:lnTo>
                  <a:pt x="5622" y="7982"/>
                </a:lnTo>
                <a:lnTo>
                  <a:pt x="5816" y="8176"/>
                </a:lnTo>
                <a:lnTo>
                  <a:pt x="6133" y="8444"/>
                </a:lnTo>
                <a:lnTo>
                  <a:pt x="6449" y="8736"/>
                </a:lnTo>
                <a:lnTo>
                  <a:pt x="6790" y="8979"/>
                </a:lnTo>
                <a:lnTo>
                  <a:pt x="6984" y="9125"/>
                </a:lnTo>
                <a:lnTo>
                  <a:pt x="7057" y="9174"/>
                </a:lnTo>
                <a:lnTo>
                  <a:pt x="7155" y="9198"/>
                </a:lnTo>
                <a:lnTo>
                  <a:pt x="7155" y="9247"/>
                </a:lnTo>
                <a:lnTo>
                  <a:pt x="7179" y="9296"/>
                </a:lnTo>
                <a:lnTo>
                  <a:pt x="7301" y="9296"/>
                </a:lnTo>
                <a:lnTo>
                  <a:pt x="7398" y="9271"/>
                </a:lnTo>
                <a:lnTo>
                  <a:pt x="7568" y="9198"/>
                </a:lnTo>
                <a:lnTo>
                  <a:pt x="7617" y="9344"/>
                </a:lnTo>
                <a:lnTo>
                  <a:pt x="7690" y="9490"/>
                </a:lnTo>
                <a:lnTo>
                  <a:pt x="7885" y="9758"/>
                </a:lnTo>
                <a:lnTo>
                  <a:pt x="8006" y="9952"/>
                </a:lnTo>
                <a:lnTo>
                  <a:pt x="8177" y="10098"/>
                </a:lnTo>
                <a:lnTo>
                  <a:pt x="8250" y="10171"/>
                </a:lnTo>
                <a:lnTo>
                  <a:pt x="8347" y="10220"/>
                </a:lnTo>
                <a:lnTo>
                  <a:pt x="8469" y="10269"/>
                </a:lnTo>
                <a:lnTo>
                  <a:pt x="8566" y="10293"/>
                </a:lnTo>
                <a:lnTo>
                  <a:pt x="8615" y="10269"/>
                </a:lnTo>
                <a:lnTo>
                  <a:pt x="8615" y="10244"/>
                </a:lnTo>
                <a:lnTo>
                  <a:pt x="8542" y="10074"/>
                </a:lnTo>
                <a:lnTo>
                  <a:pt x="8420" y="9904"/>
                </a:lnTo>
                <a:lnTo>
                  <a:pt x="8177" y="9636"/>
                </a:lnTo>
                <a:lnTo>
                  <a:pt x="8055" y="9490"/>
                </a:lnTo>
                <a:lnTo>
                  <a:pt x="7982" y="9344"/>
                </a:lnTo>
                <a:lnTo>
                  <a:pt x="7885" y="9174"/>
                </a:lnTo>
                <a:lnTo>
                  <a:pt x="7763" y="9052"/>
                </a:lnTo>
                <a:lnTo>
                  <a:pt x="8079" y="8760"/>
                </a:lnTo>
                <a:lnTo>
                  <a:pt x="8128" y="8906"/>
                </a:lnTo>
                <a:lnTo>
                  <a:pt x="8225" y="9028"/>
                </a:lnTo>
                <a:lnTo>
                  <a:pt x="8420" y="9271"/>
                </a:lnTo>
                <a:lnTo>
                  <a:pt x="8542" y="9466"/>
                </a:lnTo>
                <a:lnTo>
                  <a:pt x="8688" y="9661"/>
                </a:lnTo>
                <a:lnTo>
                  <a:pt x="8785" y="9758"/>
                </a:lnTo>
                <a:lnTo>
                  <a:pt x="8882" y="9831"/>
                </a:lnTo>
                <a:lnTo>
                  <a:pt x="8980" y="9879"/>
                </a:lnTo>
                <a:lnTo>
                  <a:pt x="9077" y="9928"/>
                </a:lnTo>
                <a:lnTo>
                  <a:pt x="8615" y="10366"/>
                </a:lnTo>
                <a:lnTo>
                  <a:pt x="8250" y="10682"/>
                </a:lnTo>
                <a:lnTo>
                  <a:pt x="8225" y="10634"/>
                </a:lnTo>
                <a:lnTo>
                  <a:pt x="8201" y="10585"/>
                </a:lnTo>
                <a:lnTo>
                  <a:pt x="8031" y="10366"/>
                </a:lnTo>
                <a:lnTo>
                  <a:pt x="7812" y="10171"/>
                </a:lnTo>
                <a:lnTo>
                  <a:pt x="7374" y="9782"/>
                </a:lnTo>
                <a:lnTo>
                  <a:pt x="6960" y="9393"/>
                </a:lnTo>
                <a:lnTo>
                  <a:pt x="6546" y="9004"/>
                </a:lnTo>
                <a:lnTo>
                  <a:pt x="5670" y="8225"/>
                </a:lnTo>
                <a:lnTo>
                  <a:pt x="5500" y="8079"/>
                </a:lnTo>
                <a:lnTo>
                  <a:pt x="5330" y="7933"/>
                </a:lnTo>
                <a:lnTo>
                  <a:pt x="5476" y="7787"/>
                </a:lnTo>
                <a:close/>
                <a:moveTo>
                  <a:pt x="5062" y="8152"/>
                </a:moveTo>
                <a:lnTo>
                  <a:pt x="5232" y="8322"/>
                </a:lnTo>
                <a:lnTo>
                  <a:pt x="5403" y="8493"/>
                </a:lnTo>
                <a:lnTo>
                  <a:pt x="6279" y="9271"/>
                </a:lnTo>
                <a:lnTo>
                  <a:pt x="6692" y="9636"/>
                </a:lnTo>
                <a:lnTo>
                  <a:pt x="7155" y="10025"/>
                </a:lnTo>
                <a:lnTo>
                  <a:pt x="7374" y="10220"/>
                </a:lnTo>
                <a:lnTo>
                  <a:pt x="7593" y="10415"/>
                </a:lnTo>
                <a:lnTo>
                  <a:pt x="7812" y="10609"/>
                </a:lnTo>
                <a:lnTo>
                  <a:pt x="8055" y="10780"/>
                </a:lnTo>
                <a:lnTo>
                  <a:pt x="8104" y="10804"/>
                </a:lnTo>
                <a:lnTo>
                  <a:pt x="7982" y="10901"/>
                </a:lnTo>
                <a:lnTo>
                  <a:pt x="6254" y="9466"/>
                </a:lnTo>
                <a:lnTo>
                  <a:pt x="5597" y="8882"/>
                </a:lnTo>
                <a:lnTo>
                  <a:pt x="5232" y="8590"/>
                </a:lnTo>
                <a:lnTo>
                  <a:pt x="5062" y="8468"/>
                </a:lnTo>
                <a:lnTo>
                  <a:pt x="4867" y="8347"/>
                </a:lnTo>
                <a:lnTo>
                  <a:pt x="5038" y="8176"/>
                </a:lnTo>
                <a:lnTo>
                  <a:pt x="5062" y="8152"/>
                </a:lnTo>
                <a:close/>
                <a:moveTo>
                  <a:pt x="4746" y="8493"/>
                </a:moveTo>
                <a:lnTo>
                  <a:pt x="4867" y="8663"/>
                </a:lnTo>
                <a:lnTo>
                  <a:pt x="5038" y="8809"/>
                </a:lnTo>
                <a:lnTo>
                  <a:pt x="5378" y="9101"/>
                </a:lnTo>
                <a:lnTo>
                  <a:pt x="6060" y="9636"/>
                </a:lnTo>
                <a:lnTo>
                  <a:pt x="7787" y="11072"/>
                </a:lnTo>
                <a:lnTo>
                  <a:pt x="7617" y="11218"/>
                </a:lnTo>
                <a:lnTo>
                  <a:pt x="7398" y="11047"/>
                </a:lnTo>
                <a:lnTo>
                  <a:pt x="7155" y="10877"/>
                </a:lnTo>
                <a:lnTo>
                  <a:pt x="6911" y="10707"/>
                </a:lnTo>
                <a:lnTo>
                  <a:pt x="6668" y="10536"/>
                </a:lnTo>
                <a:lnTo>
                  <a:pt x="6181" y="10123"/>
                </a:lnTo>
                <a:lnTo>
                  <a:pt x="5719" y="9709"/>
                </a:lnTo>
                <a:lnTo>
                  <a:pt x="5281" y="9247"/>
                </a:lnTo>
                <a:lnTo>
                  <a:pt x="4867" y="8760"/>
                </a:lnTo>
                <a:lnTo>
                  <a:pt x="4770" y="8663"/>
                </a:lnTo>
                <a:lnTo>
                  <a:pt x="4673" y="8566"/>
                </a:lnTo>
                <a:lnTo>
                  <a:pt x="4746" y="8493"/>
                </a:lnTo>
                <a:close/>
                <a:moveTo>
                  <a:pt x="11437" y="5256"/>
                </a:moveTo>
                <a:lnTo>
                  <a:pt x="11364" y="5281"/>
                </a:lnTo>
                <a:lnTo>
                  <a:pt x="11315" y="5305"/>
                </a:lnTo>
                <a:lnTo>
                  <a:pt x="11218" y="5354"/>
                </a:lnTo>
                <a:lnTo>
                  <a:pt x="10075" y="6376"/>
                </a:lnTo>
                <a:lnTo>
                  <a:pt x="8931" y="7422"/>
                </a:lnTo>
                <a:lnTo>
                  <a:pt x="8347" y="7933"/>
                </a:lnTo>
                <a:lnTo>
                  <a:pt x="7787" y="8468"/>
                </a:lnTo>
                <a:lnTo>
                  <a:pt x="7544" y="8663"/>
                </a:lnTo>
                <a:lnTo>
                  <a:pt x="7325" y="8882"/>
                </a:lnTo>
                <a:lnTo>
                  <a:pt x="7228" y="8785"/>
                </a:lnTo>
                <a:lnTo>
                  <a:pt x="7106" y="8712"/>
                </a:lnTo>
                <a:lnTo>
                  <a:pt x="6717" y="8395"/>
                </a:lnTo>
                <a:lnTo>
                  <a:pt x="6327" y="8079"/>
                </a:lnTo>
                <a:lnTo>
                  <a:pt x="6011" y="7763"/>
                </a:lnTo>
                <a:lnTo>
                  <a:pt x="5768" y="7568"/>
                </a:lnTo>
                <a:lnTo>
                  <a:pt x="5670" y="7495"/>
                </a:lnTo>
                <a:lnTo>
                  <a:pt x="5573" y="7446"/>
                </a:lnTo>
                <a:lnTo>
                  <a:pt x="5524" y="7422"/>
                </a:lnTo>
                <a:lnTo>
                  <a:pt x="5427" y="7373"/>
                </a:lnTo>
                <a:lnTo>
                  <a:pt x="5330" y="7373"/>
                </a:lnTo>
                <a:lnTo>
                  <a:pt x="5232" y="7398"/>
                </a:lnTo>
                <a:lnTo>
                  <a:pt x="5135" y="7446"/>
                </a:lnTo>
                <a:lnTo>
                  <a:pt x="4940" y="7568"/>
                </a:lnTo>
                <a:lnTo>
                  <a:pt x="4794" y="7690"/>
                </a:lnTo>
                <a:lnTo>
                  <a:pt x="4575" y="7860"/>
                </a:lnTo>
                <a:lnTo>
                  <a:pt x="4381" y="8030"/>
                </a:lnTo>
                <a:lnTo>
                  <a:pt x="4283" y="8152"/>
                </a:lnTo>
                <a:lnTo>
                  <a:pt x="4210" y="8249"/>
                </a:lnTo>
                <a:lnTo>
                  <a:pt x="4162" y="8371"/>
                </a:lnTo>
                <a:lnTo>
                  <a:pt x="4137" y="8493"/>
                </a:lnTo>
                <a:lnTo>
                  <a:pt x="4162" y="8566"/>
                </a:lnTo>
                <a:lnTo>
                  <a:pt x="4210" y="8639"/>
                </a:lnTo>
                <a:lnTo>
                  <a:pt x="4259" y="8687"/>
                </a:lnTo>
                <a:lnTo>
                  <a:pt x="4332" y="8712"/>
                </a:lnTo>
                <a:lnTo>
                  <a:pt x="4356" y="8809"/>
                </a:lnTo>
                <a:lnTo>
                  <a:pt x="4405" y="8906"/>
                </a:lnTo>
                <a:lnTo>
                  <a:pt x="4478" y="9028"/>
                </a:lnTo>
                <a:lnTo>
                  <a:pt x="4551" y="9150"/>
                </a:lnTo>
                <a:lnTo>
                  <a:pt x="4721" y="9344"/>
                </a:lnTo>
                <a:lnTo>
                  <a:pt x="4940" y="9588"/>
                </a:lnTo>
                <a:lnTo>
                  <a:pt x="5135" y="9831"/>
                </a:lnTo>
                <a:lnTo>
                  <a:pt x="5597" y="10269"/>
                </a:lnTo>
                <a:lnTo>
                  <a:pt x="5987" y="10634"/>
                </a:lnTo>
                <a:lnTo>
                  <a:pt x="6425" y="10999"/>
                </a:lnTo>
                <a:lnTo>
                  <a:pt x="6668" y="11169"/>
                </a:lnTo>
                <a:lnTo>
                  <a:pt x="6887" y="11315"/>
                </a:lnTo>
                <a:lnTo>
                  <a:pt x="7130" y="11461"/>
                </a:lnTo>
                <a:lnTo>
                  <a:pt x="7374" y="11583"/>
                </a:lnTo>
                <a:lnTo>
                  <a:pt x="7349" y="11607"/>
                </a:lnTo>
                <a:lnTo>
                  <a:pt x="7349" y="11680"/>
                </a:lnTo>
                <a:lnTo>
                  <a:pt x="7374" y="11753"/>
                </a:lnTo>
                <a:lnTo>
                  <a:pt x="7422" y="11777"/>
                </a:lnTo>
                <a:lnTo>
                  <a:pt x="7495" y="11777"/>
                </a:lnTo>
                <a:lnTo>
                  <a:pt x="7666" y="11729"/>
                </a:lnTo>
                <a:lnTo>
                  <a:pt x="7836" y="11631"/>
                </a:lnTo>
                <a:lnTo>
                  <a:pt x="7982" y="11534"/>
                </a:lnTo>
                <a:lnTo>
                  <a:pt x="8128" y="11412"/>
                </a:lnTo>
                <a:lnTo>
                  <a:pt x="8420" y="11145"/>
                </a:lnTo>
                <a:lnTo>
                  <a:pt x="8663" y="10901"/>
                </a:lnTo>
                <a:lnTo>
                  <a:pt x="9369" y="10244"/>
                </a:lnTo>
                <a:lnTo>
                  <a:pt x="10050" y="9563"/>
                </a:lnTo>
                <a:lnTo>
                  <a:pt x="10658" y="8955"/>
                </a:lnTo>
                <a:lnTo>
                  <a:pt x="11291" y="8298"/>
                </a:lnTo>
                <a:lnTo>
                  <a:pt x="11875" y="7617"/>
                </a:lnTo>
                <a:lnTo>
                  <a:pt x="12143" y="7276"/>
                </a:lnTo>
                <a:lnTo>
                  <a:pt x="12410" y="6911"/>
                </a:lnTo>
                <a:lnTo>
                  <a:pt x="12483" y="6960"/>
                </a:lnTo>
                <a:lnTo>
                  <a:pt x="12556" y="6984"/>
                </a:lnTo>
                <a:lnTo>
                  <a:pt x="12654" y="6984"/>
                </a:lnTo>
                <a:lnTo>
                  <a:pt x="12727" y="6935"/>
                </a:lnTo>
                <a:lnTo>
                  <a:pt x="12775" y="6887"/>
                </a:lnTo>
                <a:lnTo>
                  <a:pt x="12824" y="6814"/>
                </a:lnTo>
                <a:lnTo>
                  <a:pt x="12824" y="6741"/>
                </a:lnTo>
                <a:lnTo>
                  <a:pt x="12775" y="6643"/>
                </a:lnTo>
                <a:lnTo>
                  <a:pt x="12532" y="6327"/>
                </a:lnTo>
                <a:lnTo>
                  <a:pt x="12240" y="6011"/>
                </a:lnTo>
                <a:lnTo>
                  <a:pt x="11924" y="5646"/>
                </a:lnTo>
                <a:lnTo>
                  <a:pt x="11778" y="5475"/>
                </a:lnTo>
                <a:lnTo>
                  <a:pt x="11583" y="5305"/>
                </a:lnTo>
                <a:lnTo>
                  <a:pt x="11510" y="5256"/>
                </a:lnTo>
                <a:close/>
                <a:moveTo>
                  <a:pt x="8104" y="439"/>
                </a:moveTo>
                <a:lnTo>
                  <a:pt x="8371" y="487"/>
                </a:lnTo>
                <a:lnTo>
                  <a:pt x="8663" y="536"/>
                </a:lnTo>
                <a:lnTo>
                  <a:pt x="9247" y="585"/>
                </a:lnTo>
                <a:lnTo>
                  <a:pt x="9588" y="633"/>
                </a:lnTo>
                <a:lnTo>
                  <a:pt x="9904" y="706"/>
                </a:lnTo>
                <a:lnTo>
                  <a:pt x="10537" y="877"/>
                </a:lnTo>
                <a:lnTo>
                  <a:pt x="10877" y="998"/>
                </a:lnTo>
                <a:lnTo>
                  <a:pt x="11218" y="1120"/>
                </a:lnTo>
                <a:lnTo>
                  <a:pt x="11559" y="1266"/>
                </a:lnTo>
                <a:lnTo>
                  <a:pt x="11875" y="1412"/>
                </a:lnTo>
                <a:lnTo>
                  <a:pt x="12191" y="1582"/>
                </a:lnTo>
                <a:lnTo>
                  <a:pt x="12508" y="1752"/>
                </a:lnTo>
                <a:lnTo>
                  <a:pt x="13116" y="2166"/>
                </a:lnTo>
                <a:lnTo>
                  <a:pt x="13408" y="2385"/>
                </a:lnTo>
                <a:lnTo>
                  <a:pt x="13700" y="2628"/>
                </a:lnTo>
                <a:lnTo>
                  <a:pt x="13968" y="2896"/>
                </a:lnTo>
                <a:lnTo>
                  <a:pt x="14235" y="3188"/>
                </a:lnTo>
                <a:lnTo>
                  <a:pt x="14479" y="3456"/>
                </a:lnTo>
                <a:lnTo>
                  <a:pt x="14698" y="3772"/>
                </a:lnTo>
                <a:lnTo>
                  <a:pt x="14917" y="4088"/>
                </a:lnTo>
                <a:lnTo>
                  <a:pt x="15111" y="4405"/>
                </a:lnTo>
                <a:lnTo>
                  <a:pt x="15282" y="4745"/>
                </a:lnTo>
                <a:lnTo>
                  <a:pt x="15452" y="5086"/>
                </a:lnTo>
                <a:lnTo>
                  <a:pt x="15574" y="5427"/>
                </a:lnTo>
                <a:lnTo>
                  <a:pt x="15720" y="5792"/>
                </a:lnTo>
                <a:lnTo>
                  <a:pt x="15817" y="6157"/>
                </a:lnTo>
                <a:lnTo>
                  <a:pt x="15914" y="6522"/>
                </a:lnTo>
                <a:lnTo>
                  <a:pt x="15987" y="6887"/>
                </a:lnTo>
                <a:lnTo>
                  <a:pt x="16036" y="7276"/>
                </a:lnTo>
                <a:lnTo>
                  <a:pt x="16109" y="8079"/>
                </a:lnTo>
                <a:lnTo>
                  <a:pt x="16109" y="8468"/>
                </a:lnTo>
                <a:lnTo>
                  <a:pt x="16109" y="8858"/>
                </a:lnTo>
                <a:lnTo>
                  <a:pt x="16085" y="9271"/>
                </a:lnTo>
                <a:lnTo>
                  <a:pt x="16060" y="9661"/>
                </a:lnTo>
                <a:lnTo>
                  <a:pt x="15987" y="10050"/>
                </a:lnTo>
                <a:lnTo>
                  <a:pt x="15914" y="10439"/>
                </a:lnTo>
                <a:lnTo>
                  <a:pt x="15817" y="10828"/>
                </a:lnTo>
                <a:lnTo>
                  <a:pt x="15695" y="11193"/>
                </a:lnTo>
                <a:lnTo>
                  <a:pt x="15549" y="11558"/>
                </a:lnTo>
                <a:lnTo>
                  <a:pt x="15379" y="11899"/>
                </a:lnTo>
                <a:lnTo>
                  <a:pt x="15184" y="12240"/>
                </a:lnTo>
                <a:lnTo>
                  <a:pt x="14965" y="12580"/>
                </a:lnTo>
                <a:lnTo>
                  <a:pt x="14722" y="12872"/>
                </a:lnTo>
                <a:lnTo>
                  <a:pt x="14430" y="13189"/>
                </a:lnTo>
                <a:lnTo>
                  <a:pt x="14138" y="13456"/>
                </a:lnTo>
                <a:lnTo>
                  <a:pt x="13846" y="13700"/>
                </a:lnTo>
                <a:lnTo>
                  <a:pt x="13530" y="13943"/>
                </a:lnTo>
                <a:lnTo>
                  <a:pt x="13213" y="14186"/>
                </a:lnTo>
                <a:lnTo>
                  <a:pt x="12532" y="14624"/>
                </a:lnTo>
                <a:lnTo>
                  <a:pt x="11851" y="15014"/>
                </a:lnTo>
                <a:lnTo>
                  <a:pt x="11510" y="15184"/>
                </a:lnTo>
                <a:lnTo>
                  <a:pt x="11145" y="15330"/>
                </a:lnTo>
                <a:lnTo>
                  <a:pt x="10415" y="15622"/>
                </a:lnTo>
                <a:lnTo>
                  <a:pt x="10050" y="15744"/>
                </a:lnTo>
                <a:lnTo>
                  <a:pt x="9685" y="15841"/>
                </a:lnTo>
                <a:lnTo>
                  <a:pt x="9320" y="15963"/>
                </a:lnTo>
                <a:lnTo>
                  <a:pt x="8980" y="16109"/>
                </a:lnTo>
                <a:lnTo>
                  <a:pt x="8907" y="16157"/>
                </a:lnTo>
                <a:lnTo>
                  <a:pt x="8882" y="16230"/>
                </a:lnTo>
                <a:lnTo>
                  <a:pt x="8104" y="16230"/>
                </a:lnTo>
                <a:lnTo>
                  <a:pt x="7739" y="16206"/>
                </a:lnTo>
                <a:lnTo>
                  <a:pt x="7349" y="16157"/>
                </a:lnTo>
                <a:lnTo>
                  <a:pt x="6984" y="16109"/>
                </a:lnTo>
                <a:lnTo>
                  <a:pt x="6619" y="16011"/>
                </a:lnTo>
                <a:lnTo>
                  <a:pt x="6254" y="15914"/>
                </a:lnTo>
                <a:lnTo>
                  <a:pt x="5889" y="15817"/>
                </a:lnTo>
                <a:lnTo>
                  <a:pt x="5524" y="15695"/>
                </a:lnTo>
                <a:lnTo>
                  <a:pt x="5184" y="15549"/>
                </a:lnTo>
                <a:lnTo>
                  <a:pt x="4843" y="15379"/>
                </a:lnTo>
                <a:lnTo>
                  <a:pt x="4502" y="15208"/>
                </a:lnTo>
                <a:lnTo>
                  <a:pt x="4162" y="15014"/>
                </a:lnTo>
                <a:lnTo>
                  <a:pt x="3845" y="14795"/>
                </a:lnTo>
                <a:lnTo>
                  <a:pt x="3553" y="14576"/>
                </a:lnTo>
                <a:lnTo>
                  <a:pt x="3237" y="14357"/>
                </a:lnTo>
                <a:lnTo>
                  <a:pt x="2921" y="14065"/>
                </a:lnTo>
                <a:lnTo>
                  <a:pt x="2629" y="13797"/>
                </a:lnTo>
                <a:lnTo>
                  <a:pt x="2361" y="13481"/>
                </a:lnTo>
                <a:lnTo>
                  <a:pt x="2094" y="13164"/>
                </a:lnTo>
                <a:lnTo>
                  <a:pt x="1850" y="12824"/>
                </a:lnTo>
                <a:lnTo>
                  <a:pt x="1631" y="12483"/>
                </a:lnTo>
                <a:lnTo>
                  <a:pt x="1437" y="12142"/>
                </a:lnTo>
                <a:lnTo>
                  <a:pt x="1242" y="11777"/>
                </a:lnTo>
                <a:lnTo>
                  <a:pt x="1096" y="11412"/>
                </a:lnTo>
                <a:lnTo>
                  <a:pt x="950" y="11023"/>
                </a:lnTo>
                <a:lnTo>
                  <a:pt x="804" y="10634"/>
                </a:lnTo>
                <a:lnTo>
                  <a:pt x="707" y="10244"/>
                </a:lnTo>
                <a:lnTo>
                  <a:pt x="609" y="9831"/>
                </a:lnTo>
                <a:lnTo>
                  <a:pt x="561" y="9442"/>
                </a:lnTo>
                <a:lnTo>
                  <a:pt x="512" y="9028"/>
                </a:lnTo>
                <a:lnTo>
                  <a:pt x="463" y="8614"/>
                </a:lnTo>
                <a:lnTo>
                  <a:pt x="463" y="8201"/>
                </a:lnTo>
                <a:lnTo>
                  <a:pt x="488" y="7787"/>
                </a:lnTo>
                <a:lnTo>
                  <a:pt x="512" y="7373"/>
                </a:lnTo>
                <a:lnTo>
                  <a:pt x="585" y="6960"/>
                </a:lnTo>
                <a:lnTo>
                  <a:pt x="658" y="6570"/>
                </a:lnTo>
                <a:lnTo>
                  <a:pt x="755" y="6181"/>
                </a:lnTo>
                <a:lnTo>
                  <a:pt x="877" y="5792"/>
                </a:lnTo>
                <a:lnTo>
                  <a:pt x="1023" y="5402"/>
                </a:lnTo>
                <a:lnTo>
                  <a:pt x="1169" y="5037"/>
                </a:lnTo>
                <a:lnTo>
                  <a:pt x="1364" y="4672"/>
                </a:lnTo>
                <a:lnTo>
                  <a:pt x="1558" y="4307"/>
                </a:lnTo>
                <a:lnTo>
                  <a:pt x="1777" y="3967"/>
                </a:lnTo>
                <a:lnTo>
                  <a:pt x="1996" y="3626"/>
                </a:lnTo>
                <a:lnTo>
                  <a:pt x="2264" y="3310"/>
                </a:lnTo>
                <a:lnTo>
                  <a:pt x="2532" y="2993"/>
                </a:lnTo>
                <a:lnTo>
                  <a:pt x="2823" y="2701"/>
                </a:lnTo>
                <a:lnTo>
                  <a:pt x="3115" y="2434"/>
                </a:lnTo>
                <a:lnTo>
                  <a:pt x="3432" y="2190"/>
                </a:lnTo>
                <a:lnTo>
                  <a:pt x="3748" y="1947"/>
                </a:lnTo>
                <a:lnTo>
                  <a:pt x="4089" y="1728"/>
                </a:lnTo>
                <a:lnTo>
                  <a:pt x="4429" y="1509"/>
                </a:lnTo>
                <a:lnTo>
                  <a:pt x="4794" y="1339"/>
                </a:lnTo>
                <a:lnTo>
                  <a:pt x="5159" y="1169"/>
                </a:lnTo>
                <a:lnTo>
                  <a:pt x="5524" y="998"/>
                </a:lnTo>
                <a:lnTo>
                  <a:pt x="5865" y="877"/>
                </a:lnTo>
                <a:lnTo>
                  <a:pt x="6206" y="779"/>
                </a:lnTo>
                <a:lnTo>
                  <a:pt x="6911" y="609"/>
                </a:lnTo>
                <a:lnTo>
                  <a:pt x="7203" y="560"/>
                </a:lnTo>
                <a:lnTo>
                  <a:pt x="7520" y="536"/>
                </a:lnTo>
                <a:lnTo>
                  <a:pt x="7812" y="487"/>
                </a:lnTo>
                <a:lnTo>
                  <a:pt x="8104" y="439"/>
                </a:lnTo>
                <a:close/>
                <a:moveTo>
                  <a:pt x="7690" y="1"/>
                </a:moveTo>
                <a:lnTo>
                  <a:pt x="7374" y="25"/>
                </a:lnTo>
                <a:lnTo>
                  <a:pt x="7057" y="74"/>
                </a:lnTo>
                <a:lnTo>
                  <a:pt x="6644" y="147"/>
                </a:lnTo>
                <a:lnTo>
                  <a:pt x="6206" y="244"/>
                </a:lnTo>
                <a:lnTo>
                  <a:pt x="5792" y="366"/>
                </a:lnTo>
                <a:lnTo>
                  <a:pt x="5403" y="512"/>
                </a:lnTo>
                <a:lnTo>
                  <a:pt x="5013" y="682"/>
                </a:lnTo>
                <a:lnTo>
                  <a:pt x="4624" y="852"/>
                </a:lnTo>
                <a:lnTo>
                  <a:pt x="4259" y="1047"/>
                </a:lnTo>
                <a:lnTo>
                  <a:pt x="3918" y="1266"/>
                </a:lnTo>
                <a:lnTo>
                  <a:pt x="3578" y="1485"/>
                </a:lnTo>
                <a:lnTo>
                  <a:pt x="3237" y="1752"/>
                </a:lnTo>
                <a:lnTo>
                  <a:pt x="2921" y="1996"/>
                </a:lnTo>
                <a:lnTo>
                  <a:pt x="2604" y="2288"/>
                </a:lnTo>
                <a:lnTo>
                  <a:pt x="2288" y="2580"/>
                </a:lnTo>
                <a:lnTo>
                  <a:pt x="1996" y="2896"/>
                </a:lnTo>
                <a:lnTo>
                  <a:pt x="1704" y="3237"/>
                </a:lnTo>
                <a:lnTo>
                  <a:pt x="1461" y="3577"/>
                </a:lnTo>
                <a:lnTo>
                  <a:pt x="1218" y="3942"/>
                </a:lnTo>
                <a:lnTo>
                  <a:pt x="999" y="4307"/>
                </a:lnTo>
                <a:lnTo>
                  <a:pt x="804" y="4697"/>
                </a:lnTo>
                <a:lnTo>
                  <a:pt x="634" y="5086"/>
                </a:lnTo>
                <a:lnTo>
                  <a:pt x="488" y="5500"/>
                </a:lnTo>
                <a:lnTo>
                  <a:pt x="342" y="5889"/>
                </a:lnTo>
                <a:lnTo>
                  <a:pt x="244" y="6303"/>
                </a:lnTo>
                <a:lnTo>
                  <a:pt x="147" y="6741"/>
                </a:lnTo>
                <a:lnTo>
                  <a:pt x="74" y="7154"/>
                </a:lnTo>
                <a:lnTo>
                  <a:pt x="25" y="7592"/>
                </a:lnTo>
                <a:lnTo>
                  <a:pt x="1" y="8030"/>
                </a:lnTo>
                <a:lnTo>
                  <a:pt x="1" y="8468"/>
                </a:lnTo>
                <a:lnTo>
                  <a:pt x="1" y="8906"/>
                </a:lnTo>
                <a:lnTo>
                  <a:pt x="50" y="9344"/>
                </a:lnTo>
                <a:lnTo>
                  <a:pt x="98" y="9782"/>
                </a:lnTo>
                <a:lnTo>
                  <a:pt x="196" y="10196"/>
                </a:lnTo>
                <a:lnTo>
                  <a:pt x="293" y="10609"/>
                </a:lnTo>
                <a:lnTo>
                  <a:pt x="439" y="11023"/>
                </a:lnTo>
                <a:lnTo>
                  <a:pt x="585" y="11412"/>
                </a:lnTo>
                <a:lnTo>
                  <a:pt x="755" y="11802"/>
                </a:lnTo>
                <a:lnTo>
                  <a:pt x="926" y="12167"/>
                </a:lnTo>
                <a:lnTo>
                  <a:pt x="1145" y="12532"/>
                </a:lnTo>
                <a:lnTo>
                  <a:pt x="1364" y="12897"/>
                </a:lnTo>
                <a:lnTo>
                  <a:pt x="1607" y="13237"/>
                </a:lnTo>
                <a:lnTo>
                  <a:pt x="1875" y="13578"/>
                </a:lnTo>
                <a:lnTo>
                  <a:pt x="2142" y="13870"/>
                </a:lnTo>
                <a:lnTo>
                  <a:pt x="2434" y="14186"/>
                </a:lnTo>
                <a:lnTo>
                  <a:pt x="2726" y="14478"/>
                </a:lnTo>
                <a:lnTo>
                  <a:pt x="3067" y="14746"/>
                </a:lnTo>
                <a:lnTo>
                  <a:pt x="3383" y="14989"/>
                </a:lnTo>
                <a:lnTo>
                  <a:pt x="3724" y="15233"/>
                </a:lnTo>
                <a:lnTo>
                  <a:pt x="4089" y="15452"/>
                </a:lnTo>
                <a:lnTo>
                  <a:pt x="4454" y="15671"/>
                </a:lnTo>
                <a:lnTo>
                  <a:pt x="4819" y="15841"/>
                </a:lnTo>
                <a:lnTo>
                  <a:pt x="5208" y="16011"/>
                </a:lnTo>
                <a:lnTo>
                  <a:pt x="5597" y="16182"/>
                </a:lnTo>
                <a:lnTo>
                  <a:pt x="6011" y="16303"/>
                </a:lnTo>
                <a:lnTo>
                  <a:pt x="6425" y="16401"/>
                </a:lnTo>
                <a:lnTo>
                  <a:pt x="6838" y="16498"/>
                </a:lnTo>
                <a:lnTo>
                  <a:pt x="7252" y="16571"/>
                </a:lnTo>
                <a:lnTo>
                  <a:pt x="7690" y="16620"/>
                </a:lnTo>
                <a:lnTo>
                  <a:pt x="8128" y="16644"/>
                </a:lnTo>
                <a:lnTo>
                  <a:pt x="8566" y="16644"/>
                </a:lnTo>
                <a:lnTo>
                  <a:pt x="9004" y="16620"/>
                </a:lnTo>
                <a:lnTo>
                  <a:pt x="9101" y="16571"/>
                </a:lnTo>
                <a:lnTo>
                  <a:pt x="9174" y="16522"/>
                </a:lnTo>
                <a:lnTo>
                  <a:pt x="9539" y="16498"/>
                </a:lnTo>
                <a:lnTo>
                  <a:pt x="9929" y="16425"/>
                </a:lnTo>
                <a:lnTo>
                  <a:pt x="10318" y="16303"/>
                </a:lnTo>
                <a:lnTo>
                  <a:pt x="10707" y="16182"/>
                </a:lnTo>
                <a:lnTo>
                  <a:pt x="11072" y="16011"/>
                </a:lnTo>
                <a:lnTo>
                  <a:pt x="11437" y="15841"/>
                </a:lnTo>
                <a:lnTo>
                  <a:pt x="12143" y="15500"/>
                </a:lnTo>
                <a:lnTo>
                  <a:pt x="12508" y="15306"/>
                </a:lnTo>
                <a:lnTo>
                  <a:pt x="12848" y="15087"/>
                </a:lnTo>
                <a:lnTo>
                  <a:pt x="13213" y="14868"/>
                </a:lnTo>
                <a:lnTo>
                  <a:pt x="13554" y="14624"/>
                </a:lnTo>
                <a:lnTo>
                  <a:pt x="13895" y="14381"/>
                </a:lnTo>
                <a:lnTo>
                  <a:pt x="14211" y="14138"/>
                </a:lnTo>
                <a:lnTo>
                  <a:pt x="14527" y="13846"/>
                </a:lnTo>
                <a:lnTo>
                  <a:pt x="14819" y="13578"/>
                </a:lnTo>
                <a:lnTo>
                  <a:pt x="15111" y="13262"/>
                </a:lnTo>
                <a:lnTo>
                  <a:pt x="15379" y="12945"/>
                </a:lnTo>
                <a:lnTo>
                  <a:pt x="15598" y="12605"/>
                </a:lnTo>
                <a:lnTo>
                  <a:pt x="15817" y="12240"/>
                </a:lnTo>
                <a:lnTo>
                  <a:pt x="15987" y="11875"/>
                </a:lnTo>
                <a:lnTo>
                  <a:pt x="16158" y="11485"/>
                </a:lnTo>
                <a:lnTo>
                  <a:pt x="16279" y="11096"/>
                </a:lnTo>
                <a:lnTo>
                  <a:pt x="16401" y="10682"/>
                </a:lnTo>
                <a:lnTo>
                  <a:pt x="16474" y="10269"/>
                </a:lnTo>
                <a:lnTo>
                  <a:pt x="16547" y="9855"/>
                </a:lnTo>
                <a:lnTo>
                  <a:pt x="16596" y="9442"/>
                </a:lnTo>
                <a:lnTo>
                  <a:pt x="16620" y="9028"/>
                </a:lnTo>
                <a:lnTo>
                  <a:pt x="16620" y="8614"/>
                </a:lnTo>
                <a:lnTo>
                  <a:pt x="16596" y="8176"/>
                </a:lnTo>
                <a:lnTo>
                  <a:pt x="16571" y="7787"/>
                </a:lnTo>
                <a:lnTo>
                  <a:pt x="16523" y="7373"/>
                </a:lnTo>
                <a:lnTo>
                  <a:pt x="16450" y="6960"/>
                </a:lnTo>
                <a:lnTo>
                  <a:pt x="16377" y="6570"/>
                </a:lnTo>
                <a:lnTo>
                  <a:pt x="16279" y="6181"/>
                </a:lnTo>
                <a:lnTo>
                  <a:pt x="16158" y="5792"/>
                </a:lnTo>
                <a:lnTo>
                  <a:pt x="16036" y="5402"/>
                </a:lnTo>
                <a:lnTo>
                  <a:pt x="15890" y="5037"/>
                </a:lnTo>
                <a:lnTo>
                  <a:pt x="15720" y="4672"/>
                </a:lnTo>
                <a:lnTo>
                  <a:pt x="15549" y="4332"/>
                </a:lnTo>
                <a:lnTo>
                  <a:pt x="15355" y="3991"/>
                </a:lnTo>
                <a:lnTo>
                  <a:pt x="15136" y="3650"/>
                </a:lnTo>
                <a:lnTo>
                  <a:pt x="14917" y="3334"/>
                </a:lnTo>
                <a:lnTo>
                  <a:pt x="14649" y="3018"/>
                </a:lnTo>
                <a:lnTo>
                  <a:pt x="14406" y="2701"/>
                </a:lnTo>
                <a:lnTo>
                  <a:pt x="14114" y="2434"/>
                </a:lnTo>
                <a:lnTo>
                  <a:pt x="13822" y="2142"/>
                </a:lnTo>
                <a:lnTo>
                  <a:pt x="13505" y="1874"/>
                </a:lnTo>
                <a:lnTo>
                  <a:pt x="13213" y="1680"/>
                </a:lnTo>
                <a:lnTo>
                  <a:pt x="12897" y="1461"/>
                </a:lnTo>
                <a:lnTo>
                  <a:pt x="12605" y="1266"/>
                </a:lnTo>
                <a:lnTo>
                  <a:pt x="12289" y="1096"/>
                </a:lnTo>
                <a:lnTo>
                  <a:pt x="11632" y="779"/>
                </a:lnTo>
                <a:lnTo>
                  <a:pt x="10950" y="536"/>
                </a:lnTo>
                <a:lnTo>
                  <a:pt x="10561" y="414"/>
                </a:lnTo>
                <a:lnTo>
                  <a:pt x="10172" y="293"/>
                </a:lnTo>
                <a:lnTo>
                  <a:pt x="9783" y="220"/>
                </a:lnTo>
                <a:lnTo>
                  <a:pt x="9369" y="147"/>
                </a:lnTo>
                <a:lnTo>
                  <a:pt x="8834" y="74"/>
                </a:lnTo>
                <a:lnTo>
                  <a:pt x="8542" y="49"/>
                </a:lnTo>
                <a:lnTo>
                  <a:pt x="8274" y="74"/>
                </a:lnTo>
                <a:lnTo>
                  <a:pt x="8128" y="25"/>
                </a:lnTo>
                <a:lnTo>
                  <a:pt x="7982" y="1"/>
                </a:lnTo>
                <a:close/>
              </a:path>
            </a:pathLst>
          </a:custGeom>
          <a:solidFill>
            <a:srgbClr val="92278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6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452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8E6EE-5EE2-DA45-85A1-39667631B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9945" y="6355588"/>
            <a:ext cx="2742486" cy="365030"/>
          </a:xfrm>
        </p:spPr>
        <p:txBody>
          <a:bodyPr>
            <a:normAutofit/>
          </a:bodyPr>
          <a:lstStyle/>
          <a:p>
            <a:pPr marL="0" marR="0" lvl="0" indent="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903E84D-BB60-604D-9E11-42B12924C60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Picture 26" descr="A close up of a sign&#10;&#10;Description automatically generated">
            <a:extLst>
              <a:ext uri="{FF2B5EF4-FFF2-40B4-BE49-F238E27FC236}">
                <a16:creationId xmlns:a16="http://schemas.microsoft.com/office/drawing/2014/main" id="{AD3D49A6-C697-A843-BF38-68D4D06B234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0727" y="3030896"/>
            <a:ext cx="399957" cy="418171"/>
          </a:xfrm>
          <a:prstGeom prst="rect">
            <a:avLst/>
          </a:prstGeom>
        </p:spPr>
      </p:pic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DF136BF7-F321-0049-AA6C-7C0BE1FCA472}"/>
              </a:ext>
            </a:extLst>
          </p:cNvPr>
          <p:cNvSpPr/>
          <p:nvPr/>
        </p:nvSpPr>
        <p:spPr>
          <a:xfrm>
            <a:off x="3941243" y="2841539"/>
            <a:ext cx="3326456" cy="205682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JP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962B5BF-5E73-8E4C-AD44-053C0CA9A90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2226" y="2637141"/>
            <a:ext cx="1076418" cy="384969"/>
          </a:xfrm>
          <a:prstGeom prst="rect">
            <a:avLst/>
          </a:prstGeom>
        </p:spPr>
      </p:pic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:a16="http://schemas.microsoft.com/office/drawing/2014/main" id="{EE37974B-81A3-7C4C-8CE2-C16782D45DC2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77646" y="2940539"/>
            <a:ext cx="573418" cy="392117"/>
          </a:xfrm>
          <a:prstGeom prst="rect">
            <a:avLst/>
          </a:prstGeom>
        </p:spPr>
      </p:pic>
      <p:pic>
        <p:nvPicPr>
          <p:cNvPr id="44" name="Picture 43" descr="A picture containing drawing&#10;&#10;Description automatically generated">
            <a:extLst>
              <a:ext uri="{FF2B5EF4-FFF2-40B4-BE49-F238E27FC236}">
                <a16:creationId xmlns:a16="http://schemas.microsoft.com/office/drawing/2014/main" id="{F1D71E8B-97A0-F046-AF51-277EED80F17D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63119" y="2377860"/>
            <a:ext cx="462535" cy="363420"/>
          </a:xfrm>
          <a:prstGeom prst="rect">
            <a:avLst/>
          </a:prstGeom>
        </p:spPr>
      </p:pic>
      <p:pic>
        <p:nvPicPr>
          <p:cNvPr id="69" name="Picture 68" descr="A picture containing drawing&#10;&#10;Description automatically generated">
            <a:extLst>
              <a:ext uri="{FF2B5EF4-FFF2-40B4-BE49-F238E27FC236}">
                <a16:creationId xmlns:a16="http://schemas.microsoft.com/office/drawing/2014/main" id="{153EA131-C1EA-8A4B-8D62-C6E90CD01B2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4165" y="4768622"/>
            <a:ext cx="462535" cy="363420"/>
          </a:xfrm>
          <a:prstGeom prst="rect">
            <a:avLst/>
          </a:prstGeom>
        </p:spPr>
      </p:pic>
      <p:cxnSp>
        <p:nvCxnSpPr>
          <p:cNvPr id="83" name="Elbow Connector 82">
            <a:extLst>
              <a:ext uri="{FF2B5EF4-FFF2-40B4-BE49-F238E27FC236}">
                <a16:creationId xmlns:a16="http://schemas.microsoft.com/office/drawing/2014/main" id="{FF9C139F-C001-5C4F-A6C8-095CCF1C6054}"/>
              </a:ext>
            </a:extLst>
          </p:cNvPr>
          <p:cNvCxnSpPr>
            <a:cxnSpLocks/>
            <a:stCxn id="31" idx="3"/>
            <a:endCxn id="44" idx="1"/>
          </p:cNvCxnSpPr>
          <p:nvPr/>
        </p:nvCxnSpPr>
        <p:spPr>
          <a:xfrm flipV="1">
            <a:off x="7267699" y="2559570"/>
            <a:ext cx="795420" cy="1310383"/>
          </a:xfrm>
          <a:prstGeom prst="bentConnector3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54D9E177-A0BF-3344-9C7A-79C7083DC21C}"/>
              </a:ext>
            </a:extLst>
          </p:cNvPr>
          <p:cNvCxnSpPr>
            <a:cxnSpLocks/>
            <a:stCxn id="44" idx="3"/>
          </p:cNvCxnSpPr>
          <p:nvPr/>
        </p:nvCxnSpPr>
        <p:spPr>
          <a:xfrm>
            <a:off x="8525654" y="2559570"/>
            <a:ext cx="634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B5E53F99-F00A-624B-BF83-4F212643C15E}"/>
              </a:ext>
            </a:extLst>
          </p:cNvPr>
          <p:cNvCxnSpPr>
            <a:endCxn id="69" idx="1"/>
          </p:cNvCxnSpPr>
          <p:nvPr/>
        </p:nvCxnSpPr>
        <p:spPr>
          <a:xfrm>
            <a:off x="7267699" y="4198255"/>
            <a:ext cx="806466" cy="752077"/>
          </a:xfrm>
          <a:prstGeom prst="bentConnector3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C0E57BB0-09F8-3A4A-A6E4-963E5EEA334A}"/>
              </a:ext>
            </a:extLst>
          </p:cNvPr>
          <p:cNvCxnSpPr>
            <a:cxnSpLocks/>
          </p:cNvCxnSpPr>
          <p:nvPr/>
        </p:nvCxnSpPr>
        <p:spPr>
          <a:xfrm>
            <a:off x="8514608" y="4950332"/>
            <a:ext cx="634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E45EBD88-D70C-7E42-9843-F56BF4060971}"/>
              </a:ext>
            </a:extLst>
          </p:cNvPr>
          <p:cNvSpPr txBox="1"/>
          <p:nvPr/>
        </p:nvSpPr>
        <p:spPr>
          <a:xfrm>
            <a:off x="2336385" y="3250901"/>
            <a:ext cx="104547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9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Payment network</a:t>
            </a: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BBE223F8-7A34-464A-A642-4CB36A999A6F}"/>
              </a:ext>
            </a:extLst>
          </p:cNvPr>
          <p:cNvCxnSpPr>
            <a:cxnSpLocks/>
          </p:cNvCxnSpPr>
          <p:nvPr/>
        </p:nvCxnSpPr>
        <p:spPr>
          <a:xfrm>
            <a:off x="2906503" y="3904258"/>
            <a:ext cx="1013559" cy="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8" name="Picture 107" descr="A picture containing sitting, remote, phone, control&#10;&#10;Description automatically generated">
            <a:extLst>
              <a:ext uri="{FF2B5EF4-FFF2-40B4-BE49-F238E27FC236}">
                <a16:creationId xmlns:a16="http://schemas.microsoft.com/office/drawing/2014/main" id="{47A0D24D-2510-8145-A1FF-664D07121A65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284" y="1805796"/>
            <a:ext cx="694047" cy="694047"/>
          </a:xfrm>
          <a:prstGeom prst="rect">
            <a:avLst/>
          </a:prstGeom>
        </p:spPr>
      </p:pic>
      <p:pic>
        <p:nvPicPr>
          <p:cNvPr id="109" name="Picture 108" descr="A close up of a machine&#10;&#10;Description automatically generated">
            <a:extLst>
              <a:ext uri="{FF2B5EF4-FFF2-40B4-BE49-F238E27FC236}">
                <a16:creationId xmlns:a16="http://schemas.microsoft.com/office/drawing/2014/main" id="{F16876B9-C90B-AD46-B05E-47616C837C5E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570" y="2499843"/>
            <a:ext cx="571529" cy="571529"/>
          </a:xfrm>
          <a:prstGeom prst="rect">
            <a:avLst/>
          </a:prstGeom>
        </p:spPr>
      </p:pic>
      <p:sp>
        <p:nvSpPr>
          <p:cNvPr id="110" name="TextBox 109">
            <a:extLst>
              <a:ext uri="{FF2B5EF4-FFF2-40B4-BE49-F238E27FC236}">
                <a16:creationId xmlns:a16="http://schemas.microsoft.com/office/drawing/2014/main" id="{ABDFAA7A-6E4D-ED4C-A139-C7C1AEE1116C}"/>
              </a:ext>
            </a:extLst>
          </p:cNvPr>
          <p:cNvSpPr txBox="1"/>
          <p:nvPr/>
        </p:nvSpPr>
        <p:spPr>
          <a:xfrm>
            <a:off x="849099" y="2018064"/>
            <a:ext cx="3738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F142AF2-5299-844C-A0DB-7BCB00E729D6}"/>
              </a:ext>
            </a:extLst>
          </p:cNvPr>
          <p:cNvSpPr txBox="1"/>
          <p:nvPr/>
        </p:nvSpPr>
        <p:spPr>
          <a:xfrm>
            <a:off x="849099" y="2656039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ATM</a:t>
            </a: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6E291992-CA8E-FF41-A5FF-52559E5BDF3D}"/>
              </a:ext>
            </a:extLst>
          </p:cNvPr>
          <p:cNvSpPr/>
          <p:nvPr/>
        </p:nvSpPr>
        <p:spPr>
          <a:xfrm>
            <a:off x="251284" y="1234267"/>
            <a:ext cx="1072767" cy="2098389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JP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7CDFB01-304A-6E4A-9528-8CBD10DBE5EE}"/>
              </a:ext>
            </a:extLst>
          </p:cNvPr>
          <p:cNvSpPr txBox="1"/>
          <p:nvPr/>
        </p:nvSpPr>
        <p:spPr>
          <a:xfrm>
            <a:off x="1313732" y="1218566"/>
            <a:ext cx="1040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sz="1600" b="1" dirty="0">
                <a:solidFill>
                  <a:prstClr val="black"/>
                </a:solidFill>
                <a:latin typeface="Calibri" panose="020F0502020204030204"/>
              </a:rPr>
              <a:t>Acquirers </a:t>
            </a:r>
            <a:endParaRPr kumimoji="0" lang="en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16" name="Elbow Connector 115">
            <a:extLst>
              <a:ext uri="{FF2B5EF4-FFF2-40B4-BE49-F238E27FC236}">
                <a16:creationId xmlns:a16="http://schemas.microsoft.com/office/drawing/2014/main" id="{26F1A771-4AA4-AE44-B4A0-7A472353E1C9}"/>
              </a:ext>
            </a:extLst>
          </p:cNvPr>
          <p:cNvCxnSpPr>
            <a:cxnSpLocks/>
            <a:stCxn id="112" idx="3"/>
          </p:cNvCxnSpPr>
          <p:nvPr/>
        </p:nvCxnSpPr>
        <p:spPr>
          <a:xfrm>
            <a:off x="1324051" y="2283462"/>
            <a:ext cx="920165" cy="1191446"/>
          </a:xfrm>
          <a:prstGeom prst="bentConnector2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C2D498DD-DB96-D44B-A807-DA5722CF002C}"/>
              </a:ext>
            </a:extLst>
          </p:cNvPr>
          <p:cNvSpPr txBox="1"/>
          <p:nvPr/>
        </p:nvSpPr>
        <p:spPr>
          <a:xfrm>
            <a:off x="8117642" y="5132042"/>
            <a:ext cx="3834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VPN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9C3E5A9-EB01-DD47-A3C7-26C67E8116BD}"/>
              </a:ext>
            </a:extLst>
          </p:cNvPr>
          <p:cNvSpPr txBox="1"/>
          <p:nvPr/>
        </p:nvSpPr>
        <p:spPr>
          <a:xfrm>
            <a:off x="8112224" y="2729750"/>
            <a:ext cx="5000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VPN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02BEFE04-8FA4-234F-89BC-3A9059807BD4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561" y="1349708"/>
            <a:ext cx="389608" cy="389608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02C020AD-2B5B-6148-B558-F64B96DB2DB5}"/>
              </a:ext>
            </a:extLst>
          </p:cNvPr>
          <p:cNvSpPr txBox="1"/>
          <p:nvPr/>
        </p:nvSpPr>
        <p:spPr>
          <a:xfrm>
            <a:off x="701506" y="1410578"/>
            <a:ext cx="64472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Merchant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C46B1C6-1931-DA42-8EB8-6272DC653747}"/>
              </a:ext>
            </a:extLst>
          </p:cNvPr>
          <p:cNvCxnSpPr>
            <a:cxnSpLocks/>
          </p:cNvCxnSpPr>
          <p:nvPr/>
        </p:nvCxnSpPr>
        <p:spPr>
          <a:xfrm>
            <a:off x="2876673" y="3750592"/>
            <a:ext cx="1043389" cy="0"/>
          </a:xfrm>
          <a:prstGeom prst="line">
            <a:avLst/>
          </a:prstGeom>
          <a:ln w="19050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ACC76726-A54E-694D-90AA-7E6D18BA5074}"/>
              </a:ext>
            </a:extLst>
          </p:cNvPr>
          <p:cNvCxnSpPr>
            <a:cxnSpLocks/>
          </p:cNvCxnSpPr>
          <p:nvPr/>
        </p:nvCxnSpPr>
        <p:spPr>
          <a:xfrm rot="16200000" flipH="1">
            <a:off x="1212947" y="2500605"/>
            <a:ext cx="1051138" cy="805652"/>
          </a:xfrm>
          <a:prstGeom prst="bentConnector3">
            <a:avLst>
              <a:gd name="adj1" fmla="val 1420"/>
            </a:avLst>
          </a:prstGeom>
          <a:ln w="19050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B01E4648-FBB9-5943-B81F-9D7955CE38EF}"/>
              </a:ext>
            </a:extLst>
          </p:cNvPr>
          <p:cNvSpPr txBox="1"/>
          <p:nvPr/>
        </p:nvSpPr>
        <p:spPr>
          <a:xfrm>
            <a:off x="2040285" y="4718683"/>
            <a:ext cx="170591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Card present &amp; Card not present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C8D5CA9D-1C52-554E-8EC0-1175EF95BACB}"/>
              </a:ext>
            </a:extLst>
          </p:cNvPr>
          <p:cNvCxnSpPr>
            <a:cxnSpLocks/>
          </p:cNvCxnSpPr>
          <p:nvPr/>
        </p:nvCxnSpPr>
        <p:spPr>
          <a:xfrm>
            <a:off x="297002" y="5698046"/>
            <a:ext cx="634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E70295C-5010-BF4B-86AA-E0184786184C}"/>
              </a:ext>
            </a:extLst>
          </p:cNvPr>
          <p:cNvSpPr txBox="1"/>
          <p:nvPr/>
        </p:nvSpPr>
        <p:spPr>
          <a:xfrm>
            <a:off x="1019282" y="5586960"/>
            <a:ext cx="4956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Online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1DCF0F4F-B8DE-7247-B850-9BD25FB5E737}"/>
              </a:ext>
            </a:extLst>
          </p:cNvPr>
          <p:cNvCxnSpPr>
            <a:cxnSpLocks/>
          </p:cNvCxnSpPr>
          <p:nvPr/>
        </p:nvCxnSpPr>
        <p:spPr>
          <a:xfrm>
            <a:off x="310606" y="5920462"/>
            <a:ext cx="63472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9BBE8520-29C2-D54F-9147-D708F43C9795}"/>
              </a:ext>
            </a:extLst>
          </p:cNvPr>
          <p:cNvSpPr txBox="1"/>
          <p:nvPr/>
        </p:nvSpPr>
        <p:spPr>
          <a:xfrm>
            <a:off x="1008758" y="5829789"/>
            <a:ext cx="5052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Offline</a:t>
            </a:r>
          </a:p>
        </p:txBody>
      </p:sp>
      <p:pic>
        <p:nvPicPr>
          <p:cNvPr id="28" name="Picture 27" descr="A picture containing drawing&#10;&#10;Description automatically generated">
            <a:extLst>
              <a:ext uri="{FF2B5EF4-FFF2-40B4-BE49-F238E27FC236}">
                <a16:creationId xmlns:a16="http://schemas.microsoft.com/office/drawing/2014/main" id="{F44FC56F-6880-BE49-BF9C-87422C4F8E77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48026" y="4650183"/>
            <a:ext cx="546100" cy="381000"/>
          </a:xfrm>
          <a:prstGeom prst="rect">
            <a:avLst/>
          </a:prstGeom>
        </p:spPr>
      </p:pic>
      <p:pic>
        <p:nvPicPr>
          <p:cNvPr id="34" name="Picture 3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B77E26F-3534-AD4D-A317-096404027C40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1202" y="4644025"/>
            <a:ext cx="539564" cy="380147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7DCACB8B-7F34-B944-88B6-EAB760BCAFAF}"/>
              </a:ext>
            </a:extLst>
          </p:cNvPr>
          <p:cNvGrpSpPr/>
          <p:nvPr/>
        </p:nvGrpSpPr>
        <p:grpSpPr>
          <a:xfrm>
            <a:off x="9149333" y="1359831"/>
            <a:ext cx="1579419" cy="2399879"/>
            <a:chOff x="9149333" y="1359831"/>
            <a:chExt cx="1579419" cy="2399879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85FC157E-3F74-B34F-BD64-878058D8423E}"/>
                </a:ext>
              </a:extLst>
            </p:cNvPr>
            <p:cNvGrpSpPr/>
            <p:nvPr/>
          </p:nvGrpSpPr>
          <p:grpSpPr>
            <a:xfrm>
              <a:off x="9149333" y="1359831"/>
              <a:ext cx="1579419" cy="2380235"/>
              <a:chOff x="9048997" y="2616751"/>
              <a:chExt cx="1579419" cy="2380235"/>
            </a:xfrm>
          </p:grpSpPr>
          <p:pic>
            <p:nvPicPr>
              <p:cNvPr id="46" name="Picture 45" descr="A picture containing sitting, remote, phone, control&#10;&#10;Description automatically generated">
                <a:extLst>
                  <a:ext uri="{FF2B5EF4-FFF2-40B4-BE49-F238E27FC236}">
                    <a16:creationId xmlns:a16="http://schemas.microsoft.com/office/drawing/2014/main" id="{D0B820BF-9899-9F45-B5FA-E5620942E3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392100" y="2917979"/>
                <a:ext cx="597815" cy="424745"/>
              </a:xfrm>
              <a:prstGeom prst="rect">
                <a:avLst/>
              </a:prstGeom>
            </p:spPr>
          </p:pic>
          <p:pic>
            <p:nvPicPr>
              <p:cNvPr id="48" name="Picture 47" descr="A close up of a machine&#10;&#10;Description automatically generated">
                <a:extLst>
                  <a:ext uri="{FF2B5EF4-FFF2-40B4-BE49-F238E27FC236}">
                    <a16:creationId xmlns:a16="http://schemas.microsoft.com/office/drawing/2014/main" id="{6DE54A64-8B71-B947-8694-E63A95DFB7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418715" y="3361532"/>
                <a:ext cx="512838" cy="395231"/>
              </a:xfrm>
              <a:prstGeom prst="rect">
                <a:avLst/>
              </a:prstGeom>
            </p:spPr>
          </p:pic>
          <p:pic>
            <p:nvPicPr>
              <p:cNvPr id="52" name="Picture 51" descr="A close up of a sign&#10;&#10;Description automatically generated">
                <a:extLst>
                  <a:ext uri="{FF2B5EF4-FFF2-40B4-BE49-F238E27FC236}">
                    <a16:creationId xmlns:a16="http://schemas.microsoft.com/office/drawing/2014/main" id="{E8E68DCD-469B-1E46-94D1-5A28B66F78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469271" y="3827058"/>
                <a:ext cx="418592" cy="418592"/>
              </a:xfrm>
              <a:prstGeom prst="rect">
                <a:avLst/>
              </a:prstGeom>
            </p:spPr>
          </p:pic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9726235-112D-0D48-AF16-684276031E90}"/>
                  </a:ext>
                </a:extLst>
              </p:cNvPr>
              <p:cNvSpPr txBox="1"/>
              <p:nvPr/>
            </p:nvSpPr>
            <p:spPr>
              <a:xfrm>
                <a:off x="9821933" y="2975769"/>
                <a:ext cx="37382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JP" sz="9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POS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3E62C972-F706-FF42-A661-BA332FD3F8DE}"/>
                  </a:ext>
                </a:extLst>
              </p:cNvPr>
              <p:cNvSpPr txBox="1"/>
              <p:nvPr/>
            </p:nvSpPr>
            <p:spPr>
              <a:xfrm>
                <a:off x="9856835" y="3386468"/>
                <a:ext cx="40748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JP" sz="9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ATM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B4F5B853-1320-7244-9837-BF8BDA02F39B}"/>
                  </a:ext>
                </a:extLst>
              </p:cNvPr>
              <p:cNvSpPr txBox="1"/>
              <p:nvPr/>
            </p:nvSpPr>
            <p:spPr>
              <a:xfrm>
                <a:off x="9946979" y="3903318"/>
                <a:ext cx="36099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JP" sz="9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CBS</a:t>
                </a:r>
              </a:p>
            </p:txBody>
          </p:sp>
          <p:sp>
            <p:nvSpPr>
              <p:cNvPr id="58" name="Rounded Rectangle 57">
                <a:extLst>
                  <a:ext uri="{FF2B5EF4-FFF2-40B4-BE49-F238E27FC236}">
                    <a16:creationId xmlns:a16="http://schemas.microsoft.com/office/drawing/2014/main" id="{26210D69-1000-0549-AF75-81732650D115}"/>
                  </a:ext>
                </a:extLst>
              </p:cNvPr>
              <p:cNvSpPr/>
              <p:nvPr/>
            </p:nvSpPr>
            <p:spPr>
              <a:xfrm>
                <a:off x="9048997" y="2886024"/>
                <a:ext cx="1579419" cy="2110962"/>
              </a:xfrm>
              <a:prstGeom prst="round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JP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814EA370-1E89-8E44-A516-9647DFF0DCAA}"/>
                  </a:ext>
                </a:extLst>
              </p:cNvPr>
              <p:cNvSpPr txBox="1"/>
              <p:nvPr/>
            </p:nvSpPr>
            <p:spPr>
              <a:xfrm>
                <a:off x="9321834" y="2655000"/>
                <a:ext cx="772969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JP" sz="9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Institution 1</a:t>
                </a:r>
              </a:p>
            </p:txBody>
          </p:sp>
          <p:pic>
            <p:nvPicPr>
              <p:cNvPr id="57" name="Picture 56" descr="A picture containing drawing, clock&#10;&#10;Description automatically generated">
                <a:extLst>
                  <a:ext uri="{FF2B5EF4-FFF2-40B4-BE49-F238E27FC236}">
                    <a16:creationId xmlns:a16="http://schemas.microsoft.com/office/drawing/2014/main" id="{67B05FC4-76F3-D143-A27B-511A3E983F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0087690" y="2616751"/>
                <a:ext cx="406498" cy="406498"/>
              </a:xfrm>
              <a:prstGeom prst="rect">
                <a:avLst/>
              </a:prstGeom>
            </p:spPr>
          </p:pic>
        </p:grpSp>
        <p:pic>
          <p:nvPicPr>
            <p:cNvPr id="64" name="Picture 63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4A648E16-E35F-B147-85B9-54AD3756380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598591" y="2996371"/>
              <a:ext cx="389608" cy="389608"/>
            </a:xfrm>
            <a:prstGeom prst="rect">
              <a:avLst/>
            </a:prstGeom>
          </p:spPr>
        </p:pic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57E0CD2-6F41-2342-94F8-0E09E93611A6}"/>
                </a:ext>
              </a:extLst>
            </p:cNvPr>
            <p:cNvSpPr txBox="1"/>
            <p:nvPr/>
          </p:nvSpPr>
          <p:spPr>
            <a:xfrm>
              <a:off x="9892472" y="3090691"/>
              <a:ext cx="6447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JP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Merchant</a:t>
              </a:r>
            </a:p>
          </p:txBody>
        </p:sp>
        <p:pic>
          <p:nvPicPr>
            <p:cNvPr id="36" name="Picture 35" descr="A close up of a logo&#10;&#10;Description automatically generated">
              <a:extLst>
                <a:ext uri="{FF2B5EF4-FFF2-40B4-BE49-F238E27FC236}">
                  <a16:creationId xmlns:a16="http://schemas.microsoft.com/office/drawing/2014/main" id="{FA35296D-8413-674A-87C8-C750ECC9BC0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38057" y="3400316"/>
              <a:ext cx="359394" cy="359394"/>
            </a:xfrm>
            <a:prstGeom prst="rect">
              <a:avLst/>
            </a:prstGeom>
          </p:spPr>
        </p:pic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70CD3281-58EE-0443-A297-87899602A9D8}"/>
                </a:ext>
              </a:extLst>
            </p:cNvPr>
            <p:cNvSpPr txBox="1"/>
            <p:nvPr/>
          </p:nvSpPr>
          <p:spPr>
            <a:xfrm>
              <a:off x="9944803" y="3470958"/>
              <a:ext cx="68961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JP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Other host</a:t>
              </a: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A938A276-463C-8B48-9ADA-F08B8B6AF858}"/>
              </a:ext>
            </a:extLst>
          </p:cNvPr>
          <p:cNvGrpSpPr/>
          <p:nvPr/>
        </p:nvGrpSpPr>
        <p:grpSpPr>
          <a:xfrm>
            <a:off x="9147412" y="3883933"/>
            <a:ext cx="1579419" cy="2385591"/>
            <a:chOff x="9149333" y="1359831"/>
            <a:chExt cx="1579419" cy="2385591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BC909442-BC87-984C-9D06-71076C1557D4}"/>
                </a:ext>
              </a:extLst>
            </p:cNvPr>
            <p:cNvGrpSpPr/>
            <p:nvPr/>
          </p:nvGrpSpPr>
          <p:grpSpPr>
            <a:xfrm>
              <a:off x="9149333" y="1359831"/>
              <a:ext cx="1579419" cy="2380235"/>
              <a:chOff x="9048997" y="2616751"/>
              <a:chExt cx="1579419" cy="2380235"/>
            </a:xfrm>
          </p:grpSpPr>
          <p:pic>
            <p:nvPicPr>
              <p:cNvPr id="130" name="Picture 129" descr="A picture containing sitting, remote, phone, control&#10;&#10;Description automatically generated">
                <a:extLst>
                  <a:ext uri="{FF2B5EF4-FFF2-40B4-BE49-F238E27FC236}">
                    <a16:creationId xmlns:a16="http://schemas.microsoft.com/office/drawing/2014/main" id="{1184F047-6C3D-5245-B942-B38E34A2AF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392100" y="2917979"/>
                <a:ext cx="597815" cy="424745"/>
              </a:xfrm>
              <a:prstGeom prst="rect">
                <a:avLst/>
              </a:prstGeom>
            </p:spPr>
          </p:pic>
          <p:pic>
            <p:nvPicPr>
              <p:cNvPr id="131" name="Picture 130" descr="A close up of a machine&#10;&#10;Description automatically generated">
                <a:extLst>
                  <a:ext uri="{FF2B5EF4-FFF2-40B4-BE49-F238E27FC236}">
                    <a16:creationId xmlns:a16="http://schemas.microsoft.com/office/drawing/2014/main" id="{FCE64143-38D2-EB44-82A8-F843DEDD04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418715" y="3361532"/>
                <a:ext cx="512838" cy="395231"/>
              </a:xfrm>
              <a:prstGeom prst="rect">
                <a:avLst/>
              </a:prstGeom>
            </p:spPr>
          </p:pic>
          <p:pic>
            <p:nvPicPr>
              <p:cNvPr id="132" name="Picture 131" descr="A close up of a sign&#10;&#10;Description automatically generated">
                <a:extLst>
                  <a:ext uri="{FF2B5EF4-FFF2-40B4-BE49-F238E27FC236}">
                    <a16:creationId xmlns:a16="http://schemas.microsoft.com/office/drawing/2014/main" id="{AF980302-8D03-5C41-9206-066635F40E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469271" y="3827058"/>
                <a:ext cx="418592" cy="418592"/>
              </a:xfrm>
              <a:prstGeom prst="rect">
                <a:avLst/>
              </a:prstGeom>
            </p:spPr>
          </p:pic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EE2EE556-1844-8547-A11C-396C38D598DB}"/>
                  </a:ext>
                </a:extLst>
              </p:cNvPr>
              <p:cNvSpPr txBox="1"/>
              <p:nvPr/>
            </p:nvSpPr>
            <p:spPr>
              <a:xfrm>
                <a:off x="9821933" y="2975769"/>
                <a:ext cx="37382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JP" sz="9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POS</a:t>
                </a:r>
              </a:p>
            </p:txBody>
          </p:sp>
          <p:sp>
            <p:nvSpPr>
              <p:cNvPr id="134" name="TextBox 133">
                <a:extLst>
                  <a:ext uri="{FF2B5EF4-FFF2-40B4-BE49-F238E27FC236}">
                    <a16:creationId xmlns:a16="http://schemas.microsoft.com/office/drawing/2014/main" id="{7476FB25-7527-4849-BF0E-306DD49E2F07}"/>
                  </a:ext>
                </a:extLst>
              </p:cNvPr>
              <p:cNvSpPr txBox="1"/>
              <p:nvPr/>
            </p:nvSpPr>
            <p:spPr>
              <a:xfrm>
                <a:off x="9856835" y="3386468"/>
                <a:ext cx="40748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JP" sz="9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ATM</a:t>
                </a:r>
              </a:p>
            </p:txBody>
          </p:sp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19B51E76-D8F8-9941-A585-A3AD93180300}"/>
                  </a:ext>
                </a:extLst>
              </p:cNvPr>
              <p:cNvSpPr txBox="1"/>
              <p:nvPr/>
            </p:nvSpPr>
            <p:spPr>
              <a:xfrm>
                <a:off x="9946979" y="3903318"/>
                <a:ext cx="36099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JP" sz="9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CBS</a:t>
                </a:r>
              </a:p>
            </p:txBody>
          </p:sp>
          <p:sp>
            <p:nvSpPr>
              <p:cNvPr id="136" name="Rounded Rectangle 135">
                <a:extLst>
                  <a:ext uri="{FF2B5EF4-FFF2-40B4-BE49-F238E27FC236}">
                    <a16:creationId xmlns:a16="http://schemas.microsoft.com/office/drawing/2014/main" id="{0E7951B2-F133-ED4D-8E95-2D7476093962}"/>
                  </a:ext>
                </a:extLst>
              </p:cNvPr>
              <p:cNvSpPr/>
              <p:nvPr/>
            </p:nvSpPr>
            <p:spPr>
              <a:xfrm>
                <a:off x="9048997" y="2886024"/>
                <a:ext cx="1579419" cy="2110962"/>
              </a:xfrm>
              <a:prstGeom prst="round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JP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A45B3932-6557-6A43-99EB-C09E7D28F3A9}"/>
                  </a:ext>
                </a:extLst>
              </p:cNvPr>
              <p:cNvSpPr txBox="1"/>
              <p:nvPr/>
            </p:nvSpPr>
            <p:spPr>
              <a:xfrm>
                <a:off x="9321834" y="2655000"/>
                <a:ext cx="772969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JP" sz="9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Institution 2</a:t>
                </a:r>
              </a:p>
            </p:txBody>
          </p:sp>
          <p:pic>
            <p:nvPicPr>
              <p:cNvPr id="138" name="Picture 137" descr="A picture containing drawing, clock&#10;&#10;Description automatically generated">
                <a:extLst>
                  <a:ext uri="{FF2B5EF4-FFF2-40B4-BE49-F238E27FC236}">
                    <a16:creationId xmlns:a16="http://schemas.microsoft.com/office/drawing/2014/main" id="{B2CD84D1-C2FC-004C-81BD-CEE2390844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0087690" y="2616751"/>
                <a:ext cx="406498" cy="406498"/>
              </a:xfrm>
              <a:prstGeom prst="rect">
                <a:avLst/>
              </a:prstGeom>
            </p:spPr>
          </p:pic>
        </p:grpSp>
        <p:pic>
          <p:nvPicPr>
            <p:cNvPr id="126" name="Picture 125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8AC50E63-08D7-6C4B-98F3-54CE4A606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598591" y="2996371"/>
              <a:ext cx="389608" cy="389608"/>
            </a:xfrm>
            <a:prstGeom prst="rect">
              <a:avLst/>
            </a:prstGeom>
          </p:spPr>
        </p:pic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4DB5E921-9D21-214D-9D0B-0AF575CF44E8}"/>
                </a:ext>
              </a:extLst>
            </p:cNvPr>
            <p:cNvSpPr txBox="1"/>
            <p:nvPr/>
          </p:nvSpPr>
          <p:spPr>
            <a:xfrm>
              <a:off x="9892472" y="3090691"/>
              <a:ext cx="6447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JP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Merchant</a:t>
              </a:r>
            </a:p>
          </p:txBody>
        </p:sp>
        <p:pic>
          <p:nvPicPr>
            <p:cNvPr id="128" name="Picture 127" descr="A close up of a logo&#10;&#10;Description automatically generated">
              <a:extLst>
                <a:ext uri="{FF2B5EF4-FFF2-40B4-BE49-F238E27FC236}">
                  <a16:creationId xmlns:a16="http://schemas.microsoft.com/office/drawing/2014/main" id="{B76780EE-79B0-BC46-9F81-400C202D1A9D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24202" y="3386028"/>
              <a:ext cx="359394" cy="359394"/>
            </a:xfrm>
            <a:prstGeom prst="rect">
              <a:avLst/>
            </a:prstGeom>
          </p:spPr>
        </p:pic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0E3B530-208A-1E4D-BE26-05608FBEC8D6}"/>
                </a:ext>
              </a:extLst>
            </p:cNvPr>
            <p:cNvSpPr txBox="1"/>
            <p:nvPr/>
          </p:nvSpPr>
          <p:spPr>
            <a:xfrm>
              <a:off x="9944803" y="3470958"/>
              <a:ext cx="73449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JP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Other host</a:t>
              </a:r>
              <a:r>
                <a:rPr kumimoji="0" lang="en-SG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</a:t>
              </a:r>
              <a:endParaRPr kumimoji="0" lang="en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43" name="Picture 142" descr="A picture containing mirror, object&#10;&#10;Description automatically generated">
            <a:extLst>
              <a:ext uri="{FF2B5EF4-FFF2-40B4-BE49-F238E27FC236}">
                <a16:creationId xmlns:a16="http://schemas.microsoft.com/office/drawing/2014/main" id="{F6C72598-0F4D-2643-B2DE-88A673BF3912}"/>
              </a:ext>
            </a:extLst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92852" y="5058794"/>
            <a:ext cx="715953" cy="715953"/>
          </a:xfrm>
          <a:prstGeom prst="rect">
            <a:avLst/>
          </a:prstGeom>
        </p:spPr>
      </p:pic>
      <p:grpSp>
        <p:nvGrpSpPr>
          <p:cNvPr id="152" name="Group 151">
            <a:extLst>
              <a:ext uri="{FF2B5EF4-FFF2-40B4-BE49-F238E27FC236}">
                <a16:creationId xmlns:a16="http://schemas.microsoft.com/office/drawing/2014/main" id="{45495712-E58B-4F46-A51A-246D327D10D4}"/>
              </a:ext>
            </a:extLst>
          </p:cNvPr>
          <p:cNvGrpSpPr/>
          <p:nvPr/>
        </p:nvGrpSpPr>
        <p:grpSpPr>
          <a:xfrm>
            <a:off x="6202853" y="6064907"/>
            <a:ext cx="2357639" cy="725558"/>
            <a:chOff x="6346253" y="5995060"/>
            <a:chExt cx="2357639" cy="725558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FEDA5642-5648-FF4E-A66D-0B33E46F3A20}"/>
                </a:ext>
              </a:extLst>
            </p:cNvPr>
            <p:cNvGrpSpPr/>
            <p:nvPr/>
          </p:nvGrpSpPr>
          <p:grpSpPr>
            <a:xfrm>
              <a:off x="6490617" y="6094061"/>
              <a:ext cx="2213275" cy="499852"/>
              <a:chOff x="6490617" y="6094061"/>
              <a:chExt cx="2213275" cy="499852"/>
            </a:xfrm>
          </p:grpSpPr>
          <p:pic>
            <p:nvPicPr>
              <p:cNvPr id="146" name="Picture 145" descr="A picture containing drawing&#10;&#10;Description automatically generated">
                <a:extLst>
                  <a:ext uri="{FF2B5EF4-FFF2-40B4-BE49-F238E27FC236}">
                    <a16:creationId xmlns:a16="http://schemas.microsoft.com/office/drawing/2014/main" id="{18E9A893-74C8-3D43-9809-EADE8DBF46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490617" y="6140624"/>
                <a:ext cx="487497" cy="429928"/>
              </a:xfrm>
              <a:prstGeom prst="rect">
                <a:avLst/>
              </a:prstGeom>
            </p:spPr>
          </p:pic>
          <p:pic>
            <p:nvPicPr>
              <p:cNvPr id="148" name="Graphic 147">
                <a:extLst>
                  <a:ext uri="{FF2B5EF4-FFF2-40B4-BE49-F238E27FC236}">
                    <a16:creationId xmlns:a16="http://schemas.microsoft.com/office/drawing/2014/main" id="{79D59F89-FFE8-024C-A710-74DEB5E1F5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20"/>
                  </a:ext>
                </a:extLst>
              </a:blip>
              <a:stretch>
                <a:fillRect/>
              </a:stretch>
            </p:blipFill>
            <p:spPr>
              <a:xfrm>
                <a:off x="7031008" y="6094061"/>
                <a:ext cx="499852" cy="499852"/>
              </a:xfrm>
              <a:prstGeom prst="rect">
                <a:avLst/>
              </a:prstGeom>
            </p:spPr>
          </p:pic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0F7A1CB5-35E3-1548-97D9-989E889BC15D}"/>
                  </a:ext>
                </a:extLst>
              </p:cNvPr>
              <p:cNvSpPr txBox="1"/>
              <p:nvPr/>
            </p:nvSpPr>
            <p:spPr>
              <a:xfrm>
                <a:off x="7520555" y="6253439"/>
                <a:ext cx="1183337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JP" sz="9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Institution Merchant </a:t>
                </a:r>
              </a:p>
            </p:txBody>
          </p:sp>
        </p:grpSp>
        <p:sp>
          <p:nvSpPr>
            <p:cNvPr id="151" name="Rounded Rectangle 150">
              <a:extLst>
                <a:ext uri="{FF2B5EF4-FFF2-40B4-BE49-F238E27FC236}">
                  <a16:creationId xmlns:a16="http://schemas.microsoft.com/office/drawing/2014/main" id="{CD31FCDC-4AE4-864D-9D85-3BB97665D674}"/>
                </a:ext>
              </a:extLst>
            </p:cNvPr>
            <p:cNvSpPr/>
            <p:nvPr/>
          </p:nvSpPr>
          <p:spPr>
            <a:xfrm>
              <a:off x="6346253" y="5995060"/>
              <a:ext cx="2357639" cy="725558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54" name="Elbow Connector 153">
            <a:extLst>
              <a:ext uri="{FF2B5EF4-FFF2-40B4-BE49-F238E27FC236}">
                <a16:creationId xmlns:a16="http://schemas.microsoft.com/office/drawing/2014/main" id="{A7246D8D-ED77-0245-B317-E467EF0207B2}"/>
              </a:ext>
            </a:extLst>
          </p:cNvPr>
          <p:cNvCxnSpPr>
            <a:cxnSpLocks/>
            <a:endCxn id="151" idx="0"/>
          </p:cNvCxnSpPr>
          <p:nvPr/>
        </p:nvCxnSpPr>
        <p:spPr>
          <a:xfrm rot="16200000" flipH="1">
            <a:off x="6348129" y="5031363"/>
            <a:ext cx="1238578" cy="828510"/>
          </a:xfrm>
          <a:prstGeom prst="bentConnector3">
            <a:avLst>
              <a:gd name="adj1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4" name="TextBox 163">
            <a:extLst>
              <a:ext uri="{FF2B5EF4-FFF2-40B4-BE49-F238E27FC236}">
                <a16:creationId xmlns:a16="http://schemas.microsoft.com/office/drawing/2014/main" id="{F636D43C-92B9-6A4A-BFE1-02E03D72F88A}"/>
              </a:ext>
            </a:extLst>
          </p:cNvPr>
          <p:cNvSpPr txBox="1"/>
          <p:nvPr/>
        </p:nvSpPr>
        <p:spPr>
          <a:xfrm>
            <a:off x="7453066" y="5573579"/>
            <a:ext cx="5677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Internet</a:t>
            </a:r>
          </a:p>
        </p:txBody>
      </p:sp>
      <p:pic>
        <p:nvPicPr>
          <p:cNvPr id="93" name="Picture 38" descr="C:\Users\Diana Hawkins\Desktop\Union_Pay [Converted].eps.png">
            <a:extLst>
              <a:ext uri="{FF2B5EF4-FFF2-40B4-BE49-F238E27FC236}">
                <a16:creationId xmlns:a16="http://schemas.microsoft.com/office/drawing/2014/main" id="{AEB39F54-7386-4D03-BA6B-94E20C1E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3985" y="3707637"/>
            <a:ext cx="402433" cy="257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287BE569-AC96-9148-97E7-A03FD129F5D8}"/>
              </a:ext>
            </a:extLst>
          </p:cNvPr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1148" y="3627915"/>
            <a:ext cx="454736" cy="404210"/>
          </a:xfrm>
          <a:prstGeom prst="rect">
            <a:avLst/>
          </a:prstGeom>
        </p:spPr>
      </p:pic>
      <p:pic>
        <p:nvPicPr>
          <p:cNvPr id="20" name="Picture 1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88F4479-DDB2-6F4B-B0E9-2C82D3B0C2DD}"/>
              </a:ext>
            </a:extLst>
          </p:cNvPr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9293" y="3991788"/>
            <a:ext cx="683206" cy="392382"/>
          </a:xfrm>
          <a:prstGeom prst="rect">
            <a:avLst/>
          </a:prstGeom>
        </p:spPr>
      </p:pic>
      <p:sp>
        <p:nvSpPr>
          <p:cNvPr id="95" name="Rectangle 94">
            <a:extLst>
              <a:ext uri="{FF2B5EF4-FFF2-40B4-BE49-F238E27FC236}">
                <a16:creationId xmlns:a16="http://schemas.microsoft.com/office/drawing/2014/main" id="{55AC6DE9-908A-4BB4-9C43-0EB4B903A0B3}"/>
              </a:ext>
            </a:extLst>
          </p:cNvPr>
          <p:cNvSpPr/>
          <p:nvPr/>
        </p:nvSpPr>
        <p:spPr>
          <a:xfrm>
            <a:off x="408396" y="114311"/>
            <a:ext cx="11504296" cy="9230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398" b="1" dirty="0">
                <a:solidFill>
                  <a:srgbClr val="92278F"/>
                </a:solidFill>
                <a:latin typeface="+mj-lt"/>
                <a:ea typeface="+mj-ea"/>
                <a:cs typeface="+mj-cs"/>
              </a:rPr>
              <a:t>Cyberbeat  Payment Ecosystem 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C8652400-BB12-47E6-B46B-2D67B842C0F0}"/>
              </a:ext>
            </a:extLst>
          </p:cNvPr>
          <p:cNvCxnSpPr>
            <a:cxnSpLocks/>
          </p:cNvCxnSpPr>
          <p:nvPr/>
        </p:nvCxnSpPr>
        <p:spPr>
          <a:xfrm>
            <a:off x="495300" y="1042248"/>
            <a:ext cx="1105852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5" name="Picture 4" descr="Shape, circle&#10;&#10;Description automatically generated">
            <a:extLst>
              <a:ext uri="{FF2B5EF4-FFF2-40B4-BE49-F238E27FC236}">
                <a16:creationId xmlns:a16="http://schemas.microsoft.com/office/drawing/2014/main" id="{ECE6DA80-91F1-FB44-9990-46A2FEFFA01B}"/>
              </a:ext>
            </a:extLst>
          </p:cNvPr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2728" y="3341788"/>
            <a:ext cx="1809419" cy="1142116"/>
          </a:xfrm>
          <a:prstGeom prst="rect">
            <a:avLst/>
          </a:prstGeom>
        </p:spPr>
      </p:pic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5AD43D5-0840-CE41-9624-83F08E06C2E6}"/>
              </a:ext>
            </a:extLst>
          </p:cNvPr>
          <p:cNvPicPr>
            <a:picLocks noChangeAspect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7327" y="4078033"/>
            <a:ext cx="827466" cy="212398"/>
          </a:xfrm>
          <a:prstGeom prst="rect">
            <a:avLst/>
          </a:prstGeom>
        </p:spPr>
      </p:pic>
      <p:pic>
        <p:nvPicPr>
          <p:cNvPr id="6" name="Picture 5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40AC1B7D-3E01-48B7-BD3F-25CBAD1A13A8}"/>
              </a:ext>
            </a:extLst>
          </p:cNvPr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1880" y="3473110"/>
            <a:ext cx="3200751" cy="1238580"/>
          </a:xfrm>
          <a:prstGeom prst="rect">
            <a:avLst/>
          </a:prstGeom>
        </p:spPr>
      </p:pic>
      <p:sp>
        <p:nvSpPr>
          <p:cNvPr id="82" name="Footer Placeholder 2">
            <a:extLst>
              <a:ext uri="{FF2B5EF4-FFF2-40B4-BE49-F238E27FC236}">
                <a16:creationId xmlns:a16="http://schemas.microsoft.com/office/drawing/2014/main" id="{74BFBC67-4D8A-4B48-A05F-C371C067603C}"/>
              </a:ext>
            </a:extLst>
          </p:cNvPr>
          <p:cNvSpPr txBox="1">
            <a:spLocks/>
          </p:cNvSpPr>
          <p:nvPr/>
        </p:nvSpPr>
        <p:spPr>
          <a:xfrm>
            <a:off x="8747760" y="6353426"/>
            <a:ext cx="3342640" cy="5082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Confidential - ©Cyberbeat Pte. Ltd. </a:t>
            </a:r>
          </a:p>
        </p:txBody>
      </p:sp>
      <p:sp>
        <p:nvSpPr>
          <p:cNvPr id="84" name="Rectangle: Diagonal Corners Snipped 83">
            <a:extLst>
              <a:ext uri="{FF2B5EF4-FFF2-40B4-BE49-F238E27FC236}">
                <a16:creationId xmlns:a16="http://schemas.microsoft.com/office/drawing/2014/main" id="{0F5AEAE8-DDF5-4EE8-96FB-D9E1627D186A}"/>
              </a:ext>
            </a:extLst>
          </p:cNvPr>
          <p:cNvSpPr/>
          <p:nvPr/>
        </p:nvSpPr>
        <p:spPr>
          <a:xfrm>
            <a:off x="7377155" y="1157459"/>
            <a:ext cx="1901291" cy="463635"/>
          </a:xfrm>
          <a:prstGeom prst="snip2DiagRect">
            <a:avLst/>
          </a:prstGeom>
          <a:solidFill>
            <a:srgbClr val="F9EB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b="1" dirty="0">
                <a:solidFill>
                  <a:srgbClr val="92278F"/>
                </a:solidFill>
              </a:rPr>
              <a:t>Cyberbeat Client Institutions </a:t>
            </a:r>
          </a:p>
        </p:txBody>
      </p:sp>
    </p:spTree>
    <p:extLst>
      <p:ext uri="{BB962C8B-B14F-4D97-AF65-F5344CB8AC3E}">
        <p14:creationId xmlns:p14="http://schemas.microsoft.com/office/powerpoint/2010/main" val="258348925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5E652F4D4B7902439EBB7D6FFB264950" ma:contentTypeVersion="12" ma:contentTypeDescription="Tạo tài liệu mới." ma:contentTypeScope="" ma:versionID="70cada876c766682f86bd3e2982b4d0a">
  <xsd:schema xmlns:xsd="http://www.w3.org/2001/XMLSchema" xmlns:xs="http://www.w3.org/2001/XMLSchema" xmlns:p="http://schemas.microsoft.com/office/2006/metadata/properties" xmlns:ns3="543a6350-3b33-4eb5-a6e4-9eb084c2a2ef" xmlns:ns4="531f52b7-3926-41ef-80ef-2aba3b196456" targetNamespace="http://schemas.microsoft.com/office/2006/metadata/properties" ma:root="true" ma:fieldsID="e6bfdfdebf9f6cb22813e4fa8f6ff131" ns3:_="" ns4:_="">
    <xsd:import namespace="543a6350-3b33-4eb5-a6e4-9eb084c2a2ef"/>
    <xsd:import namespace="531f52b7-3926-41ef-80ef-2aba3b19645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3a6350-3b33-4eb5-a6e4-9eb084c2a2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f52b7-3926-41ef-80ef-2aba3b1964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àm băm Gợi ý Chia sẻ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5803C5-F737-443A-90CB-732C9797327F}">
  <ds:schemaRefs>
    <ds:schemaRef ds:uri="531f52b7-3926-41ef-80ef-2aba3b196456"/>
    <ds:schemaRef ds:uri="543a6350-3b33-4eb5-a6e4-9eb084c2a2e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1446D7E-5A18-493C-9215-7788456814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49B1B1-A08C-4194-9525-72569C279F80}">
  <ds:schemaRefs>
    <ds:schemaRef ds:uri="531f52b7-3926-41ef-80ef-2aba3b196456"/>
    <ds:schemaRef ds:uri="543a6350-3b33-4eb5-a6e4-9eb084c2a2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62596</TotalTime>
  <Words>140</Words>
  <Application>Microsoft Office PowerPoint</Application>
  <PresentationFormat>Widescreen</PresentationFormat>
  <Paragraphs>53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Helvetica Light</vt:lpstr>
      <vt:lpstr>Verdana</vt:lpstr>
      <vt:lpstr>1_Office Theme</vt:lpstr>
      <vt:lpstr>2_Office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Card Procurement and Implementation</dc:title>
  <dc:creator>User</dc:creator>
  <cp:lastModifiedBy>Rajan S. Narayan</cp:lastModifiedBy>
  <cp:revision>209</cp:revision>
  <dcterms:created xsi:type="dcterms:W3CDTF">2019-09-01T05:28:11Z</dcterms:created>
  <dcterms:modified xsi:type="dcterms:W3CDTF">2022-07-15T01:19:17Z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0x0101005E652F4D4B7902439EBB7D6FFB264950</vt:lpwstr>
  </property>
</Properties>
</file>