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>
        <p:scale>
          <a:sx n="125" d="100"/>
          <a:sy n="125" d="100"/>
        </p:scale>
        <p:origin x="870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2C253A-B8DC-A53B-0533-C9B7492FD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64B2AC5-BC2C-9BD9-7574-D619C6207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E4AB73-0A4D-5DB1-6598-45D022C1D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E8E9F9-7B7F-F7E4-3DCD-D9FE38DFF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24F73-0058-5F46-C857-FA18A8996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6379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901BE9-D285-3377-F3A1-C7DD3B503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FF965D-0128-B534-AFC5-DA69BE91A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280CBF-879A-2CFC-99B3-E5DD8332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129D31-3053-3BCB-AE3D-96F4A8A01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C9E0F9-C7CF-173E-C646-EED314394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3267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A6D195-39C0-EAE9-C5BB-8A0A120D0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286D41-B023-6C26-4E86-8D1B5A629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C1BEE8-5FE9-71EC-E774-B03B6278F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7B2102-90D6-A99D-0B00-86A18FFC5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F22B3-41EC-7229-5BBA-6B3FBDF4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41288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509C3A-3DC7-FC8A-EBE1-C3286F02E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DC99AE-8898-A0D7-4433-B28EF5B15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59884E5-6CBB-C75D-6935-939D94500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509E91B-C320-C962-AC47-CCE2D1A1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222A2D-DF62-F041-14A8-0E0E2249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5B3AA0-F415-E2F5-B826-8D7DFC9AB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1333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7ADA5-D7CF-E299-4EAB-4E7D2408B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452C98-0A5E-F801-042A-49A4DC056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AB07E6-169E-5293-58F7-FB7F5CA9F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F94DFF8-4AAA-C2BD-2580-CCB3577AA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D69DD7B-30F3-04B0-8924-951567FB93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AB27AEC-1B30-C6D5-66A0-D1D78FF22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E54C7A3-68CA-ADD3-277C-999356788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16B3B0E-710E-7D82-2130-F14D99E66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5870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B80D9-CA9D-7365-2B61-061ED1187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F5847E-F337-2F1C-66C6-7612E8AE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6E3D18-AED6-55B3-93AE-F71AB9B74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EB2DEE-2857-D032-1BAB-AE6F0CCAF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98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2D845DE-DB8B-5BCA-BEAC-67F5118AB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A924EF8-166E-42A2-2F60-942043BD2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DD3207-A191-0605-DE75-0F8C5A2C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709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7E2CA3-105F-E54E-B244-4A4530B0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5512F3-620E-49AE-CF34-77E9BCB00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49F0CE-8156-1DE7-3152-CDF4F5ECC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DA0C1A-3669-A9E9-38E8-4AADC256D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EAA0AE-1625-0E82-955F-12022772E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888C79-E2E3-9D24-BE80-0103D0264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7643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2D66DB-0EDE-805A-7B69-3E5D85639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047073B-AAF3-F050-6D2C-144DA8F62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E70858-EF30-113D-E3FD-6CED4F24B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B84AE2C-4194-22A4-3734-6CD529BA0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123D79C-FF70-A958-19EB-284ECF74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D10720A-786B-0B71-9BB9-C07F38521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73183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F16581-D845-5C75-C42F-F991525AC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BBEEF3F-383D-3A17-3813-0BC538C4D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3A1753-5770-AEB9-B512-49AA4E22D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BA623E-4FB8-8474-6A88-EFEFADB7A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B4C363-FA37-9BDE-705C-4DAD97A4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17306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3E0912C-7103-A36E-2254-7990F0CBA2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F21B4A-945E-6DDC-2CA3-A70D52676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EC1958-77D6-504B-8BB7-535B88516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9F57E-2FFE-672B-72FD-3A4D2DA3F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CE8F3A-D59A-8E02-704B-9CA6729E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5222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7C0784C-A91C-E89A-A5C6-492F0E62B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0622BD5-79AC-FF12-FC02-CCFE5D77F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4108CE-CDEB-2F81-FB61-EE1E32281F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0C3E0-F1FC-458E-B8D1-4B3DC1871650}" type="datetimeFigureOut">
              <a:rPr lang="de-CH" smtClean="0"/>
              <a:t>24.06.2022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25EB79-D832-B939-5945-AD0A302BF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DDB39-A086-79CF-6C0A-D03E90BBE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98E5C-E1C1-47DE-BEFA-6A460D8A774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9835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Gras, draußen, Himmel, Baum enthält.&#10;&#10;Automatisch generierte Beschreibung">
            <a:extLst>
              <a:ext uri="{FF2B5EF4-FFF2-40B4-BE49-F238E27FC236}">
                <a16:creationId xmlns:a16="http://schemas.microsoft.com/office/drawing/2014/main" id="{CC2FF319-72E5-493A-BE16-D15E5F8DD2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2" b="6450"/>
          <a:stretch/>
        </p:blipFill>
        <p:spPr>
          <a:xfrm>
            <a:off x="117198" y="0"/>
            <a:ext cx="7875996" cy="354855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F4C7F97-9FAA-90F2-0426-C5F7EA5F714D}"/>
              </a:ext>
            </a:extLst>
          </p:cNvPr>
          <p:cNvSpPr txBox="1"/>
          <p:nvPr/>
        </p:nvSpPr>
        <p:spPr>
          <a:xfrm>
            <a:off x="553554" y="114300"/>
            <a:ext cx="53684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4000" b="1" dirty="0"/>
              <a:t>Wohnpark zur Linde</a:t>
            </a:r>
          </a:p>
          <a:p>
            <a:pPr algn="ctr"/>
            <a:r>
              <a:rPr lang="de-CH" sz="2000" dirty="0"/>
              <a:t>Hochwertige und moderne Eigentumswohnungen</a:t>
            </a:r>
          </a:p>
        </p:txBody>
      </p:sp>
      <p:graphicFrame>
        <p:nvGraphicFramePr>
          <p:cNvPr id="10" name="Tabelle 10">
            <a:extLst>
              <a:ext uri="{FF2B5EF4-FFF2-40B4-BE49-F238E27FC236}">
                <a16:creationId xmlns:a16="http://schemas.microsoft.com/office/drawing/2014/main" id="{25D1FC18-D689-3EFA-AE9C-23601610C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826646"/>
              </p:ext>
            </p:extLst>
          </p:nvPr>
        </p:nvGraphicFramePr>
        <p:xfrm>
          <a:off x="36682" y="4000500"/>
          <a:ext cx="3825957" cy="274320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636372">
                  <a:extLst>
                    <a:ext uri="{9D8B030D-6E8A-4147-A177-3AD203B41FA5}">
                      <a16:colId xmlns:a16="http://schemas.microsoft.com/office/drawing/2014/main" val="2913629831"/>
                    </a:ext>
                  </a:extLst>
                </a:gridCol>
                <a:gridCol w="722895">
                  <a:extLst>
                    <a:ext uri="{9D8B030D-6E8A-4147-A177-3AD203B41FA5}">
                      <a16:colId xmlns:a16="http://schemas.microsoft.com/office/drawing/2014/main" val="4266101924"/>
                    </a:ext>
                  </a:extLst>
                </a:gridCol>
                <a:gridCol w="485261">
                  <a:extLst>
                    <a:ext uri="{9D8B030D-6E8A-4147-A177-3AD203B41FA5}">
                      <a16:colId xmlns:a16="http://schemas.microsoft.com/office/drawing/2014/main" val="577664729"/>
                    </a:ext>
                  </a:extLst>
                </a:gridCol>
                <a:gridCol w="984786">
                  <a:extLst>
                    <a:ext uri="{9D8B030D-6E8A-4147-A177-3AD203B41FA5}">
                      <a16:colId xmlns:a16="http://schemas.microsoft.com/office/drawing/2014/main" val="2120989729"/>
                    </a:ext>
                  </a:extLst>
                </a:gridCol>
                <a:gridCol w="996643">
                  <a:extLst>
                    <a:ext uri="{9D8B030D-6E8A-4147-A177-3AD203B41FA5}">
                      <a16:colId xmlns:a16="http://schemas.microsoft.com/office/drawing/2014/main" val="1772319988"/>
                    </a:ext>
                  </a:extLst>
                </a:gridCol>
              </a:tblGrid>
              <a:tr h="514288">
                <a:tc>
                  <a:txBody>
                    <a:bodyPr/>
                    <a:lstStyle/>
                    <a:p>
                      <a:r>
                        <a:rPr lang="de-CH" sz="1000" dirty="0"/>
                        <a:t>Attika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4.5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108m</a:t>
                      </a:r>
                      <a:r>
                        <a:rPr lang="de-CH" sz="1000" baseline="30000" dirty="0"/>
                        <a:t>2</a:t>
                      </a:r>
                      <a:endParaRPr lang="de-CH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105m</a:t>
                      </a:r>
                      <a:r>
                        <a:rPr lang="de-CH" sz="1000" baseline="30000" dirty="0"/>
                        <a:t>2</a:t>
                      </a:r>
                      <a:r>
                        <a:rPr lang="de-CH" sz="1000" dirty="0"/>
                        <a:t> Sonnenterrasse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945’000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44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00" dirty="0"/>
                        <a:t>Obergeschoss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3.5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81m</a:t>
                      </a:r>
                      <a:r>
                        <a:rPr lang="de-CH" sz="10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16m</a:t>
                      </a:r>
                      <a:r>
                        <a:rPr lang="de-CH" sz="10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CH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CH" sz="1000" dirty="0"/>
                        <a:t>Balkon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754’800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8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00" dirty="0"/>
                        <a:t>Obergeschoss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4.5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102m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33m</a:t>
                      </a:r>
                      <a:r>
                        <a:rPr lang="de-CH" sz="1000" baseline="30000" dirty="0"/>
                        <a:t>2</a:t>
                      </a:r>
                      <a:r>
                        <a:rPr lang="de-CH" sz="1000" dirty="0"/>
                        <a:t> Balkon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640’000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2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00" dirty="0"/>
                        <a:t>Erdgeschoss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3.5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81m</a:t>
                      </a:r>
                      <a:r>
                        <a:rPr lang="de-CH" sz="10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16m</a:t>
                      </a:r>
                      <a:r>
                        <a:rPr lang="de-CH" sz="10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CH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CH" sz="1000" dirty="0"/>
                        <a:t>gedeckter Sitzplatz &amp; eigener 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657’000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6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00" dirty="0"/>
                        <a:t>Erdgeschoss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4.5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102m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33m</a:t>
                      </a:r>
                      <a:r>
                        <a:rPr lang="de-CH" sz="1000" baseline="30000" dirty="0"/>
                        <a:t>2</a:t>
                      </a:r>
                      <a:r>
                        <a:rPr lang="de-CH" sz="1000" dirty="0"/>
                        <a:t> gedeckter Sitzplatz &amp; eigener 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765’000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72607"/>
                  </a:ext>
                </a:extLst>
              </a:tr>
            </a:tbl>
          </a:graphicData>
        </a:graphic>
      </p:graphicFrame>
      <p:graphicFrame>
        <p:nvGraphicFramePr>
          <p:cNvPr id="11" name="Tabelle 10">
            <a:extLst>
              <a:ext uri="{FF2B5EF4-FFF2-40B4-BE49-F238E27FC236}">
                <a16:creationId xmlns:a16="http://schemas.microsoft.com/office/drawing/2014/main" id="{E5162961-B39B-DB50-C50F-8362F404A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719201"/>
              </p:ext>
            </p:extLst>
          </p:nvPr>
        </p:nvGraphicFramePr>
        <p:xfrm>
          <a:off x="4055196" y="4000500"/>
          <a:ext cx="3942002" cy="285750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748152">
                  <a:extLst>
                    <a:ext uri="{9D8B030D-6E8A-4147-A177-3AD203B41FA5}">
                      <a16:colId xmlns:a16="http://schemas.microsoft.com/office/drawing/2014/main" val="2913629831"/>
                    </a:ext>
                  </a:extLst>
                </a:gridCol>
                <a:gridCol w="723862">
                  <a:extLst>
                    <a:ext uri="{9D8B030D-6E8A-4147-A177-3AD203B41FA5}">
                      <a16:colId xmlns:a16="http://schemas.microsoft.com/office/drawing/2014/main" val="4266101924"/>
                    </a:ext>
                  </a:extLst>
                </a:gridCol>
                <a:gridCol w="474038">
                  <a:extLst>
                    <a:ext uri="{9D8B030D-6E8A-4147-A177-3AD203B41FA5}">
                      <a16:colId xmlns:a16="http://schemas.microsoft.com/office/drawing/2014/main" val="577664729"/>
                    </a:ext>
                  </a:extLst>
                </a:gridCol>
                <a:gridCol w="997975">
                  <a:extLst>
                    <a:ext uri="{9D8B030D-6E8A-4147-A177-3AD203B41FA5}">
                      <a16:colId xmlns:a16="http://schemas.microsoft.com/office/drawing/2014/main" val="2120989729"/>
                    </a:ext>
                  </a:extLst>
                </a:gridCol>
                <a:gridCol w="997975">
                  <a:extLst>
                    <a:ext uri="{9D8B030D-6E8A-4147-A177-3AD203B41FA5}">
                      <a16:colId xmlns:a16="http://schemas.microsoft.com/office/drawing/2014/main" val="1983050500"/>
                    </a:ext>
                  </a:extLst>
                </a:gridCol>
              </a:tblGrid>
              <a:tr h="514288">
                <a:tc>
                  <a:txBody>
                    <a:bodyPr/>
                    <a:lstStyle/>
                    <a:p>
                      <a:r>
                        <a:rPr lang="de-CH" sz="1050" dirty="0"/>
                        <a:t>Attika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4.5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109m</a:t>
                      </a:r>
                      <a:r>
                        <a:rPr lang="de-CH" sz="1050" baseline="30000" dirty="0"/>
                        <a:t>2</a:t>
                      </a:r>
                      <a:endParaRPr lang="de-CH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107m</a:t>
                      </a:r>
                      <a:r>
                        <a:rPr lang="de-CH" sz="1050" baseline="30000" dirty="0"/>
                        <a:t>2</a:t>
                      </a:r>
                      <a:r>
                        <a:rPr lang="de-CH" sz="1050" dirty="0"/>
                        <a:t> Sonnenterrasse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965’000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44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dirty="0"/>
                        <a:t>Obergeschoss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2.5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69m</a:t>
                      </a:r>
                      <a:r>
                        <a:rPr lang="de-CH" sz="105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14m</a:t>
                      </a:r>
                      <a:r>
                        <a:rPr lang="de-CH" sz="105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CH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CH" sz="1050" dirty="0"/>
                        <a:t>Balkon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550’000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8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dirty="0"/>
                        <a:t>Obergeschoss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4.5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117m</a:t>
                      </a:r>
                      <a:r>
                        <a:rPr lang="de-CH" sz="1050" baseline="30000" dirty="0"/>
                        <a:t>2</a:t>
                      </a:r>
                      <a:endParaRPr lang="de-CH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42m</a:t>
                      </a:r>
                      <a:r>
                        <a:rPr lang="de-CH" sz="1050" baseline="30000" dirty="0"/>
                        <a:t>2</a:t>
                      </a:r>
                      <a:r>
                        <a:rPr lang="de-CH" sz="1050" dirty="0"/>
                        <a:t> Balkon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877’500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2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dirty="0"/>
                        <a:t>Erdgeschoss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2.5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69m</a:t>
                      </a:r>
                      <a:r>
                        <a:rPr lang="de-CH" sz="105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14m</a:t>
                      </a:r>
                      <a:r>
                        <a:rPr lang="de-CH" sz="105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CH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CH" sz="1050" dirty="0"/>
                        <a:t>gedeckter Sitzplatz &amp; eigener 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560’000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61592"/>
                  </a:ext>
                </a:extLst>
              </a:tr>
              <a:tr h="140751">
                <a:tc>
                  <a:txBody>
                    <a:bodyPr/>
                    <a:lstStyle/>
                    <a:p>
                      <a:r>
                        <a:rPr lang="de-CH" sz="1050" dirty="0"/>
                        <a:t>Erdgeschoss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4.5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117m</a:t>
                      </a:r>
                      <a:r>
                        <a:rPr lang="de-CH" sz="1050" baseline="30000" dirty="0"/>
                        <a:t>2</a:t>
                      </a:r>
                      <a:endParaRPr lang="de-CH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42m</a:t>
                      </a:r>
                      <a:r>
                        <a:rPr lang="de-CH" sz="1050" baseline="30000" dirty="0"/>
                        <a:t>2</a:t>
                      </a:r>
                      <a:r>
                        <a:rPr lang="de-CH" sz="1050" dirty="0"/>
                        <a:t> gedeckter Sitzplatz &amp; eigener 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dirty="0"/>
                        <a:t>889’000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72607"/>
                  </a:ext>
                </a:extLst>
              </a:tr>
            </a:tbl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:a16="http://schemas.microsoft.com/office/drawing/2014/main" id="{EBCEB414-7EAD-3BCF-27A7-2A3D7DEF058F}"/>
              </a:ext>
            </a:extLst>
          </p:cNvPr>
          <p:cNvSpPr txBox="1"/>
          <p:nvPr/>
        </p:nvSpPr>
        <p:spPr>
          <a:xfrm>
            <a:off x="1455893" y="3528151"/>
            <a:ext cx="1370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3200" b="1" dirty="0"/>
              <a:t>Haus A</a:t>
            </a:r>
            <a:endParaRPr lang="de-CH" sz="24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345FB65-917A-670B-5F26-BEF662BB1D52}"/>
              </a:ext>
            </a:extLst>
          </p:cNvPr>
          <p:cNvSpPr txBox="1"/>
          <p:nvPr/>
        </p:nvSpPr>
        <p:spPr>
          <a:xfrm>
            <a:off x="5547960" y="3517647"/>
            <a:ext cx="1370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3200" b="1" dirty="0"/>
              <a:t>Haus B</a:t>
            </a:r>
            <a:endParaRPr lang="de-CH" sz="2400" dirty="0"/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009C7944-2300-CAEA-BA52-8BFFAF9E3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033002"/>
              </p:ext>
            </p:extLst>
          </p:nvPr>
        </p:nvGraphicFramePr>
        <p:xfrm>
          <a:off x="8189755" y="4074826"/>
          <a:ext cx="3942002" cy="2708848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748152">
                  <a:extLst>
                    <a:ext uri="{9D8B030D-6E8A-4147-A177-3AD203B41FA5}">
                      <a16:colId xmlns:a16="http://schemas.microsoft.com/office/drawing/2014/main" val="2913629831"/>
                    </a:ext>
                  </a:extLst>
                </a:gridCol>
                <a:gridCol w="723862">
                  <a:extLst>
                    <a:ext uri="{9D8B030D-6E8A-4147-A177-3AD203B41FA5}">
                      <a16:colId xmlns:a16="http://schemas.microsoft.com/office/drawing/2014/main" val="4266101924"/>
                    </a:ext>
                  </a:extLst>
                </a:gridCol>
                <a:gridCol w="474038">
                  <a:extLst>
                    <a:ext uri="{9D8B030D-6E8A-4147-A177-3AD203B41FA5}">
                      <a16:colId xmlns:a16="http://schemas.microsoft.com/office/drawing/2014/main" val="577664729"/>
                    </a:ext>
                  </a:extLst>
                </a:gridCol>
                <a:gridCol w="997975">
                  <a:extLst>
                    <a:ext uri="{9D8B030D-6E8A-4147-A177-3AD203B41FA5}">
                      <a16:colId xmlns:a16="http://schemas.microsoft.com/office/drawing/2014/main" val="2120989729"/>
                    </a:ext>
                  </a:extLst>
                </a:gridCol>
                <a:gridCol w="997975">
                  <a:extLst>
                    <a:ext uri="{9D8B030D-6E8A-4147-A177-3AD203B41FA5}">
                      <a16:colId xmlns:a16="http://schemas.microsoft.com/office/drawing/2014/main" val="1983050500"/>
                    </a:ext>
                  </a:extLst>
                </a:gridCol>
              </a:tblGrid>
              <a:tr h="514288">
                <a:tc>
                  <a:txBody>
                    <a:bodyPr/>
                    <a:lstStyle/>
                    <a:p>
                      <a:r>
                        <a:rPr lang="de-CH" sz="1000" dirty="0"/>
                        <a:t>Attika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4.5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129m</a:t>
                      </a:r>
                      <a:r>
                        <a:rPr lang="de-CH" sz="1000" baseline="30000" dirty="0"/>
                        <a:t>2</a:t>
                      </a:r>
                      <a:endParaRPr lang="de-CH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132m</a:t>
                      </a:r>
                      <a:r>
                        <a:rPr lang="de-CH" sz="1000" baseline="30000" dirty="0"/>
                        <a:t>2</a:t>
                      </a:r>
                      <a:r>
                        <a:rPr lang="de-CH" sz="1000" dirty="0"/>
                        <a:t> Sonnenterrasse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1’125’000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44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00" dirty="0"/>
                        <a:t>Obergeschoss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5.5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143m</a:t>
                      </a:r>
                      <a:r>
                        <a:rPr lang="de-CH" sz="10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43m</a:t>
                      </a:r>
                      <a:r>
                        <a:rPr lang="de-CH" sz="10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CH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CH" sz="1000" dirty="0"/>
                        <a:t>Balkon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1’058’000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8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00" dirty="0"/>
                        <a:t>Obergeschoss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3.5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96m</a:t>
                      </a:r>
                      <a:r>
                        <a:rPr lang="de-CH" sz="1000" baseline="30000" dirty="0"/>
                        <a:t>2</a:t>
                      </a:r>
                      <a:endParaRPr lang="de-CH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23m</a:t>
                      </a:r>
                      <a:r>
                        <a:rPr lang="de-CH" sz="1000" baseline="30000" dirty="0"/>
                        <a:t>2</a:t>
                      </a:r>
                      <a:r>
                        <a:rPr lang="de-CH" sz="1000" dirty="0"/>
                        <a:t> Balkon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730’000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2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00" dirty="0"/>
                        <a:t>Erdgeschoss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5.5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143m</a:t>
                      </a:r>
                      <a:r>
                        <a:rPr lang="de-CH" sz="10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43m</a:t>
                      </a:r>
                      <a:r>
                        <a:rPr lang="de-CH" sz="10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de-CH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CH" sz="1000" dirty="0"/>
                        <a:t>gedeckter Sitzplatz &amp; eigener 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1’065’000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61592"/>
                  </a:ext>
                </a:extLst>
              </a:tr>
              <a:tr h="140751">
                <a:tc>
                  <a:txBody>
                    <a:bodyPr/>
                    <a:lstStyle/>
                    <a:p>
                      <a:r>
                        <a:rPr lang="de-CH" sz="1000" dirty="0"/>
                        <a:t>Erdgeschoss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3.5 Zimmer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96m</a:t>
                      </a:r>
                      <a:r>
                        <a:rPr lang="de-CH" sz="1000" baseline="30000" dirty="0"/>
                        <a:t>2</a:t>
                      </a:r>
                      <a:endParaRPr lang="de-CH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23m</a:t>
                      </a:r>
                      <a:r>
                        <a:rPr lang="de-CH" sz="1000" baseline="30000" dirty="0"/>
                        <a:t>2</a:t>
                      </a:r>
                      <a:r>
                        <a:rPr lang="de-CH" sz="1000" dirty="0"/>
                        <a:t> gedeckter Sitzplatz &amp; eigener 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00" dirty="0"/>
                        <a:t>740’000 CHF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72607"/>
                  </a:ext>
                </a:extLst>
              </a:tr>
            </a:tbl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5534BF53-FB70-4100-11A0-F494EC7CEC25}"/>
              </a:ext>
            </a:extLst>
          </p:cNvPr>
          <p:cNvSpPr txBox="1"/>
          <p:nvPr/>
        </p:nvSpPr>
        <p:spPr>
          <a:xfrm>
            <a:off x="9532454" y="3517647"/>
            <a:ext cx="1370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3200" b="1" dirty="0"/>
              <a:t>Haus C</a:t>
            </a:r>
            <a:endParaRPr lang="de-CH" sz="2400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FCFAE06-D844-DCAD-4B9F-F82EF1B116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13" t="35555" r="16250" b="34667"/>
          <a:stretch/>
        </p:blipFill>
        <p:spPr>
          <a:xfrm>
            <a:off x="7612575" y="815340"/>
            <a:ext cx="4503420" cy="20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88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Breitbild</PresentationFormat>
  <Paragraphs>80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Christoph Glanzmann</dc:creator>
  <cp:lastModifiedBy>Christoph Glanzmann</cp:lastModifiedBy>
  <cp:revision>1</cp:revision>
  <dcterms:created xsi:type="dcterms:W3CDTF">2022-06-24T13:58:01Z</dcterms:created>
  <dcterms:modified xsi:type="dcterms:W3CDTF">2022-06-24T14:28:38Z</dcterms:modified>
</cp:coreProperties>
</file>