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91" r:id="rId2"/>
    <p:sldId id="295" r:id="rId3"/>
    <p:sldId id="276" r:id="rId4"/>
    <p:sldId id="294" r:id="rId5"/>
    <p:sldId id="281" r:id="rId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458" autoAdjust="0"/>
    <p:restoredTop sz="94660"/>
  </p:normalViewPr>
  <p:slideViewPr>
    <p:cSldViewPr snapToGrid="0">
      <p:cViewPr varScale="1">
        <p:scale>
          <a:sx n="109" d="100"/>
          <a:sy n="109" d="100"/>
        </p:scale>
        <p:origin x="1800" y="108"/>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D65E5EA-6D84-47CB-B829-26DCF27ECCB0}" type="datetimeFigureOut">
              <a:rPr lang="en-US" smtClean="0"/>
              <a:t>5/21/2022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EE8B76-5228-42BF-B0C4-ECDC1E05D6A5}" type="slidenum">
              <a:rPr lang="en-US" smtClean="0"/>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070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D65E5EA-6D84-47CB-B829-26DCF27ECCB0}" type="datetimeFigureOut">
              <a:rPr lang="en-US" smtClean="0"/>
              <a:t>5/21/2022</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FEE8B76-5228-42BF-B0C4-ECDC1E05D6A5}" type="slidenum">
              <a:rPr lang="en-US" smtClean="0"/>
              <a:t>‹#›</a:t>
            </a:fld>
            <a:endParaRPr lang="en-US"/>
          </a:p>
        </p:txBody>
      </p:sp>
      <p:pic>
        <p:nvPicPr>
          <p:cNvPr id="9" name="Picture 8" descr="Shape&#10;&#10;Description automatically generated with medium confidence">
            <a:extLst>
              <a:ext uri="{FF2B5EF4-FFF2-40B4-BE49-F238E27FC236}">
                <a16:creationId xmlns:a16="http://schemas.microsoft.com/office/drawing/2014/main" id="{8A59AB18-5F9B-37D9-0D04-52BA9553E23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64267" y="403739"/>
            <a:ext cx="1626057" cy="946089"/>
          </a:xfrm>
          <a:prstGeom prst="rect">
            <a:avLst/>
          </a:prstGeom>
        </p:spPr>
      </p:pic>
    </p:spTree>
    <p:extLst>
      <p:ext uri="{BB962C8B-B14F-4D97-AF65-F5344CB8AC3E}">
        <p14:creationId xmlns:p14="http://schemas.microsoft.com/office/powerpoint/2010/main" val="2034268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D65E5EA-6D84-47CB-B829-26DCF27ECCB0}" type="datetimeFigureOut">
              <a:rPr lang="en-US" smtClean="0"/>
              <a:t>5/21/2022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EE8B76-5228-42BF-B0C4-ECDC1E05D6A5}" type="slidenum">
              <a:rPr lang="en-US" smtClean="0"/>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506827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D65E5EA-6D84-47CB-B829-26DCF27ECCB0}" type="datetimeFigureOut">
              <a:rPr lang="en-US" smtClean="0"/>
              <a:t>5/21/2022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EE8B76-5228-42BF-B0C4-ECDC1E05D6A5}" type="slidenum">
              <a:rPr lang="en-US" smtClean="0"/>
              <a:t>‹#›</a:t>
            </a:fld>
            <a:endParaRPr lang="en-US"/>
          </a:p>
        </p:txBody>
      </p:sp>
    </p:spTree>
    <p:extLst>
      <p:ext uri="{BB962C8B-B14F-4D97-AF65-F5344CB8AC3E}">
        <p14:creationId xmlns:p14="http://schemas.microsoft.com/office/powerpoint/2010/main" val="38849711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2960" y="2582334"/>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3440" y="2582334"/>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D65E5EA-6D84-47CB-B829-26DCF27ECCB0}" type="datetimeFigureOut">
              <a:rPr lang="en-US" smtClean="0"/>
              <a:t>5/21/2022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FEE8B76-5228-42BF-B0C4-ECDC1E05D6A5}" type="slidenum">
              <a:rPr lang="en-US" smtClean="0"/>
              <a:t>‹#›</a:t>
            </a:fld>
            <a:endParaRPr lang="en-US"/>
          </a:p>
        </p:txBody>
      </p:sp>
    </p:spTree>
    <p:extLst>
      <p:ext uri="{BB962C8B-B14F-4D97-AF65-F5344CB8AC3E}">
        <p14:creationId xmlns:p14="http://schemas.microsoft.com/office/powerpoint/2010/main" val="6133964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D65E5EA-6D84-47CB-B829-26DCF27ECCB0}" type="datetimeFigureOut">
              <a:rPr lang="en-US" smtClean="0"/>
              <a:t>5/21/2022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FEE8B76-5228-42BF-B0C4-ECDC1E05D6A5}" type="slidenum">
              <a:rPr lang="en-US" smtClean="0"/>
              <a:t>‹#›</a:t>
            </a:fld>
            <a:endParaRPr lang="en-US"/>
          </a:p>
        </p:txBody>
      </p:sp>
    </p:spTree>
    <p:extLst>
      <p:ext uri="{BB962C8B-B14F-4D97-AF65-F5344CB8AC3E}">
        <p14:creationId xmlns:p14="http://schemas.microsoft.com/office/powerpoint/2010/main" val="28893201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D65E5EA-6D84-47CB-B829-26DCF27ECCB0}" type="datetimeFigureOut">
              <a:rPr lang="en-US" smtClean="0"/>
              <a:t>5/21/2022</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3FEE8B76-5228-42BF-B0C4-ECDC1E05D6A5}" type="slidenum">
              <a:rPr lang="en-US" smtClean="0"/>
              <a:t>‹#›</a:t>
            </a:fld>
            <a:endParaRPr lang="en-US"/>
          </a:p>
        </p:txBody>
      </p:sp>
    </p:spTree>
    <p:extLst>
      <p:ext uri="{BB962C8B-B14F-4D97-AF65-F5344CB8AC3E}">
        <p14:creationId xmlns:p14="http://schemas.microsoft.com/office/powerpoint/2010/main" val="22774921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4D65E5EA-6D84-47CB-B829-26DCF27ECCB0}" type="datetimeFigureOut">
              <a:rPr lang="en-US" smtClean="0"/>
              <a:t>5/21/2022</a:t>
            </a:fld>
            <a:endParaRPr lang="en-US"/>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FEE8B76-5228-42BF-B0C4-ECDC1E05D6A5}" type="slidenum">
              <a:rPr lang="en-US" smtClean="0"/>
              <a:t>‹#›</a:t>
            </a:fld>
            <a:endParaRPr lang="en-US"/>
          </a:p>
        </p:txBody>
      </p:sp>
    </p:spTree>
    <p:extLst>
      <p:ext uri="{BB962C8B-B14F-4D97-AF65-F5344CB8AC3E}">
        <p14:creationId xmlns:p14="http://schemas.microsoft.com/office/powerpoint/2010/main" val="15289758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2" y="0"/>
            <a:ext cx="9143989"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D65E5EA-6D84-47CB-B829-26DCF27ECCB0}" type="datetimeFigureOut">
              <a:rPr lang="en-US" smtClean="0"/>
              <a:t>5/21/2022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EE8B76-5228-42BF-B0C4-ECDC1E05D6A5}" type="slidenum">
              <a:rPr lang="en-US" smtClean="0"/>
              <a:t>‹#›</a:t>
            </a:fld>
            <a:endParaRPr lang="en-US"/>
          </a:p>
        </p:txBody>
      </p:sp>
    </p:spTree>
    <p:extLst>
      <p:ext uri="{BB962C8B-B14F-4D97-AF65-F5344CB8AC3E}">
        <p14:creationId xmlns:p14="http://schemas.microsoft.com/office/powerpoint/2010/main" val="17105310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D65E5EA-6D84-47CB-B829-26DCF27ECCB0}" type="datetimeFigureOut">
              <a:rPr lang="en-US" smtClean="0"/>
              <a:t>5/21/2022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EE8B76-5228-42BF-B0C4-ECDC1E05D6A5}" type="slidenum">
              <a:rPr lang="en-US" smtClean="0"/>
              <a:t>‹#›</a:t>
            </a:fld>
            <a:endParaRPr lang="en-US"/>
          </a:p>
        </p:txBody>
      </p:sp>
    </p:spTree>
    <p:extLst>
      <p:ext uri="{BB962C8B-B14F-4D97-AF65-F5344CB8AC3E}">
        <p14:creationId xmlns:p14="http://schemas.microsoft.com/office/powerpoint/2010/main" val="14880599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D65E5EA-6D84-47CB-B829-26DCF27ECCB0}" type="datetimeFigureOut">
              <a:rPr lang="en-US" smtClean="0"/>
              <a:t>5/21/2022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EE8B76-5228-42BF-B0C4-ECDC1E05D6A5}" type="slidenum">
              <a:rPr lang="en-US" smtClean="0"/>
              <a:t>‹#›</a:t>
            </a:fld>
            <a:endParaRPr lang="en-US"/>
          </a:p>
        </p:txBody>
      </p:sp>
    </p:spTree>
    <p:extLst>
      <p:ext uri="{BB962C8B-B14F-4D97-AF65-F5344CB8AC3E}">
        <p14:creationId xmlns:p14="http://schemas.microsoft.com/office/powerpoint/2010/main" val="19083468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4D65E5EA-6D84-47CB-B829-26DCF27ECCB0}" type="datetimeFigureOut">
              <a:rPr lang="en-US" smtClean="0"/>
              <a:t>5/21/2022</a:t>
            </a:fld>
            <a:endParaRPr lang="en-US"/>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3FEE8B76-5228-42BF-B0C4-ECDC1E05D6A5}" type="slidenum">
              <a:rPr lang="en-US" smtClean="0"/>
              <a:t>‹#›</a:t>
            </a:fld>
            <a:endParaRPr lang="en-US"/>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5806425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jp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high angle view of a canyon&#10;&#10;Description automatically generated with low confidence">
            <a:extLst>
              <a:ext uri="{FF2B5EF4-FFF2-40B4-BE49-F238E27FC236}">
                <a16:creationId xmlns:a16="http://schemas.microsoft.com/office/drawing/2014/main" id="{FF47D53A-DD98-41B6-92D1-130A2ABC60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Rectangle 5">
            <a:extLst>
              <a:ext uri="{FF2B5EF4-FFF2-40B4-BE49-F238E27FC236}">
                <a16:creationId xmlns:a16="http://schemas.microsoft.com/office/drawing/2014/main" id="{88F9D6F1-8AF4-424C-9041-C3D0F67B6D61}"/>
              </a:ext>
            </a:extLst>
          </p:cNvPr>
          <p:cNvSpPr/>
          <p:nvPr/>
        </p:nvSpPr>
        <p:spPr>
          <a:xfrm>
            <a:off x="351692" y="3228975"/>
            <a:ext cx="8227952" cy="1773848"/>
          </a:xfrm>
          <a:prstGeom prst="rect">
            <a:avLst/>
          </a:prstGeom>
          <a:solidFill>
            <a:schemeClr val="tx1">
              <a:alpha val="71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B1EA312B-D13D-40A1-9BFE-471F2B1CA789}"/>
              </a:ext>
            </a:extLst>
          </p:cNvPr>
          <p:cNvSpPr>
            <a:spLocks noGrp="1"/>
          </p:cNvSpPr>
          <p:nvPr>
            <p:ph type="title"/>
          </p:nvPr>
        </p:nvSpPr>
        <p:spPr>
          <a:xfrm>
            <a:off x="628650" y="3228976"/>
            <a:ext cx="7855927" cy="1562832"/>
          </a:xfrm>
        </p:spPr>
        <p:txBody>
          <a:bodyPr>
            <a:noAutofit/>
          </a:bodyPr>
          <a:lstStyle/>
          <a:p>
            <a:pPr marR="285750" algn="ctr">
              <a:lnSpc>
                <a:spcPct val="115000"/>
              </a:lnSpc>
              <a:spcBef>
                <a:spcPts val="900"/>
              </a:spcBef>
              <a:spcAft>
                <a:spcPts val="900"/>
              </a:spcAft>
            </a:pPr>
            <a:r>
              <a:rPr lang="en-US" sz="2800" dirty="0">
                <a:solidFill>
                  <a:schemeClr val="bg1"/>
                </a:solidFill>
                <a:latin typeface="Times New Roman" panose="02020603050405020304" pitchFamily="18" charset="0"/>
                <a:ea typeface="Arial" panose="020B0604020202020204" pitchFamily="34" charset="0"/>
                <a:cs typeface="Times New Roman" panose="02020603050405020304" pitchFamily="18" charset="0"/>
              </a:rPr>
              <a:t>Consolidating profitable conventional West Texas Oil &amp; Gas wells into a high return investment fund</a:t>
            </a:r>
          </a:p>
        </p:txBody>
      </p:sp>
      <p:pic>
        <p:nvPicPr>
          <p:cNvPr id="5" name="Picture 4" descr="Shape&#10;&#10;Description automatically generated with medium confidence">
            <a:extLst>
              <a:ext uri="{FF2B5EF4-FFF2-40B4-BE49-F238E27FC236}">
                <a16:creationId xmlns:a16="http://schemas.microsoft.com/office/drawing/2014/main" id="{D3BB8535-CD24-B81E-9CEB-1C23CA068D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48374" y="667143"/>
            <a:ext cx="3447252" cy="2005717"/>
          </a:xfrm>
          <a:prstGeom prst="rect">
            <a:avLst/>
          </a:prstGeom>
        </p:spPr>
      </p:pic>
    </p:spTree>
    <p:extLst>
      <p:ext uri="{BB962C8B-B14F-4D97-AF65-F5344CB8AC3E}">
        <p14:creationId xmlns:p14="http://schemas.microsoft.com/office/powerpoint/2010/main" val="29945180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75D04-57FE-CC2A-95B9-526A528687CD}"/>
              </a:ext>
            </a:extLst>
          </p:cNvPr>
          <p:cNvSpPr>
            <a:spLocks noGrp="1"/>
          </p:cNvSpPr>
          <p:nvPr>
            <p:ph type="title"/>
          </p:nvPr>
        </p:nvSpPr>
        <p:spPr>
          <a:xfrm>
            <a:off x="822960" y="286604"/>
            <a:ext cx="7543800" cy="1043189"/>
          </a:xfrm>
        </p:spPr>
        <p:txBody>
          <a:bodyPr/>
          <a:lstStyle/>
          <a:p>
            <a:r>
              <a:rPr lang="en-US" dirty="0"/>
              <a:t>The Industry Today</a:t>
            </a:r>
          </a:p>
        </p:txBody>
      </p:sp>
      <p:sp>
        <p:nvSpPr>
          <p:cNvPr id="22" name="TextBox 21">
            <a:extLst>
              <a:ext uri="{FF2B5EF4-FFF2-40B4-BE49-F238E27FC236}">
                <a16:creationId xmlns:a16="http://schemas.microsoft.com/office/drawing/2014/main" id="{16091888-820F-30DE-C449-1F2AE6C319CE}"/>
              </a:ext>
            </a:extLst>
          </p:cNvPr>
          <p:cNvSpPr txBox="1"/>
          <p:nvPr/>
        </p:nvSpPr>
        <p:spPr>
          <a:xfrm>
            <a:off x="1917246" y="5600227"/>
            <a:ext cx="5262074" cy="646331"/>
          </a:xfrm>
          <a:prstGeom prst="rect">
            <a:avLst/>
          </a:prstGeom>
          <a:solidFill>
            <a:srgbClr val="0070C0"/>
          </a:solidFill>
        </p:spPr>
        <p:txBody>
          <a:bodyPr wrap="square" rtlCol="0">
            <a:spAutoFit/>
          </a:bodyPr>
          <a:lstStyle/>
          <a:p>
            <a:pPr algn="ctr"/>
            <a:r>
              <a:rPr lang="en-US" dirty="0"/>
              <a:t>Strong economic motivation to divest Vertical wells on good terms to trusted operators like Lodestone/BCP.</a:t>
            </a:r>
          </a:p>
        </p:txBody>
      </p:sp>
      <p:sp>
        <p:nvSpPr>
          <p:cNvPr id="4" name="TextBox 3">
            <a:extLst>
              <a:ext uri="{FF2B5EF4-FFF2-40B4-BE49-F238E27FC236}">
                <a16:creationId xmlns:a16="http://schemas.microsoft.com/office/drawing/2014/main" id="{3B7072AD-27E4-EB1F-BB72-9CBDB042CEC0}"/>
              </a:ext>
            </a:extLst>
          </p:cNvPr>
          <p:cNvSpPr txBox="1"/>
          <p:nvPr/>
        </p:nvSpPr>
        <p:spPr>
          <a:xfrm>
            <a:off x="772885" y="1885704"/>
            <a:ext cx="6945801" cy="646331"/>
          </a:xfrm>
          <a:prstGeom prst="rect">
            <a:avLst/>
          </a:prstGeom>
          <a:noFill/>
        </p:spPr>
        <p:txBody>
          <a:bodyPr wrap="square" rtlCol="0">
            <a:spAutoFit/>
          </a:bodyPr>
          <a:lstStyle/>
          <a:p>
            <a:r>
              <a:rPr lang="en-US" dirty="0"/>
              <a:t>Typical “Major” O&amp;G Companies have thousands of horizontal wells and thousands of vertical wells. They want to focus on horizontal.</a:t>
            </a:r>
          </a:p>
        </p:txBody>
      </p:sp>
      <p:pic>
        <p:nvPicPr>
          <p:cNvPr id="11" name="Picture 10" descr="Shape&#10;&#10;Description automatically generated with low confidence">
            <a:extLst>
              <a:ext uri="{FF2B5EF4-FFF2-40B4-BE49-F238E27FC236}">
                <a16:creationId xmlns:a16="http://schemas.microsoft.com/office/drawing/2014/main" id="{0E53155E-4C83-8805-5C56-40F4614085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4409" y="2693323"/>
            <a:ext cx="1407749" cy="1407749"/>
          </a:xfrm>
          <a:prstGeom prst="rect">
            <a:avLst/>
          </a:prstGeom>
        </p:spPr>
      </p:pic>
      <p:pic>
        <p:nvPicPr>
          <p:cNvPr id="14" name="Picture 13" descr="Shape&#10;&#10;Description automatically generated with low confidence">
            <a:extLst>
              <a:ext uri="{FF2B5EF4-FFF2-40B4-BE49-F238E27FC236}">
                <a16:creationId xmlns:a16="http://schemas.microsoft.com/office/drawing/2014/main" id="{BC97EDDB-2719-CDF3-8AA9-3177450893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66141" y="4394547"/>
            <a:ext cx="295142" cy="295142"/>
          </a:xfrm>
          <a:prstGeom prst="rect">
            <a:avLst/>
          </a:prstGeom>
        </p:spPr>
      </p:pic>
      <p:pic>
        <p:nvPicPr>
          <p:cNvPr id="15" name="Picture 14" descr="Shape&#10;&#10;Description automatically generated with low confidence">
            <a:extLst>
              <a:ext uri="{FF2B5EF4-FFF2-40B4-BE49-F238E27FC236}">
                <a16:creationId xmlns:a16="http://schemas.microsoft.com/office/drawing/2014/main" id="{7D9B105F-D7E8-DD71-CC73-FC753D4A5C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61283" y="4394547"/>
            <a:ext cx="295142" cy="295142"/>
          </a:xfrm>
          <a:prstGeom prst="rect">
            <a:avLst/>
          </a:prstGeom>
        </p:spPr>
      </p:pic>
      <p:pic>
        <p:nvPicPr>
          <p:cNvPr id="16" name="Picture 15" descr="Shape&#10;&#10;Description automatically generated with low confidence">
            <a:extLst>
              <a:ext uri="{FF2B5EF4-FFF2-40B4-BE49-F238E27FC236}">
                <a16:creationId xmlns:a16="http://schemas.microsoft.com/office/drawing/2014/main" id="{22986BF8-E042-9373-2757-6D23FDAF7A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12825" y="4424271"/>
            <a:ext cx="295142" cy="295142"/>
          </a:xfrm>
          <a:prstGeom prst="rect">
            <a:avLst/>
          </a:prstGeom>
        </p:spPr>
      </p:pic>
      <p:pic>
        <p:nvPicPr>
          <p:cNvPr id="17" name="Picture 16" descr="Shape&#10;&#10;Description automatically generated with low confidence">
            <a:extLst>
              <a:ext uri="{FF2B5EF4-FFF2-40B4-BE49-F238E27FC236}">
                <a16:creationId xmlns:a16="http://schemas.microsoft.com/office/drawing/2014/main" id="{ED1D1857-37F7-0F6C-26FB-9013AD2DD1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37054" y="4408241"/>
            <a:ext cx="295142" cy="295142"/>
          </a:xfrm>
          <a:prstGeom prst="rect">
            <a:avLst/>
          </a:prstGeom>
        </p:spPr>
      </p:pic>
      <p:pic>
        <p:nvPicPr>
          <p:cNvPr id="18" name="Picture 17" descr="Shape&#10;&#10;Description automatically generated with low confidence">
            <a:extLst>
              <a:ext uri="{FF2B5EF4-FFF2-40B4-BE49-F238E27FC236}">
                <a16:creationId xmlns:a16="http://schemas.microsoft.com/office/drawing/2014/main" id="{67570235-0AC0-E32B-BA30-1A066433F9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7967" y="4430520"/>
            <a:ext cx="295142" cy="295142"/>
          </a:xfrm>
          <a:prstGeom prst="rect">
            <a:avLst/>
          </a:prstGeom>
        </p:spPr>
      </p:pic>
      <p:pic>
        <p:nvPicPr>
          <p:cNvPr id="19" name="Picture 18" descr="Shape&#10;&#10;Description automatically generated with low confidence">
            <a:extLst>
              <a:ext uri="{FF2B5EF4-FFF2-40B4-BE49-F238E27FC236}">
                <a16:creationId xmlns:a16="http://schemas.microsoft.com/office/drawing/2014/main" id="{4AB540C5-065A-DFCC-8E6C-CF03DB38E7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41912" y="4812176"/>
            <a:ext cx="295142" cy="295142"/>
          </a:xfrm>
          <a:prstGeom prst="rect">
            <a:avLst/>
          </a:prstGeom>
        </p:spPr>
      </p:pic>
      <p:pic>
        <p:nvPicPr>
          <p:cNvPr id="20" name="Picture 19" descr="Shape&#10;&#10;Description automatically generated with low confidence">
            <a:extLst>
              <a:ext uri="{FF2B5EF4-FFF2-40B4-BE49-F238E27FC236}">
                <a16:creationId xmlns:a16="http://schemas.microsoft.com/office/drawing/2014/main" id="{6A6B9116-2D94-6EAD-C565-93A790FF67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55309" y="4832466"/>
            <a:ext cx="295142" cy="295142"/>
          </a:xfrm>
          <a:prstGeom prst="rect">
            <a:avLst/>
          </a:prstGeom>
        </p:spPr>
      </p:pic>
      <p:pic>
        <p:nvPicPr>
          <p:cNvPr id="21" name="Picture 20" descr="Shape&#10;&#10;Description automatically generated with low confidence">
            <a:extLst>
              <a:ext uri="{FF2B5EF4-FFF2-40B4-BE49-F238E27FC236}">
                <a16:creationId xmlns:a16="http://schemas.microsoft.com/office/drawing/2014/main" id="{F617346D-0BE9-81EB-154F-3DD60DAC4A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0509" y="4832466"/>
            <a:ext cx="295142" cy="295142"/>
          </a:xfrm>
          <a:prstGeom prst="rect">
            <a:avLst/>
          </a:prstGeom>
        </p:spPr>
      </p:pic>
      <p:pic>
        <p:nvPicPr>
          <p:cNvPr id="23" name="Picture 22" descr="Shape&#10;&#10;Description automatically generated with low confidence">
            <a:extLst>
              <a:ext uri="{FF2B5EF4-FFF2-40B4-BE49-F238E27FC236}">
                <a16:creationId xmlns:a16="http://schemas.microsoft.com/office/drawing/2014/main" id="{521C819C-C1CF-74E7-257A-591C615CF9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7967" y="4832466"/>
            <a:ext cx="295142" cy="295142"/>
          </a:xfrm>
          <a:prstGeom prst="rect">
            <a:avLst/>
          </a:prstGeom>
        </p:spPr>
      </p:pic>
      <p:pic>
        <p:nvPicPr>
          <p:cNvPr id="24" name="Picture 23" descr="Shape&#10;&#10;Description automatically generated with low confidence">
            <a:extLst>
              <a:ext uri="{FF2B5EF4-FFF2-40B4-BE49-F238E27FC236}">
                <a16:creationId xmlns:a16="http://schemas.microsoft.com/office/drawing/2014/main" id="{BCC53806-7C4C-EBC9-3FA4-0541B2581D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69937" y="4832466"/>
            <a:ext cx="295142" cy="295142"/>
          </a:xfrm>
          <a:prstGeom prst="rect">
            <a:avLst/>
          </a:prstGeom>
        </p:spPr>
      </p:pic>
      <p:sp>
        <p:nvSpPr>
          <p:cNvPr id="25" name="Arrow: Right 24">
            <a:extLst>
              <a:ext uri="{FF2B5EF4-FFF2-40B4-BE49-F238E27FC236}">
                <a16:creationId xmlns:a16="http://schemas.microsoft.com/office/drawing/2014/main" id="{9555988C-718C-DAC4-BC48-6F56F580B2AA}"/>
              </a:ext>
            </a:extLst>
          </p:cNvPr>
          <p:cNvSpPr/>
          <p:nvPr/>
        </p:nvSpPr>
        <p:spPr>
          <a:xfrm>
            <a:off x="5070181" y="4578091"/>
            <a:ext cx="450166" cy="295142"/>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descr="Shape&#10;&#10;Description automatically generated with low confidence">
            <a:extLst>
              <a:ext uri="{FF2B5EF4-FFF2-40B4-BE49-F238E27FC236}">
                <a16:creationId xmlns:a16="http://schemas.microsoft.com/office/drawing/2014/main" id="{CAE35622-2E9D-D70D-1642-5802236CAC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1153" y="4463884"/>
            <a:ext cx="450166" cy="450166"/>
          </a:xfrm>
          <a:prstGeom prst="rect">
            <a:avLst/>
          </a:prstGeom>
        </p:spPr>
      </p:pic>
      <p:sp>
        <p:nvSpPr>
          <p:cNvPr id="27" name="Arrow: Right 26">
            <a:extLst>
              <a:ext uri="{FF2B5EF4-FFF2-40B4-BE49-F238E27FC236}">
                <a16:creationId xmlns:a16="http://schemas.microsoft.com/office/drawing/2014/main" id="{09CAD262-035D-059F-D374-54B2FA2882F5}"/>
              </a:ext>
            </a:extLst>
          </p:cNvPr>
          <p:cNvSpPr/>
          <p:nvPr/>
        </p:nvSpPr>
        <p:spPr>
          <a:xfrm>
            <a:off x="5054228" y="3382532"/>
            <a:ext cx="450166" cy="295142"/>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Picture 27" descr="Shape&#10;&#10;Description automatically generated with low confidence">
            <a:extLst>
              <a:ext uri="{FF2B5EF4-FFF2-40B4-BE49-F238E27FC236}">
                <a16:creationId xmlns:a16="http://schemas.microsoft.com/office/drawing/2014/main" id="{51FC10D3-E1BF-161B-418E-AA5FA2BEBB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59941" y="2774378"/>
            <a:ext cx="1407749" cy="1407749"/>
          </a:xfrm>
          <a:prstGeom prst="rect">
            <a:avLst/>
          </a:prstGeom>
        </p:spPr>
      </p:pic>
      <p:pic>
        <p:nvPicPr>
          <p:cNvPr id="29" name="Picture 28" descr="Shape&#10;&#10;Description automatically generated with low confidence">
            <a:extLst>
              <a:ext uri="{FF2B5EF4-FFF2-40B4-BE49-F238E27FC236}">
                <a16:creationId xmlns:a16="http://schemas.microsoft.com/office/drawing/2014/main" id="{DF35E46F-3526-6206-B7F7-07064E33CD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32395" y="4848968"/>
            <a:ext cx="407682" cy="463068"/>
          </a:xfrm>
          <a:prstGeom prst="rect">
            <a:avLst/>
          </a:prstGeom>
        </p:spPr>
      </p:pic>
      <p:pic>
        <p:nvPicPr>
          <p:cNvPr id="30" name="Picture 29" descr="Shape&#10;&#10;Description automatically generated with low confidence">
            <a:extLst>
              <a:ext uri="{FF2B5EF4-FFF2-40B4-BE49-F238E27FC236}">
                <a16:creationId xmlns:a16="http://schemas.microsoft.com/office/drawing/2014/main" id="{51E0460A-D1DE-FA02-0A84-D9F0CECDEE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66739" y="4478300"/>
            <a:ext cx="423503" cy="423503"/>
          </a:xfrm>
          <a:prstGeom prst="rect">
            <a:avLst/>
          </a:prstGeom>
        </p:spPr>
      </p:pic>
      <p:pic>
        <p:nvPicPr>
          <p:cNvPr id="31" name="Picture 30" descr="Shape&#10;&#10;Description automatically generated with low confidence">
            <a:extLst>
              <a:ext uri="{FF2B5EF4-FFF2-40B4-BE49-F238E27FC236}">
                <a16:creationId xmlns:a16="http://schemas.microsoft.com/office/drawing/2014/main" id="{DF1874CA-ABFD-72E2-0409-404FBD59B8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69411" y="4868750"/>
            <a:ext cx="423503" cy="423503"/>
          </a:xfrm>
          <a:prstGeom prst="rect">
            <a:avLst/>
          </a:prstGeom>
        </p:spPr>
      </p:pic>
      <p:pic>
        <p:nvPicPr>
          <p:cNvPr id="32" name="Picture 31" descr="Shape&#10;&#10;Description automatically generated with low confidence">
            <a:extLst>
              <a:ext uri="{FF2B5EF4-FFF2-40B4-BE49-F238E27FC236}">
                <a16:creationId xmlns:a16="http://schemas.microsoft.com/office/drawing/2014/main" id="{C668A409-573E-1326-310E-2201688D9C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8037" y="2695009"/>
            <a:ext cx="1407749" cy="1407749"/>
          </a:xfrm>
          <a:prstGeom prst="rect">
            <a:avLst/>
          </a:prstGeom>
        </p:spPr>
      </p:pic>
      <p:pic>
        <p:nvPicPr>
          <p:cNvPr id="33" name="Picture 32" descr="Shape&#10;&#10;Description automatically generated with low confidence">
            <a:extLst>
              <a:ext uri="{FF2B5EF4-FFF2-40B4-BE49-F238E27FC236}">
                <a16:creationId xmlns:a16="http://schemas.microsoft.com/office/drawing/2014/main" id="{4011F885-A8A4-1B47-DF6B-E4D2D8095D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31665" y="2748911"/>
            <a:ext cx="1336231" cy="1336231"/>
          </a:xfrm>
          <a:prstGeom prst="rect">
            <a:avLst/>
          </a:prstGeom>
        </p:spPr>
      </p:pic>
      <p:pic>
        <p:nvPicPr>
          <p:cNvPr id="34" name="Picture 33" descr="Shape&#10;&#10;Description automatically generated with low confidence">
            <a:extLst>
              <a:ext uri="{FF2B5EF4-FFF2-40B4-BE49-F238E27FC236}">
                <a16:creationId xmlns:a16="http://schemas.microsoft.com/office/drawing/2014/main" id="{171210F2-5DF2-FAD2-ABB2-F06FE0F6A8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15902" y="2734007"/>
            <a:ext cx="1407749" cy="1407749"/>
          </a:xfrm>
          <a:prstGeom prst="rect">
            <a:avLst/>
          </a:prstGeom>
        </p:spPr>
      </p:pic>
      <p:pic>
        <p:nvPicPr>
          <p:cNvPr id="35" name="Picture 34" descr="Shape&#10;&#10;Description automatically generated with low confidence">
            <a:extLst>
              <a:ext uri="{FF2B5EF4-FFF2-40B4-BE49-F238E27FC236}">
                <a16:creationId xmlns:a16="http://schemas.microsoft.com/office/drawing/2014/main" id="{C275CC4E-7486-851F-8852-7D1B95016E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71598" y="2729447"/>
            <a:ext cx="1407749" cy="1407749"/>
          </a:xfrm>
          <a:prstGeom prst="rect">
            <a:avLst/>
          </a:prstGeom>
        </p:spPr>
      </p:pic>
      <p:pic>
        <p:nvPicPr>
          <p:cNvPr id="36" name="Picture 35" descr="Shape&#10;&#10;Description automatically generated with low confidence">
            <a:extLst>
              <a:ext uri="{FF2B5EF4-FFF2-40B4-BE49-F238E27FC236}">
                <a16:creationId xmlns:a16="http://schemas.microsoft.com/office/drawing/2014/main" id="{BC84F407-74E8-AE42-5530-35EA5CF609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42932" y="4463884"/>
            <a:ext cx="450166" cy="450166"/>
          </a:xfrm>
          <a:prstGeom prst="rect">
            <a:avLst/>
          </a:prstGeom>
        </p:spPr>
      </p:pic>
      <p:pic>
        <p:nvPicPr>
          <p:cNvPr id="37" name="Picture 36" descr="Shape&#10;&#10;Description automatically generated with low confidence">
            <a:extLst>
              <a:ext uri="{FF2B5EF4-FFF2-40B4-BE49-F238E27FC236}">
                <a16:creationId xmlns:a16="http://schemas.microsoft.com/office/drawing/2014/main" id="{E3F89B30-08CD-2115-BEC3-75D04CC809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64174" y="4848968"/>
            <a:ext cx="407682" cy="463068"/>
          </a:xfrm>
          <a:prstGeom prst="rect">
            <a:avLst/>
          </a:prstGeom>
        </p:spPr>
      </p:pic>
      <p:pic>
        <p:nvPicPr>
          <p:cNvPr id="38" name="Picture 37" descr="Shape&#10;&#10;Description automatically generated with low confidence">
            <a:extLst>
              <a:ext uri="{FF2B5EF4-FFF2-40B4-BE49-F238E27FC236}">
                <a16:creationId xmlns:a16="http://schemas.microsoft.com/office/drawing/2014/main" id="{EA8D06BB-8540-6F71-0095-E371A49616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98518" y="4478300"/>
            <a:ext cx="423503" cy="423503"/>
          </a:xfrm>
          <a:prstGeom prst="rect">
            <a:avLst/>
          </a:prstGeom>
        </p:spPr>
      </p:pic>
      <p:pic>
        <p:nvPicPr>
          <p:cNvPr id="39" name="Picture 38" descr="Shape&#10;&#10;Description automatically generated with low confidence">
            <a:extLst>
              <a:ext uri="{FF2B5EF4-FFF2-40B4-BE49-F238E27FC236}">
                <a16:creationId xmlns:a16="http://schemas.microsoft.com/office/drawing/2014/main" id="{D8EA1ECB-AAA3-AB10-DA28-089F132F83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01190" y="4868750"/>
            <a:ext cx="423503" cy="423503"/>
          </a:xfrm>
          <a:prstGeom prst="rect">
            <a:avLst/>
          </a:prstGeom>
        </p:spPr>
      </p:pic>
      <p:sp>
        <p:nvSpPr>
          <p:cNvPr id="40" name="Oval 39">
            <a:extLst>
              <a:ext uri="{FF2B5EF4-FFF2-40B4-BE49-F238E27FC236}">
                <a16:creationId xmlns:a16="http://schemas.microsoft.com/office/drawing/2014/main" id="{EC4022B7-A3FA-29BD-0CE8-1D84876FA6C4}"/>
              </a:ext>
            </a:extLst>
          </p:cNvPr>
          <p:cNvSpPr/>
          <p:nvPr/>
        </p:nvSpPr>
        <p:spPr>
          <a:xfrm>
            <a:off x="2737673" y="4167754"/>
            <a:ext cx="2298171" cy="1336231"/>
          </a:xfrm>
          <a:prstGeom prst="ellipse">
            <a:avLst/>
          </a:prstGeom>
          <a:noFill/>
          <a:ln w="57150">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566312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Opportunity</a:t>
            </a:r>
          </a:p>
        </p:txBody>
      </p:sp>
      <p:sp>
        <p:nvSpPr>
          <p:cNvPr id="3" name="Content Placeholder 2"/>
          <p:cNvSpPr>
            <a:spLocks noGrp="1"/>
          </p:cNvSpPr>
          <p:nvPr>
            <p:ph idx="1"/>
          </p:nvPr>
        </p:nvSpPr>
        <p:spPr/>
        <p:txBody>
          <a:bodyPr>
            <a:normAutofit/>
          </a:bodyPr>
          <a:lstStyle/>
          <a:p>
            <a:r>
              <a:rPr lang="en-US" dirty="0">
                <a:solidFill>
                  <a:schemeClr val="tx1"/>
                </a:solidFill>
                <a:ea typeface="Arial" panose="020B0604020202020204" pitchFamily="34" charset="0"/>
              </a:rPr>
              <a:t>Internal template page example</a:t>
            </a:r>
          </a:p>
        </p:txBody>
      </p:sp>
    </p:spTree>
    <p:extLst>
      <p:ext uri="{BB962C8B-B14F-4D97-AF65-F5344CB8AC3E}">
        <p14:creationId xmlns:p14="http://schemas.microsoft.com/office/powerpoint/2010/main" val="3309424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70706-C69A-419A-BE0B-DC06C08ED50C}"/>
              </a:ext>
            </a:extLst>
          </p:cNvPr>
          <p:cNvSpPr>
            <a:spLocks noGrp="1"/>
          </p:cNvSpPr>
          <p:nvPr>
            <p:ph type="title"/>
          </p:nvPr>
        </p:nvSpPr>
        <p:spPr>
          <a:xfrm>
            <a:off x="280931" y="433998"/>
            <a:ext cx="7886700" cy="751760"/>
          </a:xfrm>
        </p:spPr>
        <p:txBody>
          <a:bodyPr>
            <a:normAutofit/>
          </a:bodyPr>
          <a:lstStyle/>
          <a:p>
            <a:r>
              <a:rPr lang="en-US" sz="3000" b="1" dirty="0">
                <a:solidFill>
                  <a:schemeClr val="tx1"/>
                </a:solidFill>
                <a:latin typeface="Arial" panose="020B0604020202020204" pitchFamily="34" charset="0"/>
                <a:cs typeface="Arial" panose="020B0604020202020204" pitchFamily="34" charset="0"/>
              </a:rPr>
              <a:t>Team</a:t>
            </a:r>
          </a:p>
        </p:txBody>
      </p:sp>
      <p:sp>
        <p:nvSpPr>
          <p:cNvPr id="3" name="Content Placeholder 2">
            <a:extLst>
              <a:ext uri="{FF2B5EF4-FFF2-40B4-BE49-F238E27FC236}">
                <a16:creationId xmlns:a16="http://schemas.microsoft.com/office/drawing/2014/main" id="{7F89FE69-8638-4880-BD9E-329E480DE7CA}"/>
              </a:ext>
            </a:extLst>
          </p:cNvPr>
          <p:cNvSpPr>
            <a:spLocks noGrp="1"/>
          </p:cNvSpPr>
          <p:nvPr>
            <p:ph idx="1"/>
          </p:nvPr>
        </p:nvSpPr>
        <p:spPr>
          <a:xfrm>
            <a:off x="451532" y="2823468"/>
            <a:ext cx="1632245" cy="2134744"/>
          </a:xfrm>
        </p:spPr>
        <p:txBody>
          <a:bodyPr>
            <a:noAutofit/>
          </a:bodyPr>
          <a:lstStyle/>
          <a:p>
            <a:pPr marL="0" indent="0">
              <a:buNone/>
            </a:pPr>
            <a:r>
              <a:rPr lang="en-US" sz="1400" b="1" dirty="0">
                <a:solidFill>
                  <a:schemeClr val="tx1"/>
                </a:solidFill>
                <a:latin typeface="Arial" panose="020B0604020202020204" pitchFamily="34" charset="0"/>
                <a:ea typeface="Arial" panose="020B0604020202020204" pitchFamily="34" charset="0"/>
                <a:cs typeface="Arial" panose="020B0604020202020204" pitchFamily="34" charset="0"/>
              </a:rPr>
              <a:t>Barry Portman</a:t>
            </a:r>
          </a:p>
          <a:p>
            <a:pPr marL="0" indent="0">
              <a:buNone/>
            </a:pPr>
            <a:r>
              <a:rPr lang="en-US" sz="1200" b="1" dirty="0">
                <a:solidFill>
                  <a:schemeClr val="tx1"/>
                </a:solidFill>
                <a:latin typeface="Arial" panose="020B0604020202020204" pitchFamily="34" charset="0"/>
                <a:ea typeface="Arial" panose="020B0604020202020204" pitchFamily="34" charset="0"/>
                <a:cs typeface="Arial" panose="020B0604020202020204" pitchFamily="34" charset="0"/>
              </a:rPr>
              <a:t>Managing Partner + CEO BCP Resources</a:t>
            </a:r>
          </a:p>
          <a:p>
            <a:pPr marL="0" indent="0">
              <a:buNone/>
            </a:pPr>
            <a:r>
              <a:rPr lang="en-US" sz="1200" dirty="0">
                <a:solidFill>
                  <a:schemeClr val="tx1"/>
                </a:solidFill>
                <a:latin typeface="Arial" panose="020B0604020202020204" pitchFamily="34" charset="0"/>
                <a:cs typeface="Arial" panose="020B0604020202020204" pitchFamily="34" charset="0"/>
              </a:rPr>
              <a:t>Numerous oilfield operations leadership positions including VP &amp; GM for Pioneer where he was responsible for 1000+ horizontal wells and 6000+ vertical wells</a:t>
            </a:r>
          </a:p>
        </p:txBody>
      </p:sp>
      <p:pic>
        <p:nvPicPr>
          <p:cNvPr id="5" name="Picture 4" descr="A picture containing text&#10;&#10;Description automatically generated">
            <a:extLst>
              <a:ext uri="{FF2B5EF4-FFF2-40B4-BE49-F238E27FC236}">
                <a16:creationId xmlns:a16="http://schemas.microsoft.com/office/drawing/2014/main" id="{31F4F90B-5BE6-4FA5-83A1-D5B35409B2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90964" y="5901500"/>
            <a:ext cx="2096755" cy="335236"/>
          </a:xfrm>
          <a:prstGeom prst="rect">
            <a:avLst/>
          </a:prstGeom>
        </p:spPr>
      </p:pic>
      <p:pic>
        <p:nvPicPr>
          <p:cNvPr id="7" name="Picture 6">
            <a:extLst>
              <a:ext uri="{FF2B5EF4-FFF2-40B4-BE49-F238E27FC236}">
                <a16:creationId xmlns:a16="http://schemas.microsoft.com/office/drawing/2014/main" id="{FBE02CBF-D6AC-4F0B-8DA3-1CB3DD24AA4F}"/>
              </a:ext>
            </a:extLst>
          </p:cNvPr>
          <p:cNvPicPr>
            <a:picLocks noChangeAspect="1"/>
          </p:cNvPicPr>
          <p:nvPr/>
        </p:nvPicPr>
        <p:blipFill>
          <a:blip r:embed="rId3"/>
          <a:stretch>
            <a:fillRect/>
          </a:stretch>
        </p:blipFill>
        <p:spPr>
          <a:xfrm>
            <a:off x="7669257" y="5865314"/>
            <a:ext cx="1311959" cy="371422"/>
          </a:xfrm>
          <a:prstGeom prst="rect">
            <a:avLst/>
          </a:prstGeom>
        </p:spPr>
      </p:pic>
      <p:pic>
        <p:nvPicPr>
          <p:cNvPr id="9" name="Picture 8" descr="A picture containing text&#10;&#10;Description automatically generated">
            <a:extLst>
              <a:ext uri="{FF2B5EF4-FFF2-40B4-BE49-F238E27FC236}">
                <a16:creationId xmlns:a16="http://schemas.microsoft.com/office/drawing/2014/main" id="{9ED221D1-9D2E-41FB-92AF-DFA713E8FE0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44119" y="5712372"/>
            <a:ext cx="1558354" cy="584383"/>
          </a:xfrm>
          <a:prstGeom prst="rect">
            <a:avLst/>
          </a:prstGeom>
        </p:spPr>
      </p:pic>
      <p:pic>
        <p:nvPicPr>
          <p:cNvPr id="6" name="Picture 5" descr="Text&#10;&#10;Description automatically generated">
            <a:extLst>
              <a:ext uri="{FF2B5EF4-FFF2-40B4-BE49-F238E27FC236}">
                <a16:creationId xmlns:a16="http://schemas.microsoft.com/office/drawing/2014/main" id="{4AFD7F94-D7C7-46BB-89C4-993B1194D7D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27424" y="5892336"/>
            <a:ext cx="2096755" cy="404419"/>
          </a:xfrm>
          <a:prstGeom prst="rect">
            <a:avLst/>
          </a:prstGeom>
        </p:spPr>
      </p:pic>
      <p:pic>
        <p:nvPicPr>
          <p:cNvPr id="11" name="Picture 10" descr="Text&#10;&#10;Description automatically generated">
            <a:extLst>
              <a:ext uri="{FF2B5EF4-FFF2-40B4-BE49-F238E27FC236}">
                <a16:creationId xmlns:a16="http://schemas.microsoft.com/office/drawing/2014/main" id="{D93BEE04-0282-437F-A814-7DC1708E4F0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2236" y="5956641"/>
            <a:ext cx="1558354" cy="264920"/>
          </a:xfrm>
          <a:prstGeom prst="rect">
            <a:avLst/>
          </a:prstGeom>
        </p:spPr>
      </p:pic>
      <p:sp>
        <p:nvSpPr>
          <p:cNvPr id="12" name="Content Placeholder 2">
            <a:extLst>
              <a:ext uri="{FF2B5EF4-FFF2-40B4-BE49-F238E27FC236}">
                <a16:creationId xmlns:a16="http://schemas.microsoft.com/office/drawing/2014/main" id="{EED410F6-7A17-880E-BEE0-952ACAED6939}"/>
              </a:ext>
            </a:extLst>
          </p:cNvPr>
          <p:cNvSpPr txBox="1">
            <a:spLocks/>
          </p:cNvSpPr>
          <p:nvPr/>
        </p:nvSpPr>
        <p:spPr>
          <a:xfrm>
            <a:off x="2312449" y="2788250"/>
            <a:ext cx="1347961" cy="1982096"/>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Font typeface="Calibri" panose="020F0502020204030204" pitchFamily="34" charset="0"/>
              <a:buNone/>
            </a:pPr>
            <a:r>
              <a:rPr lang="en-US" sz="1400" b="1" dirty="0">
                <a:solidFill>
                  <a:schemeClr val="tx1"/>
                </a:solidFill>
                <a:latin typeface="Arial" panose="020B0604020202020204" pitchFamily="34" charset="0"/>
                <a:ea typeface="Arial" panose="020B0604020202020204" pitchFamily="34" charset="0"/>
                <a:cs typeface="Arial" panose="020B0604020202020204" pitchFamily="34" charset="0"/>
              </a:rPr>
              <a:t>Gary Covert</a:t>
            </a:r>
          </a:p>
          <a:p>
            <a:pPr marL="0" indent="0">
              <a:buFont typeface="Calibri" panose="020F0502020204030204" pitchFamily="34" charset="0"/>
              <a:buNone/>
            </a:pPr>
            <a:r>
              <a:rPr lang="en-US" sz="1200" b="1" dirty="0">
                <a:solidFill>
                  <a:schemeClr val="tx1"/>
                </a:solidFill>
                <a:latin typeface="Arial" panose="020B0604020202020204" pitchFamily="34" charset="0"/>
                <a:ea typeface="Arial" panose="020B0604020202020204" pitchFamily="34" charset="0"/>
                <a:cs typeface="Arial" panose="020B0604020202020204" pitchFamily="34" charset="0"/>
              </a:rPr>
              <a:t>Managing Partner, Lodestone</a:t>
            </a:r>
          </a:p>
          <a:p>
            <a:pPr marL="0" indent="0">
              <a:buNone/>
            </a:pPr>
            <a:r>
              <a:rPr lang="en-US" sz="1200" dirty="0">
                <a:solidFill>
                  <a:schemeClr val="tx1"/>
                </a:solidFill>
                <a:latin typeface="Arial" panose="020B0604020202020204" pitchFamily="34" charset="0"/>
                <a:cs typeface="Arial" panose="020B0604020202020204" pitchFamily="34" charset="0"/>
              </a:rPr>
              <a:t>Extensive P&amp;L and management experience, including positions at JX Nippon Mining &amp; Metals, a Global 50 electronic materials company.</a:t>
            </a:r>
          </a:p>
        </p:txBody>
      </p:sp>
      <p:sp>
        <p:nvSpPr>
          <p:cNvPr id="15" name="Content Placeholder 2">
            <a:extLst>
              <a:ext uri="{FF2B5EF4-FFF2-40B4-BE49-F238E27FC236}">
                <a16:creationId xmlns:a16="http://schemas.microsoft.com/office/drawing/2014/main" id="{4869DA0A-06B5-E7BC-22D0-2244D8A37761}"/>
              </a:ext>
            </a:extLst>
          </p:cNvPr>
          <p:cNvSpPr txBox="1">
            <a:spLocks/>
          </p:cNvSpPr>
          <p:nvPr/>
        </p:nvSpPr>
        <p:spPr>
          <a:xfrm>
            <a:off x="4029760" y="2788250"/>
            <a:ext cx="1672176" cy="2720650"/>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Font typeface="Calibri" panose="020F0502020204030204" pitchFamily="34" charset="0"/>
              <a:buNone/>
            </a:pPr>
            <a:r>
              <a:rPr lang="en-US" sz="1400" b="1" dirty="0">
                <a:solidFill>
                  <a:schemeClr val="tx1"/>
                </a:solidFill>
                <a:latin typeface="Arial" panose="020B0604020202020204" pitchFamily="34" charset="0"/>
                <a:ea typeface="Arial" panose="020B0604020202020204" pitchFamily="34" charset="0"/>
                <a:cs typeface="Arial" panose="020B0604020202020204" pitchFamily="34" charset="0"/>
              </a:rPr>
              <a:t>Bruce Hoover</a:t>
            </a:r>
          </a:p>
          <a:p>
            <a:pPr marL="0" indent="0">
              <a:buFont typeface="Calibri" panose="020F0502020204030204" pitchFamily="34" charset="0"/>
              <a:buNone/>
            </a:pPr>
            <a:r>
              <a:rPr lang="en-US" sz="1200" b="1" dirty="0">
                <a:solidFill>
                  <a:schemeClr val="tx1"/>
                </a:solidFill>
                <a:latin typeface="Arial" panose="020B0604020202020204" pitchFamily="34" charset="0"/>
                <a:ea typeface="Arial" panose="020B0604020202020204" pitchFamily="34" charset="0"/>
                <a:cs typeface="Arial" panose="020B0604020202020204" pitchFamily="34" charset="0"/>
              </a:rPr>
              <a:t>Operations Manager</a:t>
            </a:r>
          </a:p>
          <a:p>
            <a:pPr marL="0" indent="0">
              <a:spcBef>
                <a:spcPts val="300"/>
              </a:spcBef>
              <a:buNone/>
            </a:pPr>
            <a:r>
              <a:rPr lang="en-US" sz="1200" b="0" dirty="0">
                <a:latin typeface="Optima"/>
              </a:rPr>
              <a:t>Over 40 years of experience in oilfield operations, drilling, and equipment maintenance. Bruce manages our daily field operations and production efforts.</a:t>
            </a:r>
            <a:endParaRPr lang="en-US" sz="1200" b="0" dirty="0">
              <a:solidFill>
                <a:prstClr val="black"/>
              </a:solidFill>
              <a:latin typeface="Optima"/>
            </a:endParaRPr>
          </a:p>
        </p:txBody>
      </p:sp>
      <p:pic>
        <p:nvPicPr>
          <p:cNvPr id="16" name="Picture 15">
            <a:extLst>
              <a:ext uri="{FF2B5EF4-FFF2-40B4-BE49-F238E27FC236}">
                <a16:creationId xmlns:a16="http://schemas.microsoft.com/office/drawing/2014/main" id="{DA819663-89F5-11F4-9CD3-D3DA70FC7A5C}"/>
              </a:ext>
            </a:extLst>
          </p:cNvPr>
          <p:cNvPicPr>
            <a:picLocks noChangeAspect="1"/>
          </p:cNvPicPr>
          <p:nvPr/>
        </p:nvPicPr>
        <p:blipFill rotWithShape="1">
          <a:blip r:embed="rId7"/>
          <a:srcRect l="35803" t="8689" r="7057" b="4312"/>
          <a:stretch/>
        </p:blipFill>
        <p:spPr>
          <a:xfrm>
            <a:off x="608221" y="1852178"/>
            <a:ext cx="957148" cy="971290"/>
          </a:xfrm>
          <a:prstGeom prst="ellipse">
            <a:avLst/>
          </a:prstGeom>
          <a:ln>
            <a:noFill/>
          </a:ln>
          <a:effectLst/>
        </p:spPr>
      </p:pic>
      <p:pic>
        <p:nvPicPr>
          <p:cNvPr id="17" name="Picture 16">
            <a:extLst>
              <a:ext uri="{FF2B5EF4-FFF2-40B4-BE49-F238E27FC236}">
                <a16:creationId xmlns:a16="http://schemas.microsoft.com/office/drawing/2014/main" id="{2C738E69-5FE3-CF34-8891-950DC5B55E7F}"/>
              </a:ext>
            </a:extLst>
          </p:cNvPr>
          <p:cNvPicPr>
            <a:picLocks noChangeAspect="1"/>
          </p:cNvPicPr>
          <p:nvPr/>
        </p:nvPicPr>
        <p:blipFill rotWithShape="1">
          <a:blip r:embed="rId8"/>
          <a:srcRect l="16162" r="9484" b="1724"/>
          <a:stretch/>
        </p:blipFill>
        <p:spPr>
          <a:xfrm>
            <a:off x="4082095" y="1816959"/>
            <a:ext cx="979809" cy="971291"/>
          </a:xfrm>
          <a:prstGeom prst="ellipse">
            <a:avLst/>
          </a:prstGeom>
          <a:ln>
            <a:noFill/>
          </a:ln>
          <a:effectLst/>
        </p:spPr>
      </p:pic>
      <p:sp>
        <p:nvSpPr>
          <p:cNvPr id="18" name="Content Placeholder 2">
            <a:extLst>
              <a:ext uri="{FF2B5EF4-FFF2-40B4-BE49-F238E27FC236}">
                <a16:creationId xmlns:a16="http://schemas.microsoft.com/office/drawing/2014/main" id="{3CEA2380-1152-25E2-035C-AEF7D507B291}"/>
              </a:ext>
            </a:extLst>
          </p:cNvPr>
          <p:cNvSpPr txBox="1">
            <a:spLocks/>
          </p:cNvSpPr>
          <p:nvPr/>
        </p:nvSpPr>
        <p:spPr>
          <a:xfrm>
            <a:off x="6248352" y="2260414"/>
            <a:ext cx="1672176" cy="3248486"/>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Font typeface="Calibri" panose="020F0502020204030204" pitchFamily="34" charset="0"/>
              <a:buNone/>
            </a:pPr>
            <a:r>
              <a:rPr lang="en-US" sz="1400" b="1" dirty="0">
                <a:solidFill>
                  <a:schemeClr val="tx1"/>
                </a:solidFill>
                <a:latin typeface="Arial" panose="020B0604020202020204" pitchFamily="34" charset="0"/>
                <a:ea typeface="Arial" panose="020B0604020202020204" pitchFamily="34" charset="0"/>
                <a:cs typeface="Arial" panose="020B0604020202020204" pitchFamily="34" charset="0"/>
              </a:rPr>
              <a:t>Advisors</a:t>
            </a:r>
          </a:p>
          <a:p>
            <a:pPr marL="0" indent="0">
              <a:buFont typeface="Calibri" panose="020F0502020204030204" pitchFamily="34" charset="0"/>
              <a:buNone/>
            </a:pPr>
            <a:r>
              <a:rPr lang="en-US" sz="1200" b="1" dirty="0">
                <a:solidFill>
                  <a:schemeClr val="tx1"/>
                </a:solidFill>
                <a:latin typeface="Arial" panose="020B0604020202020204" pitchFamily="34" charset="0"/>
                <a:ea typeface="Arial" panose="020B0604020202020204" pitchFamily="34" charset="0"/>
                <a:cs typeface="Arial" panose="020B0604020202020204" pitchFamily="34" charset="0"/>
              </a:rPr>
              <a:t>Russell Smith, P.E.</a:t>
            </a:r>
          </a:p>
          <a:p>
            <a:pPr marL="0" indent="0">
              <a:spcBef>
                <a:spcPts val="300"/>
              </a:spcBef>
              <a:buNone/>
            </a:pPr>
            <a:r>
              <a:rPr lang="en-US" sz="1200" dirty="0">
                <a:solidFill>
                  <a:prstClr val="black"/>
                </a:solidFill>
                <a:latin typeface="Optima"/>
              </a:rPr>
              <a:t>O</a:t>
            </a:r>
            <a:r>
              <a:rPr lang="en-US" sz="1200" b="0" dirty="0">
                <a:solidFill>
                  <a:prstClr val="black"/>
                </a:solidFill>
                <a:latin typeface="Optima"/>
              </a:rPr>
              <a:t>ver 18 years experience in Permian Basin oil and gas operations including engineering, field, and executive leadership roles.</a:t>
            </a:r>
          </a:p>
          <a:p>
            <a:pPr marL="0" indent="0">
              <a:spcBef>
                <a:spcPts val="300"/>
              </a:spcBef>
              <a:buNone/>
            </a:pPr>
            <a:endParaRPr lang="en-US" sz="1200" dirty="0">
              <a:solidFill>
                <a:schemeClr val="tx1"/>
              </a:solidFill>
              <a:latin typeface="Optima"/>
            </a:endParaRPr>
          </a:p>
          <a:p>
            <a:pPr marL="0" indent="0">
              <a:spcBef>
                <a:spcPts val="300"/>
              </a:spcBef>
              <a:buNone/>
            </a:pPr>
            <a:r>
              <a:rPr lang="en-US" sz="1200" b="1" dirty="0">
                <a:solidFill>
                  <a:schemeClr val="tx1"/>
                </a:solidFill>
                <a:latin typeface="Arial" panose="020B0604020202020204" pitchFamily="34" charset="0"/>
                <a:cs typeface="Arial" panose="020B0604020202020204" pitchFamily="34" charset="0"/>
              </a:rPr>
              <a:t>Jerry Watkins, Reserves Analysis and Property Evaluation.  </a:t>
            </a:r>
            <a:r>
              <a:rPr lang="en-US" sz="1200" dirty="0">
                <a:solidFill>
                  <a:schemeClr val="tx1"/>
                </a:solidFill>
                <a:latin typeface="Arial" panose="020B0604020202020204" pitchFamily="34" charset="0"/>
                <a:cs typeface="Arial" panose="020B0604020202020204" pitchFamily="34" charset="0"/>
              </a:rPr>
              <a:t>Registered Petroleum Engineer with 30+ years experience and significant background in the Permian Basin.</a:t>
            </a:r>
          </a:p>
          <a:p>
            <a:pPr marL="0" indent="0">
              <a:spcBef>
                <a:spcPts val="300"/>
              </a:spcBef>
              <a:buNone/>
            </a:pPr>
            <a:r>
              <a:rPr lang="en-US" sz="1200" b="0" dirty="0">
                <a:solidFill>
                  <a:prstClr val="black"/>
                </a:solidFill>
                <a:latin typeface="Optima"/>
              </a:rPr>
              <a:t> </a:t>
            </a:r>
          </a:p>
        </p:txBody>
      </p:sp>
    </p:spTree>
    <p:extLst>
      <p:ext uri="{BB962C8B-B14F-4D97-AF65-F5344CB8AC3E}">
        <p14:creationId xmlns:p14="http://schemas.microsoft.com/office/powerpoint/2010/main" val="18822116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Disclaimer</a:t>
            </a:r>
          </a:p>
        </p:txBody>
      </p:sp>
      <p:sp>
        <p:nvSpPr>
          <p:cNvPr id="3" name="Content Placeholder 2"/>
          <p:cNvSpPr>
            <a:spLocks noGrp="1"/>
          </p:cNvSpPr>
          <p:nvPr>
            <p:ph idx="1"/>
          </p:nvPr>
        </p:nvSpPr>
        <p:spPr/>
        <p:txBody>
          <a:bodyPr/>
          <a:lstStyle/>
          <a:p>
            <a:r>
              <a:rPr lang="en-US" b="1" dirty="0">
                <a:solidFill>
                  <a:schemeClr val="tx1"/>
                </a:solidFill>
                <a:latin typeface="Calibri" panose="020F0502020204030204" pitchFamily="34" charset="0"/>
                <a:ea typeface="MS Mincho" panose="02020609040205080304" pitchFamily="49" charset="-128"/>
              </a:rPr>
              <a:t>Nothing contained in these documents and materials is meant to be, and shall not be considered, a security offering, an offer to invest, or a solicitation of funds for any purpose.  All information contained in these materials and documents, including, but not limited to, numbers, dollar amounts, rates of return, oil production, projections, etc. are included in such materials and documents purely for informational and discussion purposes only, and are strictly conjecture.  The success of this proposed business idea or venture is not guaranteed in any way, and any investment in such business idea or venture carries the risk of significant or complete loss of investment.</a:t>
            </a:r>
            <a:endParaRPr lang="en-US" dirty="0">
              <a:solidFill>
                <a:schemeClr val="tx1"/>
              </a:solidFill>
            </a:endParaRPr>
          </a:p>
          <a:p>
            <a:endParaRPr lang="en-US" dirty="0">
              <a:solidFill>
                <a:schemeClr val="tx1"/>
              </a:solidFill>
            </a:endParaRPr>
          </a:p>
        </p:txBody>
      </p:sp>
    </p:spTree>
    <p:extLst>
      <p:ext uri="{BB962C8B-B14F-4D97-AF65-F5344CB8AC3E}">
        <p14:creationId xmlns:p14="http://schemas.microsoft.com/office/powerpoint/2010/main" val="630119534"/>
      </p:ext>
    </p:extLst>
  </p:cSld>
  <p:clrMapOvr>
    <a:masterClrMapping/>
  </p:clrMapOvr>
</p:sld>
</file>

<file path=ppt/theme/theme1.xml><?xml version="1.0" encoding="utf-8"?>
<a:theme xmlns:a="http://schemas.openxmlformats.org/drawingml/2006/main" name="Retrospect">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
  <TotalTime>6886</TotalTime>
  <Words>341</Words>
  <Application>Microsoft Office PowerPoint</Application>
  <PresentationFormat>On-screen Show (4:3)</PresentationFormat>
  <Paragraphs>24</Paragraphs>
  <Slides>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Optima</vt:lpstr>
      <vt:lpstr>Arial</vt:lpstr>
      <vt:lpstr>Calibri</vt:lpstr>
      <vt:lpstr>Calibri Light</vt:lpstr>
      <vt:lpstr>Times New Roman</vt:lpstr>
      <vt:lpstr>Retrospect</vt:lpstr>
      <vt:lpstr>Consolidating profitable conventional West Texas Oil &amp; Gas wells into a high return investment fund</vt:lpstr>
      <vt:lpstr>The Industry Today</vt:lpstr>
      <vt:lpstr>The Opportunity</vt:lpstr>
      <vt:lpstr>Team</vt:lpstr>
      <vt:lpstr>Disclaimer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Gary Covert</dc:creator>
  <cp:lastModifiedBy>Gary Covert</cp:lastModifiedBy>
  <cp:revision>134</cp:revision>
  <dcterms:created xsi:type="dcterms:W3CDTF">2022-01-24T15:14:15Z</dcterms:created>
  <dcterms:modified xsi:type="dcterms:W3CDTF">2022-05-21T20:05:20Z</dcterms:modified>
</cp:coreProperties>
</file>