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333" r:id="rId2"/>
    <p:sldId id="272" r:id="rId3"/>
    <p:sldId id="354" r:id="rId4"/>
    <p:sldId id="353" r:id="rId5"/>
    <p:sldId id="345" r:id="rId6"/>
    <p:sldId id="348" r:id="rId7"/>
    <p:sldId id="352" r:id="rId8"/>
    <p:sldId id="357" r:id="rId9"/>
    <p:sldId id="355" r:id="rId10"/>
    <p:sldId id="351" r:id="rId11"/>
    <p:sldId id="356" r:id="rId12"/>
    <p:sldId id="358" r:id="rId13"/>
    <p:sldId id="334" r:id="rId14"/>
    <p:sldId id="350" r:id="rId15"/>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93876AA-307F-E139-D10D-8538D62E6FF2}" name="Mandi Hogan" initials="MH" userId="S::mandih@LTCREIT.COM::e82e5511-607e-4ffb-95e6-c0b9eb8b152b"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85" autoAdjust="0"/>
    <p:restoredTop sz="94660"/>
  </p:normalViewPr>
  <p:slideViewPr>
    <p:cSldViewPr snapToGrid="0">
      <p:cViewPr varScale="1">
        <p:scale>
          <a:sx n="57" d="100"/>
          <a:sy n="57" d="100"/>
        </p:scale>
        <p:origin x="84" y="45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8/10/relationships/authors" Targe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F4A82F20-D473-4E57-9E81-EF69D2C47863}" type="datetimeFigureOut">
              <a:rPr lang="en-US" smtClean="0"/>
              <a:t>5/20/2022</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9D5BB83D-C28E-4EF5-BFCD-9BADE01B9719}" type="slidenum">
              <a:rPr lang="en-US" smtClean="0"/>
              <a:t>‹#›</a:t>
            </a:fld>
            <a:endParaRPr lang="en-US"/>
          </a:p>
        </p:txBody>
      </p:sp>
    </p:spTree>
    <p:extLst>
      <p:ext uri="{BB962C8B-B14F-4D97-AF65-F5344CB8AC3E}">
        <p14:creationId xmlns:p14="http://schemas.microsoft.com/office/powerpoint/2010/main" val="2297380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40879-01E2-4DDF-A399-315CBAFB4C4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D52B3AF-4798-43C2-BEA2-EF06BF66A52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F2F1473-5C66-48AF-B783-587E183074CE}"/>
              </a:ext>
            </a:extLst>
          </p:cNvPr>
          <p:cNvSpPr>
            <a:spLocks noGrp="1"/>
          </p:cNvSpPr>
          <p:nvPr>
            <p:ph type="dt" sz="half" idx="10"/>
          </p:nvPr>
        </p:nvSpPr>
        <p:spPr/>
        <p:txBody>
          <a:bodyPr/>
          <a:lstStyle/>
          <a:p>
            <a:fld id="{EDE4A32B-CDEB-4B6A-AAD0-A5678E8F705C}" type="datetime1">
              <a:rPr lang="en-US" smtClean="0"/>
              <a:t>5/20/2022</a:t>
            </a:fld>
            <a:endParaRPr lang="en-US"/>
          </a:p>
        </p:txBody>
      </p:sp>
      <p:sp>
        <p:nvSpPr>
          <p:cNvPr id="5" name="Footer Placeholder 4">
            <a:extLst>
              <a:ext uri="{FF2B5EF4-FFF2-40B4-BE49-F238E27FC236}">
                <a16:creationId xmlns:a16="http://schemas.microsoft.com/office/drawing/2014/main" id="{50620577-C305-4C33-9D8D-4AAF8365C3A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85ACE0A-B1E4-427D-98B9-C0BC7D7AFD18}"/>
              </a:ext>
            </a:extLst>
          </p:cNvPr>
          <p:cNvSpPr>
            <a:spLocks noGrp="1"/>
          </p:cNvSpPr>
          <p:nvPr>
            <p:ph type="sldNum" sz="quarter" idx="12"/>
          </p:nvPr>
        </p:nvSpPr>
        <p:spPr/>
        <p:txBody>
          <a:bodyPr/>
          <a:lstStyle/>
          <a:p>
            <a:fld id="{91BA51A8-F229-4BDE-B1A4-268F475480CD}" type="slidenum">
              <a:rPr lang="en-US" smtClean="0"/>
              <a:t>‹#›</a:t>
            </a:fld>
            <a:endParaRPr lang="en-US"/>
          </a:p>
        </p:txBody>
      </p:sp>
    </p:spTree>
    <p:extLst>
      <p:ext uri="{BB962C8B-B14F-4D97-AF65-F5344CB8AC3E}">
        <p14:creationId xmlns:p14="http://schemas.microsoft.com/office/powerpoint/2010/main" val="22003954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E396D-E2AA-4088-8D5B-E62824D725A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D168D7E-A64E-433E-88C2-F9CA4F3900C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1A9AE06-A3EC-46DE-BE61-D7DCB9CFE232}"/>
              </a:ext>
            </a:extLst>
          </p:cNvPr>
          <p:cNvSpPr>
            <a:spLocks noGrp="1"/>
          </p:cNvSpPr>
          <p:nvPr>
            <p:ph type="dt" sz="half" idx="10"/>
          </p:nvPr>
        </p:nvSpPr>
        <p:spPr/>
        <p:txBody>
          <a:bodyPr/>
          <a:lstStyle/>
          <a:p>
            <a:fld id="{7D4874C1-A99C-4D8E-85BA-8EFE34AA16B3}" type="datetime1">
              <a:rPr lang="en-US" smtClean="0"/>
              <a:t>5/20/2022</a:t>
            </a:fld>
            <a:endParaRPr lang="en-US"/>
          </a:p>
        </p:txBody>
      </p:sp>
      <p:sp>
        <p:nvSpPr>
          <p:cNvPr id="5" name="Footer Placeholder 4">
            <a:extLst>
              <a:ext uri="{FF2B5EF4-FFF2-40B4-BE49-F238E27FC236}">
                <a16:creationId xmlns:a16="http://schemas.microsoft.com/office/drawing/2014/main" id="{D44EB13F-F661-4FB1-8EAC-044F607F7D3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1D3627B-1CA1-4A53-A3BB-77076EE09DBB}"/>
              </a:ext>
            </a:extLst>
          </p:cNvPr>
          <p:cNvSpPr>
            <a:spLocks noGrp="1"/>
          </p:cNvSpPr>
          <p:nvPr>
            <p:ph type="sldNum" sz="quarter" idx="12"/>
          </p:nvPr>
        </p:nvSpPr>
        <p:spPr/>
        <p:txBody>
          <a:bodyPr/>
          <a:lstStyle/>
          <a:p>
            <a:fld id="{91BA51A8-F229-4BDE-B1A4-268F475480CD}" type="slidenum">
              <a:rPr lang="en-US" smtClean="0"/>
              <a:t>‹#›</a:t>
            </a:fld>
            <a:endParaRPr lang="en-US"/>
          </a:p>
        </p:txBody>
      </p:sp>
    </p:spTree>
    <p:extLst>
      <p:ext uri="{BB962C8B-B14F-4D97-AF65-F5344CB8AC3E}">
        <p14:creationId xmlns:p14="http://schemas.microsoft.com/office/powerpoint/2010/main" val="14916837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11371-99DA-45C2-8D8E-CEAE5F36BA9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892E5AA-6512-42B6-AAA1-C60E86B571E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F99E448-96EE-4DC8-B170-F5EBB636738B}"/>
              </a:ext>
            </a:extLst>
          </p:cNvPr>
          <p:cNvSpPr>
            <a:spLocks noGrp="1"/>
          </p:cNvSpPr>
          <p:nvPr>
            <p:ph type="dt" sz="half" idx="10"/>
          </p:nvPr>
        </p:nvSpPr>
        <p:spPr/>
        <p:txBody>
          <a:bodyPr/>
          <a:lstStyle/>
          <a:p>
            <a:fld id="{FDEB1C75-11E4-45A0-B8FF-7663FBF488AC}" type="datetime1">
              <a:rPr lang="en-US" smtClean="0"/>
              <a:t>5/20/2022</a:t>
            </a:fld>
            <a:endParaRPr lang="en-US"/>
          </a:p>
        </p:txBody>
      </p:sp>
      <p:sp>
        <p:nvSpPr>
          <p:cNvPr id="5" name="Footer Placeholder 4">
            <a:extLst>
              <a:ext uri="{FF2B5EF4-FFF2-40B4-BE49-F238E27FC236}">
                <a16:creationId xmlns:a16="http://schemas.microsoft.com/office/drawing/2014/main" id="{78F39275-DC96-4B52-9EE1-1EF8DFF489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DE9D85D-DECF-419A-AC66-849DB37B1E81}"/>
              </a:ext>
            </a:extLst>
          </p:cNvPr>
          <p:cNvSpPr>
            <a:spLocks noGrp="1"/>
          </p:cNvSpPr>
          <p:nvPr>
            <p:ph type="sldNum" sz="quarter" idx="12"/>
          </p:nvPr>
        </p:nvSpPr>
        <p:spPr/>
        <p:txBody>
          <a:bodyPr/>
          <a:lstStyle/>
          <a:p>
            <a:fld id="{91BA51A8-F229-4BDE-B1A4-268F475480CD}" type="slidenum">
              <a:rPr lang="en-US" smtClean="0"/>
              <a:t>‹#›</a:t>
            </a:fld>
            <a:endParaRPr lang="en-US"/>
          </a:p>
        </p:txBody>
      </p:sp>
    </p:spTree>
    <p:extLst>
      <p:ext uri="{BB962C8B-B14F-4D97-AF65-F5344CB8AC3E}">
        <p14:creationId xmlns:p14="http://schemas.microsoft.com/office/powerpoint/2010/main" val="39226553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3FC03-9066-4D06-BC4F-7FD40478E51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A02FC96-0B55-4849-8900-23A0403E32B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30B665F-0D93-4B7A-97B8-3ED7B794875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440EA49-75A7-4618-B119-988D5558D74C}"/>
              </a:ext>
            </a:extLst>
          </p:cNvPr>
          <p:cNvSpPr>
            <a:spLocks noGrp="1"/>
          </p:cNvSpPr>
          <p:nvPr>
            <p:ph type="dt" sz="half" idx="10"/>
          </p:nvPr>
        </p:nvSpPr>
        <p:spPr/>
        <p:txBody>
          <a:bodyPr/>
          <a:lstStyle/>
          <a:p>
            <a:fld id="{54708BD8-C98E-4755-A193-47BD39B1CFEA}" type="datetime1">
              <a:rPr lang="en-US" smtClean="0"/>
              <a:t>5/20/2022</a:t>
            </a:fld>
            <a:endParaRPr lang="en-US"/>
          </a:p>
        </p:txBody>
      </p:sp>
      <p:sp>
        <p:nvSpPr>
          <p:cNvPr id="6" name="Footer Placeholder 5">
            <a:extLst>
              <a:ext uri="{FF2B5EF4-FFF2-40B4-BE49-F238E27FC236}">
                <a16:creationId xmlns:a16="http://schemas.microsoft.com/office/drawing/2014/main" id="{E15A978B-ABE9-4EC7-98E8-1A0B7DE139C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6C98571-5186-4728-BF19-4264C77E43DA}"/>
              </a:ext>
            </a:extLst>
          </p:cNvPr>
          <p:cNvSpPr>
            <a:spLocks noGrp="1"/>
          </p:cNvSpPr>
          <p:nvPr>
            <p:ph type="sldNum" sz="quarter" idx="12"/>
          </p:nvPr>
        </p:nvSpPr>
        <p:spPr/>
        <p:txBody>
          <a:bodyPr/>
          <a:lstStyle/>
          <a:p>
            <a:fld id="{91BA51A8-F229-4BDE-B1A4-268F475480CD}" type="slidenum">
              <a:rPr lang="en-US" smtClean="0"/>
              <a:t>‹#›</a:t>
            </a:fld>
            <a:endParaRPr lang="en-US"/>
          </a:p>
        </p:txBody>
      </p:sp>
    </p:spTree>
    <p:extLst>
      <p:ext uri="{BB962C8B-B14F-4D97-AF65-F5344CB8AC3E}">
        <p14:creationId xmlns:p14="http://schemas.microsoft.com/office/powerpoint/2010/main" val="41974650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95008B-2E55-498C-AD6A-A6BFE93C76B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ECD463E-E96E-46D8-9B97-E3EBD0DA534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CE33E30-7B45-4FD5-80E3-1ACEB23BEB7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880A880-36A3-464D-892A-57437495F7A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467F2EC-E8EB-4EC3-83D7-920F89C5BAF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0B1A078-C0D7-480F-8AEF-769D785436BC}"/>
              </a:ext>
            </a:extLst>
          </p:cNvPr>
          <p:cNvSpPr>
            <a:spLocks noGrp="1"/>
          </p:cNvSpPr>
          <p:nvPr>
            <p:ph type="dt" sz="half" idx="10"/>
          </p:nvPr>
        </p:nvSpPr>
        <p:spPr/>
        <p:txBody>
          <a:bodyPr/>
          <a:lstStyle/>
          <a:p>
            <a:fld id="{A201B2F7-830D-42A8-90D9-434D86679C30}" type="datetime1">
              <a:rPr lang="en-US" smtClean="0"/>
              <a:t>5/20/2022</a:t>
            </a:fld>
            <a:endParaRPr lang="en-US"/>
          </a:p>
        </p:txBody>
      </p:sp>
      <p:sp>
        <p:nvSpPr>
          <p:cNvPr id="8" name="Footer Placeholder 7">
            <a:extLst>
              <a:ext uri="{FF2B5EF4-FFF2-40B4-BE49-F238E27FC236}">
                <a16:creationId xmlns:a16="http://schemas.microsoft.com/office/drawing/2014/main" id="{2AD613CE-FAFE-4C4B-8773-C478C504828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F86044B-579D-4C77-94B0-8C3748644F84}"/>
              </a:ext>
            </a:extLst>
          </p:cNvPr>
          <p:cNvSpPr>
            <a:spLocks noGrp="1"/>
          </p:cNvSpPr>
          <p:nvPr>
            <p:ph type="sldNum" sz="quarter" idx="12"/>
          </p:nvPr>
        </p:nvSpPr>
        <p:spPr/>
        <p:txBody>
          <a:bodyPr/>
          <a:lstStyle/>
          <a:p>
            <a:fld id="{91BA51A8-F229-4BDE-B1A4-268F475480CD}" type="slidenum">
              <a:rPr lang="en-US" smtClean="0"/>
              <a:t>‹#›</a:t>
            </a:fld>
            <a:endParaRPr lang="en-US"/>
          </a:p>
        </p:txBody>
      </p:sp>
    </p:spTree>
    <p:extLst>
      <p:ext uri="{BB962C8B-B14F-4D97-AF65-F5344CB8AC3E}">
        <p14:creationId xmlns:p14="http://schemas.microsoft.com/office/powerpoint/2010/main" val="29102553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0CF4B3-AFD5-4363-99E9-B72ABEAAC2D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C6B4124-B5CB-4215-85A0-EE0F9115C8F8}"/>
              </a:ext>
            </a:extLst>
          </p:cNvPr>
          <p:cNvSpPr>
            <a:spLocks noGrp="1"/>
          </p:cNvSpPr>
          <p:nvPr>
            <p:ph type="dt" sz="half" idx="10"/>
          </p:nvPr>
        </p:nvSpPr>
        <p:spPr/>
        <p:txBody>
          <a:bodyPr/>
          <a:lstStyle/>
          <a:p>
            <a:fld id="{2AB01448-FFD5-41F5-80CB-48856AEC219D}" type="datetime1">
              <a:rPr lang="en-US" smtClean="0"/>
              <a:t>5/20/2022</a:t>
            </a:fld>
            <a:endParaRPr lang="en-US"/>
          </a:p>
        </p:txBody>
      </p:sp>
      <p:sp>
        <p:nvSpPr>
          <p:cNvPr id="4" name="Footer Placeholder 3">
            <a:extLst>
              <a:ext uri="{FF2B5EF4-FFF2-40B4-BE49-F238E27FC236}">
                <a16:creationId xmlns:a16="http://schemas.microsoft.com/office/drawing/2014/main" id="{3DF1ADB3-D323-48FF-8BEC-BC924BD76AF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AB02E36-094D-440F-BA39-2B4D7A5BA23F}"/>
              </a:ext>
            </a:extLst>
          </p:cNvPr>
          <p:cNvSpPr>
            <a:spLocks noGrp="1"/>
          </p:cNvSpPr>
          <p:nvPr>
            <p:ph type="sldNum" sz="quarter" idx="12"/>
          </p:nvPr>
        </p:nvSpPr>
        <p:spPr/>
        <p:txBody>
          <a:bodyPr/>
          <a:lstStyle/>
          <a:p>
            <a:fld id="{91BA51A8-F229-4BDE-B1A4-268F475480CD}" type="slidenum">
              <a:rPr lang="en-US" smtClean="0"/>
              <a:t>‹#›</a:t>
            </a:fld>
            <a:endParaRPr lang="en-US"/>
          </a:p>
        </p:txBody>
      </p:sp>
    </p:spTree>
    <p:extLst>
      <p:ext uri="{BB962C8B-B14F-4D97-AF65-F5344CB8AC3E}">
        <p14:creationId xmlns:p14="http://schemas.microsoft.com/office/powerpoint/2010/main" val="32012767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C4FD3D5-B6AF-4F49-98A4-B55B639465AE}"/>
              </a:ext>
            </a:extLst>
          </p:cNvPr>
          <p:cNvSpPr>
            <a:spLocks noGrp="1"/>
          </p:cNvSpPr>
          <p:nvPr>
            <p:ph type="dt" sz="half" idx="10"/>
          </p:nvPr>
        </p:nvSpPr>
        <p:spPr/>
        <p:txBody>
          <a:bodyPr/>
          <a:lstStyle/>
          <a:p>
            <a:fld id="{3531C210-F5FD-47C1-992C-38254061999E}" type="datetime1">
              <a:rPr lang="en-US" smtClean="0"/>
              <a:t>5/20/2022</a:t>
            </a:fld>
            <a:endParaRPr lang="en-US"/>
          </a:p>
        </p:txBody>
      </p:sp>
      <p:sp>
        <p:nvSpPr>
          <p:cNvPr id="3" name="Footer Placeholder 2">
            <a:extLst>
              <a:ext uri="{FF2B5EF4-FFF2-40B4-BE49-F238E27FC236}">
                <a16:creationId xmlns:a16="http://schemas.microsoft.com/office/drawing/2014/main" id="{67F33E1D-27D4-4402-A94C-436ACC14D0E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3305BC6-A27E-40D1-8120-1C360F67497E}"/>
              </a:ext>
            </a:extLst>
          </p:cNvPr>
          <p:cNvSpPr>
            <a:spLocks noGrp="1"/>
          </p:cNvSpPr>
          <p:nvPr>
            <p:ph type="sldNum" sz="quarter" idx="12"/>
          </p:nvPr>
        </p:nvSpPr>
        <p:spPr/>
        <p:txBody>
          <a:bodyPr/>
          <a:lstStyle/>
          <a:p>
            <a:fld id="{91BA51A8-F229-4BDE-B1A4-268F475480CD}" type="slidenum">
              <a:rPr lang="en-US" smtClean="0"/>
              <a:t>‹#›</a:t>
            </a:fld>
            <a:endParaRPr lang="en-US"/>
          </a:p>
        </p:txBody>
      </p:sp>
    </p:spTree>
    <p:extLst>
      <p:ext uri="{BB962C8B-B14F-4D97-AF65-F5344CB8AC3E}">
        <p14:creationId xmlns:p14="http://schemas.microsoft.com/office/powerpoint/2010/main" val="3227969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2090A-E2AA-4077-9C1D-22760E6BDE3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32B24B3-DA8E-45C9-857B-E7C8591B277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0DA4926-23D1-4792-A0CB-3EB381510C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9072761-D7C6-413F-94EF-83D9A2C51295}"/>
              </a:ext>
            </a:extLst>
          </p:cNvPr>
          <p:cNvSpPr>
            <a:spLocks noGrp="1"/>
          </p:cNvSpPr>
          <p:nvPr>
            <p:ph type="dt" sz="half" idx="10"/>
          </p:nvPr>
        </p:nvSpPr>
        <p:spPr/>
        <p:txBody>
          <a:bodyPr/>
          <a:lstStyle/>
          <a:p>
            <a:fld id="{DF4394AC-D1DE-4288-9531-14E309F9E7B9}" type="datetime1">
              <a:rPr lang="en-US" smtClean="0"/>
              <a:t>5/20/2022</a:t>
            </a:fld>
            <a:endParaRPr lang="en-US"/>
          </a:p>
        </p:txBody>
      </p:sp>
      <p:sp>
        <p:nvSpPr>
          <p:cNvPr id="6" name="Footer Placeholder 5">
            <a:extLst>
              <a:ext uri="{FF2B5EF4-FFF2-40B4-BE49-F238E27FC236}">
                <a16:creationId xmlns:a16="http://schemas.microsoft.com/office/drawing/2014/main" id="{4BEA67A8-5810-41CC-99D6-1AADBFA4972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CFBE58A-1DC1-4B6B-AEF0-6C8032C1C903}"/>
              </a:ext>
            </a:extLst>
          </p:cNvPr>
          <p:cNvSpPr>
            <a:spLocks noGrp="1"/>
          </p:cNvSpPr>
          <p:nvPr>
            <p:ph type="sldNum" sz="quarter" idx="12"/>
          </p:nvPr>
        </p:nvSpPr>
        <p:spPr/>
        <p:txBody>
          <a:bodyPr/>
          <a:lstStyle/>
          <a:p>
            <a:fld id="{91BA51A8-F229-4BDE-B1A4-268F475480CD}" type="slidenum">
              <a:rPr lang="en-US" smtClean="0"/>
              <a:t>‹#›</a:t>
            </a:fld>
            <a:endParaRPr lang="en-US"/>
          </a:p>
        </p:txBody>
      </p:sp>
    </p:spTree>
    <p:extLst>
      <p:ext uri="{BB962C8B-B14F-4D97-AF65-F5344CB8AC3E}">
        <p14:creationId xmlns:p14="http://schemas.microsoft.com/office/powerpoint/2010/main" val="8474783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C04D7-ADE6-46FB-8EC1-38F48EA6BA4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70966A1-F4E9-4764-AAFF-F22483CB9BC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E2012ED-A672-45DF-8612-31FA0213857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F432CEB-02C4-45D3-B328-800A0243AB2D}"/>
              </a:ext>
            </a:extLst>
          </p:cNvPr>
          <p:cNvSpPr>
            <a:spLocks noGrp="1"/>
          </p:cNvSpPr>
          <p:nvPr>
            <p:ph type="dt" sz="half" idx="10"/>
          </p:nvPr>
        </p:nvSpPr>
        <p:spPr/>
        <p:txBody>
          <a:bodyPr/>
          <a:lstStyle/>
          <a:p>
            <a:fld id="{6572A7D5-452C-4AC5-8AF8-260FCAEDDD1C}" type="datetime1">
              <a:rPr lang="en-US" smtClean="0"/>
              <a:t>5/20/2022</a:t>
            </a:fld>
            <a:endParaRPr lang="en-US"/>
          </a:p>
        </p:txBody>
      </p:sp>
      <p:sp>
        <p:nvSpPr>
          <p:cNvPr id="6" name="Footer Placeholder 5">
            <a:extLst>
              <a:ext uri="{FF2B5EF4-FFF2-40B4-BE49-F238E27FC236}">
                <a16:creationId xmlns:a16="http://schemas.microsoft.com/office/drawing/2014/main" id="{9F763D26-38CD-48A4-9C3A-71A5D0AC340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5E3AF2C-D436-4C6F-A04C-3712E3AE49CF}"/>
              </a:ext>
            </a:extLst>
          </p:cNvPr>
          <p:cNvSpPr>
            <a:spLocks noGrp="1"/>
          </p:cNvSpPr>
          <p:nvPr>
            <p:ph type="sldNum" sz="quarter" idx="12"/>
          </p:nvPr>
        </p:nvSpPr>
        <p:spPr/>
        <p:txBody>
          <a:bodyPr/>
          <a:lstStyle/>
          <a:p>
            <a:fld id="{91BA51A8-F229-4BDE-B1A4-268F475480CD}" type="slidenum">
              <a:rPr lang="en-US" smtClean="0"/>
              <a:t>‹#›</a:t>
            </a:fld>
            <a:endParaRPr lang="en-US"/>
          </a:p>
        </p:txBody>
      </p:sp>
    </p:spTree>
    <p:extLst>
      <p:ext uri="{BB962C8B-B14F-4D97-AF65-F5344CB8AC3E}">
        <p14:creationId xmlns:p14="http://schemas.microsoft.com/office/powerpoint/2010/main" val="15825423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12373-5F3E-4756-9CBF-6BAE5FE76CD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2DDB8B5-28EF-4B5E-BFFF-DCF86F08FC0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0CB8C0E-EE4C-475F-A002-87DE10CF7DBE}"/>
              </a:ext>
            </a:extLst>
          </p:cNvPr>
          <p:cNvSpPr>
            <a:spLocks noGrp="1"/>
          </p:cNvSpPr>
          <p:nvPr>
            <p:ph type="dt" sz="half" idx="10"/>
          </p:nvPr>
        </p:nvSpPr>
        <p:spPr/>
        <p:txBody>
          <a:bodyPr/>
          <a:lstStyle/>
          <a:p>
            <a:fld id="{A0935C3C-4F87-4F0F-9C87-55792FCD6800}" type="datetime1">
              <a:rPr lang="en-US" smtClean="0"/>
              <a:t>5/20/2022</a:t>
            </a:fld>
            <a:endParaRPr lang="en-US"/>
          </a:p>
        </p:txBody>
      </p:sp>
      <p:sp>
        <p:nvSpPr>
          <p:cNvPr id="5" name="Footer Placeholder 4">
            <a:extLst>
              <a:ext uri="{FF2B5EF4-FFF2-40B4-BE49-F238E27FC236}">
                <a16:creationId xmlns:a16="http://schemas.microsoft.com/office/drawing/2014/main" id="{4310C26A-9EBA-444B-A387-B463B1E20C4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112903-E50F-46C9-BCAA-F600D1C971E1}"/>
              </a:ext>
            </a:extLst>
          </p:cNvPr>
          <p:cNvSpPr>
            <a:spLocks noGrp="1"/>
          </p:cNvSpPr>
          <p:nvPr>
            <p:ph type="sldNum" sz="quarter" idx="12"/>
          </p:nvPr>
        </p:nvSpPr>
        <p:spPr/>
        <p:txBody>
          <a:bodyPr/>
          <a:lstStyle/>
          <a:p>
            <a:fld id="{91BA51A8-F229-4BDE-B1A4-268F475480CD}" type="slidenum">
              <a:rPr lang="en-US" smtClean="0"/>
              <a:t>‹#›</a:t>
            </a:fld>
            <a:endParaRPr lang="en-US"/>
          </a:p>
        </p:txBody>
      </p:sp>
    </p:spTree>
    <p:extLst>
      <p:ext uri="{BB962C8B-B14F-4D97-AF65-F5344CB8AC3E}">
        <p14:creationId xmlns:p14="http://schemas.microsoft.com/office/powerpoint/2010/main" val="26916346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390D7B2-47CA-4864-85E6-C98F53DF8B1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111E22E-10CD-4940-BE32-031CA623184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D49F6F-58AB-4336-AC3F-B0A4FE3F1B67}"/>
              </a:ext>
            </a:extLst>
          </p:cNvPr>
          <p:cNvSpPr>
            <a:spLocks noGrp="1"/>
          </p:cNvSpPr>
          <p:nvPr>
            <p:ph type="dt" sz="half" idx="10"/>
          </p:nvPr>
        </p:nvSpPr>
        <p:spPr/>
        <p:txBody>
          <a:bodyPr/>
          <a:lstStyle/>
          <a:p>
            <a:fld id="{80780736-D285-435A-8E44-8FA07358CB35}" type="datetime1">
              <a:rPr lang="en-US" smtClean="0"/>
              <a:t>5/20/2022</a:t>
            </a:fld>
            <a:endParaRPr lang="en-US"/>
          </a:p>
        </p:txBody>
      </p:sp>
      <p:sp>
        <p:nvSpPr>
          <p:cNvPr id="5" name="Footer Placeholder 4">
            <a:extLst>
              <a:ext uri="{FF2B5EF4-FFF2-40B4-BE49-F238E27FC236}">
                <a16:creationId xmlns:a16="http://schemas.microsoft.com/office/drawing/2014/main" id="{0B5FB0E4-EC48-47F9-8A6F-7129AD5799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6F6B66-C369-40CA-BDA6-B3A4C5F8C533}"/>
              </a:ext>
            </a:extLst>
          </p:cNvPr>
          <p:cNvSpPr>
            <a:spLocks noGrp="1"/>
          </p:cNvSpPr>
          <p:nvPr>
            <p:ph type="sldNum" sz="quarter" idx="12"/>
          </p:nvPr>
        </p:nvSpPr>
        <p:spPr/>
        <p:txBody>
          <a:bodyPr/>
          <a:lstStyle/>
          <a:p>
            <a:fld id="{91BA51A8-F229-4BDE-B1A4-268F475480CD}" type="slidenum">
              <a:rPr lang="en-US" smtClean="0"/>
              <a:t>‹#›</a:t>
            </a:fld>
            <a:endParaRPr lang="en-US"/>
          </a:p>
        </p:txBody>
      </p:sp>
    </p:spTree>
    <p:extLst>
      <p:ext uri="{BB962C8B-B14F-4D97-AF65-F5344CB8AC3E}">
        <p14:creationId xmlns:p14="http://schemas.microsoft.com/office/powerpoint/2010/main" val="16108176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2F0B0BA-6CA2-4C20-AEDA-4F8E477A898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0E7926-E6B9-4728-B7D1-0119D826376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CBA1A3-3DA1-433E-A22E-173805544EC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D2E82EA-B77D-430D-ACDD-5EA2257439CD}" type="datetime1">
              <a:rPr lang="en-US" smtClean="0"/>
              <a:t>5/20/2022</a:t>
            </a:fld>
            <a:endParaRPr lang="en-US"/>
          </a:p>
        </p:txBody>
      </p:sp>
      <p:sp>
        <p:nvSpPr>
          <p:cNvPr id="5" name="Footer Placeholder 4">
            <a:extLst>
              <a:ext uri="{FF2B5EF4-FFF2-40B4-BE49-F238E27FC236}">
                <a16:creationId xmlns:a16="http://schemas.microsoft.com/office/drawing/2014/main" id="{73972AE6-1523-42A5-9646-4FD62616740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185180F-20A2-4737-AD85-1FD714A5A36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1BA51A8-F229-4BDE-B1A4-268F475480CD}" type="slidenum">
              <a:rPr lang="en-US" smtClean="0"/>
              <a:t>‹#›</a:t>
            </a:fld>
            <a:endParaRPr lang="en-US"/>
          </a:p>
        </p:txBody>
      </p:sp>
    </p:spTree>
    <p:extLst>
      <p:ext uri="{BB962C8B-B14F-4D97-AF65-F5344CB8AC3E}">
        <p14:creationId xmlns:p14="http://schemas.microsoft.com/office/powerpoint/2010/main" val="23170906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www.nareitphotolibrary.com/m/3f1492673c322b78/original/Nareit-DRAFT-Climate-Change-Proposal-Comment-Letter-pdf.pdf"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5" name="Rectangle 44">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descr="Light bulb on green grass">
            <a:extLst>
              <a:ext uri="{FF2B5EF4-FFF2-40B4-BE49-F238E27FC236}">
                <a16:creationId xmlns:a16="http://schemas.microsoft.com/office/drawing/2014/main" id="{BF5798AF-F6C1-44D5-AE07-6D077337EE6B}"/>
              </a:ext>
            </a:extLst>
          </p:cNvPr>
          <p:cNvPicPr>
            <a:picLocks noChangeAspect="1"/>
          </p:cNvPicPr>
          <p:nvPr/>
        </p:nvPicPr>
        <p:blipFill rotWithShape="1">
          <a:blip r:embed="rId2"/>
          <a:srcRect l="5884" r="-1" b="-1"/>
          <a:stretch/>
        </p:blipFill>
        <p:spPr>
          <a:xfrm>
            <a:off x="0" y="10"/>
            <a:ext cx="9669642" cy="6857990"/>
          </a:xfrm>
          <a:prstGeom prst="rect">
            <a:avLst/>
          </a:prstGeom>
        </p:spPr>
      </p:pic>
      <p:sp>
        <p:nvSpPr>
          <p:cNvPr id="47" name="Rectangle 46">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5CD60A0-82E5-4A81-A85B-BB22B44D57A5}"/>
              </a:ext>
            </a:extLst>
          </p:cNvPr>
          <p:cNvSpPr>
            <a:spLocks noGrp="1"/>
          </p:cNvSpPr>
          <p:nvPr>
            <p:ph type="title"/>
          </p:nvPr>
        </p:nvSpPr>
        <p:spPr>
          <a:xfrm>
            <a:off x="8036560" y="444595"/>
            <a:ext cx="4152391" cy="2378503"/>
          </a:xfrm>
        </p:spPr>
        <p:txBody>
          <a:bodyPr vert="horz" lIns="91440" tIns="45720" rIns="91440" bIns="45720" rtlCol="0" anchor="ctr">
            <a:normAutofit/>
          </a:bodyPr>
          <a:lstStyle/>
          <a:p>
            <a:r>
              <a:rPr lang="en-US" b="1" dirty="0"/>
              <a:t>LTC ESG </a:t>
            </a:r>
            <a:br>
              <a:rPr lang="en-US" b="1" dirty="0"/>
            </a:br>
            <a:r>
              <a:rPr lang="en-US" b="1" dirty="0"/>
              <a:t>Committee Meeting</a:t>
            </a:r>
            <a:endParaRPr lang="en-US" sz="3400" dirty="0"/>
          </a:p>
        </p:txBody>
      </p:sp>
      <p:sp>
        <p:nvSpPr>
          <p:cNvPr id="5" name="TextBox 4">
            <a:extLst>
              <a:ext uri="{FF2B5EF4-FFF2-40B4-BE49-F238E27FC236}">
                <a16:creationId xmlns:a16="http://schemas.microsoft.com/office/drawing/2014/main" id="{7B8D2052-02EA-4045-AA92-67A24EFE6E28}"/>
              </a:ext>
            </a:extLst>
          </p:cNvPr>
          <p:cNvSpPr txBox="1"/>
          <p:nvPr/>
        </p:nvSpPr>
        <p:spPr>
          <a:xfrm>
            <a:off x="8478175" y="4958082"/>
            <a:ext cx="2875625" cy="444586"/>
          </a:xfrm>
          <a:prstGeom prst="rect">
            <a:avLst/>
          </a:prstGeom>
        </p:spPr>
        <p:txBody>
          <a:bodyPr vert="horz" lIns="91440" tIns="45720" rIns="91440" bIns="45720" rtlCol="0">
            <a:norm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May 25, 2022</a:t>
            </a:r>
          </a:p>
        </p:txBody>
      </p:sp>
      <p:sp>
        <p:nvSpPr>
          <p:cNvPr id="4" name="Slide Number Placeholder 3">
            <a:extLst>
              <a:ext uri="{FF2B5EF4-FFF2-40B4-BE49-F238E27FC236}">
                <a16:creationId xmlns:a16="http://schemas.microsoft.com/office/drawing/2014/main" id="{E7D9D8D4-CF81-4DC8-B4F2-5171AECCEE1D}"/>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0EDC459D-EB82-44B4-9B70-82811BC2B4E9}" type="slidenum">
              <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7" name="Picture 6" descr="Logo&#10;&#10;Description automatically generated">
            <a:extLst>
              <a:ext uri="{FF2B5EF4-FFF2-40B4-BE49-F238E27FC236}">
                <a16:creationId xmlns:a16="http://schemas.microsoft.com/office/drawing/2014/main" id="{2D111342-8874-437B-8513-95B65C29A8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12257" y="5816002"/>
            <a:ext cx="1299464" cy="807646"/>
          </a:xfrm>
          <a:prstGeom prst="rect">
            <a:avLst/>
          </a:prstGeom>
        </p:spPr>
      </p:pic>
    </p:spTree>
    <p:extLst>
      <p:ext uri="{BB962C8B-B14F-4D97-AF65-F5344CB8AC3E}">
        <p14:creationId xmlns:p14="http://schemas.microsoft.com/office/powerpoint/2010/main" val="2424985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33E388-328C-4534-986C-C7B2EA231325}"/>
              </a:ext>
            </a:extLst>
          </p:cNvPr>
          <p:cNvSpPr>
            <a:spLocks noGrp="1"/>
          </p:cNvSpPr>
          <p:nvPr>
            <p:ph type="title"/>
          </p:nvPr>
        </p:nvSpPr>
        <p:spPr/>
        <p:txBody>
          <a:bodyPr>
            <a:normAutofit/>
          </a:bodyPr>
          <a:lstStyle/>
          <a:p>
            <a:r>
              <a:rPr lang="en-US" b="1" dirty="0"/>
              <a:t>Agenda</a:t>
            </a:r>
          </a:p>
        </p:txBody>
      </p:sp>
      <p:sp>
        <p:nvSpPr>
          <p:cNvPr id="3" name="Content Placeholder 2">
            <a:extLst>
              <a:ext uri="{FF2B5EF4-FFF2-40B4-BE49-F238E27FC236}">
                <a16:creationId xmlns:a16="http://schemas.microsoft.com/office/drawing/2014/main" id="{E8CE9190-BA55-4C82-976B-46C26F7D2434}"/>
              </a:ext>
            </a:extLst>
          </p:cNvPr>
          <p:cNvSpPr>
            <a:spLocks noGrp="1"/>
          </p:cNvSpPr>
          <p:nvPr>
            <p:ph idx="1"/>
          </p:nvPr>
        </p:nvSpPr>
        <p:spPr>
          <a:xfrm>
            <a:off x="661467" y="1690688"/>
            <a:ext cx="10515600" cy="4351338"/>
          </a:xfrm>
        </p:spPr>
        <p:txBody>
          <a:bodyPr>
            <a:normAutofit/>
          </a:bodyPr>
          <a:lstStyle/>
          <a:p>
            <a:pPr marL="0" indent="0">
              <a:buNone/>
            </a:pPr>
            <a:r>
              <a:rPr lang="en-US" b="1" dirty="0"/>
              <a:t>UPDATES!  </a:t>
            </a:r>
          </a:p>
          <a:p>
            <a:pPr lvl="1"/>
            <a:r>
              <a:rPr lang="en-US" dirty="0"/>
              <a:t>LTC ESG in Action</a:t>
            </a:r>
          </a:p>
          <a:p>
            <a:pPr lvl="1"/>
            <a:r>
              <a:rPr lang="en-US" dirty="0"/>
              <a:t>SEC Climate Disclosure Update and NAREIT Response</a:t>
            </a:r>
          </a:p>
          <a:p>
            <a:pPr lvl="1"/>
            <a:r>
              <a:rPr lang="en-US" dirty="0"/>
              <a:t>ISS Score</a:t>
            </a:r>
          </a:p>
          <a:p>
            <a:r>
              <a:rPr lang="en-US" dirty="0">
                <a:latin typeface="Calibri" panose="020F0502020204030204" pitchFamily="34" charset="0"/>
                <a:ea typeface="Times New Roman" panose="02020603050405020304" pitchFamily="18" charset="0"/>
              </a:rPr>
              <a:t>ISS Focus Areas for Board Diversity</a:t>
            </a:r>
          </a:p>
          <a:p>
            <a:r>
              <a:rPr lang="en-US" dirty="0"/>
              <a:t>Discussion on LTC Adopting Board Diversity Guidelines</a:t>
            </a:r>
          </a:p>
          <a:p>
            <a:pPr lvl="1"/>
            <a:r>
              <a:rPr lang="en-US" dirty="0"/>
              <a:t>Diversity Definition Discussion</a:t>
            </a:r>
          </a:p>
          <a:p>
            <a:pPr lvl="1"/>
            <a:r>
              <a:rPr lang="en-US" dirty="0"/>
              <a:t>Proposed Board Diversity Guidelines for Adoption</a:t>
            </a:r>
          </a:p>
          <a:p>
            <a:r>
              <a:rPr lang="en-US" dirty="0">
                <a:latin typeface="Calibri" panose="020F0502020204030204" pitchFamily="34" charset="0"/>
                <a:ea typeface="Times New Roman" panose="02020603050405020304" pitchFamily="18" charset="0"/>
              </a:rPr>
              <a:t>Next steps</a:t>
            </a:r>
          </a:p>
        </p:txBody>
      </p:sp>
      <p:sp>
        <p:nvSpPr>
          <p:cNvPr id="4" name="Slide Number Placeholder 3">
            <a:extLst>
              <a:ext uri="{FF2B5EF4-FFF2-40B4-BE49-F238E27FC236}">
                <a16:creationId xmlns:a16="http://schemas.microsoft.com/office/drawing/2014/main" id="{D971C591-FAAF-4CFA-BD98-230A42F65371}"/>
              </a:ext>
            </a:extLst>
          </p:cNvPr>
          <p:cNvSpPr>
            <a:spLocks noGrp="1"/>
          </p:cNvSpPr>
          <p:nvPr>
            <p:ph type="sldNum" sz="quarter" idx="12"/>
          </p:nvPr>
        </p:nvSpPr>
        <p:spPr/>
        <p:txBody>
          <a:bodyPr/>
          <a:lstStyle/>
          <a:p>
            <a:fld id="{91BA51A8-F229-4BDE-B1A4-268F475480CD}" type="slidenum">
              <a:rPr lang="en-US" smtClean="0"/>
              <a:t>2</a:t>
            </a:fld>
            <a:endParaRPr lang="en-US"/>
          </a:p>
        </p:txBody>
      </p:sp>
    </p:spTree>
    <p:extLst>
      <p:ext uri="{BB962C8B-B14F-4D97-AF65-F5344CB8AC3E}">
        <p14:creationId xmlns:p14="http://schemas.microsoft.com/office/powerpoint/2010/main" val="42467889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92A37-E417-2F08-27E4-8DC286147923}"/>
              </a:ext>
            </a:extLst>
          </p:cNvPr>
          <p:cNvSpPr>
            <a:spLocks noGrp="1"/>
          </p:cNvSpPr>
          <p:nvPr>
            <p:ph type="title"/>
          </p:nvPr>
        </p:nvSpPr>
        <p:spPr>
          <a:xfrm>
            <a:off x="148558" y="-526257"/>
            <a:ext cx="10515600" cy="1325563"/>
          </a:xfrm>
        </p:spPr>
        <p:txBody>
          <a:bodyPr/>
          <a:lstStyle/>
          <a:p>
            <a:r>
              <a:rPr lang="en-US" dirty="0"/>
              <a:t>LTC ESG in Action</a:t>
            </a:r>
          </a:p>
        </p:txBody>
      </p:sp>
      <p:sp>
        <p:nvSpPr>
          <p:cNvPr id="4" name="Slide Number Placeholder 3">
            <a:extLst>
              <a:ext uri="{FF2B5EF4-FFF2-40B4-BE49-F238E27FC236}">
                <a16:creationId xmlns:a16="http://schemas.microsoft.com/office/drawing/2014/main" id="{0977E0EA-813A-65BA-CA62-FDD533E8B06B}"/>
              </a:ext>
            </a:extLst>
          </p:cNvPr>
          <p:cNvSpPr>
            <a:spLocks noGrp="1"/>
          </p:cNvSpPr>
          <p:nvPr>
            <p:ph type="sldNum" sz="quarter" idx="12"/>
          </p:nvPr>
        </p:nvSpPr>
        <p:spPr/>
        <p:txBody>
          <a:bodyPr/>
          <a:lstStyle/>
          <a:p>
            <a:fld id="{91BA51A8-F229-4BDE-B1A4-268F475480CD}" type="slidenum">
              <a:rPr lang="en-US" smtClean="0"/>
              <a:t>3</a:t>
            </a:fld>
            <a:endParaRPr lang="en-US"/>
          </a:p>
        </p:txBody>
      </p:sp>
      <p:graphicFrame>
        <p:nvGraphicFramePr>
          <p:cNvPr id="7" name="Table 7">
            <a:extLst>
              <a:ext uri="{FF2B5EF4-FFF2-40B4-BE49-F238E27FC236}">
                <a16:creationId xmlns:a16="http://schemas.microsoft.com/office/drawing/2014/main" id="{14C22B6E-0EA2-2FB3-B3BD-49748033E9B4}"/>
              </a:ext>
            </a:extLst>
          </p:cNvPr>
          <p:cNvGraphicFramePr>
            <a:graphicFrameLocks noGrp="1"/>
          </p:cNvGraphicFramePr>
          <p:nvPr>
            <p:extLst>
              <p:ext uri="{D42A27DB-BD31-4B8C-83A1-F6EECF244321}">
                <p14:modId xmlns:p14="http://schemas.microsoft.com/office/powerpoint/2010/main" val="1991994531"/>
              </p:ext>
            </p:extLst>
          </p:nvPr>
        </p:nvGraphicFramePr>
        <p:xfrm>
          <a:off x="0" y="317008"/>
          <a:ext cx="11835119" cy="6778059"/>
        </p:xfrm>
        <a:graphic>
          <a:graphicData uri="http://schemas.openxmlformats.org/drawingml/2006/table">
            <a:tbl>
              <a:tblPr firstRow="1" bandRow="1">
                <a:tableStyleId>{5940675A-B579-460E-94D1-54222C63F5DA}</a:tableStyleId>
              </a:tblPr>
              <a:tblGrid>
                <a:gridCol w="5173490">
                  <a:extLst>
                    <a:ext uri="{9D8B030D-6E8A-4147-A177-3AD203B41FA5}">
                      <a16:colId xmlns:a16="http://schemas.microsoft.com/office/drawing/2014/main" val="2331493035"/>
                    </a:ext>
                  </a:extLst>
                </a:gridCol>
                <a:gridCol w="6661629">
                  <a:extLst>
                    <a:ext uri="{9D8B030D-6E8A-4147-A177-3AD203B41FA5}">
                      <a16:colId xmlns:a16="http://schemas.microsoft.com/office/drawing/2014/main" val="788248962"/>
                    </a:ext>
                  </a:extLst>
                </a:gridCol>
              </a:tblGrid>
              <a:tr h="259104">
                <a:tc>
                  <a:txBody>
                    <a:bodyPr/>
                    <a:lstStyle/>
                    <a:p>
                      <a:r>
                        <a:rPr lang="en-US" sz="1800" b="1" dirty="0"/>
                        <a:t>Action</a:t>
                      </a:r>
                    </a:p>
                  </a:txBody>
                  <a:tcPr/>
                </a:tc>
                <a:tc>
                  <a:txBody>
                    <a:bodyPr/>
                    <a:lstStyle/>
                    <a:p>
                      <a:r>
                        <a:rPr lang="en-US" sz="1800" b="1" dirty="0"/>
                        <a:t>Detail</a:t>
                      </a:r>
                    </a:p>
                  </a:txBody>
                  <a:tcPr/>
                </a:tc>
                <a:extLst>
                  <a:ext uri="{0D108BD9-81ED-4DB2-BD59-A6C34878D82A}">
                    <a16:rowId xmlns:a16="http://schemas.microsoft.com/office/drawing/2014/main" val="1134257072"/>
                  </a:ext>
                </a:extLst>
              </a:tr>
              <a:tr h="842088">
                <a:tc>
                  <a:txBody>
                    <a:bodyPr/>
                    <a:lstStyle/>
                    <a:p>
                      <a:r>
                        <a:rPr lang="en-US" sz="1800" dirty="0"/>
                        <a:t>Surveys Deployed</a:t>
                      </a:r>
                    </a:p>
                  </a:txBody>
                  <a:tcPr/>
                </a:tc>
                <a:tc>
                  <a:txBody>
                    <a:bodyPr/>
                    <a:lstStyle/>
                    <a:p>
                      <a:pPr marL="285750" indent="-285750">
                        <a:buFontTx/>
                        <a:buChar char="-"/>
                      </a:pPr>
                      <a:r>
                        <a:rPr lang="en-US" sz="1800" dirty="0"/>
                        <a:t>Employee Engagement (complete)</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en-US" sz="1800" dirty="0"/>
                        <a:t>Company-wide ESG initiative (expect comments mid-June)</a:t>
                      </a:r>
                    </a:p>
                    <a:p>
                      <a:pPr marL="285750" indent="-285750">
                        <a:buFontTx/>
                        <a:buChar char="-"/>
                      </a:pPr>
                      <a:r>
                        <a:rPr lang="en-US" sz="1800" dirty="0"/>
                        <a:t>Operator ESG Overview (expect results end of June)</a:t>
                      </a:r>
                    </a:p>
                    <a:p>
                      <a:pPr marL="285750" indent="-285750">
                        <a:buFontTx/>
                        <a:buChar char="-"/>
                      </a:pPr>
                      <a:endParaRPr lang="en-US" sz="1800" dirty="0"/>
                    </a:p>
                  </a:txBody>
                  <a:tcPr/>
                </a:tc>
                <a:extLst>
                  <a:ext uri="{0D108BD9-81ED-4DB2-BD59-A6C34878D82A}">
                    <a16:rowId xmlns:a16="http://schemas.microsoft.com/office/drawing/2014/main" val="892438414"/>
                  </a:ext>
                </a:extLst>
              </a:tr>
              <a:tr h="842088">
                <a:tc>
                  <a:txBody>
                    <a:bodyPr/>
                    <a:lstStyle/>
                    <a:p>
                      <a:r>
                        <a:rPr lang="en-US" sz="1800" dirty="0"/>
                        <a:t>Property Assessments in progress</a:t>
                      </a:r>
                    </a:p>
                  </a:txBody>
                  <a:tcPr/>
                </a:tc>
                <a:tc>
                  <a:txBody>
                    <a:bodyPr/>
                    <a:lstStyle/>
                    <a:p>
                      <a:pPr marL="285750" indent="-285750">
                        <a:buFontTx/>
                        <a:buChar char="-"/>
                      </a:pPr>
                      <a:r>
                        <a:rPr lang="en-US" sz="1800" dirty="0"/>
                        <a:t>HMG (13 properties reviewed. Greenleaf proposal submitted proposal being reviewed by Asset management)</a:t>
                      </a:r>
                    </a:p>
                    <a:p>
                      <a:pPr marL="285750" indent="-285750">
                        <a:buFontTx/>
                        <a:buChar char="-"/>
                      </a:pPr>
                      <a:r>
                        <a:rPr lang="en-US" sz="1800" dirty="0"/>
                        <a:t>ALG (ongoing –good relationship with the vendor </a:t>
                      </a:r>
                      <a:r>
                        <a:rPr lang="en-US" sz="1800" dirty="0" err="1"/>
                        <a:t>Lumenant</a:t>
                      </a:r>
                      <a:r>
                        <a:rPr lang="en-US" sz="1800" dirty="0"/>
                        <a:t>)</a:t>
                      </a:r>
                    </a:p>
                    <a:p>
                      <a:pPr marL="285750" indent="-285750">
                        <a:buFontTx/>
                        <a:buChar char="-"/>
                      </a:pPr>
                      <a:r>
                        <a:rPr lang="en-US" sz="1800" dirty="0"/>
                        <a:t>Juniper Colorado Properties (in discussions)</a:t>
                      </a:r>
                    </a:p>
                  </a:txBody>
                  <a:tcPr/>
                </a:tc>
                <a:extLst>
                  <a:ext uri="{0D108BD9-81ED-4DB2-BD59-A6C34878D82A}">
                    <a16:rowId xmlns:a16="http://schemas.microsoft.com/office/drawing/2014/main" val="3350345134"/>
                  </a:ext>
                </a:extLst>
              </a:tr>
              <a:tr h="1291659">
                <a:tc>
                  <a:txBody>
                    <a:bodyPr/>
                    <a:lstStyle/>
                    <a:p>
                      <a:r>
                        <a:rPr lang="en-US" sz="1800" dirty="0"/>
                        <a:t>Messaging / Content Updates</a:t>
                      </a:r>
                    </a:p>
                  </a:txBody>
                  <a:tcPr/>
                </a:tc>
                <a:tc>
                  <a:txBody>
                    <a:bodyPr/>
                    <a:lstStyle/>
                    <a:p>
                      <a:pPr marL="285750" indent="-285750">
                        <a:buFontTx/>
                        <a:buChar char="-"/>
                      </a:pPr>
                      <a:r>
                        <a:rPr lang="en-US" sz="1800" dirty="0"/>
                        <a:t>Wendy highlighted ESG initiatives on earnings call</a:t>
                      </a:r>
                    </a:p>
                    <a:p>
                      <a:pPr marL="285750" indent="-285750">
                        <a:buFontTx/>
                        <a:buChar char="-"/>
                      </a:pPr>
                      <a:r>
                        <a:rPr lang="en-US" sz="1800" dirty="0"/>
                        <a:t>Updated website, supplemental, investor presentation, proxy</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en-US" sz="1800" dirty="0"/>
                        <a:t>Ongoing refinement of narrative and disclosures per SEC Counsel, ISS, EY</a:t>
                      </a:r>
                    </a:p>
                  </a:txBody>
                  <a:tcPr/>
                </a:tc>
                <a:extLst>
                  <a:ext uri="{0D108BD9-81ED-4DB2-BD59-A6C34878D82A}">
                    <a16:rowId xmlns:a16="http://schemas.microsoft.com/office/drawing/2014/main" val="669882767"/>
                  </a:ext>
                </a:extLst>
              </a:tr>
              <a:tr h="259104">
                <a:tc>
                  <a:txBody>
                    <a:bodyPr/>
                    <a:lstStyle/>
                    <a:p>
                      <a:r>
                        <a:rPr lang="en-US" sz="1800" dirty="0"/>
                        <a:t>Investigating WELL certification process – healthy buildings</a:t>
                      </a:r>
                    </a:p>
                  </a:txBody>
                  <a:tcPr/>
                </a:tc>
                <a:tc>
                  <a:txBody>
                    <a:bodyPr/>
                    <a:lstStyle/>
                    <a:p>
                      <a:r>
                        <a:rPr lang="en-US" sz="1800" dirty="0"/>
                        <a:t>- Preliminary stages</a:t>
                      </a:r>
                    </a:p>
                  </a:txBody>
                  <a:tcPr/>
                </a:tc>
                <a:extLst>
                  <a:ext uri="{0D108BD9-81ED-4DB2-BD59-A6C34878D82A}">
                    <a16:rowId xmlns:a16="http://schemas.microsoft.com/office/drawing/2014/main" val="3778253999"/>
                  </a:ext>
                </a:extLst>
              </a:tr>
              <a:tr h="842088">
                <a:tc>
                  <a:txBody>
                    <a:bodyPr/>
                    <a:lstStyle/>
                    <a:p>
                      <a:r>
                        <a:rPr lang="en-US" sz="1800" dirty="0">
                          <a:sym typeface="Wingdings" panose="05000000000000000000" pitchFamily="2" charset="2"/>
                        </a:rPr>
                        <a:t>Identifying portfolio partners (via vendors) who are already integrating ESG and environmental and  wellness initiatives</a:t>
                      </a:r>
                    </a:p>
                  </a:txBody>
                  <a:tcPr/>
                </a:tc>
                <a:tc>
                  <a:txBody>
                    <a:bodyPr/>
                    <a:lstStyle/>
                    <a:p>
                      <a:r>
                        <a:rPr lang="en-US" sz="1800" dirty="0"/>
                        <a:t>- Preliminary stages</a:t>
                      </a:r>
                    </a:p>
                  </a:txBody>
                  <a:tcPr/>
                </a:tc>
                <a:extLst>
                  <a:ext uri="{0D108BD9-81ED-4DB2-BD59-A6C34878D82A}">
                    <a16:rowId xmlns:a16="http://schemas.microsoft.com/office/drawing/2014/main" val="1736844162"/>
                  </a:ext>
                </a:extLst>
              </a:tr>
              <a:tr h="842088">
                <a:tc>
                  <a:txBody>
                    <a:bodyPr/>
                    <a:lstStyle/>
                    <a:p>
                      <a:r>
                        <a:rPr lang="en-US" sz="1800" dirty="0">
                          <a:sym typeface="Wingdings" panose="05000000000000000000" pitchFamily="2" charset="2"/>
                        </a:rPr>
                        <a:t>Greening leases</a:t>
                      </a:r>
                    </a:p>
                  </a:txBody>
                  <a:tcPr/>
                </a:tc>
                <a:tc>
                  <a:txBody>
                    <a:bodyPr/>
                    <a:lstStyle/>
                    <a:p>
                      <a:pPr marL="285750" indent="-285750">
                        <a:buFontTx/>
                        <a:buChar char="-"/>
                      </a:pPr>
                      <a:r>
                        <a:rPr lang="en-US" sz="1800" dirty="0"/>
                        <a:t>Brookdale’s updated lease provides incentives for sustainability projects</a:t>
                      </a:r>
                    </a:p>
                    <a:p>
                      <a:pPr marL="285750" indent="-285750">
                        <a:buFontTx/>
                        <a:buChar char="-"/>
                      </a:pPr>
                      <a:r>
                        <a:rPr lang="en-US" sz="1800" dirty="0"/>
                        <a:t>There are ongoing discussions regarding the intention of installing LED lighting throughout the portfolio</a:t>
                      </a:r>
                    </a:p>
                  </a:txBody>
                  <a:tcPr/>
                </a:tc>
                <a:extLst>
                  <a:ext uri="{0D108BD9-81ED-4DB2-BD59-A6C34878D82A}">
                    <a16:rowId xmlns:a16="http://schemas.microsoft.com/office/drawing/2014/main" val="2430502087"/>
                  </a:ext>
                </a:extLst>
              </a:tr>
            </a:tbl>
          </a:graphicData>
        </a:graphic>
      </p:graphicFrame>
    </p:spTree>
    <p:extLst>
      <p:ext uri="{BB962C8B-B14F-4D97-AF65-F5344CB8AC3E}">
        <p14:creationId xmlns:p14="http://schemas.microsoft.com/office/powerpoint/2010/main" val="15924655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2B77F-0602-4EE1-A5F5-F6F2606984FA}"/>
              </a:ext>
            </a:extLst>
          </p:cNvPr>
          <p:cNvSpPr>
            <a:spLocks noGrp="1"/>
          </p:cNvSpPr>
          <p:nvPr>
            <p:ph type="title"/>
          </p:nvPr>
        </p:nvSpPr>
        <p:spPr>
          <a:xfrm>
            <a:off x="0" y="0"/>
            <a:ext cx="10515600" cy="1023722"/>
          </a:xfrm>
        </p:spPr>
        <p:txBody>
          <a:bodyPr>
            <a:normAutofit fontScale="90000"/>
          </a:bodyPr>
          <a:lstStyle/>
          <a:p>
            <a:r>
              <a:rPr lang="en-US" dirty="0"/>
              <a:t>LTC ESG in Action – Consultant / Vendor Update</a:t>
            </a:r>
          </a:p>
        </p:txBody>
      </p:sp>
      <p:sp>
        <p:nvSpPr>
          <p:cNvPr id="4" name="Slide Number Placeholder 3">
            <a:extLst>
              <a:ext uri="{FF2B5EF4-FFF2-40B4-BE49-F238E27FC236}">
                <a16:creationId xmlns:a16="http://schemas.microsoft.com/office/drawing/2014/main" id="{479BD7F7-883F-41B8-9F63-D94777443CA5}"/>
              </a:ext>
            </a:extLst>
          </p:cNvPr>
          <p:cNvSpPr>
            <a:spLocks noGrp="1"/>
          </p:cNvSpPr>
          <p:nvPr>
            <p:ph type="sldNum" sz="quarter" idx="12"/>
          </p:nvPr>
        </p:nvSpPr>
        <p:spPr/>
        <p:txBody>
          <a:bodyPr/>
          <a:lstStyle/>
          <a:p>
            <a:fld id="{91BA51A8-F229-4BDE-B1A4-268F475480CD}" type="slidenum">
              <a:rPr lang="en-US" smtClean="0"/>
              <a:t>4</a:t>
            </a:fld>
            <a:endParaRPr lang="en-US" dirty="0"/>
          </a:p>
        </p:txBody>
      </p:sp>
      <p:graphicFrame>
        <p:nvGraphicFramePr>
          <p:cNvPr id="8" name="Table 8">
            <a:extLst>
              <a:ext uri="{FF2B5EF4-FFF2-40B4-BE49-F238E27FC236}">
                <a16:creationId xmlns:a16="http://schemas.microsoft.com/office/drawing/2014/main" id="{5ECACA4B-7D51-B1D4-3DFB-03D683F6D9A6}"/>
              </a:ext>
            </a:extLst>
          </p:cNvPr>
          <p:cNvGraphicFramePr>
            <a:graphicFrameLocks noGrp="1"/>
          </p:cNvGraphicFramePr>
          <p:nvPr>
            <p:extLst>
              <p:ext uri="{D42A27DB-BD31-4B8C-83A1-F6EECF244321}">
                <p14:modId xmlns:p14="http://schemas.microsoft.com/office/powerpoint/2010/main" val="707255263"/>
              </p:ext>
            </p:extLst>
          </p:nvPr>
        </p:nvGraphicFramePr>
        <p:xfrm>
          <a:off x="133191" y="944296"/>
          <a:ext cx="11925618" cy="5491480"/>
        </p:xfrm>
        <a:graphic>
          <a:graphicData uri="http://schemas.openxmlformats.org/drawingml/2006/table">
            <a:tbl>
              <a:tblPr firstRow="1" bandRow="1">
                <a:tableStyleId>{5940675A-B579-460E-94D1-54222C63F5DA}</a:tableStyleId>
              </a:tblPr>
              <a:tblGrid>
                <a:gridCol w="3975206">
                  <a:extLst>
                    <a:ext uri="{9D8B030D-6E8A-4147-A177-3AD203B41FA5}">
                      <a16:colId xmlns:a16="http://schemas.microsoft.com/office/drawing/2014/main" val="2903671166"/>
                    </a:ext>
                  </a:extLst>
                </a:gridCol>
                <a:gridCol w="2855900">
                  <a:extLst>
                    <a:ext uri="{9D8B030D-6E8A-4147-A177-3AD203B41FA5}">
                      <a16:colId xmlns:a16="http://schemas.microsoft.com/office/drawing/2014/main" val="2440110053"/>
                    </a:ext>
                  </a:extLst>
                </a:gridCol>
                <a:gridCol w="5094512">
                  <a:extLst>
                    <a:ext uri="{9D8B030D-6E8A-4147-A177-3AD203B41FA5}">
                      <a16:colId xmlns:a16="http://schemas.microsoft.com/office/drawing/2014/main" val="1168268577"/>
                    </a:ext>
                  </a:extLst>
                </a:gridCol>
              </a:tblGrid>
              <a:tr h="370840">
                <a:tc>
                  <a:txBody>
                    <a:bodyPr/>
                    <a:lstStyle/>
                    <a:p>
                      <a:r>
                        <a:rPr lang="en-US" b="1" dirty="0"/>
                        <a:t>Role / Purpose</a:t>
                      </a:r>
                    </a:p>
                  </a:txBody>
                  <a:tcPr/>
                </a:tc>
                <a:tc>
                  <a:txBody>
                    <a:bodyPr/>
                    <a:lstStyle/>
                    <a:p>
                      <a:r>
                        <a:rPr lang="en-US" b="1" dirty="0"/>
                        <a:t>Company</a:t>
                      </a:r>
                    </a:p>
                  </a:txBody>
                  <a:tcPr/>
                </a:tc>
                <a:tc>
                  <a:txBody>
                    <a:bodyPr/>
                    <a:lstStyle/>
                    <a:p>
                      <a:r>
                        <a:rPr lang="en-US" b="1" dirty="0"/>
                        <a:t>Status</a:t>
                      </a:r>
                    </a:p>
                  </a:txBody>
                  <a:tcPr/>
                </a:tc>
                <a:extLst>
                  <a:ext uri="{0D108BD9-81ED-4DB2-BD59-A6C34878D82A}">
                    <a16:rowId xmlns:a16="http://schemas.microsoft.com/office/drawing/2014/main" val="369364089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General Consultant </a:t>
                      </a:r>
                    </a:p>
                    <a:p>
                      <a:endParaRPr lang="en-US" dirty="0"/>
                    </a:p>
                  </a:txBody>
                  <a:tcPr/>
                </a:tc>
                <a:tc>
                  <a:txBody>
                    <a:bodyPr/>
                    <a:lstStyle/>
                    <a:p>
                      <a:r>
                        <a:rPr lang="en-US" dirty="0"/>
                        <a:t>- Centaur Building Solutions</a:t>
                      </a:r>
                    </a:p>
                  </a:txBody>
                  <a:tcPr/>
                </a:tc>
                <a:tc>
                  <a:txBody>
                    <a:bodyPr/>
                    <a:lstStyle/>
                    <a:p>
                      <a:r>
                        <a:rPr lang="en-US" dirty="0"/>
                        <a:t>Hired – Ramping up; extension to team ($3,000 / month)</a:t>
                      </a:r>
                    </a:p>
                  </a:txBody>
                  <a:tcPr/>
                </a:tc>
                <a:extLst>
                  <a:ext uri="{0D108BD9-81ED-4DB2-BD59-A6C34878D82A}">
                    <a16:rowId xmlns:a16="http://schemas.microsoft.com/office/drawing/2014/main" val="3786682023"/>
                  </a:ext>
                </a:extLst>
              </a:tr>
              <a:tr h="370840">
                <a:tc>
                  <a:txBody>
                    <a:bodyPr/>
                    <a:lstStyle/>
                    <a:p>
                      <a:pPr marL="0" indent="0">
                        <a:buFontTx/>
                        <a:buNone/>
                      </a:pPr>
                      <a:r>
                        <a:rPr lang="en-US" dirty="0"/>
                        <a:t>Property Evaluations to identify ESG benefits and cost savings</a:t>
                      </a:r>
                    </a:p>
                  </a:txBody>
                  <a:tcPr/>
                </a:tc>
                <a:tc>
                  <a:txBody>
                    <a:bodyPr/>
                    <a:lstStyle/>
                    <a:p>
                      <a:pPr marL="285750" indent="-285750">
                        <a:buFontTx/>
                        <a:buChar char="-"/>
                      </a:pPr>
                      <a:r>
                        <a:rPr lang="en-US" dirty="0"/>
                        <a:t>Greenleaf</a:t>
                      </a:r>
                    </a:p>
                    <a:p>
                      <a:pPr marL="285750" indent="-285750">
                        <a:buFontTx/>
                        <a:buChar char="-"/>
                      </a:pPr>
                      <a:r>
                        <a:rPr lang="en-US" dirty="0" err="1"/>
                        <a:t>Lumenant</a:t>
                      </a:r>
                      <a:endParaRPr lang="en-US" dirty="0"/>
                    </a:p>
                    <a:p>
                      <a:pPr marL="285750" indent="-285750">
                        <a:buFontTx/>
                        <a:buChar char="-"/>
                      </a:pPr>
                      <a:r>
                        <a:rPr lang="en-US" dirty="0"/>
                        <a:t>Constant outreach and discussion with others </a:t>
                      </a:r>
                    </a:p>
                    <a:p>
                      <a:endParaRPr lang="en-US" dirty="0"/>
                    </a:p>
                  </a:txBody>
                  <a:tcPr/>
                </a:tc>
                <a:tc>
                  <a:txBody>
                    <a:bodyPr/>
                    <a:lstStyle/>
                    <a:p>
                      <a:r>
                        <a:rPr lang="en-US" dirty="0"/>
                        <a:t>Greenleaf  has assessed HMG portfolio and provided a bid.  Asset management is reviewing. </a:t>
                      </a:r>
                    </a:p>
                    <a:p>
                      <a:endParaRPr lang="en-US" dirty="0"/>
                    </a:p>
                    <a:p>
                      <a:r>
                        <a:rPr lang="en-US" dirty="0" err="1"/>
                        <a:t>Lumenant</a:t>
                      </a:r>
                      <a:r>
                        <a:rPr lang="en-US" dirty="0"/>
                        <a:t> works extensively with ALG – has implemented some ESG measures LTC has financed</a:t>
                      </a:r>
                    </a:p>
                    <a:p>
                      <a:endParaRPr lang="en-US" dirty="0"/>
                    </a:p>
                  </a:txBody>
                  <a:tcPr/>
                </a:tc>
                <a:extLst>
                  <a:ext uri="{0D108BD9-81ED-4DB2-BD59-A6C34878D82A}">
                    <a16:rowId xmlns:a16="http://schemas.microsoft.com/office/drawing/2014/main" val="1762133219"/>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Narrative / ESG Sustainability Report</a:t>
                      </a:r>
                    </a:p>
                    <a:p>
                      <a:endParaRPr lang="en-US" dirty="0"/>
                    </a:p>
                  </a:txBody>
                  <a:tcPr/>
                </a:tc>
                <a:tc>
                  <a:txBody>
                    <a:bodyPr/>
                    <a:lstStyle/>
                    <a:p>
                      <a:r>
                        <a:rPr lang="en-US" dirty="0"/>
                        <a:t>- Financial Profiles</a:t>
                      </a:r>
                    </a:p>
                  </a:txBody>
                  <a:tcPr/>
                </a:tc>
                <a:tc>
                  <a:txBody>
                    <a:bodyPr/>
                    <a:lstStyle/>
                    <a:p>
                      <a:r>
                        <a:rPr lang="en-US" dirty="0"/>
                        <a:t>Negotiating contract</a:t>
                      </a:r>
                    </a:p>
                  </a:txBody>
                  <a:tcPr/>
                </a:tc>
                <a:extLst>
                  <a:ext uri="{0D108BD9-81ED-4DB2-BD59-A6C34878D82A}">
                    <a16:rowId xmlns:a16="http://schemas.microsoft.com/office/drawing/2014/main" val="337636298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Data Collection and Reporting (energy, water, waste)</a:t>
                      </a:r>
                    </a:p>
                    <a:p>
                      <a:endParaRPr lang="en-US" dirty="0"/>
                    </a:p>
                  </a:txBody>
                  <a:tcPr/>
                </a:tc>
                <a:tc>
                  <a:txBody>
                    <a:bodyPr/>
                    <a:lstStyle/>
                    <a:p>
                      <a:pPr marL="285750" indent="-285750">
                        <a:buFontTx/>
                        <a:buChar char="-"/>
                      </a:pPr>
                      <a:r>
                        <a:rPr lang="en-US" dirty="0"/>
                        <a:t>Diligent (frontrunner)</a:t>
                      </a:r>
                    </a:p>
                    <a:p>
                      <a:pPr marL="285750" indent="-285750">
                        <a:buFontTx/>
                        <a:buChar char="-"/>
                      </a:pPr>
                      <a:r>
                        <a:rPr lang="en-US" dirty="0" err="1"/>
                        <a:t>Measurabl</a:t>
                      </a:r>
                      <a:endParaRPr lang="en-US" dirty="0"/>
                    </a:p>
                    <a:p>
                      <a:pPr marL="285750" indent="-285750">
                        <a:buFontTx/>
                        <a:buChar char="-"/>
                      </a:pPr>
                      <a:r>
                        <a:rPr lang="en-US" dirty="0"/>
                        <a:t>Goby</a:t>
                      </a:r>
                    </a:p>
                  </a:txBody>
                  <a:tcPr/>
                </a:tc>
                <a:tc>
                  <a:txBody>
                    <a:bodyPr/>
                    <a:lstStyle/>
                    <a:p>
                      <a:r>
                        <a:rPr lang="en-US" dirty="0"/>
                        <a:t>In negotiations – final determination by June 1</a:t>
                      </a:r>
                    </a:p>
                  </a:txBody>
                  <a:tcPr/>
                </a:tc>
                <a:extLst>
                  <a:ext uri="{0D108BD9-81ED-4DB2-BD59-A6C34878D82A}">
                    <a16:rowId xmlns:a16="http://schemas.microsoft.com/office/drawing/2014/main" val="919318090"/>
                  </a:ext>
                </a:extLst>
              </a:tr>
              <a:tr h="370840">
                <a:tc>
                  <a:txBody>
                    <a:bodyPr/>
                    <a:lstStyle/>
                    <a:p>
                      <a:r>
                        <a:rPr lang="en-US" dirty="0"/>
                        <a:t>Portfolio Climate Risk Assessment</a:t>
                      </a:r>
                    </a:p>
                  </a:txBody>
                  <a:tcPr/>
                </a:tc>
                <a:tc>
                  <a:txBody>
                    <a:bodyPr/>
                    <a:lstStyle/>
                    <a:p>
                      <a:pPr marL="285750" indent="-285750">
                        <a:buFontTx/>
                        <a:buChar char="-"/>
                      </a:pPr>
                      <a:r>
                        <a:rPr lang="en-US" dirty="0"/>
                        <a:t>Climate Check</a:t>
                      </a:r>
                    </a:p>
                    <a:p>
                      <a:pPr marL="285750" indent="-285750">
                        <a:buFontTx/>
                        <a:buChar char="-"/>
                      </a:pPr>
                      <a:r>
                        <a:rPr lang="en-US" dirty="0"/>
                        <a:t>Risk Footprint</a:t>
                      </a:r>
                    </a:p>
                    <a:p>
                      <a:pPr marL="285750" indent="-285750">
                        <a:buFontTx/>
                        <a:buChar char="-"/>
                      </a:pPr>
                      <a:r>
                        <a:rPr lang="en-US" dirty="0"/>
                        <a:t>Researching others</a:t>
                      </a:r>
                    </a:p>
                  </a:txBody>
                  <a:tcPr/>
                </a:tc>
                <a:tc>
                  <a:txBody>
                    <a:bodyPr/>
                    <a:lstStyle/>
                    <a:p>
                      <a:r>
                        <a:rPr lang="en-US" dirty="0"/>
                        <a:t>None are perfect. They will include everything except one random variable (</a:t>
                      </a:r>
                      <a:r>
                        <a:rPr lang="en-US" dirty="0" err="1"/>
                        <a:t>ie</a:t>
                      </a:r>
                      <a:r>
                        <a:rPr lang="en-US" dirty="0"/>
                        <a:t> earthquake). The idea is to benchmark the entire portfolio then integrate reports into underwriting moving forward.</a:t>
                      </a:r>
                    </a:p>
                  </a:txBody>
                  <a:tcPr/>
                </a:tc>
                <a:extLst>
                  <a:ext uri="{0D108BD9-81ED-4DB2-BD59-A6C34878D82A}">
                    <a16:rowId xmlns:a16="http://schemas.microsoft.com/office/drawing/2014/main" val="3953616235"/>
                  </a:ext>
                </a:extLst>
              </a:tr>
            </a:tbl>
          </a:graphicData>
        </a:graphic>
      </p:graphicFrame>
    </p:spTree>
    <p:extLst>
      <p:ext uri="{BB962C8B-B14F-4D97-AF65-F5344CB8AC3E}">
        <p14:creationId xmlns:p14="http://schemas.microsoft.com/office/powerpoint/2010/main" val="8276823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8B40D9-FF60-4E58-4AB9-5F0084BCC7CE}"/>
              </a:ext>
            </a:extLst>
          </p:cNvPr>
          <p:cNvSpPr>
            <a:spLocks noGrp="1"/>
          </p:cNvSpPr>
          <p:nvPr>
            <p:ph type="title"/>
          </p:nvPr>
        </p:nvSpPr>
        <p:spPr>
          <a:xfrm>
            <a:off x="461043" y="365125"/>
            <a:ext cx="11295528" cy="1325563"/>
          </a:xfrm>
        </p:spPr>
        <p:txBody>
          <a:bodyPr>
            <a:normAutofit/>
          </a:bodyPr>
          <a:lstStyle/>
          <a:p>
            <a:r>
              <a:rPr lang="en-US" sz="4000" dirty="0"/>
              <a:t>SEC Climate Disclosure Update and NAREIT Response</a:t>
            </a:r>
          </a:p>
        </p:txBody>
      </p:sp>
      <p:sp>
        <p:nvSpPr>
          <p:cNvPr id="3" name="Content Placeholder 2">
            <a:extLst>
              <a:ext uri="{FF2B5EF4-FFF2-40B4-BE49-F238E27FC236}">
                <a16:creationId xmlns:a16="http://schemas.microsoft.com/office/drawing/2014/main" id="{8A4CAD94-32A9-CE7F-5E6A-10625B5D6B4E}"/>
              </a:ext>
            </a:extLst>
          </p:cNvPr>
          <p:cNvSpPr>
            <a:spLocks noGrp="1"/>
          </p:cNvSpPr>
          <p:nvPr>
            <p:ph idx="1"/>
          </p:nvPr>
        </p:nvSpPr>
        <p:spPr>
          <a:xfrm>
            <a:off x="838200" y="1419225"/>
            <a:ext cx="10515600" cy="4351338"/>
          </a:xfrm>
        </p:spPr>
        <p:txBody>
          <a:bodyPr>
            <a:normAutofit fontScale="85000" lnSpcReduction="20000"/>
          </a:bodyPr>
          <a:lstStyle/>
          <a:p>
            <a:r>
              <a:rPr lang="en-US" dirty="0"/>
              <a:t>On May 9, the SEC extended the comment period for the Climate Disclosure Proposal for 30 days until June 17. </a:t>
            </a:r>
          </a:p>
          <a:p>
            <a:pPr marL="0" indent="0">
              <a:buNone/>
            </a:pPr>
            <a:endParaRPr lang="en-US" dirty="0"/>
          </a:p>
          <a:p>
            <a:r>
              <a:rPr lang="en-US" b="1" dirty="0"/>
              <a:t>NAREIT Response Letter -  Key Takeaway</a:t>
            </a:r>
            <a:r>
              <a:rPr lang="en-US" dirty="0"/>
              <a:t>: Disclosure of Scopes 1 and 2 greenhouse gas (GHG) emissions should be mandatory; but Scope 3 GHG disclosures should be voluntary: </a:t>
            </a:r>
            <a:r>
              <a:rPr lang="en-US" b="1" dirty="0"/>
              <a:t>REITs should only be required to report GHG emissions arising from operations they directly control, and tenants should be responsible for reporting GHG emissions arising from their own business operations.</a:t>
            </a:r>
          </a:p>
          <a:p>
            <a:pPr marL="0" indent="0">
              <a:buNone/>
            </a:pPr>
            <a:endParaRPr lang="en-US" dirty="0"/>
          </a:p>
          <a:p>
            <a:r>
              <a:rPr lang="en-US" dirty="0"/>
              <a:t>Because of the importance of this initiative to the REIT industry and the high level of member interest, Nareit is moving forward expeditiously in developing its response. Follow </a:t>
            </a:r>
            <a:r>
              <a:rPr lang="en-US" dirty="0">
                <a:hlinkClick r:id="rId2"/>
              </a:rPr>
              <a:t>this link</a:t>
            </a:r>
            <a:r>
              <a:rPr lang="en-US" dirty="0"/>
              <a:t> for </a:t>
            </a:r>
            <a:r>
              <a:rPr lang="en-US" dirty="0" err="1"/>
              <a:t>Nareit’s</a:t>
            </a:r>
            <a:r>
              <a:rPr lang="en-US" dirty="0"/>
              <a:t> detailed DRAFT letter, also attached for your convenience.</a:t>
            </a:r>
          </a:p>
          <a:p>
            <a:endParaRPr lang="en-US" dirty="0"/>
          </a:p>
          <a:p>
            <a:pPr marL="0" indent="0">
              <a:buNone/>
            </a:pPr>
            <a:endParaRPr lang="en-US" dirty="0"/>
          </a:p>
        </p:txBody>
      </p:sp>
      <p:sp>
        <p:nvSpPr>
          <p:cNvPr id="4" name="Slide Number Placeholder 3">
            <a:extLst>
              <a:ext uri="{FF2B5EF4-FFF2-40B4-BE49-F238E27FC236}">
                <a16:creationId xmlns:a16="http://schemas.microsoft.com/office/drawing/2014/main" id="{ED2490E4-E72C-523E-EA82-2A86A83BF155}"/>
              </a:ext>
            </a:extLst>
          </p:cNvPr>
          <p:cNvSpPr>
            <a:spLocks noGrp="1"/>
          </p:cNvSpPr>
          <p:nvPr>
            <p:ph type="sldNum" sz="quarter" idx="12"/>
          </p:nvPr>
        </p:nvSpPr>
        <p:spPr/>
        <p:txBody>
          <a:bodyPr/>
          <a:lstStyle/>
          <a:p>
            <a:fld id="{91BA51A8-F229-4BDE-B1A4-268F475480CD}" type="slidenum">
              <a:rPr lang="en-US" smtClean="0"/>
              <a:t>5</a:t>
            </a:fld>
            <a:endParaRPr lang="en-US"/>
          </a:p>
        </p:txBody>
      </p:sp>
    </p:spTree>
    <p:extLst>
      <p:ext uri="{BB962C8B-B14F-4D97-AF65-F5344CB8AC3E}">
        <p14:creationId xmlns:p14="http://schemas.microsoft.com/office/powerpoint/2010/main" val="28236969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605AAB-2756-CF69-8593-46DF214000CF}"/>
              </a:ext>
            </a:extLst>
          </p:cNvPr>
          <p:cNvSpPr>
            <a:spLocks noGrp="1"/>
          </p:cNvSpPr>
          <p:nvPr>
            <p:ph type="title"/>
          </p:nvPr>
        </p:nvSpPr>
        <p:spPr/>
        <p:txBody>
          <a:bodyPr/>
          <a:lstStyle/>
          <a:p>
            <a:r>
              <a:rPr lang="en-US" dirty="0"/>
              <a:t>ISS Ratings</a:t>
            </a:r>
          </a:p>
        </p:txBody>
      </p:sp>
      <p:sp>
        <p:nvSpPr>
          <p:cNvPr id="3" name="Content Placeholder 2">
            <a:extLst>
              <a:ext uri="{FF2B5EF4-FFF2-40B4-BE49-F238E27FC236}">
                <a16:creationId xmlns:a16="http://schemas.microsoft.com/office/drawing/2014/main" id="{B714CB78-EF2A-493D-0D55-D568625FBD6D}"/>
              </a:ext>
            </a:extLst>
          </p:cNvPr>
          <p:cNvSpPr>
            <a:spLocks noGrp="1"/>
          </p:cNvSpPr>
          <p:nvPr>
            <p:ph idx="1"/>
          </p:nvPr>
        </p:nvSpPr>
        <p:spPr/>
        <p:txBody>
          <a:bodyPr/>
          <a:lstStyle/>
          <a:p>
            <a:r>
              <a:rPr lang="en-US" dirty="0"/>
              <a:t>Updated 2022 proxy will set roadmap for disclosures and messaging</a:t>
            </a:r>
          </a:p>
          <a:p>
            <a:r>
              <a:rPr lang="en-US" dirty="0"/>
              <a:t>ISS has us in a blackout period until May 25</a:t>
            </a:r>
            <a:r>
              <a:rPr lang="en-US" baseline="30000" dirty="0"/>
              <a:t>th</a:t>
            </a:r>
            <a:r>
              <a:rPr lang="en-US" dirty="0"/>
              <a:t> – meaning no discussions</a:t>
            </a:r>
          </a:p>
          <a:p>
            <a:r>
              <a:rPr lang="en-US" dirty="0"/>
              <a:t>Mandi scheduled call with ISS for May 26</a:t>
            </a:r>
            <a:r>
              <a:rPr lang="en-US" baseline="30000" dirty="0"/>
              <a:t>th</a:t>
            </a:r>
            <a:r>
              <a:rPr lang="en-US" dirty="0"/>
              <a:t> to discuss enhancing disclosures and messaging</a:t>
            </a:r>
          </a:p>
          <a:p>
            <a:endParaRPr lang="en-US" dirty="0"/>
          </a:p>
          <a:p>
            <a:pPr marL="0" indent="0">
              <a:buNone/>
            </a:pPr>
            <a:endParaRPr lang="en-US" dirty="0"/>
          </a:p>
          <a:p>
            <a:r>
              <a:rPr lang="en-US" dirty="0"/>
              <a:t>Stay tuned!  We will have a detailed report ready for July’s meeting</a:t>
            </a:r>
          </a:p>
        </p:txBody>
      </p:sp>
      <p:sp>
        <p:nvSpPr>
          <p:cNvPr id="4" name="Slide Number Placeholder 3">
            <a:extLst>
              <a:ext uri="{FF2B5EF4-FFF2-40B4-BE49-F238E27FC236}">
                <a16:creationId xmlns:a16="http://schemas.microsoft.com/office/drawing/2014/main" id="{1274E391-BF0F-55F1-D6FE-F963493D3CFE}"/>
              </a:ext>
            </a:extLst>
          </p:cNvPr>
          <p:cNvSpPr>
            <a:spLocks noGrp="1"/>
          </p:cNvSpPr>
          <p:nvPr>
            <p:ph type="sldNum" sz="quarter" idx="12"/>
          </p:nvPr>
        </p:nvSpPr>
        <p:spPr/>
        <p:txBody>
          <a:bodyPr/>
          <a:lstStyle/>
          <a:p>
            <a:fld id="{91BA51A8-F229-4BDE-B1A4-268F475480CD}" type="slidenum">
              <a:rPr lang="en-US" smtClean="0"/>
              <a:t>6</a:t>
            </a:fld>
            <a:endParaRPr lang="en-US"/>
          </a:p>
        </p:txBody>
      </p:sp>
    </p:spTree>
    <p:extLst>
      <p:ext uri="{BB962C8B-B14F-4D97-AF65-F5344CB8AC3E}">
        <p14:creationId xmlns:p14="http://schemas.microsoft.com/office/powerpoint/2010/main" val="40049733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AFA021-F6D3-A5D3-1FC2-EF03547B74C4}"/>
              </a:ext>
            </a:extLst>
          </p:cNvPr>
          <p:cNvSpPr>
            <a:spLocks noGrp="1"/>
          </p:cNvSpPr>
          <p:nvPr>
            <p:ph type="title"/>
          </p:nvPr>
        </p:nvSpPr>
        <p:spPr/>
        <p:txBody>
          <a:bodyPr/>
          <a:lstStyle/>
          <a:p>
            <a:r>
              <a:rPr lang="en-US" dirty="0"/>
              <a:t>ISS Focus Areas for Board Diversity</a:t>
            </a:r>
          </a:p>
        </p:txBody>
      </p:sp>
      <p:sp>
        <p:nvSpPr>
          <p:cNvPr id="3" name="Content Placeholder 2">
            <a:extLst>
              <a:ext uri="{FF2B5EF4-FFF2-40B4-BE49-F238E27FC236}">
                <a16:creationId xmlns:a16="http://schemas.microsoft.com/office/drawing/2014/main" id="{97FA054D-A5B8-DE72-1203-D0B3643EA551}"/>
              </a:ext>
            </a:extLst>
          </p:cNvPr>
          <p:cNvSpPr>
            <a:spLocks noGrp="1"/>
          </p:cNvSpPr>
          <p:nvPr>
            <p:ph idx="1"/>
          </p:nvPr>
        </p:nvSpPr>
        <p:spPr/>
        <p:txBody>
          <a:bodyPr/>
          <a:lstStyle/>
          <a:p>
            <a:r>
              <a:rPr lang="en-US" dirty="0"/>
              <a:t>How many women are on the board</a:t>
            </a:r>
          </a:p>
          <a:p>
            <a:r>
              <a:rPr lang="en-US" dirty="0"/>
              <a:t>What is the percentage of women on the board</a:t>
            </a:r>
          </a:p>
          <a:p>
            <a:r>
              <a:rPr lang="en-US" dirty="0"/>
              <a:t>How many women serve in leadership on the board</a:t>
            </a:r>
          </a:p>
          <a:p>
            <a:r>
              <a:rPr lang="en-US" dirty="0"/>
              <a:t>How many women are executive officers at the company as of the last annual meeting</a:t>
            </a:r>
          </a:p>
          <a:p>
            <a:r>
              <a:rPr lang="en-US" dirty="0"/>
              <a:t>What is the standard deviation of director age</a:t>
            </a:r>
          </a:p>
          <a:p>
            <a:r>
              <a:rPr lang="en-US" dirty="0"/>
              <a:t>Does the board exhibit ethnic diversity</a:t>
            </a:r>
          </a:p>
          <a:p>
            <a:pPr marL="0" indent="0">
              <a:buNone/>
            </a:pPr>
            <a:endParaRPr lang="en-US" dirty="0"/>
          </a:p>
        </p:txBody>
      </p:sp>
      <p:sp>
        <p:nvSpPr>
          <p:cNvPr id="4" name="Slide Number Placeholder 3">
            <a:extLst>
              <a:ext uri="{FF2B5EF4-FFF2-40B4-BE49-F238E27FC236}">
                <a16:creationId xmlns:a16="http://schemas.microsoft.com/office/drawing/2014/main" id="{D7B8C9D9-7C49-9BDE-F51A-B699B84E48F9}"/>
              </a:ext>
            </a:extLst>
          </p:cNvPr>
          <p:cNvSpPr>
            <a:spLocks noGrp="1"/>
          </p:cNvSpPr>
          <p:nvPr>
            <p:ph type="sldNum" sz="quarter" idx="12"/>
          </p:nvPr>
        </p:nvSpPr>
        <p:spPr/>
        <p:txBody>
          <a:bodyPr/>
          <a:lstStyle/>
          <a:p>
            <a:fld id="{91BA51A8-F229-4BDE-B1A4-268F475480CD}" type="slidenum">
              <a:rPr lang="en-US" smtClean="0"/>
              <a:t>7</a:t>
            </a:fld>
            <a:endParaRPr lang="en-US"/>
          </a:p>
        </p:txBody>
      </p:sp>
    </p:spTree>
    <p:extLst>
      <p:ext uri="{BB962C8B-B14F-4D97-AF65-F5344CB8AC3E}">
        <p14:creationId xmlns:p14="http://schemas.microsoft.com/office/powerpoint/2010/main" val="4961131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7DFD70-F992-AB35-ABCE-9E9F30A55CE7}"/>
              </a:ext>
            </a:extLst>
          </p:cNvPr>
          <p:cNvSpPr>
            <a:spLocks noGrp="1"/>
          </p:cNvSpPr>
          <p:nvPr>
            <p:ph type="title"/>
          </p:nvPr>
        </p:nvSpPr>
        <p:spPr/>
        <p:txBody>
          <a:bodyPr/>
          <a:lstStyle/>
          <a:p>
            <a:r>
              <a:rPr lang="en-US" dirty="0"/>
              <a:t>Discussion on LTC Adopting Board Diversity Guidelines</a:t>
            </a:r>
          </a:p>
        </p:txBody>
      </p:sp>
      <p:sp>
        <p:nvSpPr>
          <p:cNvPr id="3" name="Content Placeholder 2">
            <a:extLst>
              <a:ext uri="{FF2B5EF4-FFF2-40B4-BE49-F238E27FC236}">
                <a16:creationId xmlns:a16="http://schemas.microsoft.com/office/drawing/2014/main" id="{31DCA845-3ED1-D998-DBF5-CA2ABE620F1A}"/>
              </a:ext>
            </a:extLst>
          </p:cNvPr>
          <p:cNvSpPr>
            <a:spLocks noGrp="1"/>
          </p:cNvSpPr>
          <p:nvPr>
            <p:ph idx="1"/>
          </p:nvPr>
        </p:nvSpPr>
        <p:spPr/>
        <p:txBody>
          <a:bodyPr>
            <a:normAutofit/>
          </a:bodyPr>
          <a:lstStyle/>
          <a:p>
            <a:r>
              <a:rPr lang="en-US" b="1" dirty="0"/>
              <a:t>LTC’s Current Proxy Statement</a:t>
            </a:r>
          </a:p>
          <a:p>
            <a:pPr marL="457200" lvl="1" indent="0">
              <a:buNone/>
            </a:pPr>
            <a:r>
              <a:rPr lang="en-US" dirty="0"/>
              <a:t>The Nominating and Corporate Governance Committee does not have a specific policy with regard to the consideration of diversity in identifying director nominees. As part of its periodic review of the composition of the Board, the Nominating and Corporate Governance Committee considers whether the composition of the Board reflects the appropriate balance of independence, sound judgment, business specialization, technical skills, diversity, and other desired qualities. The Nominating and Corporate Governance Committee does not have formal objective criteria for determining the amount of diversity needed or present on the Board. Instead, the Nominating and Corporate Governance Committee seeks to have a board of directors with a diversity of background and experience. </a:t>
            </a:r>
          </a:p>
        </p:txBody>
      </p:sp>
      <p:sp>
        <p:nvSpPr>
          <p:cNvPr id="4" name="Slide Number Placeholder 3">
            <a:extLst>
              <a:ext uri="{FF2B5EF4-FFF2-40B4-BE49-F238E27FC236}">
                <a16:creationId xmlns:a16="http://schemas.microsoft.com/office/drawing/2014/main" id="{2BDD9FC0-BEA3-BA2A-8FBF-3B64423C18AE}"/>
              </a:ext>
            </a:extLst>
          </p:cNvPr>
          <p:cNvSpPr>
            <a:spLocks noGrp="1"/>
          </p:cNvSpPr>
          <p:nvPr>
            <p:ph type="sldNum" sz="quarter" idx="12"/>
          </p:nvPr>
        </p:nvSpPr>
        <p:spPr/>
        <p:txBody>
          <a:bodyPr/>
          <a:lstStyle/>
          <a:p>
            <a:fld id="{91BA51A8-F229-4BDE-B1A4-268F475480CD}" type="slidenum">
              <a:rPr lang="en-US" smtClean="0"/>
              <a:t>8</a:t>
            </a:fld>
            <a:endParaRPr lang="en-US"/>
          </a:p>
        </p:txBody>
      </p:sp>
    </p:spTree>
    <p:extLst>
      <p:ext uri="{BB962C8B-B14F-4D97-AF65-F5344CB8AC3E}">
        <p14:creationId xmlns:p14="http://schemas.microsoft.com/office/powerpoint/2010/main" val="8903365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DAF83-FAFC-3EE9-51DE-39928B4DC9F3}"/>
              </a:ext>
            </a:extLst>
          </p:cNvPr>
          <p:cNvSpPr>
            <a:spLocks noGrp="1"/>
          </p:cNvSpPr>
          <p:nvPr>
            <p:ph type="title"/>
          </p:nvPr>
        </p:nvSpPr>
        <p:spPr/>
        <p:txBody>
          <a:bodyPr>
            <a:normAutofit fontScale="90000"/>
          </a:bodyPr>
          <a:lstStyle/>
          <a:p>
            <a:r>
              <a:rPr lang="en-US" dirty="0"/>
              <a:t>Discussion on LTC Adopting Board Diversity Guidelines</a:t>
            </a:r>
            <a:br>
              <a:rPr lang="en-US" dirty="0"/>
            </a:br>
            <a:endParaRPr lang="en-US" dirty="0"/>
          </a:p>
        </p:txBody>
      </p:sp>
      <p:sp>
        <p:nvSpPr>
          <p:cNvPr id="3" name="Content Placeholder 2">
            <a:extLst>
              <a:ext uri="{FF2B5EF4-FFF2-40B4-BE49-F238E27FC236}">
                <a16:creationId xmlns:a16="http://schemas.microsoft.com/office/drawing/2014/main" id="{EA0899AF-63C0-5BFE-6F88-B87E702F1CE4}"/>
              </a:ext>
            </a:extLst>
          </p:cNvPr>
          <p:cNvSpPr>
            <a:spLocks noGrp="1"/>
          </p:cNvSpPr>
          <p:nvPr>
            <p:ph idx="1"/>
          </p:nvPr>
        </p:nvSpPr>
        <p:spPr/>
        <p:txBody>
          <a:bodyPr>
            <a:normAutofit fontScale="77500" lnSpcReduction="20000"/>
          </a:bodyPr>
          <a:lstStyle/>
          <a:p>
            <a:r>
              <a:rPr lang="en-US" b="1" dirty="0"/>
              <a:t>Board Diversity Guideline Peer Example: Welltower </a:t>
            </a:r>
          </a:p>
          <a:p>
            <a:pPr marL="0" indent="0">
              <a:buNone/>
            </a:pPr>
            <a:r>
              <a:rPr lang="en-US" dirty="0"/>
              <a:t>The Nominating/Corporate Governance Committee recommends to the Board, if necessary, measures to be taken so that the Board reflects the appropriate balance of knowledge, experience, skills and diversity. The Nominating/Corporate Governance Committee considers diversity in terms of (</a:t>
            </a:r>
            <a:r>
              <a:rPr lang="en-US" dirty="0" err="1"/>
              <a:t>i</a:t>
            </a:r>
            <a:r>
              <a:rPr lang="en-US" dirty="0"/>
              <a:t>) professional experience, including experience in Welltower’s primary business segments and in areas of possible future expansion, (ii) educational background and (iii) age, race, gender, sexual orientation, geography, ethnicity and national origin. This process is designed to ensure that the Board includes members with diverse backgrounds, skills and experience, including appropriate financial and other expertise relevant to Welltower’s business. </a:t>
            </a:r>
          </a:p>
          <a:p>
            <a:endParaRPr lang="en-US" dirty="0">
              <a:highlight>
                <a:srgbClr val="FFFF00"/>
              </a:highlight>
            </a:endParaRPr>
          </a:p>
          <a:p>
            <a:r>
              <a:rPr lang="en-US" dirty="0"/>
              <a:t>See additional examples from various companies included in the appendix</a:t>
            </a:r>
          </a:p>
          <a:p>
            <a:pPr marL="0" indent="0">
              <a:buNone/>
            </a:pPr>
            <a:endParaRPr lang="en-US" dirty="0"/>
          </a:p>
          <a:p>
            <a:r>
              <a:rPr lang="en-US" dirty="0"/>
              <a:t>ESG committee recommends the board adopt Board Diversity Guidelines after full discussion</a:t>
            </a:r>
          </a:p>
          <a:p>
            <a:endParaRPr lang="en-US" dirty="0">
              <a:highlight>
                <a:srgbClr val="FFFF00"/>
              </a:highlight>
            </a:endParaRPr>
          </a:p>
          <a:p>
            <a:endParaRPr lang="en-US" dirty="0">
              <a:highlight>
                <a:srgbClr val="FFFF00"/>
              </a:highlight>
            </a:endParaRPr>
          </a:p>
        </p:txBody>
      </p:sp>
      <p:sp>
        <p:nvSpPr>
          <p:cNvPr id="4" name="Slide Number Placeholder 3">
            <a:extLst>
              <a:ext uri="{FF2B5EF4-FFF2-40B4-BE49-F238E27FC236}">
                <a16:creationId xmlns:a16="http://schemas.microsoft.com/office/drawing/2014/main" id="{60E884A5-BA06-CA65-85D8-F3CEA61034F6}"/>
              </a:ext>
            </a:extLst>
          </p:cNvPr>
          <p:cNvSpPr>
            <a:spLocks noGrp="1"/>
          </p:cNvSpPr>
          <p:nvPr>
            <p:ph type="sldNum" sz="quarter" idx="12"/>
          </p:nvPr>
        </p:nvSpPr>
        <p:spPr/>
        <p:txBody>
          <a:bodyPr/>
          <a:lstStyle/>
          <a:p>
            <a:fld id="{91BA51A8-F229-4BDE-B1A4-268F475480CD}" type="slidenum">
              <a:rPr lang="en-US" smtClean="0"/>
              <a:t>9</a:t>
            </a:fld>
            <a:endParaRPr lang="en-US"/>
          </a:p>
        </p:txBody>
      </p:sp>
    </p:spTree>
    <p:extLst>
      <p:ext uri="{BB962C8B-B14F-4D97-AF65-F5344CB8AC3E}">
        <p14:creationId xmlns:p14="http://schemas.microsoft.com/office/powerpoint/2010/main" val="7889979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90B98-9503-E894-5F72-D0811B4874D2}"/>
              </a:ext>
            </a:extLst>
          </p:cNvPr>
          <p:cNvSpPr>
            <a:spLocks noGrp="1"/>
          </p:cNvSpPr>
          <p:nvPr>
            <p:ph type="title"/>
          </p:nvPr>
        </p:nvSpPr>
        <p:spPr/>
        <p:txBody>
          <a:bodyPr/>
          <a:lstStyle/>
          <a:p>
            <a:r>
              <a:rPr lang="en-US" dirty="0"/>
              <a:t>Diversity Definition Discussion</a:t>
            </a:r>
            <a:endParaRPr lang="en-US" dirty="0">
              <a:highlight>
                <a:srgbClr val="FFFF00"/>
              </a:highlight>
            </a:endParaRPr>
          </a:p>
        </p:txBody>
      </p:sp>
      <p:sp>
        <p:nvSpPr>
          <p:cNvPr id="3" name="Content Placeholder 2">
            <a:extLst>
              <a:ext uri="{FF2B5EF4-FFF2-40B4-BE49-F238E27FC236}">
                <a16:creationId xmlns:a16="http://schemas.microsoft.com/office/drawing/2014/main" id="{0EAE413C-A807-3D66-3EC2-2194C7719298}"/>
              </a:ext>
            </a:extLst>
          </p:cNvPr>
          <p:cNvSpPr>
            <a:spLocks noGrp="1"/>
          </p:cNvSpPr>
          <p:nvPr>
            <p:ph idx="1"/>
          </p:nvPr>
        </p:nvSpPr>
        <p:spPr>
          <a:xfrm>
            <a:off x="838200" y="1460500"/>
            <a:ext cx="10515600" cy="5032375"/>
          </a:xfrm>
        </p:spPr>
        <p:txBody>
          <a:bodyPr>
            <a:normAutofit fontScale="92500" lnSpcReduction="10000"/>
          </a:bodyPr>
          <a:lstStyle/>
          <a:p>
            <a:r>
              <a:rPr lang="en-US" dirty="0"/>
              <a:t>Diversity can be generally described to cover underrepresented groups (e.g. gender or ethnicity).  This is the approach LTC’s SEC counsel used in preparing his proposed Diversity Rider language.</a:t>
            </a:r>
          </a:p>
          <a:p>
            <a:pPr marL="0" indent="0">
              <a:buNone/>
            </a:pPr>
            <a:endParaRPr lang="en-US" dirty="0">
              <a:highlight>
                <a:srgbClr val="FFFF00"/>
              </a:highlight>
            </a:endParaRPr>
          </a:p>
          <a:p>
            <a:r>
              <a:rPr lang="en-US" dirty="0"/>
              <a:t>Diversity can be specifically defined to cover particular underrepresented groups.  This is the approach that California and Nasdaq have used in their standards.   See the NASDAQ and CA [State] definitions on the next slide.</a:t>
            </a:r>
          </a:p>
          <a:p>
            <a:pPr marL="0" indent="0">
              <a:buNone/>
            </a:pPr>
            <a:endParaRPr lang="en-US" dirty="0">
              <a:highlight>
                <a:srgbClr val="FFFF00"/>
              </a:highlight>
            </a:endParaRPr>
          </a:p>
          <a:p>
            <a:r>
              <a:rPr lang="en-US" dirty="0"/>
              <a:t>Diversity can also be more broadly summarized to cover backgrounds, knowledge expertise etc.  This is the approach that LTC currently describes in its proxy statement regarding director nominees.   </a:t>
            </a:r>
          </a:p>
          <a:p>
            <a:pPr marL="0" indent="0">
              <a:buNone/>
            </a:pPr>
            <a:endParaRPr lang="en-US" dirty="0"/>
          </a:p>
          <a:p>
            <a:r>
              <a:rPr lang="en-US" dirty="0"/>
              <a:t>Discuss LTC’s intentions and goals of adoption Board Diversity Guidelines</a:t>
            </a:r>
          </a:p>
          <a:p>
            <a:pPr marL="0" indent="0">
              <a:buNone/>
            </a:pPr>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8164D706-9767-1126-D88C-2D948B2DE085}"/>
              </a:ext>
            </a:extLst>
          </p:cNvPr>
          <p:cNvSpPr>
            <a:spLocks noGrp="1"/>
          </p:cNvSpPr>
          <p:nvPr>
            <p:ph type="sldNum" sz="quarter" idx="12"/>
          </p:nvPr>
        </p:nvSpPr>
        <p:spPr/>
        <p:txBody>
          <a:bodyPr/>
          <a:lstStyle/>
          <a:p>
            <a:fld id="{91BA51A8-F229-4BDE-B1A4-268F475480CD}" type="slidenum">
              <a:rPr lang="en-US" smtClean="0"/>
              <a:t>10</a:t>
            </a:fld>
            <a:endParaRPr lang="en-US" dirty="0"/>
          </a:p>
        </p:txBody>
      </p:sp>
    </p:spTree>
    <p:extLst>
      <p:ext uri="{BB962C8B-B14F-4D97-AF65-F5344CB8AC3E}">
        <p14:creationId xmlns:p14="http://schemas.microsoft.com/office/powerpoint/2010/main" val="40162331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5A6AD2-3E3B-5C5C-16BF-20425B41F8AE}"/>
              </a:ext>
            </a:extLst>
          </p:cNvPr>
          <p:cNvSpPr>
            <a:spLocks noGrp="1"/>
          </p:cNvSpPr>
          <p:nvPr>
            <p:ph type="title"/>
          </p:nvPr>
        </p:nvSpPr>
        <p:spPr>
          <a:xfrm>
            <a:off x="838199" y="0"/>
            <a:ext cx="10515600" cy="1325563"/>
          </a:xfrm>
        </p:spPr>
        <p:txBody>
          <a:bodyPr/>
          <a:lstStyle/>
          <a:p>
            <a:r>
              <a:rPr lang="en-US" dirty="0"/>
              <a:t>Diversity Definition Discussion</a:t>
            </a:r>
          </a:p>
        </p:txBody>
      </p:sp>
      <p:sp>
        <p:nvSpPr>
          <p:cNvPr id="4" name="Slide Number Placeholder 3">
            <a:extLst>
              <a:ext uri="{FF2B5EF4-FFF2-40B4-BE49-F238E27FC236}">
                <a16:creationId xmlns:a16="http://schemas.microsoft.com/office/drawing/2014/main" id="{BDDEC46A-C74C-5B69-294E-DCCE2286B139}"/>
              </a:ext>
            </a:extLst>
          </p:cNvPr>
          <p:cNvSpPr>
            <a:spLocks noGrp="1"/>
          </p:cNvSpPr>
          <p:nvPr>
            <p:ph type="sldNum" sz="quarter" idx="12"/>
          </p:nvPr>
        </p:nvSpPr>
        <p:spPr/>
        <p:txBody>
          <a:bodyPr/>
          <a:lstStyle/>
          <a:p>
            <a:fld id="{91BA51A8-F229-4BDE-B1A4-268F475480CD}" type="slidenum">
              <a:rPr lang="en-US" smtClean="0"/>
              <a:t>11</a:t>
            </a:fld>
            <a:endParaRPr lang="en-US"/>
          </a:p>
        </p:txBody>
      </p:sp>
      <p:graphicFrame>
        <p:nvGraphicFramePr>
          <p:cNvPr id="7" name="Table 7">
            <a:extLst>
              <a:ext uri="{FF2B5EF4-FFF2-40B4-BE49-F238E27FC236}">
                <a16:creationId xmlns:a16="http://schemas.microsoft.com/office/drawing/2014/main" id="{0258CCBB-EF19-4616-58B4-72A213086567}"/>
              </a:ext>
            </a:extLst>
          </p:cNvPr>
          <p:cNvGraphicFramePr>
            <a:graphicFrameLocks noGrp="1"/>
          </p:cNvGraphicFramePr>
          <p:nvPr>
            <p:extLst>
              <p:ext uri="{D42A27DB-BD31-4B8C-83A1-F6EECF244321}">
                <p14:modId xmlns:p14="http://schemas.microsoft.com/office/powerpoint/2010/main" val="1613353697"/>
              </p:ext>
            </p:extLst>
          </p:nvPr>
        </p:nvGraphicFramePr>
        <p:xfrm>
          <a:off x="838199" y="1690688"/>
          <a:ext cx="10828868" cy="4851400"/>
        </p:xfrm>
        <a:graphic>
          <a:graphicData uri="http://schemas.openxmlformats.org/drawingml/2006/table">
            <a:tbl>
              <a:tblPr firstRow="1" bandRow="1">
                <a:tableStyleId>{5940675A-B579-460E-94D1-54222C63F5DA}</a:tableStyleId>
              </a:tblPr>
              <a:tblGrid>
                <a:gridCol w="5414434">
                  <a:extLst>
                    <a:ext uri="{9D8B030D-6E8A-4147-A177-3AD203B41FA5}">
                      <a16:colId xmlns:a16="http://schemas.microsoft.com/office/drawing/2014/main" val="992401051"/>
                    </a:ext>
                  </a:extLst>
                </a:gridCol>
                <a:gridCol w="5414434">
                  <a:extLst>
                    <a:ext uri="{9D8B030D-6E8A-4147-A177-3AD203B41FA5}">
                      <a16:colId xmlns:a16="http://schemas.microsoft.com/office/drawing/2014/main" val="661484501"/>
                    </a:ext>
                  </a:extLst>
                </a:gridCol>
              </a:tblGrid>
              <a:tr h="370840">
                <a:tc>
                  <a:txBody>
                    <a:bodyPr/>
                    <a:lstStyle/>
                    <a:p>
                      <a:pPr algn="ctr"/>
                      <a:r>
                        <a:rPr lang="en-US" b="1" dirty="0"/>
                        <a:t>NASDAQ Definition</a:t>
                      </a:r>
                    </a:p>
                  </a:txBody>
                  <a:tcPr/>
                </a:tc>
                <a:tc>
                  <a:txBody>
                    <a:bodyPr/>
                    <a:lstStyle/>
                    <a:p>
                      <a:pPr algn="ctr"/>
                      <a:r>
                        <a:rPr lang="en-US" b="1" dirty="0"/>
                        <a:t>California Definition</a:t>
                      </a:r>
                    </a:p>
                  </a:txBody>
                  <a:tcPr/>
                </a:tc>
                <a:extLst>
                  <a:ext uri="{0D108BD9-81ED-4DB2-BD59-A6C34878D82A}">
                    <a16:rowId xmlns:a16="http://schemas.microsoft.com/office/drawing/2014/main" val="2627663863"/>
                  </a:ext>
                </a:extLst>
              </a:tr>
              <a:tr h="370840">
                <a:tc>
                  <a:txBody>
                    <a:bodyPr/>
                    <a:lstStyle/>
                    <a:p>
                      <a:pPr marL="285750" indent="-285750">
                        <a:buFontTx/>
                        <a:buChar char="-"/>
                      </a:pPr>
                      <a:r>
                        <a:rPr lang="en-US" dirty="0"/>
                        <a:t>Self identifies as a woman</a:t>
                      </a:r>
                    </a:p>
                    <a:p>
                      <a:pPr marL="285750" indent="-285750">
                        <a:buFontTx/>
                        <a:buChar char="-"/>
                      </a:pPr>
                      <a:r>
                        <a:rPr lang="en-US" dirty="0"/>
                        <a:t>Self-identifies as an underrepresented minority (defined below) or as LGBTQ+ (defined below)</a:t>
                      </a:r>
                    </a:p>
                    <a:p>
                      <a:pPr marL="742950" lvl="1" indent="-285750">
                        <a:buFontTx/>
                        <a:buChar char="-"/>
                      </a:pPr>
                      <a:r>
                        <a:rPr lang="en-US" dirty="0"/>
                        <a:t>African American or Black</a:t>
                      </a:r>
                    </a:p>
                    <a:p>
                      <a:pPr marL="742950" lvl="1" indent="-285750">
                        <a:buFontTx/>
                        <a:buChar char="-"/>
                      </a:pPr>
                      <a:r>
                        <a:rPr lang="en-US" dirty="0"/>
                        <a:t>Alaskan Native or Native American</a:t>
                      </a:r>
                    </a:p>
                    <a:p>
                      <a:pPr marL="742950" lvl="1" indent="-285750">
                        <a:buFontTx/>
                        <a:buChar char="-"/>
                      </a:pPr>
                      <a:r>
                        <a:rPr lang="en-US" dirty="0"/>
                        <a:t>Asian</a:t>
                      </a:r>
                    </a:p>
                    <a:p>
                      <a:pPr marL="742950" lvl="1" indent="-285750">
                        <a:buFontTx/>
                        <a:buChar char="-"/>
                      </a:pPr>
                      <a:r>
                        <a:rPr lang="en-US" dirty="0"/>
                        <a:t>Hispanic or Latinx</a:t>
                      </a:r>
                    </a:p>
                    <a:p>
                      <a:pPr marL="742950" lvl="1" indent="-285750">
                        <a:buFontTx/>
                        <a:buChar char="-"/>
                      </a:pPr>
                      <a:r>
                        <a:rPr lang="en-US" dirty="0"/>
                        <a:t>Native Hawaiian or Pacific Islander</a:t>
                      </a:r>
                    </a:p>
                    <a:p>
                      <a:pPr marL="742950" lvl="1" indent="-285750">
                        <a:buFontTx/>
                        <a:buChar char="-"/>
                      </a:pPr>
                      <a:r>
                        <a:rPr lang="en-US" dirty="0"/>
                        <a:t>Two or more races or ethnicities</a:t>
                      </a:r>
                    </a:p>
                    <a:p>
                      <a:pPr marL="742950" lvl="1" indent="-285750">
                        <a:buFontTx/>
                        <a:buChar char="-"/>
                      </a:pPr>
                      <a:r>
                        <a:rPr lang="en-US" dirty="0"/>
                        <a:t>Lesbian, gay, bisexual, transgender or a member of the queer community</a:t>
                      </a:r>
                    </a:p>
                    <a:p>
                      <a:pPr marL="285750" indent="-285750">
                        <a:buFontTx/>
                        <a:buChar char="-"/>
                      </a:pPr>
                      <a:endParaRPr lang="en-US" dirty="0"/>
                    </a:p>
                    <a:p>
                      <a:pPr marL="285750" indent="-285750">
                        <a:buFontTx/>
                        <a:buChar char="-"/>
                      </a:pPr>
                      <a:endParaRPr lang="en-US" dirty="0"/>
                    </a:p>
                  </a:txBody>
                  <a:tcPr/>
                </a:tc>
                <a:tc>
                  <a:txBody>
                    <a:bodyPr/>
                    <a:lstStyle/>
                    <a:p>
                      <a:pPr marL="285750" indent="-285750">
                        <a:buFontTx/>
                        <a:buChar char="-"/>
                      </a:pPr>
                      <a:r>
                        <a:rPr lang="en-US" dirty="0"/>
                        <a:t>SB 826 ("Women on Boards") and AB 979 ("Underrepresented Communities on Boards")</a:t>
                      </a:r>
                    </a:p>
                    <a:p>
                      <a:pPr marL="285750" indent="-285750">
                        <a:buFontTx/>
                        <a:buChar char="-"/>
                      </a:pPr>
                      <a:endParaRPr lang="en-US" dirty="0"/>
                    </a:p>
                    <a:p>
                      <a:pPr marL="285750" indent="-285750">
                        <a:buFontTx/>
                        <a:buChar char="-"/>
                      </a:pPr>
                      <a:r>
                        <a:rPr lang="en-US" dirty="0"/>
                        <a:t>Both laws have been found by California judges to be improper government mandates</a:t>
                      </a:r>
                    </a:p>
                    <a:p>
                      <a:pPr marL="742950" lvl="1" indent="-285750">
                        <a:buFontTx/>
                        <a:buChar char="-"/>
                      </a:pPr>
                      <a:r>
                        <a:rPr lang="en-US" dirty="0"/>
                        <a:t>Female</a:t>
                      </a:r>
                    </a:p>
                    <a:p>
                      <a:pPr marL="742950" lvl="1" indent="-285750">
                        <a:buFontTx/>
                        <a:buChar char="-"/>
                      </a:pPr>
                      <a:r>
                        <a:rPr lang="en-US" dirty="0"/>
                        <a:t>Underrepresented community</a:t>
                      </a:r>
                    </a:p>
                    <a:p>
                      <a:pPr marL="1200150" lvl="2" indent="-285750">
                        <a:buFontTx/>
                        <a:buChar char="-"/>
                      </a:pPr>
                      <a:r>
                        <a:rPr lang="en-US" dirty="0"/>
                        <a:t>an individual who self-identifies as Black, African American, Hispanic, Latino, Asian, Pacific Islander, Native American, Native Hawaiian, or Alaska Native, or who self-identifies as gay, lesbian, bisexual, or transgender.</a:t>
                      </a:r>
                    </a:p>
                    <a:p>
                      <a:pPr marL="285750" indent="-285750">
                        <a:buFontTx/>
                        <a:buChar char="-"/>
                      </a:pPr>
                      <a:endParaRPr lang="en-US" dirty="0"/>
                    </a:p>
                    <a:p>
                      <a:pPr marL="285750" indent="-285750">
                        <a:buFontTx/>
                        <a:buChar char="-"/>
                      </a:pPr>
                      <a:endParaRPr lang="en-US" dirty="0"/>
                    </a:p>
                    <a:p>
                      <a:endParaRPr lang="en-US" dirty="0"/>
                    </a:p>
                  </a:txBody>
                  <a:tcPr/>
                </a:tc>
                <a:extLst>
                  <a:ext uri="{0D108BD9-81ED-4DB2-BD59-A6C34878D82A}">
                    <a16:rowId xmlns:a16="http://schemas.microsoft.com/office/drawing/2014/main" val="4037591803"/>
                  </a:ext>
                </a:extLst>
              </a:tr>
            </a:tbl>
          </a:graphicData>
        </a:graphic>
      </p:graphicFrame>
    </p:spTree>
    <p:extLst>
      <p:ext uri="{BB962C8B-B14F-4D97-AF65-F5344CB8AC3E}">
        <p14:creationId xmlns:p14="http://schemas.microsoft.com/office/powerpoint/2010/main" val="22173173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1B42B8-84EC-7FD6-344E-3C8AE7FD6A2C}"/>
              </a:ext>
            </a:extLst>
          </p:cNvPr>
          <p:cNvSpPr>
            <a:spLocks noGrp="1"/>
          </p:cNvSpPr>
          <p:nvPr>
            <p:ph type="title"/>
          </p:nvPr>
        </p:nvSpPr>
        <p:spPr>
          <a:xfrm>
            <a:off x="648928" y="338328"/>
            <a:ext cx="3685032" cy="1608328"/>
          </a:xfrm>
        </p:spPr>
        <p:txBody>
          <a:bodyPr>
            <a:normAutofit fontScale="90000"/>
          </a:bodyPr>
          <a:lstStyle/>
          <a:p>
            <a:r>
              <a:rPr lang="en-US" sz="3600" dirty="0"/>
              <a:t>Proposed Board Diversity Guidelines for Adoption</a:t>
            </a:r>
          </a:p>
        </p:txBody>
      </p:sp>
      <p:sp>
        <p:nvSpPr>
          <p:cNvPr id="3" name="Content Placeholder 2">
            <a:extLst>
              <a:ext uri="{FF2B5EF4-FFF2-40B4-BE49-F238E27FC236}">
                <a16:creationId xmlns:a16="http://schemas.microsoft.com/office/drawing/2014/main" id="{9986C8F5-26B5-4211-1306-AAFF77B20632}"/>
              </a:ext>
            </a:extLst>
          </p:cNvPr>
          <p:cNvSpPr>
            <a:spLocks noGrp="1"/>
          </p:cNvSpPr>
          <p:nvPr>
            <p:ph idx="1"/>
          </p:nvPr>
        </p:nvSpPr>
        <p:spPr>
          <a:xfrm>
            <a:off x="4864100" y="338328"/>
            <a:ext cx="6675627" cy="1605083"/>
          </a:xfrm>
        </p:spPr>
        <p:txBody>
          <a:bodyPr anchor="ctr">
            <a:normAutofit/>
          </a:bodyPr>
          <a:lstStyle/>
          <a:p>
            <a:pPr marL="0" indent="0">
              <a:buNone/>
            </a:pPr>
            <a:r>
              <a:rPr lang="en-US" sz="2000" dirty="0"/>
              <a:t>Proposed amended Corporate Governance Guidelines and Nominating &amp; Corporate Governance Committee Charter to include diversity.  Full versions of the documents can be found in the appendix.</a:t>
            </a:r>
          </a:p>
        </p:txBody>
      </p:sp>
      <p:sp>
        <p:nvSpPr>
          <p:cNvPr id="16" name="Rectangle 15">
            <a:extLst>
              <a:ext uri="{FF2B5EF4-FFF2-40B4-BE49-F238E27FC236}">
                <a16:creationId xmlns:a16="http://schemas.microsoft.com/office/drawing/2014/main" id="{5AAE9118-0436-4488-AC4A-C14DF6A7B6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2211010"/>
            <a:ext cx="12192002" cy="464699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ounded Rectangle 26">
            <a:extLst>
              <a:ext uri="{FF2B5EF4-FFF2-40B4-BE49-F238E27FC236}">
                <a16:creationId xmlns:a16="http://schemas.microsoft.com/office/drawing/2014/main" id="{1B10F861-B8F1-49C7-BD58-EAB20CEE7F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564" y="2423160"/>
            <a:ext cx="5613569" cy="3930315"/>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37474F5B-1D06-9410-5400-3F00A74A53E5}"/>
              </a:ext>
            </a:extLst>
          </p:cNvPr>
          <p:cNvPicPr>
            <a:picLocks noChangeAspect="1"/>
          </p:cNvPicPr>
          <p:nvPr/>
        </p:nvPicPr>
        <p:blipFill>
          <a:blip r:embed="rId2"/>
          <a:stretch>
            <a:fillRect/>
          </a:stretch>
        </p:blipFill>
        <p:spPr>
          <a:xfrm>
            <a:off x="641180" y="3213130"/>
            <a:ext cx="4974336" cy="2696603"/>
          </a:xfrm>
          <a:prstGeom prst="rect">
            <a:avLst/>
          </a:prstGeom>
        </p:spPr>
      </p:pic>
      <p:sp>
        <p:nvSpPr>
          <p:cNvPr id="20" name="Rounded Rectangle 16">
            <a:extLst>
              <a:ext uri="{FF2B5EF4-FFF2-40B4-BE49-F238E27FC236}">
                <a16:creationId xmlns:a16="http://schemas.microsoft.com/office/drawing/2014/main" id="{61F6E425-22AB-4DA2-8FAC-58ADB58EF6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54749" y="2423160"/>
            <a:ext cx="5613569" cy="3930315"/>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8E401104-7B86-D480-9ECD-48592D675951}"/>
              </a:ext>
            </a:extLst>
          </p:cNvPr>
          <p:cNvPicPr>
            <a:picLocks noChangeAspect="1"/>
          </p:cNvPicPr>
          <p:nvPr/>
        </p:nvPicPr>
        <p:blipFill>
          <a:blip r:embed="rId3"/>
          <a:stretch>
            <a:fillRect/>
          </a:stretch>
        </p:blipFill>
        <p:spPr>
          <a:xfrm>
            <a:off x="6576484" y="3532517"/>
            <a:ext cx="4974336" cy="1711599"/>
          </a:xfrm>
          <a:prstGeom prst="rect">
            <a:avLst/>
          </a:prstGeom>
        </p:spPr>
      </p:pic>
      <p:sp>
        <p:nvSpPr>
          <p:cNvPr id="4" name="Slide Number Placeholder 3">
            <a:extLst>
              <a:ext uri="{FF2B5EF4-FFF2-40B4-BE49-F238E27FC236}">
                <a16:creationId xmlns:a16="http://schemas.microsoft.com/office/drawing/2014/main" id="{C8817947-0A34-2158-3DBC-EE065E4D0932}"/>
              </a:ext>
            </a:extLst>
          </p:cNvPr>
          <p:cNvSpPr>
            <a:spLocks noGrp="1"/>
          </p:cNvSpPr>
          <p:nvPr>
            <p:ph type="sldNum" sz="quarter" idx="12"/>
          </p:nvPr>
        </p:nvSpPr>
        <p:spPr>
          <a:xfrm>
            <a:off x="10853928" y="6356350"/>
            <a:ext cx="685800" cy="365125"/>
          </a:xfrm>
        </p:spPr>
        <p:txBody>
          <a:bodyPr>
            <a:normAutofit/>
          </a:bodyPr>
          <a:lstStyle/>
          <a:p>
            <a:pPr>
              <a:spcAft>
                <a:spcPts val="600"/>
              </a:spcAft>
            </a:pPr>
            <a:fld id="{91BA51A8-F229-4BDE-B1A4-268F475480CD}" type="slidenum">
              <a:rPr lang="en-US">
                <a:solidFill>
                  <a:srgbClr val="595959"/>
                </a:solidFill>
              </a:rPr>
              <a:pPr>
                <a:spcAft>
                  <a:spcPts val="600"/>
                </a:spcAft>
              </a:pPr>
              <a:t>12</a:t>
            </a:fld>
            <a:endParaRPr lang="en-US">
              <a:solidFill>
                <a:srgbClr val="595959"/>
              </a:solidFill>
            </a:endParaRPr>
          </a:p>
        </p:txBody>
      </p:sp>
      <p:sp>
        <p:nvSpPr>
          <p:cNvPr id="15" name="Content Placeholder 2">
            <a:extLst>
              <a:ext uri="{FF2B5EF4-FFF2-40B4-BE49-F238E27FC236}">
                <a16:creationId xmlns:a16="http://schemas.microsoft.com/office/drawing/2014/main" id="{D65F68B1-BE3C-166D-E3F1-4782DA404519}"/>
              </a:ext>
            </a:extLst>
          </p:cNvPr>
          <p:cNvSpPr txBox="1">
            <a:spLocks/>
          </p:cNvSpPr>
          <p:nvPr/>
        </p:nvSpPr>
        <p:spPr>
          <a:xfrm>
            <a:off x="6576484" y="2607442"/>
            <a:ext cx="4544313" cy="699342"/>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000" dirty="0"/>
              <a:t>CORPORATE GOVERNANCE GUIDELINES</a:t>
            </a:r>
          </a:p>
        </p:txBody>
      </p:sp>
      <p:sp>
        <p:nvSpPr>
          <p:cNvPr id="17" name="Content Placeholder 2">
            <a:extLst>
              <a:ext uri="{FF2B5EF4-FFF2-40B4-BE49-F238E27FC236}">
                <a16:creationId xmlns:a16="http://schemas.microsoft.com/office/drawing/2014/main" id="{24AE853A-2C60-A6CC-E1F4-45180E8A994B}"/>
              </a:ext>
            </a:extLst>
          </p:cNvPr>
          <p:cNvSpPr txBox="1">
            <a:spLocks/>
          </p:cNvSpPr>
          <p:nvPr/>
        </p:nvSpPr>
        <p:spPr>
          <a:xfrm>
            <a:off x="856191" y="2513788"/>
            <a:ext cx="4544313" cy="699342"/>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000" dirty="0"/>
              <a:t>NOMINATING &amp; CORPORATE GOVERNANCE COMMITTEE CHARTER</a:t>
            </a:r>
          </a:p>
        </p:txBody>
      </p:sp>
    </p:spTree>
    <p:extLst>
      <p:ext uri="{BB962C8B-B14F-4D97-AF65-F5344CB8AC3E}">
        <p14:creationId xmlns:p14="http://schemas.microsoft.com/office/powerpoint/2010/main" val="29833728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6C4A2-88B4-4E43-BF89-6363A20D5683}"/>
              </a:ext>
            </a:extLst>
          </p:cNvPr>
          <p:cNvSpPr>
            <a:spLocks noGrp="1"/>
          </p:cNvSpPr>
          <p:nvPr>
            <p:ph type="title"/>
          </p:nvPr>
        </p:nvSpPr>
        <p:spPr>
          <a:xfrm>
            <a:off x="384842" y="-80733"/>
            <a:ext cx="10515600" cy="654050"/>
          </a:xfrm>
        </p:spPr>
        <p:txBody>
          <a:bodyPr>
            <a:noAutofit/>
          </a:bodyPr>
          <a:lstStyle/>
          <a:p>
            <a:pPr>
              <a:lnSpc>
                <a:spcPct val="150000"/>
              </a:lnSpc>
            </a:pPr>
            <a:r>
              <a:rPr lang="en-US" sz="3200" dirty="0"/>
              <a:t>ESG Committee Next Steps</a:t>
            </a:r>
            <a:endParaRPr lang="en-US" sz="3200" i="1" dirty="0"/>
          </a:p>
        </p:txBody>
      </p:sp>
      <p:sp>
        <p:nvSpPr>
          <p:cNvPr id="4" name="Slide Number Placeholder 3">
            <a:extLst>
              <a:ext uri="{FF2B5EF4-FFF2-40B4-BE49-F238E27FC236}">
                <a16:creationId xmlns:a16="http://schemas.microsoft.com/office/drawing/2014/main" id="{A8C47BE3-B8BC-452A-9563-4D27B4C121F1}"/>
              </a:ext>
            </a:extLst>
          </p:cNvPr>
          <p:cNvSpPr>
            <a:spLocks noGrp="1"/>
          </p:cNvSpPr>
          <p:nvPr>
            <p:ph type="sldNum" sz="quarter" idx="12"/>
          </p:nvPr>
        </p:nvSpPr>
        <p:spPr/>
        <p:txBody>
          <a:bodyPr/>
          <a:lstStyle/>
          <a:p>
            <a:fld id="{91BA51A8-F229-4BDE-B1A4-268F475480CD}" type="slidenum">
              <a:rPr lang="en-US" smtClean="0"/>
              <a:t>13</a:t>
            </a:fld>
            <a:endParaRPr lang="en-US"/>
          </a:p>
        </p:txBody>
      </p:sp>
      <p:graphicFrame>
        <p:nvGraphicFramePr>
          <p:cNvPr id="6" name="Table 6">
            <a:extLst>
              <a:ext uri="{FF2B5EF4-FFF2-40B4-BE49-F238E27FC236}">
                <a16:creationId xmlns:a16="http://schemas.microsoft.com/office/drawing/2014/main" id="{69B3B39E-6E6B-4099-9563-01213C0CEF1C}"/>
              </a:ext>
            </a:extLst>
          </p:cNvPr>
          <p:cNvGraphicFramePr>
            <a:graphicFrameLocks noGrp="1"/>
          </p:cNvGraphicFramePr>
          <p:nvPr>
            <p:ph idx="1"/>
            <p:extLst>
              <p:ext uri="{D42A27DB-BD31-4B8C-83A1-F6EECF244321}">
                <p14:modId xmlns:p14="http://schemas.microsoft.com/office/powerpoint/2010/main" val="2820434662"/>
              </p:ext>
            </p:extLst>
          </p:nvPr>
        </p:nvGraphicFramePr>
        <p:xfrm>
          <a:off x="499462" y="658245"/>
          <a:ext cx="8775167" cy="5667315"/>
        </p:xfrm>
        <a:graphic>
          <a:graphicData uri="http://schemas.openxmlformats.org/drawingml/2006/table">
            <a:tbl>
              <a:tblPr firstRow="1" bandRow="1">
                <a:tableStyleId>{2D5ABB26-0587-4C30-8999-92F81FD0307C}</a:tableStyleId>
              </a:tblPr>
              <a:tblGrid>
                <a:gridCol w="5400812">
                  <a:extLst>
                    <a:ext uri="{9D8B030D-6E8A-4147-A177-3AD203B41FA5}">
                      <a16:colId xmlns:a16="http://schemas.microsoft.com/office/drawing/2014/main" val="80630593"/>
                    </a:ext>
                  </a:extLst>
                </a:gridCol>
                <a:gridCol w="3374355">
                  <a:extLst>
                    <a:ext uri="{9D8B030D-6E8A-4147-A177-3AD203B41FA5}">
                      <a16:colId xmlns:a16="http://schemas.microsoft.com/office/drawing/2014/main" val="614945624"/>
                    </a:ext>
                  </a:extLst>
                </a:gridCol>
              </a:tblGrid>
              <a:tr h="283361">
                <a:tc>
                  <a:txBody>
                    <a:bodyPr/>
                    <a:lstStyle/>
                    <a:p>
                      <a:r>
                        <a:rPr lang="en-US" sz="1400" b="1" dirty="0"/>
                        <a:t>TASK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en-US" sz="1400" b="1" dirty="0"/>
                        <a:t>DEADLINE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920341760"/>
                  </a:ext>
                </a:extLst>
              </a:tr>
              <a:tr h="680065">
                <a:tc>
                  <a:txBody>
                    <a:bodyPr/>
                    <a:lstStyle/>
                    <a:p>
                      <a:r>
                        <a:rPr lang="en-US" sz="1400" dirty="0"/>
                        <a:t>Update ISS per Proxy assessment and ISS consultation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a:t>Early June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44997891"/>
                  </a:ext>
                </a:extLst>
              </a:tr>
              <a:tr h="680065">
                <a:tc>
                  <a:txBody>
                    <a:bodyPr/>
                    <a:lstStyle/>
                    <a:p>
                      <a:r>
                        <a:rPr lang="en-US" sz="1400" dirty="0"/>
                        <a:t>Internal working committee finalize SASB/UNSDG feasibility &amp; timeline and make recommendations for ESG Committee review</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a:t>Mid June</a:t>
                      </a:r>
                    </a:p>
                    <a:p>
                      <a:endParaRPr lang="en-US" sz="1400" dirty="0"/>
                    </a:p>
                    <a:p>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44326267"/>
                  </a:ext>
                </a:extLst>
              </a:tr>
              <a:tr h="680065">
                <a:tc>
                  <a:txBody>
                    <a:bodyPr/>
                    <a:lstStyle/>
                    <a:p>
                      <a:r>
                        <a:rPr lang="en-US" sz="1400" dirty="0"/>
                        <a:t>ESG Committee to review and finalize and recommend selected SASB [goals] and UNSDG [alignment] to the board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a:t>Early July – provide materials in ample time to digest before July 26 meeting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9789826"/>
                  </a:ext>
                </a:extLst>
              </a:tr>
              <a:tr h="680065">
                <a:tc>
                  <a:txBody>
                    <a:bodyPr/>
                    <a:lstStyle/>
                    <a:p>
                      <a:r>
                        <a:rPr lang="en-US" sz="1400" dirty="0"/>
                        <a:t>Board to adopt selected SASB [goals] and UNSDG [alignment]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a:t>July 26 meeting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31875410"/>
                  </a:ext>
                </a:extLst>
              </a:tr>
              <a:tr h="283361">
                <a:tc>
                  <a:txBody>
                    <a:bodyPr/>
                    <a:lstStyle/>
                    <a:p>
                      <a:r>
                        <a:rPr lang="en-US" sz="1400" dirty="0"/>
                        <a:t>Document Approval:</a:t>
                      </a:r>
                    </a:p>
                    <a:p>
                      <a:pPr marL="285750" indent="-285750">
                        <a:buFontTx/>
                        <a:buChar char="-"/>
                      </a:pPr>
                      <a:r>
                        <a:rPr lang="en-US" sz="1400" dirty="0"/>
                        <a:t>Human Capital Management Guidelines (updated)</a:t>
                      </a:r>
                    </a:p>
                    <a:p>
                      <a:pPr marL="285750" indent="-285750">
                        <a:buFontTx/>
                        <a:buChar char="-"/>
                      </a:pPr>
                      <a:r>
                        <a:rPr lang="en-US" sz="1400" dirty="0"/>
                        <a:t>Environmental Commitment (updated)</a:t>
                      </a:r>
                    </a:p>
                    <a:p>
                      <a:pPr marL="285750" indent="-285750">
                        <a:buFontTx/>
                        <a:buChar char="-"/>
                      </a:pPr>
                      <a:r>
                        <a:rPr lang="en-US" sz="1400" dirty="0"/>
                        <a:t>Labor Rights Guidelines (new)</a:t>
                      </a:r>
                    </a:p>
                    <a:p>
                      <a:pPr marL="285750" indent="-285750">
                        <a:buFontTx/>
                        <a:buChar char="-"/>
                      </a:pPr>
                      <a:r>
                        <a:rPr lang="en-US" sz="1400" dirty="0"/>
                        <a:t>Vendor Code of Conduct (new)</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a:t>July 26 meeting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89972142"/>
                  </a:ext>
                </a:extLst>
              </a:tr>
              <a:tr h="481713">
                <a:tc>
                  <a:txBody>
                    <a:bodyPr/>
                    <a:lstStyle/>
                    <a:p>
                      <a:r>
                        <a:rPr lang="en-US" sz="1400" dirty="0"/>
                        <a:t>Board to approve adoption of diversity definition (if not approved in May meeting)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a:t>July 26 meeting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73865942"/>
                  </a:ext>
                </a:extLst>
              </a:tr>
              <a:tr h="283361">
                <a:tc>
                  <a:txBody>
                    <a:bodyPr/>
                    <a:lstStyle/>
                    <a:p>
                      <a:r>
                        <a:rPr lang="en-US" sz="1400" dirty="0"/>
                        <a:t>Disclose Operator Survey results as available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July 26 meeting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48571557"/>
                  </a:ext>
                </a:extLst>
              </a:tr>
              <a:tr h="283361">
                <a:tc>
                  <a:txBody>
                    <a:bodyPr/>
                    <a:lstStyle/>
                    <a:p>
                      <a:r>
                        <a:rPr lang="en-US" sz="1400" dirty="0"/>
                        <a:t>Begin TCFD Disclosures discussion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a:t>October meeting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29736603"/>
                  </a:ext>
                </a:extLst>
              </a:tr>
              <a:tr h="283361">
                <a:tc>
                  <a:txBody>
                    <a:bodyPr/>
                    <a:lstStyle/>
                    <a:p>
                      <a:r>
                        <a:rPr lang="en-US" sz="1400" dirty="0"/>
                        <a:t>Publish ESG Report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a:t>Nov. 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42325939"/>
                  </a:ext>
                </a:extLst>
              </a:tr>
            </a:tbl>
          </a:graphicData>
        </a:graphic>
      </p:graphicFrame>
    </p:spTree>
    <p:extLst>
      <p:ext uri="{BB962C8B-B14F-4D97-AF65-F5344CB8AC3E}">
        <p14:creationId xmlns:p14="http://schemas.microsoft.com/office/powerpoint/2010/main" val="33718901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F01019-8C02-6895-9159-D41C735BE4EA}"/>
              </a:ext>
            </a:extLst>
          </p:cNvPr>
          <p:cNvSpPr>
            <a:spLocks noGrp="1"/>
          </p:cNvSpPr>
          <p:nvPr>
            <p:ph type="title"/>
          </p:nvPr>
        </p:nvSpPr>
        <p:spPr>
          <a:xfrm>
            <a:off x="838200" y="218546"/>
            <a:ext cx="10515600" cy="1325563"/>
          </a:xfrm>
        </p:spPr>
        <p:txBody>
          <a:bodyPr/>
          <a:lstStyle/>
          <a:p>
            <a:r>
              <a:rPr lang="en-US" dirty="0"/>
              <a:t>Appendix	</a:t>
            </a:r>
          </a:p>
        </p:txBody>
      </p:sp>
      <p:sp>
        <p:nvSpPr>
          <p:cNvPr id="3" name="Content Placeholder 2">
            <a:extLst>
              <a:ext uri="{FF2B5EF4-FFF2-40B4-BE49-F238E27FC236}">
                <a16:creationId xmlns:a16="http://schemas.microsoft.com/office/drawing/2014/main" id="{3A55BBB4-557F-DB44-BE6B-2CF7CA5D6452}"/>
              </a:ext>
            </a:extLst>
          </p:cNvPr>
          <p:cNvSpPr>
            <a:spLocks noGrp="1"/>
          </p:cNvSpPr>
          <p:nvPr>
            <p:ph idx="1"/>
          </p:nvPr>
        </p:nvSpPr>
        <p:spPr/>
        <p:txBody>
          <a:bodyPr/>
          <a:lstStyle/>
          <a:p>
            <a:r>
              <a:rPr lang="en-US" dirty="0"/>
              <a:t>Nareit comment letter regarding SEC Climate Disclosure Proposal</a:t>
            </a:r>
          </a:p>
          <a:p>
            <a:r>
              <a:rPr lang="en-US" dirty="0"/>
              <a:t>Examples of Diverse Candidate Search Language</a:t>
            </a:r>
          </a:p>
          <a:p>
            <a:r>
              <a:rPr lang="en-US" dirty="0"/>
              <a:t>Amendment</a:t>
            </a:r>
            <a:r>
              <a:rPr lang="en-US" dirty="0">
                <a:solidFill>
                  <a:schemeClr val="tx1"/>
                </a:solidFill>
              </a:rPr>
              <a:t> to Corporate Governance Guidelines </a:t>
            </a:r>
          </a:p>
          <a:p>
            <a:r>
              <a:rPr lang="en-US" dirty="0"/>
              <a:t>Amendment to </a:t>
            </a:r>
            <a:r>
              <a:rPr lang="en-US" dirty="0">
                <a:solidFill>
                  <a:schemeClr val="tx1"/>
                </a:solidFill>
              </a:rPr>
              <a:t>Nomination &amp; Corporate Governance Committee Charter </a:t>
            </a:r>
          </a:p>
        </p:txBody>
      </p:sp>
      <p:sp>
        <p:nvSpPr>
          <p:cNvPr id="4" name="Slide Number Placeholder 3">
            <a:extLst>
              <a:ext uri="{FF2B5EF4-FFF2-40B4-BE49-F238E27FC236}">
                <a16:creationId xmlns:a16="http://schemas.microsoft.com/office/drawing/2014/main" id="{E4C361AF-EE50-7037-4C04-ED7FD9EA16D2}"/>
              </a:ext>
            </a:extLst>
          </p:cNvPr>
          <p:cNvSpPr>
            <a:spLocks noGrp="1"/>
          </p:cNvSpPr>
          <p:nvPr>
            <p:ph type="sldNum" sz="quarter" idx="12"/>
          </p:nvPr>
        </p:nvSpPr>
        <p:spPr/>
        <p:txBody>
          <a:bodyPr/>
          <a:lstStyle/>
          <a:p>
            <a:fld id="{91BA51A8-F229-4BDE-B1A4-268F475480CD}" type="slidenum">
              <a:rPr lang="en-US" smtClean="0"/>
              <a:t>14</a:t>
            </a:fld>
            <a:endParaRPr lang="en-US"/>
          </a:p>
        </p:txBody>
      </p:sp>
    </p:spTree>
    <p:extLst>
      <p:ext uri="{BB962C8B-B14F-4D97-AF65-F5344CB8AC3E}">
        <p14:creationId xmlns:p14="http://schemas.microsoft.com/office/powerpoint/2010/main" val="58475647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14019</TotalTime>
  <Words>1402</Words>
  <Application>Microsoft Office PowerPoint</Application>
  <PresentationFormat>Widescreen</PresentationFormat>
  <Paragraphs>167</Paragraphs>
  <Slides>14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Calibri Light</vt:lpstr>
      <vt:lpstr>Wingdings</vt:lpstr>
      <vt:lpstr>Office Theme</vt:lpstr>
      <vt:lpstr>LTC ESG  Committee Meeting</vt:lpstr>
      <vt:lpstr>Agenda</vt:lpstr>
      <vt:lpstr>LTC ESG in Action</vt:lpstr>
      <vt:lpstr>LTC ESG in Action – Consultant / Vendor Update</vt:lpstr>
      <vt:lpstr>SEC Climate Disclosure Update and NAREIT Response</vt:lpstr>
      <vt:lpstr>ISS Ratings</vt:lpstr>
      <vt:lpstr>ISS Focus Areas for Board Diversity</vt:lpstr>
      <vt:lpstr>Discussion on LTC Adopting Board Diversity Guidelines</vt:lpstr>
      <vt:lpstr>Discussion on LTC Adopting Board Diversity Guidelines </vt:lpstr>
      <vt:lpstr>Diversity Definition Discussion</vt:lpstr>
      <vt:lpstr>Diversity Definition Discussion</vt:lpstr>
      <vt:lpstr>Proposed Board Diversity Guidelines for Adoption</vt:lpstr>
      <vt:lpstr>ESG Committee Next Steps</vt:lpstr>
      <vt:lpstr>Appendix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ESG Committee Update</dc:title>
  <dc:creator>Mandi Hogan</dc:creator>
  <cp:lastModifiedBy>Mandi Hogan</cp:lastModifiedBy>
  <cp:revision>139</cp:revision>
  <cp:lastPrinted>2022-04-11T17:00:08Z</cp:lastPrinted>
  <dcterms:created xsi:type="dcterms:W3CDTF">2022-03-29T21:55:29Z</dcterms:created>
  <dcterms:modified xsi:type="dcterms:W3CDTF">2022-05-20T15:54:41Z</dcterms:modified>
</cp:coreProperties>
</file>