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2"/>
  </p:notesMasterIdLst>
  <p:sldIdLst>
    <p:sldId id="278" r:id="rId5"/>
    <p:sldId id="279" r:id="rId6"/>
    <p:sldId id="280" r:id="rId7"/>
    <p:sldId id="281" r:id="rId8"/>
    <p:sldId id="283" r:id="rId9"/>
    <p:sldId id="284" r:id="rId10"/>
    <p:sldId id="28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000" autoAdjust="0"/>
    <p:restoredTop sz="94619" autoAdjust="0"/>
  </p:normalViewPr>
  <p:slideViewPr>
    <p:cSldViewPr snapToGrid="0">
      <p:cViewPr>
        <p:scale>
          <a:sx n="70" d="100"/>
          <a:sy n="70" d="100"/>
        </p:scale>
        <p:origin x="135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01546-198A-4195-BCF8-F0FF54C90E5E}" type="datetimeFigureOut">
              <a:rPr lang="en-US" smtClean="0"/>
              <a:t>5/13/2022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DE88F-1F85-4A27-9D34-D74A50E7B0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091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7847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5/13/2022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746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5/13/2022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865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5/13/2022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40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5/13/2022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205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5/13/2022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120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5/13/2022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94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5/13/2022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130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5/13/2022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556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5/13/2022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56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5/13/2022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50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5/13/2022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85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5/13/2022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5291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5/13/2022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092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5/13/2022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647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5/13/2022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254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5/13/2022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9783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A1C807-B9AD-4C9B-BF9F-60F034289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 useBgFill="1">
        <p:nvSpPr>
          <p:cNvPr id="103" name="Freeform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7131809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9962" y="1673524"/>
            <a:ext cx="3485073" cy="2420504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Three Alberto’s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93FB3F-A8D4-46D3-A1C6-C79C64563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9965" y="4157933"/>
            <a:ext cx="3485072" cy="1026544"/>
          </a:xfrm>
        </p:spPr>
        <p:txBody>
          <a:bodyPr>
            <a:normAutofit/>
          </a:bodyPr>
          <a:lstStyle/>
          <a:p>
            <a:pPr algn="l"/>
            <a:r>
              <a:rPr lang="en-US" sz="2300" dirty="0"/>
              <a:t>Logo Brief</a:t>
            </a:r>
          </a:p>
        </p:txBody>
      </p:sp>
    </p:spTree>
    <p:extLst>
      <p:ext uri="{BB962C8B-B14F-4D97-AF65-F5344CB8AC3E}">
        <p14:creationId xmlns:p14="http://schemas.microsoft.com/office/powerpoint/2010/main" val="4167884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0EF2A0DA-AE81-4A45-972E-646AC2870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B2D6DE-C9B5-4678-91EF-77E85F235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536FA4E-0152-4E27-91DA-0FC22D184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7026" y="1"/>
            <a:ext cx="593497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559F60-4CE1-4E2F-86EA-1B60679F1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0493" y="609600"/>
            <a:ext cx="4538124" cy="970450"/>
          </a:xfrm>
        </p:spPr>
        <p:txBody>
          <a:bodyPr anchor="b">
            <a:normAutofit/>
          </a:bodyPr>
          <a:lstStyle/>
          <a:p>
            <a:pPr algn="l"/>
            <a:r>
              <a:rPr lang="en-US" sz="4000" dirty="0"/>
              <a:t>Dimensions	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260476B-CCA6-412B-A9C5-399C34AE6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0493" y="1732449"/>
            <a:ext cx="4403596" cy="4058751"/>
          </a:xfrm>
        </p:spPr>
        <p:txBody>
          <a:bodyPr anchor="t">
            <a:normAutofit/>
          </a:bodyPr>
          <a:lstStyle/>
          <a:p>
            <a:pPr marL="36900" lvl="0" indent="0">
              <a:buNone/>
            </a:pPr>
            <a:r>
              <a:rPr lang="en-US" sz="2400" dirty="0"/>
              <a:t>Background</a:t>
            </a:r>
          </a:p>
          <a:p>
            <a:pPr marL="36900" lvl="0" indent="0">
              <a:buNone/>
            </a:pPr>
            <a:r>
              <a:rPr lang="en-US" sz="2400" dirty="0"/>
              <a:t>Brand Dimensions</a:t>
            </a:r>
          </a:p>
          <a:p>
            <a:pPr lvl="0">
              <a:buFontTx/>
              <a:buChar char="-"/>
            </a:pPr>
            <a:r>
              <a:rPr lang="en-US" sz="2400" dirty="0"/>
              <a:t>Voice and Personality </a:t>
            </a:r>
          </a:p>
          <a:p>
            <a:pPr lvl="0">
              <a:buFontTx/>
              <a:buChar char="-"/>
            </a:pPr>
            <a:r>
              <a:rPr lang="en-US" sz="2400" dirty="0"/>
              <a:t>Additional Background </a:t>
            </a:r>
          </a:p>
          <a:p>
            <a:pPr lvl="0">
              <a:buFontTx/>
              <a:buChar char="-"/>
            </a:pPr>
            <a:r>
              <a:rPr lang="en-US" sz="2400" dirty="0"/>
              <a:t>Brand Promise</a:t>
            </a:r>
          </a:p>
          <a:p>
            <a:pPr marL="36900" lvl="0" indent="0">
              <a:buNone/>
            </a:pPr>
            <a:r>
              <a:rPr lang="en-US" sz="2400" dirty="0"/>
              <a:t>Brief Requirements</a:t>
            </a:r>
          </a:p>
        </p:txBody>
      </p:sp>
    </p:spTree>
    <p:extLst>
      <p:ext uri="{BB962C8B-B14F-4D97-AF65-F5344CB8AC3E}">
        <p14:creationId xmlns:p14="http://schemas.microsoft.com/office/powerpoint/2010/main" val="3220235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04330-A8AA-4D6D-AB55-89A571EE0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19FD9-69D2-42F2-B641-CE1B32A73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‘The Three </a:t>
            </a:r>
            <a:r>
              <a:rPr lang="en-AU" dirty="0" err="1"/>
              <a:t>Albertos</a:t>
            </a:r>
            <a:r>
              <a:rPr lang="en-AU" dirty="0"/>
              <a:t>’ is an online wine retailer for old world wines within Australia. </a:t>
            </a:r>
          </a:p>
          <a:p>
            <a:r>
              <a:rPr lang="en-AU" dirty="0"/>
              <a:t>Specialising in premium Spanish wines predominantly, but also carrying a good selection of premium Italian and French wines, and a smaller selection of Portuguese, German and Hungarian wines. </a:t>
            </a:r>
          </a:p>
          <a:p>
            <a:r>
              <a:rPr lang="en-AU" dirty="0"/>
              <a:t>The Name ‘Three </a:t>
            </a:r>
            <a:r>
              <a:rPr lang="en-AU" dirty="0" err="1"/>
              <a:t>Albertos</a:t>
            </a:r>
            <a:r>
              <a:rPr lang="en-AU" dirty="0"/>
              <a:t>’ is in acknowledgment of Spanish family heritage -  and a father and two uncles all named Alberto. </a:t>
            </a:r>
          </a:p>
          <a:p>
            <a:r>
              <a:rPr lang="en-AU" dirty="0"/>
              <a:t>The Online store may evolve into a physical presence over time.</a:t>
            </a:r>
          </a:p>
        </p:txBody>
      </p:sp>
    </p:spTree>
    <p:extLst>
      <p:ext uri="{BB962C8B-B14F-4D97-AF65-F5344CB8AC3E}">
        <p14:creationId xmlns:p14="http://schemas.microsoft.com/office/powerpoint/2010/main" val="3129552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3962F-E6B6-4076-B6DB-1117DEC4F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Brand Dimensions – Voice and Personality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9C9FF-2404-48B4-9DD4-43A8F89D3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Visual perception requirements: </a:t>
            </a:r>
          </a:p>
          <a:p>
            <a:pPr lvl="1"/>
            <a:r>
              <a:rPr lang="en-AU" dirty="0"/>
              <a:t>Primary : Premium, beautiful, expensive, aspirational, reliable, established, mature, discerning, trustworthy, knowledgeable e.g. </a:t>
            </a:r>
            <a:r>
              <a:rPr lang="en-AU" dirty="0" err="1"/>
              <a:t>Vueve</a:t>
            </a:r>
            <a:r>
              <a:rPr lang="en-AU" dirty="0"/>
              <a:t> </a:t>
            </a:r>
            <a:r>
              <a:rPr lang="en-AU" dirty="0" err="1"/>
              <a:t>Clicquot</a:t>
            </a:r>
            <a:endParaRPr lang="en-AU" dirty="0"/>
          </a:p>
          <a:p>
            <a:pPr lvl="1"/>
            <a:r>
              <a:rPr lang="en-AU" dirty="0"/>
              <a:t>Secondary: Accessible, informal, not stuffy, not exclusive, helpful </a:t>
            </a:r>
            <a:r>
              <a:rPr lang="en-AU" dirty="0" err="1"/>
              <a:t>e.g</a:t>
            </a:r>
            <a:r>
              <a:rPr lang="en-AU" dirty="0"/>
              <a:t> Tesla</a:t>
            </a:r>
          </a:p>
          <a:p>
            <a:pPr lvl="1"/>
            <a:r>
              <a:rPr lang="en-AU" dirty="0"/>
              <a:t>Clean, logo on white or light coloured background ideally          </a:t>
            </a:r>
          </a:p>
          <a:p>
            <a:r>
              <a:rPr lang="en-AU" dirty="0"/>
              <a:t>Verbal perception requirements including font selection: </a:t>
            </a:r>
          </a:p>
          <a:p>
            <a:pPr lvl="1"/>
            <a:r>
              <a:rPr lang="en-AU" dirty="0"/>
              <a:t>Clean, mature, knowledgeable, accessible, informative trustworthy and reliable </a:t>
            </a:r>
          </a:p>
        </p:txBody>
      </p:sp>
    </p:spTree>
    <p:extLst>
      <p:ext uri="{BB962C8B-B14F-4D97-AF65-F5344CB8AC3E}">
        <p14:creationId xmlns:p14="http://schemas.microsoft.com/office/powerpoint/2010/main" val="2852452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3962F-E6B6-4076-B6DB-1117DEC4F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AU" dirty="0"/>
              <a:t>Brand Dimensions - Additional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9C9FF-2404-48B4-9DD4-43A8F89D3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/>
              <a:t>Vision – create wonder through wine / spread joy through win</a:t>
            </a:r>
          </a:p>
          <a:p>
            <a:r>
              <a:rPr lang="en-AU" dirty="0"/>
              <a:t>Purpose – </a:t>
            </a:r>
            <a:r>
              <a:rPr lang="en-US" dirty="0">
                <a:sym typeface="Barlow"/>
              </a:rPr>
              <a:t>Make premium European wine accessible to Australians</a:t>
            </a:r>
            <a:endParaRPr lang="en-AU" dirty="0"/>
          </a:p>
          <a:p>
            <a:r>
              <a:rPr lang="en-AU" dirty="0"/>
              <a:t>Brand Values :</a:t>
            </a:r>
          </a:p>
          <a:p>
            <a:pPr lvl="1"/>
            <a:r>
              <a:rPr lang="en-GB" dirty="0">
                <a:sym typeface="Barlow"/>
              </a:rPr>
              <a:t>Create great wine experiences</a:t>
            </a:r>
          </a:p>
          <a:p>
            <a:pPr lvl="1"/>
            <a:r>
              <a:rPr lang="en-AU" dirty="0"/>
              <a:t>Have Fun </a:t>
            </a:r>
          </a:p>
          <a:p>
            <a:pPr lvl="1"/>
            <a:r>
              <a:rPr lang="en-AU" dirty="0"/>
              <a:t>Bring People together</a:t>
            </a:r>
          </a:p>
          <a:p>
            <a:r>
              <a:rPr lang="en-AU" dirty="0"/>
              <a:t>Brand Identity - </a:t>
            </a:r>
            <a:r>
              <a:rPr lang="en-US" dirty="0">
                <a:sym typeface="Barlow"/>
              </a:rPr>
              <a:t>Irreverent expertise and knowledge – ‘wine without the pretense’   </a:t>
            </a:r>
          </a:p>
          <a:p>
            <a:r>
              <a:rPr lang="en-AU" dirty="0"/>
              <a:t>Brand experience -</a:t>
            </a:r>
            <a:r>
              <a:rPr lang="en-GB" dirty="0">
                <a:sym typeface="Barlow"/>
              </a:rPr>
              <a:t> High intimacy, personalized experience, able to educate without judgment (pretention).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13429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3962F-E6B6-4076-B6DB-1117DEC4F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AU" dirty="0"/>
              <a:t>Brand Dimensions - Brand Promise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9C9FF-2404-48B4-9DD4-43A8F89D3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4" y="2076450"/>
            <a:ext cx="10823993" cy="3714749"/>
          </a:xfrm>
        </p:spPr>
        <p:txBody>
          <a:bodyPr/>
          <a:lstStyle/>
          <a:p>
            <a:pPr marL="551250" indent="-514350" defTabSz="121917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ym typeface="Barlow"/>
              </a:rPr>
              <a:t>We will deliver premium quality international wines that are hard to obtain within Australia via an easy to use online  shopping experience.</a:t>
            </a:r>
          </a:p>
          <a:p>
            <a:pPr marL="551250" indent="-514350" defTabSz="121917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ym typeface="Barlow"/>
              </a:rPr>
              <a:t>Provide unbiased wine advice for that special event – stock only what we will drink.</a:t>
            </a:r>
          </a:p>
          <a:p>
            <a:pPr marL="551250" indent="-514350" defTabSz="121917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ym typeface="Barlow"/>
              </a:rPr>
              <a:t>Delivering you an online sommelier. </a:t>
            </a:r>
          </a:p>
          <a:p>
            <a:pPr marL="3690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6167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3962F-E6B6-4076-B6DB-1117DEC4F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AU" dirty="0"/>
              <a:t>Brief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9C9FF-2404-48B4-9DD4-43A8F89D3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AU" dirty="0"/>
              <a:t>Development Phase. Requirements:</a:t>
            </a:r>
          </a:p>
          <a:p>
            <a:pPr lvl="1"/>
            <a:r>
              <a:rPr lang="en-AU" dirty="0"/>
              <a:t>Logo</a:t>
            </a:r>
          </a:p>
          <a:p>
            <a:pPr lvl="1"/>
            <a:r>
              <a:rPr lang="en-AU" dirty="0"/>
              <a:t>Fonts</a:t>
            </a:r>
          </a:p>
          <a:p>
            <a:pPr lvl="1"/>
            <a:r>
              <a:rPr lang="en-AU" dirty="0"/>
              <a:t>Colours</a:t>
            </a:r>
          </a:p>
          <a:p>
            <a:pPr lvl="1"/>
            <a:r>
              <a:rPr lang="en-AU" dirty="0"/>
              <a:t>Usage guidelines</a:t>
            </a:r>
          </a:p>
          <a:p>
            <a:pPr lvl="1"/>
            <a:r>
              <a:rPr lang="en-AU" dirty="0"/>
              <a:t>Need to be able to be used on Website and social media platforms (high and low resolutions)</a:t>
            </a:r>
          </a:p>
          <a:p>
            <a:r>
              <a:rPr lang="en-AU" dirty="0"/>
              <a:t>Preference is for photography rather than stock images (initially use of stock images will be required in support of logo and website).</a:t>
            </a:r>
          </a:p>
        </p:txBody>
      </p:sp>
    </p:spTree>
    <p:extLst>
      <p:ext uri="{BB962C8B-B14F-4D97-AF65-F5344CB8AC3E}">
        <p14:creationId xmlns:p14="http://schemas.microsoft.com/office/powerpoint/2010/main" val="18775269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ustom 35">
      <a:dk1>
        <a:sysClr val="windowText" lastClr="000000"/>
      </a:dk1>
      <a:lt1>
        <a:sysClr val="window" lastClr="FFFFFF"/>
      </a:lt1>
      <a:dk2>
        <a:srgbClr val="4E3B30"/>
      </a:dk2>
      <a:lt2>
        <a:srgbClr val="F4EDD8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2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4C00F4-06E9-43E3-AD97-88A857CEFA8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64B270AB-C138-415C-897E-3C24487DEC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85E981-8C91-4205-A0C3-C991F42B4C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{113BFDF7-D144-43A7-A415-6E096DD36844}tf55705232_win32</Template>
  <TotalTime>1303</TotalTime>
  <Words>361</Words>
  <Application>Microsoft Office PowerPoint</Application>
  <PresentationFormat>Widescreen</PresentationFormat>
  <Paragraphs>43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Goudy Old Style</vt:lpstr>
      <vt:lpstr>Wingdings 2</vt:lpstr>
      <vt:lpstr>SlateVTI</vt:lpstr>
      <vt:lpstr>Three Alberto’s</vt:lpstr>
      <vt:lpstr>Dimensions </vt:lpstr>
      <vt:lpstr>Background</vt:lpstr>
      <vt:lpstr>Brand Dimensions – Voice and Personality </vt:lpstr>
      <vt:lpstr>Brand Dimensions - Additional background</vt:lpstr>
      <vt:lpstr>Brand Dimensions - Brand Promise</vt:lpstr>
      <vt:lpstr>Brief requirements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Alberto’s</dc:title>
  <dc:creator>Shannon Lane</dc:creator>
  <cp:lastModifiedBy>Shannon Lane</cp:lastModifiedBy>
  <cp:revision>6</cp:revision>
  <dcterms:created xsi:type="dcterms:W3CDTF">2022-05-03T02:37:00Z</dcterms:created>
  <dcterms:modified xsi:type="dcterms:W3CDTF">2022-05-13T07:54:33Z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