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3239" r:id="rId2"/>
    <p:sldId id="257" r:id="rId3"/>
    <p:sldId id="258" r:id="rId4"/>
    <p:sldId id="3248" r:id="rId5"/>
    <p:sldId id="3250" r:id="rId6"/>
    <p:sldId id="3251" r:id="rId7"/>
    <p:sldId id="3252" r:id="rId8"/>
    <p:sldId id="272" r:id="rId9"/>
    <p:sldId id="273" r:id="rId10"/>
    <p:sldId id="274" r:id="rId11"/>
    <p:sldId id="275" r:id="rId12"/>
    <p:sldId id="3245" r:id="rId13"/>
    <p:sldId id="3233" r:id="rId14"/>
    <p:sldId id="3221" r:id="rId1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Merriweather" panose="00000500000000000000" pitchFamily="2" charset="0"/>
      <p:regular r:id="rId21"/>
      <p:bold r:id="rId22"/>
      <p:italic r:id="rId23"/>
      <p:boldItalic r:id="rId24"/>
    </p:embeddedFont>
    <p:embeddedFont>
      <p:font typeface="Roboto" panose="02000000000000000000" pitchFamily="2" charset="0"/>
      <p:regular r:id="rId25"/>
      <p:bold r:id="rId26"/>
      <p:italic r:id="rId27"/>
      <p:boldItalic r:id="rId28"/>
    </p:embeddedFont>
    <p:embeddedFont>
      <p:font typeface="Roboto Bold" panose="02000000000000000000" pitchFamily="2" charset="0"/>
      <p:bold r:id="rId29"/>
    </p:embeddedFont>
    <p:embeddedFont>
      <p:font typeface="Roboto Light" panose="02000000000000000000" pitchFamily="2" charset="0"/>
      <p:regular r:id="rId30"/>
      <p: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2D73"/>
    <a:srgbClr val="489875"/>
    <a:srgbClr val="E9783C"/>
    <a:srgbClr val="E32F3B"/>
    <a:srgbClr val="E82178"/>
    <a:srgbClr val="C445AC"/>
    <a:srgbClr val="894DB1"/>
    <a:srgbClr val="5963B9"/>
    <a:srgbClr val="1085D2"/>
    <a:srgbClr val="46B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8" autoAdjust="0"/>
    <p:restoredTop sz="94676" autoAdjust="0"/>
  </p:normalViewPr>
  <p:slideViewPr>
    <p:cSldViewPr snapToGrid="0">
      <p:cViewPr varScale="1">
        <p:scale>
          <a:sx n="134" d="100"/>
          <a:sy n="134" d="100"/>
        </p:scale>
        <p:origin x="132" y="47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396446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ced06fa846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ced06fa846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Title and graphics should be </a:t>
            </a:r>
            <a:r>
              <a:rPr lang="en-US" dirty="0" err="1"/>
              <a:t>consistgent</a:t>
            </a:r>
            <a:r>
              <a:rPr lang="en-US" dirty="0"/>
              <a:t> with Compass Conference theme Use this a guide only and my logo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6764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ce123fc212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ce123fc212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285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11a13555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11a13555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9260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11a13555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11a13555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8317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11a13555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11a13555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9227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11a13555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11a13555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0218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11a13555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11a13555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9216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11a13555e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11a13555e0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9656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0A24-F707-4C2E-B259-5ADA6F6B6B78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08980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avLst/>
            <a:gdLst/>
            <a:ahLst/>
            <a:cxnLst/>
            <a:rect l="l" t="t" r="r" b="b"/>
            <a:pathLst>
              <a:path w="172545" h="175975" extrusionOk="0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avLst/>
            <a:gdLst/>
            <a:ahLst/>
            <a:cxnLst/>
            <a:rect l="l" t="t" r="r" b="b"/>
            <a:pathLst>
              <a:path w="172676" h="175824" extrusionOk="0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 hasCustomPrompt="1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radig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7" r:id="rId7"/>
    <p:sldLayoutId id="2147483658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2.png"/><Relationship Id="rId7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4"/>
          <a:stretch/>
        </p:blipFill>
        <p:spPr>
          <a:xfrm>
            <a:off x="1" y="-19050"/>
            <a:ext cx="9144000" cy="5162550"/>
          </a:xfrm>
          <a:prstGeom prst="rect">
            <a:avLst/>
          </a:prstGeom>
        </p:spPr>
      </p:pic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487423" y="2283668"/>
            <a:ext cx="4206240" cy="3778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400" b="1" spc="2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Presented by: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5"/>
              <a:buFont typeface="Arial"/>
              <a:buNone/>
            </a:pPr>
            <a:endParaRPr sz="1400" b="1" spc="20" dirty="0">
              <a:solidFill>
                <a:schemeClr val="bg1">
                  <a:lumMod val="5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65" name="Google Shape;65;p13"/>
          <p:cNvSpPr txBox="1">
            <a:spLocks noGrp="1"/>
          </p:cNvSpPr>
          <p:nvPr>
            <p:ph type="ctrTitle"/>
          </p:nvPr>
        </p:nvSpPr>
        <p:spPr>
          <a:xfrm>
            <a:off x="487423" y="468721"/>
            <a:ext cx="6179155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/>
            <a:r>
              <a:rPr lang="en-US" sz="53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LGBTQIA+  </a:t>
            </a:r>
            <a:r>
              <a:rPr lang="en-US" sz="40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 Example Only</a:t>
            </a:r>
            <a:b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 Introduction</a:t>
            </a:r>
            <a:endParaRPr sz="3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Google Shape;64;p13"/>
          <p:cNvSpPr txBox="1">
            <a:spLocks/>
          </p:cNvSpPr>
          <p:nvPr/>
        </p:nvSpPr>
        <p:spPr>
          <a:xfrm>
            <a:off x="487423" y="2502859"/>
            <a:ext cx="4206240" cy="691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>
              <a:lnSpc>
                <a:spcPct val="80000"/>
              </a:lnSpc>
              <a:buSzPts val="688"/>
            </a:pPr>
            <a:r>
              <a:rPr lang="en-US" sz="1800" b="1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Patsy Parrish</a:t>
            </a:r>
          </a:p>
          <a:p>
            <a:pPr marL="0" lvl="0" indent="0">
              <a:lnSpc>
                <a:spcPct val="80000"/>
              </a:lnSpc>
              <a:buSzPts val="688"/>
            </a:pPr>
            <a:endParaRPr lang="en-US" sz="1200" b="1" dirty="0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lnSpc>
                <a:spcPct val="80000"/>
              </a:lnSpc>
              <a:buSzPts val="688"/>
            </a:pPr>
            <a:r>
              <a:rPr lang="en-US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Dallas Diversity 24/7, LLC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20" y="4506073"/>
            <a:ext cx="1067195" cy="226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E06BDF-9598-56A6-9114-776EC3E86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8050" y="468721"/>
            <a:ext cx="1231499" cy="365792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C8008B9-FA43-F08C-9F59-6FB6A01E99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7577" y="891998"/>
            <a:ext cx="5969000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84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2424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/>
          <p:cNvSpPr/>
          <p:nvPr/>
        </p:nvSpPr>
        <p:spPr>
          <a:xfrm>
            <a:off x="5730240" y="-7620"/>
            <a:ext cx="3413760" cy="5151120"/>
          </a:xfrm>
          <a:custGeom>
            <a:avLst/>
            <a:gdLst>
              <a:gd name="connsiteX0" fmla="*/ 0 w 4290060"/>
              <a:gd name="connsiteY0" fmla="*/ 0 h 5143500"/>
              <a:gd name="connsiteX1" fmla="*/ 4290060 w 4290060"/>
              <a:gd name="connsiteY1" fmla="*/ 0 h 5143500"/>
              <a:gd name="connsiteX2" fmla="*/ 4290060 w 4290060"/>
              <a:gd name="connsiteY2" fmla="*/ 5143500 h 5143500"/>
              <a:gd name="connsiteX3" fmla="*/ 0 w 4290060"/>
              <a:gd name="connsiteY3" fmla="*/ 5143500 h 5143500"/>
              <a:gd name="connsiteX4" fmla="*/ 0 w 4290060"/>
              <a:gd name="connsiteY4" fmla="*/ 0 h 5143500"/>
              <a:gd name="connsiteX0" fmla="*/ 1409700 w 4290060"/>
              <a:gd name="connsiteY0" fmla="*/ 0 h 5151120"/>
              <a:gd name="connsiteX1" fmla="*/ 4290060 w 4290060"/>
              <a:gd name="connsiteY1" fmla="*/ 7620 h 5151120"/>
              <a:gd name="connsiteX2" fmla="*/ 4290060 w 4290060"/>
              <a:gd name="connsiteY2" fmla="*/ 5151120 h 5151120"/>
              <a:gd name="connsiteX3" fmla="*/ 0 w 4290060"/>
              <a:gd name="connsiteY3" fmla="*/ 5151120 h 5151120"/>
              <a:gd name="connsiteX4" fmla="*/ 1409700 w 4290060"/>
              <a:gd name="connsiteY4" fmla="*/ 0 h 515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0060" h="5151120">
                <a:moveTo>
                  <a:pt x="1409700" y="0"/>
                </a:moveTo>
                <a:lnTo>
                  <a:pt x="4290060" y="7620"/>
                </a:lnTo>
                <a:lnTo>
                  <a:pt x="4290060" y="5151120"/>
                </a:lnTo>
                <a:lnTo>
                  <a:pt x="0" y="5151120"/>
                </a:lnTo>
                <a:lnTo>
                  <a:pt x="1409700" y="0"/>
                </a:lnTo>
                <a:close/>
              </a:path>
            </a:pathLst>
          </a:custGeom>
          <a:solidFill>
            <a:srgbClr val="15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480560" y="1167907"/>
            <a:ext cx="4373880" cy="3085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7FA9D5-473C-4841-B8F8-27163CAE952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sym typeface="Robot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sym typeface="Roboto"/>
            </a:endParaRPr>
          </a:p>
        </p:txBody>
      </p:sp>
      <p:sp>
        <p:nvSpPr>
          <p:cNvPr id="5" name="Google Shape;65;p13"/>
          <p:cNvSpPr txBox="1">
            <a:spLocks/>
          </p:cNvSpPr>
          <p:nvPr/>
        </p:nvSpPr>
        <p:spPr>
          <a:xfrm>
            <a:off x="453144" y="306059"/>
            <a:ext cx="6130536" cy="822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erriweather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erriweather"/>
              </a:rPr>
              <a:t>COMPANY INFORMATION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3144" y="1167907"/>
            <a:ext cx="4614156" cy="304698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485900" algn="l"/>
              </a:tabLst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Light" panose="02000000000000000000" pitchFamily="2" charset="0"/>
                <a:sym typeface="Arial"/>
              </a:rPr>
              <a:t>Company name: 	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Parrish Business LLC,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485900" algn="l"/>
              </a:tabLst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	dba Dallas Diversity 24/7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485900" algn="l"/>
              </a:tabLst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485900" algn="l"/>
              </a:tabLst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Light" panose="02000000000000000000" pitchFamily="2" charset="0"/>
                <a:sym typeface="Arial"/>
              </a:rPr>
              <a:t>Company address: 	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1408 N. Riverfront Blvd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485900" algn="l"/>
              </a:tabLst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	#309 Dallas, Texas 75207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485900" algn="l"/>
              </a:tabLst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485900" algn="l"/>
              </a:tabLst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Light" panose="02000000000000000000" pitchFamily="2" charset="0"/>
                <a:sym typeface="Arial"/>
              </a:rPr>
              <a:t>Founded: 	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2014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485900" algn="l"/>
              </a:tabLst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Light" panose="02000000000000000000" pitchFamily="2" charset="0"/>
                <a:sym typeface="Arial"/>
              </a:rPr>
              <a:t>Corporation Type: 	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LLC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485900" algn="l"/>
              </a:tabLst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Light" panose="02000000000000000000" pitchFamily="2" charset="0"/>
                <a:sym typeface="Arial"/>
              </a:rPr>
              <a:t>SAM: 	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Registered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485900" algn="l"/>
              </a:tabLst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Light" panose="02000000000000000000" pitchFamily="2" charset="0"/>
                <a:sym typeface="Arial"/>
              </a:rPr>
              <a:t>DUNS: 	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0 7 9834366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485900" algn="l"/>
              </a:tabLst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Light" panose="02000000000000000000" pitchFamily="2" charset="0"/>
                <a:sym typeface="Arial"/>
              </a:rPr>
              <a:t>CAGE Code: 	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7X N91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485900" algn="l"/>
              </a:tabLst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485900" algn="l"/>
              </a:tabLst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Light" panose="02000000000000000000" pitchFamily="2" charset="0"/>
                <a:sym typeface="Arial"/>
              </a:rPr>
              <a:t>Point of Contact: 	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Patsy Parrish, MBA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485900" algn="l"/>
              </a:tabLst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Light" panose="02000000000000000000" pitchFamily="2" charset="0"/>
                <a:sym typeface="Arial"/>
              </a:rPr>
              <a:t>Email: 	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pat@dallasdiversity247.com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485900" algn="l"/>
              </a:tabLst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Light" panose="02000000000000000000" pitchFamily="2" charset="0"/>
                <a:sym typeface="Arial"/>
              </a:rPr>
              <a:t>Website: 	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www.dallasdiversity247.com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485900" algn="l"/>
              </a:tabLst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Light" panose="02000000000000000000" pitchFamily="2" charset="0"/>
                <a:sym typeface="Arial"/>
              </a:rPr>
              <a:t>Phone: 	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469-456-7813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940" y="2147077"/>
            <a:ext cx="1191960" cy="3536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22" y="3047864"/>
            <a:ext cx="1067195" cy="226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172" y="1621900"/>
            <a:ext cx="2266697" cy="22666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88" y="4531057"/>
            <a:ext cx="1164209" cy="3453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31D71C-673C-2A75-B091-967A106FCC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0597" y="4516900"/>
            <a:ext cx="1377815" cy="2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370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4F7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9"/>
          <a:stretch/>
        </p:blipFill>
        <p:spPr>
          <a:xfrm>
            <a:off x="0" y="0"/>
            <a:ext cx="9132570" cy="51435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7FA9D5-473C-4841-B8F8-27163CAE952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sym typeface="Robot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sym typeface="Roboto"/>
            </a:endParaRPr>
          </a:p>
        </p:txBody>
      </p:sp>
      <p:sp>
        <p:nvSpPr>
          <p:cNvPr id="5" name="Google Shape;65;p13"/>
          <p:cNvSpPr txBox="1">
            <a:spLocks/>
          </p:cNvSpPr>
          <p:nvPr/>
        </p:nvSpPr>
        <p:spPr>
          <a:xfrm>
            <a:off x="453144" y="365761"/>
            <a:ext cx="7585956" cy="845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erriweather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erriweather"/>
              </a:rPr>
              <a:t>NAICS CODES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3144" y="1211580"/>
            <a:ext cx="5399016" cy="138499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089025" algn="l"/>
              </a:tabLst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541611 	Administrative Management and</a:t>
            </a: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089025" algn="l"/>
              </a:tabLst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	General Management Consulting Services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089025" algn="l"/>
              </a:tabLst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541330  	Engineering Services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089025" algn="l"/>
              </a:tabLst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541612 	Human Resources Consulting Services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089025" algn="l"/>
              </a:tabLst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541613  	Marketing Consulting Services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089025" algn="l"/>
              </a:tabLst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611430  	Professional and Management Development Training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089025" algn="l"/>
              </a:tabLst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541618  	Other Management Consulting Services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88" y="4469641"/>
            <a:ext cx="1164209" cy="3453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563B63-AA2E-3574-C556-DB72AACB2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9522" y="944415"/>
            <a:ext cx="1066892" cy="22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92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730240" y="-7620"/>
            <a:ext cx="3413760" cy="5151120"/>
          </a:xfrm>
          <a:custGeom>
            <a:avLst/>
            <a:gdLst>
              <a:gd name="connsiteX0" fmla="*/ 0 w 4290060"/>
              <a:gd name="connsiteY0" fmla="*/ 0 h 5143500"/>
              <a:gd name="connsiteX1" fmla="*/ 4290060 w 4290060"/>
              <a:gd name="connsiteY1" fmla="*/ 0 h 5143500"/>
              <a:gd name="connsiteX2" fmla="*/ 4290060 w 4290060"/>
              <a:gd name="connsiteY2" fmla="*/ 5143500 h 5143500"/>
              <a:gd name="connsiteX3" fmla="*/ 0 w 4290060"/>
              <a:gd name="connsiteY3" fmla="*/ 5143500 h 5143500"/>
              <a:gd name="connsiteX4" fmla="*/ 0 w 4290060"/>
              <a:gd name="connsiteY4" fmla="*/ 0 h 5143500"/>
              <a:gd name="connsiteX0" fmla="*/ 1409700 w 4290060"/>
              <a:gd name="connsiteY0" fmla="*/ 0 h 5151120"/>
              <a:gd name="connsiteX1" fmla="*/ 4290060 w 4290060"/>
              <a:gd name="connsiteY1" fmla="*/ 7620 h 5151120"/>
              <a:gd name="connsiteX2" fmla="*/ 4290060 w 4290060"/>
              <a:gd name="connsiteY2" fmla="*/ 5151120 h 5151120"/>
              <a:gd name="connsiteX3" fmla="*/ 0 w 4290060"/>
              <a:gd name="connsiteY3" fmla="*/ 5151120 h 5151120"/>
              <a:gd name="connsiteX4" fmla="*/ 1409700 w 4290060"/>
              <a:gd name="connsiteY4" fmla="*/ 0 h 515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0060" h="5151120">
                <a:moveTo>
                  <a:pt x="1409700" y="0"/>
                </a:moveTo>
                <a:lnTo>
                  <a:pt x="4290060" y="7620"/>
                </a:lnTo>
                <a:lnTo>
                  <a:pt x="4290060" y="5151120"/>
                </a:lnTo>
                <a:lnTo>
                  <a:pt x="0" y="5151120"/>
                </a:lnTo>
                <a:lnTo>
                  <a:pt x="1409700" y="0"/>
                </a:lnTo>
                <a:close/>
              </a:path>
            </a:pathLst>
          </a:custGeom>
          <a:solidFill>
            <a:srgbClr val="15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97C4EE-2EC9-44EC-8CA1-CF2A24876F2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2" y="1484148"/>
            <a:ext cx="7620016" cy="2630429"/>
          </a:xfrm>
          <a:prstGeom prst="rect">
            <a:avLst/>
          </a:prstGeom>
        </p:spPr>
      </p:pic>
      <p:sp>
        <p:nvSpPr>
          <p:cNvPr id="5" name="Google Shape;65;p13"/>
          <p:cNvSpPr txBox="1">
            <a:spLocks/>
          </p:cNvSpPr>
          <p:nvPr/>
        </p:nvSpPr>
        <p:spPr>
          <a:xfrm>
            <a:off x="796052" y="457201"/>
            <a:ext cx="4766548" cy="845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40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Certifications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80" y="4367178"/>
            <a:ext cx="1231441" cy="3653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380221-A766-710E-6352-FAA8090EA1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1316" y="4439872"/>
            <a:ext cx="1377815" cy="2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80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9ADA58-A972-404B-96EB-12257E296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B63F-7BA9-4BFC-BB3E-46BD795CA6E2}" type="slidenum">
              <a:rPr lang="en-US" smtClean="0"/>
              <a:t>13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B0FDBB-3E36-424C-8D8B-AA623E95F3CB}"/>
              </a:ext>
            </a:extLst>
          </p:cNvPr>
          <p:cNvSpPr/>
          <p:nvPr/>
        </p:nvSpPr>
        <p:spPr>
          <a:xfrm flipH="1">
            <a:off x="0" y="730102"/>
            <a:ext cx="9144000" cy="2546805"/>
          </a:xfrm>
          <a:prstGeom prst="rect">
            <a:avLst/>
          </a:prstGeom>
          <a:solidFill>
            <a:srgbClr val="152D7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4086">
              <a:buClrTx/>
              <a:defRPr/>
            </a:pPr>
            <a:endParaRPr lang="en-IN" sz="1346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0" y="4153398"/>
            <a:ext cx="190447" cy="19044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0" y="4511916"/>
            <a:ext cx="190447" cy="19044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0" y="3783676"/>
            <a:ext cx="190447" cy="19044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0" y="3407279"/>
            <a:ext cx="190447" cy="190447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9C99E7CC-173E-41DA-BBDF-82556C2F535E}"/>
              </a:ext>
            </a:extLst>
          </p:cNvPr>
          <p:cNvSpPr txBox="1"/>
          <p:nvPr/>
        </p:nvSpPr>
        <p:spPr>
          <a:xfrm>
            <a:off x="4339210" y="3370649"/>
            <a:ext cx="4133248" cy="15696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685800">
              <a:buClrTx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(214) 293.2392</a:t>
            </a:r>
          </a:p>
          <a:p>
            <a:pPr defTabSz="685800">
              <a:buClrTx/>
              <a:defRPr/>
            </a:pPr>
            <a:br>
              <a:rPr lang="en-US" sz="1200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pat@dallasdiversity247.com</a:t>
            </a:r>
          </a:p>
          <a:p>
            <a:pPr defTabSz="685800">
              <a:buClrTx/>
              <a:defRPr/>
            </a:pPr>
            <a:endParaRPr lang="en-US" sz="1200" dirty="0">
              <a:solidFill>
                <a:schemeClr val="bg1">
                  <a:lumMod val="5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defTabSz="685800">
              <a:buClrTx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www.dallasdiversity247.com</a:t>
            </a:r>
          </a:p>
          <a:p>
            <a:pPr defTabSz="685800">
              <a:buClrTx/>
              <a:defRPr/>
            </a:pPr>
            <a:endParaRPr lang="en-US" sz="1200" dirty="0">
              <a:solidFill>
                <a:schemeClr val="bg1">
                  <a:lumMod val="5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defTabSz="685800">
              <a:buClrTx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1408 N Riverfront Blvd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Ste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309 Dallas, Texas 75207</a:t>
            </a:r>
          </a:p>
          <a:p>
            <a:pPr defTabSz="685800">
              <a:buClrTx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3EF738F-C5A0-467F-AC66-66213467CAC2}"/>
              </a:ext>
            </a:extLst>
          </p:cNvPr>
          <p:cNvSpPr txBox="1"/>
          <p:nvPr/>
        </p:nvSpPr>
        <p:spPr>
          <a:xfrm>
            <a:off x="4339210" y="1826683"/>
            <a:ext cx="3686569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160" indent="-137160">
              <a:spcBef>
                <a:spcPts val="225"/>
              </a:spcBef>
              <a:buClr>
                <a:schemeClr val="bg1"/>
              </a:buClr>
              <a:buFont typeface="Arial" panose="020B0604020202020204" pitchFamily="34" charset="0"/>
              <a:buChar char="›"/>
            </a:pPr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Global Trainer, Coach and Mentor</a:t>
            </a:r>
          </a:p>
          <a:p>
            <a:pPr marL="137160" indent="-137160">
              <a:spcBef>
                <a:spcPts val="225"/>
              </a:spcBef>
              <a:buClr>
                <a:schemeClr val="bg1"/>
              </a:buClr>
              <a:buFont typeface="Arial" panose="020B0604020202020204" pitchFamily="34" charset="0"/>
              <a:buChar char="›"/>
            </a:pPr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Management Consultant and Community Advisor</a:t>
            </a:r>
          </a:p>
          <a:p>
            <a:pPr marL="137160" indent="-137160">
              <a:spcBef>
                <a:spcPts val="225"/>
              </a:spcBef>
              <a:buClr>
                <a:schemeClr val="bg1"/>
              </a:buClr>
              <a:buFont typeface="Arial" panose="020B0604020202020204" pitchFamily="34" charset="0"/>
              <a:buChar char="›"/>
            </a:pPr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Human Capital Management Innovator</a:t>
            </a:r>
          </a:p>
          <a:p>
            <a:pPr marL="137160" indent="-137160">
              <a:spcBef>
                <a:spcPts val="225"/>
              </a:spcBef>
              <a:buClr>
                <a:schemeClr val="bg1"/>
              </a:buClr>
              <a:buFont typeface="Arial" panose="020B0604020202020204" pitchFamily="34" charset="0"/>
              <a:buChar char="›"/>
            </a:pPr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Equity Advisor and Advocate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9B0FDBB-3E36-424C-8D8B-AA623E95F3CB}"/>
              </a:ext>
            </a:extLst>
          </p:cNvPr>
          <p:cNvSpPr/>
          <p:nvPr/>
        </p:nvSpPr>
        <p:spPr>
          <a:xfrm flipH="1">
            <a:off x="0" y="0"/>
            <a:ext cx="9144000" cy="1112874"/>
          </a:xfrm>
          <a:prstGeom prst="rect">
            <a:avLst/>
          </a:prstGeom>
          <a:solidFill>
            <a:srgbClr val="AE29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4086">
              <a:buClrTx/>
              <a:defRPr/>
            </a:pPr>
            <a:endParaRPr lang="en-IN" sz="1346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EBAA22-5874-4141-904E-6BBCA05C4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210" y="218586"/>
            <a:ext cx="4681948" cy="62370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Roboto Bold" panose="02000000000000000000" pitchFamily="2" charset="0"/>
                <a:ea typeface="Roboto Bold" panose="02000000000000000000" pitchFamily="2" charset="0"/>
                <a:cs typeface="Roboto" panose="02000000000000000000" pitchFamily="2" charset="0"/>
              </a:rPr>
              <a:t>Meet Your Coach…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6028F08-A0E3-4FC1-BACE-6B85632F9048}"/>
              </a:ext>
            </a:extLst>
          </p:cNvPr>
          <p:cNvGrpSpPr/>
          <p:nvPr/>
        </p:nvGrpSpPr>
        <p:grpSpPr>
          <a:xfrm>
            <a:off x="764043" y="218586"/>
            <a:ext cx="2657583" cy="2657580"/>
            <a:chOff x="598515" y="2544522"/>
            <a:chExt cx="3243228" cy="324322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218B136-457D-4F36-81C8-988CEBDF1D4B}"/>
                </a:ext>
              </a:extLst>
            </p:cNvPr>
            <p:cNvGrpSpPr/>
            <p:nvPr/>
          </p:nvGrpSpPr>
          <p:grpSpPr>
            <a:xfrm>
              <a:off x="598515" y="2544522"/>
              <a:ext cx="3243228" cy="3243224"/>
              <a:chOff x="1076432" y="1611342"/>
              <a:chExt cx="3635320" cy="363531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AF8AACB9-9DA3-4D6E-847B-3FE4838726E9}"/>
                  </a:ext>
                </a:extLst>
              </p:cNvPr>
              <p:cNvSpPr/>
              <p:nvPr/>
            </p:nvSpPr>
            <p:spPr>
              <a:xfrm>
                <a:off x="1076432" y="1611342"/>
                <a:ext cx="3635320" cy="3635317"/>
              </a:xfrm>
              <a:prstGeom prst="ellipse">
                <a:avLst/>
              </a:prstGeom>
              <a:solidFill>
                <a:srgbClr val="AE29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endParaRPr lang="en-US" sz="180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20" name="Arc 19">
                <a:extLst>
                  <a:ext uri="{FF2B5EF4-FFF2-40B4-BE49-F238E27FC236}">
                    <a16:creationId xmlns:a16="http://schemas.microsoft.com/office/drawing/2014/main" id="{B9066685-FDF5-493E-9185-41B13A0EBBAC}"/>
                  </a:ext>
                </a:extLst>
              </p:cNvPr>
              <p:cNvSpPr/>
              <p:nvPr/>
            </p:nvSpPr>
            <p:spPr>
              <a:xfrm>
                <a:off x="1126208" y="1661114"/>
                <a:ext cx="3535770" cy="3535770"/>
              </a:xfrm>
              <a:prstGeom prst="arc">
                <a:avLst>
                  <a:gd name="adj1" fmla="val 16356001"/>
                  <a:gd name="adj2" fmla="val 8795966"/>
                </a:avLst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189"/>
                <a:endParaRPr lang="en-US" sz="180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59F039E-62D0-4BBF-988D-7CF6734AA5B2}"/>
                </a:ext>
              </a:extLst>
            </p:cNvPr>
            <p:cNvGrpSpPr/>
            <p:nvPr/>
          </p:nvGrpSpPr>
          <p:grpSpPr>
            <a:xfrm>
              <a:off x="705738" y="2651743"/>
              <a:ext cx="3027135" cy="3027135"/>
              <a:chOff x="705738" y="2651743"/>
              <a:chExt cx="3027135" cy="3027135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BEF672A-4B89-463E-AC81-C86AF17331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76" r="7576"/>
              <a:stretch/>
            </p:blipFill>
            <p:spPr>
              <a:xfrm>
                <a:off x="705738" y="2651743"/>
                <a:ext cx="3026664" cy="3026664"/>
              </a:xfrm>
              <a:prstGeom prst="ellipse">
                <a:avLst/>
              </a:prstGeom>
            </p:spPr>
          </p:pic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1769D78E-063E-4997-9591-BD5DCAC1C691}"/>
                  </a:ext>
                </a:extLst>
              </p:cNvPr>
              <p:cNvSpPr/>
              <p:nvPr/>
            </p:nvSpPr>
            <p:spPr>
              <a:xfrm>
                <a:off x="705738" y="2651743"/>
                <a:ext cx="3027135" cy="3027135"/>
              </a:xfrm>
              <a:prstGeom prst="ellipse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7D1A2017-5478-42DC-8226-47B6B66A1FA9}"/>
              </a:ext>
            </a:extLst>
          </p:cNvPr>
          <p:cNvSpPr txBox="1"/>
          <p:nvPr/>
        </p:nvSpPr>
        <p:spPr>
          <a:xfrm>
            <a:off x="4339210" y="1311885"/>
            <a:ext cx="3752022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Patsy Parrish, </a:t>
            </a: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MBA, HRM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005" y="4065957"/>
            <a:ext cx="1503235" cy="445959"/>
          </a:xfrm>
          <a:prstGeom prst="rect">
            <a:avLst/>
          </a:prstGeom>
        </p:spPr>
      </p:pic>
      <p:pic>
        <p:nvPicPr>
          <p:cNvPr id="5" name="Picture 4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285DA8BB-A213-84B5-3FB8-5B422157BC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700" y="-58948"/>
            <a:ext cx="2198898" cy="32918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6C85B7-C33A-4797-ACA1-08DFB1C89102}"/>
              </a:ext>
            </a:extLst>
          </p:cNvPr>
          <p:cNvSpPr txBox="1"/>
          <p:nvPr/>
        </p:nvSpPr>
        <p:spPr>
          <a:xfrm>
            <a:off x="764043" y="3407279"/>
            <a:ext cx="131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 photo in red</a:t>
            </a:r>
          </a:p>
        </p:txBody>
      </p:sp>
    </p:spTree>
    <p:extLst>
      <p:ext uri="{BB962C8B-B14F-4D97-AF65-F5344CB8AC3E}">
        <p14:creationId xmlns:p14="http://schemas.microsoft.com/office/powerpoint/2010/main" val="58631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D30C85E5-0D1B-48B6-8FC4-F15C8D9106FE}"/>
              </a:ext>
            </a:extLst>
          </p:cNvPr>
          <p:cNvSpPr/>
          <p:nvPr/>
        </p:nvSpPr>
        <p:spPr>
          <a:xfrm>
            <a:off x="4343400" y="-111661"/>
            <a:ext cx="4808220" cy="5255161"/>
          </a:xfrm>
          <a:custGeom>
            <a:avLst/>
            <a:gdLst>
              <a:gd name="connsiteX0" fmla="*/ 0 w 2788920"/>
              <a:gd name="connsiteY0" fmla="*/ 0 h 5138098"/>
              <a:gd name="connsiteX1" fmla="*/ 2788920 w 2788920"/>
              <a:gd name="connsiteY1" fmla="*/ 0 h 5138098"/>
              <a:gd name="connsiteX2" fmla="*/ 2788920 w 2788920"/>
              <a:gd name="connsiteY2" fmla="*/ 5138098 h 5138098"/>
              <a:gd name="connsiteX3" fmla="*/ 0 w 2788920"/>
              <a:gd name="connsiteY3" fmla="*/ 5138098 h 5138098"/>
              <a:gd name="connsiteX4" fmla="*/ 0 w 2788920"/>
              <a:gd name="connsiteY4" fmla="*/ 0 h 5138098"/>
              <a:gd name="connsiteX0" fmla="*/ 2011680 w 4800600"/>
              <a:gd name="connsiteY0" fmla="*/ 0 h 5153338"/>
              <a:gd name="connsiteX1" fmla="*/ 4800600 w 4800600"/>
              <a:gd name="connsiteY1" fmla="*/ 0 h 5153338"/>
              <a:gd name="connsiteX2" fmla="*/ 4800600 w 4800600"/>
              <a:gd name="connsiteY2" fmla="*/ 5138098 h 5153338"/>
              <a:gd name="connsiteX3" fmla="*/ 0 w 4800600"/>
              <a:gd name="connsiteY3" fmla="*/ 5153338 h 5153338"/>
              <a:gd name="connsiteX4" fmla="*/ 2011680 w 4800600"/>
              <a:gd name="connsiteY4" fmla="*/ 0 h 5153338"/>
              <a:gd name="connsiteX0" fmla="*/ 4203037 w 6991957"/>
              <a:gd name="connsiteY0" fmla="*/ 0 h 5153338"/>
              <a:gd name="connsiteX1" fmla="*/ 6991957 w 6991957"/>
              <a:gd name="connsiteY1" fmla="*/ 0 h 5153338"/>
              <a:gd name="connsiteX2" fmla="*/ 6991957 w 6991957"/>
              <a:gd name="connsiteY2" fmla="*/ 5138098 h 5153338"/>
              <a:gd name="connsiteX3" fmla="*/ 0 w 6991957"/>
              <a:gd name="connsiteY3" fmla="*/ 5153338 h 5153338"/>
              <a:gd name="connsiteX4" fmla="*/ 4203037 w 6991957"/>
              <a:gd name="connsiteY4" fmla="*/ 0 h 5153338"/>
              <a:gd name="connsiteX0" fmla="*/ 4203037 w 6991957"/>
              <a:gd name="connsiteY0" fmla="*/ 0 h 5153338"/>
              <a:gd name="connsiteX1" fmla="*/ 6991957 w 6991957"/>
              <a:gd name="connsiteY1" fmla="*/ 0 h 5153338"/>
              <a:gd name="connsiteX2" fmla="*/ 6991957 w 6991957"/>
              <a:gd name="connsiteY2" fmla="*/ 5138098 h 5153338"/>
              <a:gd name="connsiteX3" fmla="*/ 0 w 6991957"/>
              <a:gd name="connsiteY3" fmla="*/ 5153338 h 5153338"/>
              <a:gd name="connsiteX4" fmla="*/ 4203037 w 6991957"/>
              <a:gd name="connsiteY4" fmla="*/ 0 h 5153338"/>
              <a:gd name="connsiteX0" fmla="*/ 4203037 w 6991957"/>
              <a:gd name="connsiteY0" fmla="*/ 0 h 5153338"/>
              <a:gd name="connsiteX1" fmla="*/ 6991957 w 6991957"/>
              <a:gd name="connsiteY1" fmla="*/ 0 h 5153338"/>
              <a:gd name="connsiteX2" fmla="*/ 6991957 w 6991957"/>
              <a:gd name="connsiteY2" fmla="*/ 5138098 h 5153338"/>
              <a:gd name="connsiteX3" fmla="*/ 0 w 6991957"/>
              <a:gd name="connsiteY3" fmla="*/ 5153338 h 5153338"/>
              <a:gd name="connsiteX4" fmla="*/ 4203037 w 6991957"/>
              <a:gd name="connsiteY4" fmla="*/ 0 h 5153338"/>
              <a:gd name="connsiteX0" fmla="*/ 4203037 w 6991957"/>
              <a:gd name="connsiteY0" fmla="*/ 0 h 5157426"/>
              <a:gd name="connsiteX1" fmla="*/ 6991957 w 6991957"/>
              <a:gd name="connsiteY1" fmla="*/ 0 h 5157426"/>
              <a:gd name="connsiteX2" fmla="*/ 6991957 w 6991957"/>
              <a:gd name="connsiteY2" fmla="*/ 5138098 h 5157426"/>
              <a:gd name="connsiteX3" fmla="*/ 0 w 6991957"/>
              <a:gd name="connsiteY3" fmla="*/ 5153338 h 5157426"/>
              <a:gd name="connsiteX4" fmla="*/ 4203037 w 6991957"/>
              <a:gd name="connsiteY4" fmla="*/ 0 h 5157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1957" h="5157426">
                <a:moveTo>
                  <a:pt x="4203037" y="0"/>
                </a:moveTo>
                <a:lnTo>
                  <a:pt x="6991957" y="0"/>
                </a:lnTo>
                <a:lnTo>
                  <a:pt x="6991957" y="5138098"/>
                </a:lnTo>
                <a:cubicBezTo>
                  <a:pt x="4742844" y="5173658"/>
                  <a:pt x="2330652" y="5148258"/>
                  <a:pt x="0" y="5153338"/>
                </a:cubicBezTo>
                <a:lnTo>
                  <a:pt x="420303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AB0BA188-3B3F-487E-9878-C6CA7D028BC0}"/>
              </a:ext>
            </a:extLst>
          </p:cNvPr>
          <p:cNvSpPr txBox="1"/>
          <p:nvPr/>
        </p:nvSpPr>
        <p:spPr>
          <a:xfrm>
            <a:off x="827081" y="3634839"/>
            <a:ext cx="4785360" cy="110799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685800">
              <a:buClrTx/>
              <a:defRPr/>
            </a:pPr>
            <a:r>
              <a:rPr lang="en-US" sz="66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 panose="02000000000000000000" pitchFamily="2" charset="0"/>
                <a:ea typeface="Roboto Bold" panose="02000000000000000000" pitchFamily="2" charset="0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65" y="3271848"/>
            <a:ext cx="1503235" cy="4459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65" y="2559027"/>
            <a:ext cx="1379220" cy="293047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3080798-A114-19D7-04A9-C4644863B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711" y="-28693"/>
            <a:ext cx="4808221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98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15"/>
            <a:ext cx="9205052" cy="5143500"/>
          </a:xfrm>
          <a:prstGeom prst="rect">
            <a:avLst/>
          </a:prstGeom>
        </p:spPr>
      </p:pic>
      <p:sp>
        <p:nvSpPr>
          <p:cNvPr id="72" name="Google Shape;72;p14"/>
          <p:cNvSpPr txBox="1">
            <a:spLocks noGrp="1"/>
          </p:cNvSpPr>
          <p:nvPr>
            <p:ph type="body" idx="1"/>
          </p:nvPr>
        </p:nvSpPr>
        <p:spPr>
          <a:xfrm>
            <a:off x="441563" y="1351270"/>
            <a:ext cx="4327157" cy="27676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-368300">
              <a:lnSpc>
                <a:spcPct val="150000"/>
              </a:lnSpc>
              <a:spcBef>
                <a:spcPts val="1200"/>
              </a:spcBef>
              <a:buClr>
                <a:schemeClr val="dk1"/>
              </a:buClr>
              <a:buSzPts val="2200"/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dk1"/>
              </a:solidFill>
            </a:endParaRPr>
          </a:p>
          <a:p>
            <a:pPr lvl="0" indent="-368300">
              <a:lnSpc>
                <a:spcPct val="150000"/>
              </a:lnSpc>
              <a:spcBef>
                <a:spcPts val="1200"/>
              </a:spcBef>
              <a:buClr>
                <a:schemeClr val="dk1"/>
              </a:buClr>
              <a:buSzPts val="2200"/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dk1"/>
              </a:solidFill>
            </a:endParaRPr>
          </a:p>
        </p:txBody>
      </p:sp>
      <p:sp>
        <p:nvSpPr>
          <p:cNvPr id="73" name="Google Shape;73;p14"/>
          <p:cNvSpPr txBox="1"/>
          <p:nvPr/>
        </p:nvSpPr>
        <p:spPr>
          <a:xfrm>
            <a:off x="647425" y="1438750"/>
            <a:ext cx="312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Roboto"/>
                <a:ea typeface="Roboto"/>
                <a:cs typeface="Roboto"/>
                <a:sym typeface="Roboto"/>
              </a:rPr>
              <a:t>TBD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847249-D463-4FEA-BE98-F8AB9FB2A86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64838" y="4699187"/>
            <a:ext cx="548700" cy="39360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bg1"/>
                </a:solidFill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lang="en" dirty="0">
              <a:solidFill>
                <a:schemeClr val="bg1"/>
              </a:solidFill>
            </a:endParaRPr>
          </a:p>
        </p:txBody>
      </p:sp>
      <p:sp>
        <p:nvSpPr>
          <p:cNvPr id="8" name="Google Shape;65;p13"/>
          <p:cNvSpPr txBox="1">
            <a:spLocks/>
          </p:cNvSpPr>
          <p:nvPr/>
        </p:nvSpPr>
        <p:spPr>
          <a:xfrm>
            <a:off x="584647" y="625504"/>
            <a:ext cx="2078248" cy="651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Agenda</a:t>
            </a:r>
            <a:endParaRPr lang="en-US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28" y="4435418"/>
            <a:ext cx="1231441" cy="3653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66363C-4834-1E7D-C98D-EA6E46C3555F}"/>
              </a:ext>
            </a:extLst>
          </p:cNvPr>
          <p:cNvSpPr txBox="1"/>
          <p:nvPr/>
        </p:nvSpPr>
        <p:spPr>
          <a:xfrm>
            <a:off x="5184559" y="692458"/>
            <a:ext cx="23969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Lofw64 logo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7BB62A-3941-6111-17DC-89A083EAED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9449" y="4463083"/>
            <a:ext cx="1066892" cy="225572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CCE8D0B-B449-A3D9-B6BA-115CA8B631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5000" y="64245"/>
            <a:ext cx="5969000" cy="3746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355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7FA9D5-473C-4841-B8F8-27163CAE952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bg1"/>
                </a:solidFill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lang="en" dirty="0">
              <a:solidFill>
                <a:schemeClr val="bg1"/>
              </a:solidFill>
            </a:endParaRPr>
          </a:p>
        </p:txBody>
      </p:sp>
      <p:sp>
        <p:nvSpPr>
          <p:cNvPr id="5" name="Google Shape;65;p13"/>
          <p:cNvSpPr txBox="1">
            <a:spLocks/>
          </p:cNvSpPr>
          <p:nvPr/>
        </p:nvSpPr>
        <p:spPr>
          <a:xfrm>
            <a:off x="453144" y="2573101"/>
            <a:ext cx="5330436" cy="579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Capability Statement</a:t>
            </a:r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3144" y="3195226"/>
            <a:ext cx="8237711" cy="1335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Our company helps organizations become a more supportive and engaging place to work by understanding the perceptual, institutional, and psychological processes that impact the ways people interact with each other. Starting with a look at employee engagement, then identifying interventions surrounding unconscious bias and specific diversity and inclusion strategies. We help anyone committed to going beyond mere compliance to building a genuinely aware and inclusive work culture.</a:t>
            </a:r>
          </a:p>
          <a:p>
            <a:endParaRPr lang="en-US" sz="11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en-US" sz="11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We offer human resource development, leadership development training and consulting, in-person, virtual, or hybrid, training designed to help clients navigate the broad spectrum of diversity categories. All Workshops are designed to enhance understanding of diversity and inclusion; improve their ability to interact with respect, dignity, and fairness; and increase the effectiveness of their communications.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566" y="1248780"/>
            <a:ext cx="1066800" cy="226666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EFE1C8-A4DE-E7D8-A854-F470DBCE27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331" y="882988"/>
            <a:ext cx="1231499" cy="36579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794A1-366B-8DA6-FB7C-5E55C595A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Executive 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8FC80E-448B-B774-149A-18EF469970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33A6B7-5B90-13A9-4669-F8C8050F6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213" y="0"/>
            <a:ext cx="355557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07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6D53E-A895-AA2C-197D-C73B9A118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TBD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ABF7E4-0159-02E7-0D44-1DCEEC4168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29571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20CCA-425E-3B9D-2A52-80DB1E8E2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TBD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DF6929-330F-4394-6394-0840B70DEE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38725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29287-6952-2B35-0FF8-58D5DE2B2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TBD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2AAB64-D10C-99DE-2BDB-1CC1A734C0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8115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BDBD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322" y="2042160"/>
            <a:ext cx="4651678" cy="31013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7FA9D5-473C-4841-B8F8-27163CAE952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sym typeface="Robot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sym typeface="Roboto"/>
            </a:endParaRPr>
          </a:p>
        </p:txBody>
      </p:sp>
      <p:sp>
        <p:nvSpPr>
          <p:cNvPr id="5" name="Google Shape;65;p13"/>
          <p:cNvSpPr txBox="1">
            <a:spLocks/>
          </p:cNvSpPr>
          <p:nvPr/>
        </p:nvSpPr>
        <p:spPr>
          <a:xfrm>
            <a:off x="453144" y="365761"/>
            <a:ext cx="7585956" cy="845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erriweather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139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erriweather"/>
              </a:rPr>
              <a:t>CORE COMPETENCIES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3144" y="1211580"/>
            <a:ext cx="3737856" cy="304698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31394D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Diversity, Equity &amp; Inclusion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31394D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Human Resource Management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31394D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Human Capital Management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31394D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Compliance &amp; Community Relations Programs Management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31394D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Continuous Process Improvement &amp; Business Strategies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31394D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Strategic Business Development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31394D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Leadership Development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31394D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Public Administration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31394D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Business Consulting and Executive Coaching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31394D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Diversity Spend Tracking &amp; Reporting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31394D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Economic Inclusion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31394D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Online &amp; Onsite Training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31394D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Talent Management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31394D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Superior Communication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20" y="4699187"/>
            <a:ext cx="1067195" cy="226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B335A1-705B-7E74-5EAF-926C79E00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2072" y="4594843"/>
            <a:ext cx="1231499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26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70" y="-20892"/>
            <a:ext cx="9144000" cy="2286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7FA9D5-473C-4841-B8F8-27163CAE952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sym typeface="Robot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sym typeface="Roboto"/>
            </a:endParaRPr>
          </a:p>
        </p:txBody>
      </p:sp>
      <p:sp>
        <p:nvSpPr>
          <p:cNvPr id="5" name="Google Shape;65;p13"/>
          <p:cNvSpPr txBox="1">
            <a:spLocks/>
          </p:cNvSpPr>
          <p:nvPr/>
        </p:nvSpPr>
        <p:spPr>
          <a:xfrm>
            <a:off x="453144" y="815341"/>
            <a:ext cx="6130536" cy="822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erriweather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Merriweather"/>
              </a:rPr>
              <a:t>DIFFERENTIATOR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3144" y="2438400"/>
            <a:ext cx="8241276" cy="230832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31394D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Over two decades of experience in varied sectors and industries working with senior leadership teams: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31394D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31394D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Capability to scale up to meet any size and scope project to help clients achieve results through an extensive associate network of industry experts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31394D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31394D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Customized, comprehensive professional and leadership development solutions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31394D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31394D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Unique approach to organizational culture assessment and transformation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31394D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31394D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Local, domestic, and international delivery experience for over (15) diverse industries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31394D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31394D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Leverage core principles and Best Agile practice methodologies to propel organization and workforce transformation.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566" y="1143000"/>
            <a:ext cx="1066800" cy="226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9802"/>
            <a:ext cx="9144000" cy="1336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B230DE-527C-114C-BA2E-10AD7D31D8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5088" y="318010"/>
            <a:ext cx="1231499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785228"/>
      </p:ext>
    </p:extLst>
  </p:cSld>
  <p:clrMapOvr>
    <a:masterClrMapping/>
  </p:clrMapOvr>
</p:sld>
</file>

<file path=ppt/theme/theme1.xml><?xml version="1.0" encoding="utf-8"?>
<a:theme xmlns:a="http://schemas.openxmlformats.org/drawingml/2006/main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586</TotalTime>
  <Words>524</Words>
  <Application>Microsoft Office PowerPoint</Application>
  <PresentationFormat>On-screen Show (16:9)</PresentationFormat>
  <Paragraphs>98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Roboto Bold</vt:lpstr>
      <vt:lpstr>Roboto</vt:lpstr>
      <vt:lpstr>Merriweather</vt:lpstr>
      <vt:lpstr>Arial</vt:lpstr>
      <vt:lpstr>Roboto Light</vt:lpstr>
      <vt:lpstr>Calibri</vt:lpstr>
      <vt:lpstr>Paradigm</vt:lpstr>
      <vt:lpstr>LGBTQIA+  For Example Only An Introduction</vt:lpstr>
      <vt:lpstr>PowerPoint Presentation</vt:lpstr>
      <vt:lpstr>PowerPoint Presentation</vt:lpstr>
      <vt:lpstr>Executive Summary</vt:lpstr>
      <vt:lpstr>TBD</vt:lpstr>
      <vt:lpstr>TBD</vt:lpstr>
      <vt:lpstr>TBD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Meet Your Coach…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Cultural Competence | An Introduction</dc:title>
  <dc:creator>Grant Harris</dc:creator>
  <cp:lastModifiedBy>pat parrish</cp:lastModifiedBy>
  <cp:revision>125</cp:revision>
  <dcterms:modified xsi:type="dcterms:W3CDTF">2022-05-05T19:58:25Z</dcterms:modified>
</cp:coreProperties>
</file>