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9" r:id="rId4"/>
    <p:sldId id="267" r:id="rId5"/>
    <p:sldId id="272" r:id="rId6"/>
    <p:sldId id="276" r:id="rId7"/>
    <p:sldId id="273" r:id="rId8"/>
    <p:sldId id="263" r:id="rId9"/>
    <p:sldId id="265" r:id="rId10"/>
    <p:sldId id="268" r:id="rId11"/>
    <p:sldId id="274" r:id="rId12"/>
    <p:sldId id="275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A3DB"/>
    <a:srgbClr val="42B1F3"/>
    <a:srgbClr val="8E3500"/>
    <a:srgbClr val="FE7500"/>
    <a:srgbClr val="D45000"/>
    <a:srgbClr val="7E7E7E"/>
    <a:srgbClr val="404040"/>
    <a:srgbClr val="4040C4"/>
    <a:srgbClr val="18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3"/>
    <p:restoredTop sz="94687"/>
  </p:normalViewPr>
  <p:slideViewPr>
    <p:cSldViewPr snapToGrid="0" snapToObjects="1">
      <p:cViewPr varScale="1">
        <p:scale>
          <a:sx n="104" d="100"/>
          <a:sy n="104" d="100"/>
        </p:scale>
        <p:origin x="11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20195-9231-7D45-8D28-3ABDBFF95A0A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B7BEC-FBC0-D844-A72C-602D094D4B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59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B7BEC-FBC0-D844-A72C-602D094D4BF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72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B7BEC-FBC0-D844-A72C-602D094D4BF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366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B7BEC-FBC0-D844-A72C-602D094D4BF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618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B7BEC-FBC0-D844-A72C-602D094D4BF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29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7CBCF6-38BD-0C48-A9E7-DE4EA0F77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A3918E-CB11-EC46-A8A4-51815A080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B30A15-5C5E-C049-97CE-8421F64A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00965-7349-8F4F-822C-7DDB746C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7CF589-E47B-A341-BA61-C5E08EB0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32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C9D60C-5E70-9746-B2B1-F22DA13D2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0D4804D-B355-6C4D-83A0-6527CF2E4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0E5226-97F8-974E-BE4D-B06EE8B01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554A49-1092-124D-BAD7-2A490EFCA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35A0AF-81DC-EC4E-95DD-4A04347B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71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CC3C953-21DA-0341-B75B-FA2B374991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7BBECE1-16AF-1746-8292-94FE7F02E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0C2690-DB33-9745-997D-C28DCB4E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800286-B2F0-0B4E-82DD-CB451A58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E0EA76-8EAB-A44F-8D52-7FF920896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55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780F3-5AD9-764E-B932-7B42BE251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C8C3A0-4147-EA4D-ACF8-E42D6EFCF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2A9937-DD65-CC45-9E95-269E0BC27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BDC636-5A7F-8E4F-A05A-38D573A67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9F474B-5090-D74F-B879-04A01F23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49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833B64-176B-4848-A064-C7327060F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5164D2-01B7-4349-BDA2-34D97E017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6991A2-D3E2-2A47-957F-76C1EE1DC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D310AD-086E-2D43-9C87-01B2F48F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8C1C55-97E6-DA44-9DE5-417A384E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02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B8B6EA-B048-1F48-9C63-6066CEA73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8112DB-734C-6640-ACB3-9E529D02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565FD5-A317-CA47-91AF-17836F458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174885-1FF8-FF4E-9039-971D94560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8B42F7-517E-EC4E-8465-3B80C2871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915BBE5-B0B9-2746-8904-3C21A92BD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7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978AD7-3C17-8C44-8A6A-3D4E4ECF9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D52D7E8-B874-B549-B06B-33FBCEA75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47D6C4-D675-6C45-8A44-1DD55F4A1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06C0E18-9BCA-CF44-9122-504E90C25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1C7B0A-2922-9D4D-9E31-A11C1142CB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35FC6B6-E4A3-A24A-B8C1-FCC2F210C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0895C24-656D-CA47-A7E4-7EF72DCA8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9BEC10-DE90-484D-9F3E-7D2595BB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67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FD873D-4F69-D64F-9F60-9986A1FAD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B296CC-04E0-0B4E-ABEC-7DF0F095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33273CD-954D-3A4C-949B-0A5D9761E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5833E56-07A1-454B-8C14-7D47EC853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25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99203FD-56EF-ED46-A3CD-4F8110FF5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70CD49B-E59A-FF49-90B5-7E9F7C342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2075F5-9C12-7648-939D-8B3B22339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60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3B1BA-0C24-E645-B260-A6B9F3A9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F0481-A036-D74A-AB00-FA1E400CD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EF2A8D-33CC-AA49-8BB0-46CBB1339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411A3A-739E-0E41-9386-F14E2A97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499C09-5A89-9741-B289-D00CB58B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931A24-46BE-1D4F-B024-9F3E5B927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17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9D6F3-B40A-BC48-B2E4-C7034B43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C021D4F-76BA-CE4C-9A2A-587F8D072F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8DC20F-CC5C-7E4B-B3B5-049036736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49312B8-C84C-5742-815E-6D01893D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6BA0DC-F58C-8D4D-8DA3-A9C1F045A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F2CB6B-11FA-7C44-9205-08071728A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64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83BEEF9-453B-E140-BF81-A0FAFF54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1C752E-9B64-454A-B6C5-A8B2D5058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1F3E18-B1BC-764A-A1B6-2D40F4C4A1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8C0CA-AAC6-954A-BB9C-112619A56AEE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6AEC39-B32B-6145-98B6-1ACA72C4C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575B9D-5F4A-7141-B749-70188BC7E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B32A7-39C7-0C47-980B-B1C710FBB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65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jpg"/><Relationship Id="rId10" Type="http://schemas.openxmlformats.org/officeDocument/2006/relationships/image" Target="../media/image28.png"/><Relationship Id="rId4" Type="http://schemas.openxmlformats.org/officeDocument/2006/relationships/image" Target="../media/image22.gif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lesforce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B24B1B-5270-3A41-BC2E-1F05E9072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597" y="1868847"/>
            <a:ext cx="3169920" cy="3120305"/>
          </a:xfrm>
          <a:prstGeom prst="ellipse">
            <a:avLst/>
          </a:prstGeom>
          <a:solidFill>
            <a:srgbClr val="42B1F3"/>
          </a:solidFill>
          <a:ln w="174625" cmpd="thinThick">
            <a:solidFill>
              <a:srgbClr val="42B1F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Brief Logo </a:t>
            </a:r>
            <a:br>
              <a:rPr lang="en-US" sz="2600" dirty="0">
                <a:solidFill>
                  <a:srgbClr val="FFFFFF"/>
                </a:solidFill>
              </a:rPr>
            </a:br>
            <a:r>
              <a:rPr lang="en-US" sz="2600" i="1" dirty="0">
                <a:solidFill>
                  <a:srgbClr val="FFFFFF"/>
                </a:solidFill>
              </a:rPr>
              <a:t>CMO Lab’</a:t>
            </a:r>
            <a:endParaRPr lang="en-US" sz="2600" i="1" kern="1200" dirty="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15D518-8156-EDC8-5F57-13063BB32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114" y="1553402"/>
            <a:ext cx="7091102" cy="37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59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01755-2F24-544A-A749-15E1340FD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DNA of </a:t>
            </a:r>
            <a:r>
              <a:rPr lang="en-US" sz="4800" kern="1200" dirty="0">
                <a:solidFill>
                  <a:srgbClr val="3EA3DB"/>
                </a:solidFill>
                <a:latin typeface="+mj-lt"/>
                <a:ea typeface="+mj-ea"/>
                <a:cs typeface="+mj-cs"/>
              </a:rPr>
              <a:t>Salesforce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26BADFD-FAB4-C24D-B5FC-053D2CDB19CD}"/>
              </a:ext>
            </a:extLst>
          </p:cNvPr>
          <p:cNvSpPr txBox="1"/>
          <p:nvPr/>
        </p:nvSpPr>
        <p:spPr>
          <a:xfrm>
            <a:off x="125351" y="1052258"/>
            <a:ext cx="10545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 err="1"/>
              <a:t>Keep</a:t>
            </a:r>
            <a:r>
              <a:rPr lang="fr-FR" b="1" dirty="0"/>
              <a:t> the DNA of the client Salesforce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7F17ED8-9DE9-07A4-51BC-98C627A40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114" y="1115736"/>
            <a:ext cx="3059416" cy="313119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A28B413-03D4-5054-4F09-388836D20F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25" t="13734" r="2679" b="5234"/>
          <a:stretch/>
        </p:blipFill>
        <p:spPr>
          <a:xfrm>
            <a:off x="9547155" y="4651368"/>
            <a:ext cx="2519494" cy="19378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B48153B-C6DC-1ED6-1176-DBACD8570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986" y="1670354"/>
            <a:ext cx="2064700" cy="101210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D137BDE-B33A-628D-ADA0-0E3D5B932F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208" t="13374" r="3629" b="6005"/>
          <a:stretch/>
        </p:blipFill>
        <p:spPr>
          <a:xfrm>
            <a:off x="189470" y="1968563"/>
            <a:ext cx="1560297" cy="122333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E3C7A2B-B780-AC0E-D2E3-F7215F60CF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109" y="4403141"/>
            <a:ext cx="2147339" cy="235722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DBF9456-7350-4CA8-FA59-E57069D762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351" y="4269370"/>
            <a:ext cx="7139758" cy="2491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21E6E68-8314-79E5-305D-1CD90079F2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7898" y="3575894"/>
            <a:ext cx="1969855" cy="88431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043661F-13C0-569F-6C67-DAC8E9967C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1967" y="2847628"/>
            <a:ext cx="1700996" cy="180374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5B52517-9D4F-2820-DCFD-4CC042FC18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0363" y="1533119"/>
            <a:ext cx="4104746" cy="1038550"/>
          </a:xfrm>
          <a:prstGeom prst="rect">
            <a:avLst/>
          </a:prstGeom>
        </p:spPr>
      </p:pic>
      <p:pic>
        <p:nvPicPr>
          <p:cNvPr id="3074" name="Picture 2" descr="Trigger Journey In Marketing Cloud from Sales Cloud ON Record Update - DEV  Community">
            <a:extLst>
              <a:ext uri="{FF2B5EF4-FFF2-40B4-BE49-F238E27FC236}">
                <a16:creationId xmlns:a16="http://schemas.microsoft.com/office/drawing/2014/main" id="{FA8C9F5C-BCBD-AA26-AD28-0B5086EB8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82" y="2679718"/>
            <a:ext cx="2814777" cy="158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772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BA64D-E377-904F-A36F-67BF62C84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7254" y="525439"/>
            <a:ext cx="3336545" cy="1657614"/>
          </a:xfrm>
        </p:spPr>
        <p:txBody>
          <a:bodyPr>
            <a:normAutofit/>
          </a:bodyPr>
          <a:lstStyle/>
          <a:p>
            <a:r>
              <a:rPr lang="fr-FR" sz="3600" dirty="0"/>
              <a:t>Inspiration #1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22A5670-0F7B-4199-AEAB-33FBA9CEA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-1"/>
            <a:ext cx="0" cy="4572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BB1744D-A7DF-4B65-B6E3-DCF12BB2D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82DD753-EA38-4E86-91FB-05041A44A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4567905"/>
            <a:ext cx="7530662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707650-74CE-2042-A0C3-58E00A40B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7254" y="2274491"/>
            <a:ext cx="3336546" cy="3902472"/>
          </a:xfrm>
        </p:spPr>
        <p:txBody>
          <a:bodyPr>
            <a:normAutofit/>
          </a:bodyPr>
          <a:lstStyle/>
          <a:p>
            <a:r>
              <a:rPr lang="fr-FR" sz="2000" dirty="0"/>
              <a:t>Salesforce Blue</a:t>
            </a:r>
          </a:p>
          <a:p>
            <a:r>
              <a:rPr lang="fr-FR" sz="2000" dirty="0" err="1"/>
              <a:t>Serious</a:t>
            </a:r>
            <a:r>
              <a:rPr lang="fr-FR" sz="2000" dirty="0"/>
              <a:t> </a:t>
            </a:r>
          </a:p>
          <a:p>
            <a:r>
              <a:rPr lang="fr-FR" sz="2000" dirty="0"/>
              <a:t>Creative </a:t>
            </a:r>
          </a:p>
          <a:p>
            <a:r>
              <a:rPr lang="fr-FR" sz="2000" dirty="0" err="1"/>
              <a:t>Suggests</a:t>
            </a:r>
            <a:r>
              <a:rPr lang="fr-FR" sz="2000" dirty="0"/>
              <a:t> innovation and </a:t>
            </a:r>
            <a:r>
              <a:rPr lang="fr-FR" sz="2000" dirty="0" err="1"/>
              <a:t>skills</a:t>
            </a:r>
            <a:r>
              <a:rPr lang="fr-FR" sz="2000" dirty="0"/>
              <a:t> </a:t>
            </a:r>
          </a:p>
          <a:p>
            <a:r>
              <a:rPr lang="fr-FR" sz="2000" dirty="0"/>
              <a:t>Cloud </a:t>
            </a:r>
            <a:r>
              <a:rPr lang="fr-FR" sz="2000" dirty="0" err="1"/>
              <a:t>computing</a:t>
            </a:r>
            <a:r>
              <a:rPr lang="fr-FR" sz="2000" dirty="0"/>
              <a:t> and </a:t>
            </a:r>
            <a:r>
              <a:rPr lang="fr-FR" sz="2000" dirty="0" err="1"/>
              <a:t>technology</a:t>
            </a:r>
            <a:endParaRPr lang="fr-FR" sz="20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DA63E78-7704-45EF-B5D3-EADDF5D82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730262" y="5706812"/>
            <a:ext cx="2286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rrow logo template. Vector abstract material design, flat and line style">
            <a:extLst>
              <a:ext uri="{FF2B5EF4-FFF2-40B4-BE49-F238E27FC236}">
                <a16:creationId xmlns:a16="http://schemas.microsoft.com/office/drawing/2014/main" id="{C1135420-8B67-CF7D-EA06-5151E30F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85" y="344610"/>
            <a:ext cx="3286975" cy="377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odèle de conception de logos de conception de la technologie créative">
            <a:extLst>
              <a:ext uri="{FF2B5EF4-FFF2-40B4-BE49-F238E27FC236}">
                <a16:creationId xmlns:a16="http://schemas.microsoft.com/office/drawing/2014/main" id="{F87C2DEF-4F30-637D-27B9-4A8A76B4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91" y="4600248"/>
            <a:ext cx="2116377" cy="218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au de source naturelle, logo vectoriel, étiquettes et autocollants modèles avec gouttes d'eau d'eau de mer">
            <a:extLst>
              <a:ext uri="{FF2B5EF4-FFF2-40B4-BE49-F238E27FC236}">
                <a16:creationId xmlns:a16="http://schemas.microsoft.com/office/drawing/2014/main" id="{4F0B47AC-16D4-5BF6-EA76-17B4CE598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03" y="71014"/>
            <a:ext cx="1905910" cy="196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onception du modèle de logo Cloud Connect">
            <a:extLst>
              <a:ext uri="{FF2B5EF4-FFF2-40B4-BE49-F238E27FC236}">
                <a16:creationId xmlns:a16="http://schemas.microsoft.com/office/drawing/2014/main" id="{06295D22-0A86-DD08-4CF8-853DF7EE5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86" y="4888727"/>
            <a:ext cx="2121214" cy="148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AB64151-27DB-C7E8-6531-AEC0EA89F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7029" y="5000500"/>
            <a:ext cx="1632215" cy="1551612"/>
          </a:xfrm>
          <a:prstGeom prst="rect">
            <a:avLst/>
          </a:prstGeom>
        </p:spPr>
      </p:pic>
      <p:pic>
        <p:nvPicPr>
          <p:cNvPr id="1036" name="Picture 12" descr="logo de nuage de lettre C. modifiable et facile à personnaliser">
            <a:extLst>
              <a:ext uri="{FF2B5EF4-FFF2-40B4-BE49-F238E27FC236}">
                <a16:creationId xmlns:a16="http://schemas.microsoft.com/office/drawing/2014/main" id="{948C3892-C737-FBA5-4FD7-AF1EF48F1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4" y="2472881"/>
            <a:ext cx="1849973" cy="19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738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BA64D-E377-904F-A36F-67BF62C84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2391" y="532631"/>
            <a:ext cx="3336545" cy="1657614"/>
          </a:xfrm>
        </p:spPr>
        <p:txBody>
          <a:bodyPr>
            <a:normAutofit/>
          </a:bodyPr>
          <a:lstStyle/>
          <a:p>
            <a:r>
              <a:rPr lang="fr-FR" sz="3600" dirty="0"/>
              <a:t>Inspiration #2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707650-74CE-2042-A0C3-58E00A40B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2391" y="2281683"/>
            <a:ext cx="3336546" cy="3902472"/>
          </a:xfrm>
        </p:spPr>
        <p:txBody>
          <a:bodyPr>
            <a:normAutofit/>
          </a:bodyPr>
          <a:lstStyle/>
          <a:p>
            <a:r>
              <a:rPr lang="fr-FR" sz="2000" dirty="0" err="1"/>
              <a:t>Colorful</a:t>
            </a:r>
            <a:r>
              <a:rPr lang="fr-FR" sz="2000" dirty="0"/>
              <a:t> and </a:t>
            </a:r>
            <a:r>
              <a:rPr lang="fr-FR" sz="2000" dirty="0" err="1"/>
              <a:t>playful</a:t>
            </a:r>
            <a:endParaRPr lang="fr-FR" sz="2000" dirty="0"/>
          </a:p>
          <a:p>
            <a:r>
              <a:rPr lang="fr-FR" sz="2000" dirty="0"/>
              <a:t>Notion of </a:t>
            </a:r>
            <a:r>
              <a:rPr lang="fr-FR" sz="2000" dirty="0" err="1"/>
              <a:t>community</a:t>
            </a:r>
            <a:r>
              <a:rPr lang="fr-FR" sz="2000" dirty="0"/>
              <a:t> </a:t>
            </a:r>
          </a:p>
          <a:p>
            <a:r>
              <a:rPr lang="fr-FR" sz="2000" dirty="0" err="1"/>
              <a:t>Magnifying</a:t>
            </a:r>
            <a:r>
              <a:rPr lang="fr-FR" sz="2000" dirty="0"/>
              <a:t> glass to </a:t>
            </a:r>
            <a:r>
              <a:rPr lang="fr-FR" sz="2000" dirty="0" err="1"/>
              <a:t>suggest</a:t>
            </a:r>
            <a:r>
              <a:rPr lang="fr-FR" sz="2000" dirty="0"/>
              <a:t> the </a:t>
            </a:r>
            <a:r>
              <a:rPr lang="fr-FR" sz="2000" dirty="0" err="1"/>
              <a:t>Salesforce’s</a:t>
            </a:r>
            <a:r>
              <a:rPr lang="fr-FR" sz="2000" dirty="0"/>
              <a:t> </a:t>
            </a:r>
            <a:r>
              <a:rPr lang="fr-FR" sz="2000" dirty="0" err="1"/>
              <a:t>tool</a:t>
            </a:r>
            <a:r>
              <a:rPr lang="fr-FR" sz="2000" dirty="0"/>
              <a:t> « Marketing Cloud » </a:t>
            </a:r>
          </a:p>
          <a:p>
            <a:r>
              <a:rPr lang="fr-FR" sz="2000" dirty="0" err="1"/>
              <a:t>Without</a:t>
            </a:r>
            <a:r>
              <a:rPr lang="fr-FR" sz="2000" dirty="0"/>
              <a:t> </a:t>
            </a:r>
            <a:r>
              <a:rPr lang="fr-FR" sz="2000" dirty="0" err="1"/>
              <a:t>any</a:t>
            </a:r>
            <a:r>
              <a:rPr lang="fr-FR" sz="2000" dirty="0"/>
              <a:t> black/ black </a:t>
            </a:r>
            <a:r>
              <a:rPr lang="fr-FR" sz="2000" dirty="0" err="1"/>
              <a:t>lines</a:t>
            </a:r>
            <a:endParaRPr lang="fr-FR" sz="2000" dirty="0"/>
          </a:p>
        </p:txBody>
      </p:sp>
      <p:pic>
        <p:nvPicPr>
          <p:cNvPr id="2052" name="Picture 4" descr="Illustration vectorielle à plat, stockage en nuage, traitement de données, envoi de messages, illustration pour le marketing de design web et matériaux imprimés.">
            <a:extLst>
              <a:ext uri="{FF2B5EF4-FFF2-40B4-BE49-F238E27FC236}">
                <a16:creationId xmlns:a16="http://schemas.microsoft.com/office/drawing/2014/main" id="{A40BEFCE-08ED-9E95-AF67-0B56AE68F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801" y="4479846"/>
            <a:ext cx="2042236" cy="165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oud logo design with modern style">
            <a:extLst>
              <a:ext uri="{FF2B5EF4-FFF2-40B4-BE49-F238E27FC236}">
                <a16:creationId xmlns:a16="http://schemas.microsoft.com/office/drawing/2014/main" id="{48D954FA-C6A7-035D-2A71-2BA9A4360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3" b="21712"/>
          <a:stretch/>
        </p:blipFill>
        <p:spPr bwMode="auto">
          <a:xfrm>
            <a:off x="445469" y="532631"/>
            <a:ext cx="2819275" cy="165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odèle de lettre M ou de logo de la banque ou de l'organisation financière. Logotype de cercle simple à taux de commercialisation en polygonale.">
            <a:extLst>
              <a:ext uri="{FF2B5EF4-FFF2-40B4-BE49-F238E27FC236}">
                <a16:creationId xmlns:a16="http://schemas.microsoft.com/office/drawing/2014/main" id="{B6E10EAA-DCC0-65F8-FEB4-6413119C5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61" y="2365695"/>
            <a:ext cx="1855733" cy="191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cône logo avec concept de recherche, lecture, révision du livre. Illustré avec une loupe et un livre ouvert.">
            <a:extLst>
              <a:ext uri="{FF2B5EF4-FFF2-40B4-BE49-F238E27FC236}">
                <a16:creationId xmlns:a16="http://schemas.microsoft.com/office/drawing/2014/main" id="{C47FAD05-A94C-87F0-2FA8-B46791B3A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69" y="4458573"/>
            <a:ext cx="1838968" cy="190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nception abstraite du logo de la Recherche en Cercle, image vectorielle, symbole de logo grossissant">
            <a:extLst>
              <a:ext uri="{FF2B5EF4-FFF2-40B4-BE49-F238E27FC236}">
                <a16:creationId xmlns:a16="http://schemas.microsoft.com/office/drawing/2014/main" id="{B3EF7520-64CB-6320-ADBF-6A74819DB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99" y="2365695"/>
            <a:ext cx="3061106" cy="19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Abstract Creative concept vector icon of magnifier for Web and Mobile Applications isolated on background. Art illustration template design, Business infographic and social media infographic.">
            <a:extLst>
              <a:ext uri="{FF2B5EF4-FFF2-40B4-BE49-F238E27FC236}">
                <a16:creationId xmlns:a16="http://schemas.microsoft.com/office/drawing/2014/main" id="{DC1E1C8E-1C69-2A22-C9DC-16A6C5139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287" y="2235937"/>
            <a:ext cx="2106898" cy="217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reative abstract colorful Logo ,Vector illustration">
            <a:extLst>
              <a:ext uri="{FF2B5EF4-FFF2-40B4-BE49-F238E27FC236}">
                <a16:creationId xmlns:a16="http://schemas.microsoft.com/office/drawing/2014/main" id="{13B843FA-79A7-548B-BA2A-17E59B545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22" y="4055987"/>
            <a:ext cx="1838969" cy="190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Sphere speech bubble logo. Vector design template elements for your application or corporate identity.">
            <a:extLst>
              <a:ext uri="{FF2B5EF4-FFF2-40B4-BE49-F238E27FC236}">
                <a16:creationId xmlns:a16="http://schemas.microsoft.com/office/drawing/2014/main" id="{F41DA617-458C-526E-8D57-3463574F3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60" y="4412880"/>
            <a:ext cx="1604280" cy="165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Ensemble de bannières vectorielles abstraites modernes. Formes géométriques plates de couleurs différentes avec contour noir dans le style design memphis. Modèle prêt à être utilisé dans la conception Web ou imprimée.">
            <a:extLst>
              <a:ext uri="{FF2B5EF4-FFF2-40B4-BE49-F238E27FC236}">
                <a16:creationId xmlns:a16="http://schemas.microsoft.com/office/drawing/2014/main" id="{875F1066-6CA5-5F1A-4C1B-74BE4D982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546" y="399542"/>
            <a:ext cx="4352291" cy="174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17FB5F-172D-DF70-E8F9-DD0FBCCE58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41856" y="3338976"/>
            <a:ext cx="10287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58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fr-FR" b="1" dirty="0" err="1"/>
              <a:t>Who</a:t>
            </a:r>
            <a:r>
              <a:rPr lang="fr-FR" b="1" dirty="0"/>
              <a:t> </a:t>
            </a:r>
            <a:r>
              <a:rPr lang="fr-FR" b="1" dirty="0" err="1"/>
              <a:t>we</a:t>
            </a:r>
            <a:r>
              <a:rPr lang="fr-FR" b="1" dirty="0"/>
              <a:t> are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2301B4-5C7A-F64F-A88C-DF759602B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3" y="320040"/>
            <a:ext cx="6550284" cy="621792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br>
              <a:rPr lang="en-GB" sz="2000" dirty="0"/>
            </a:br>
            <a:r>
              <a:rPr lang="en-GB" sz="2400" dirty="0" err="1"/>
              <a:t>Losam</a:t>
            </a:r>
            <a:r>
              <a:rPr lang="en-GB" sz="2400" dirty="0"/>
              <a:t> Agency is a marketing agency specializing in the creation and animation of communities. </a:t>
            </a:r>
          </a:p>
          <a:p>
            <a:pPr marL="0" indent="0" algn="just">
              <a:buNone/>
            </a:pPr>
            <a:r>
              <a:rPr lang="en-GB" sz="2400" b="1" dirty="0"/>
              <a:t>Losam Agency created </a:t>
            </a:r>
            <a:r>
              <a:rPr lang="en-GB" sz="2400" b="1" dirty="0">
                <a:solidFill>
                  <a:srgbClr val="3EA3DB"/>
                </a:solidFill>
              </a:rPr>
              <a:t>CMO Lab’ </a:t>
            </a:r>
            <a:r>
              <a:rPr lang="en-GB" sz="2400" dirty="0"/>
              <a:t>for the company Salesforce, </a:t>
            </a:r>
            <a:r>
              <a:rPr lang="fr-FR" sz="2400" dirty="0"/>
              <a:t>a </a:t>
            </a:r>
            <a:r>
              <a:rPr lang="fr-FR" sz="2400" dirty="0" err="1"/>
              <a:t>think</a:t>
            </a:r>
            <a:r>
              <a:rPr lang="fr-FR" sz="2400" dirty="0"/>
              <a:t> tank </a:t>
            </a:r>
            <a:r>
              <a:rPr lang="fr-FR" sz="2400" dirty="0" err="1"/>
              <a:t>dedicated</a:t>
            </a:r>
            <a:r>
              <a:rPr lang="fr-FR" sz="2400" dirty="0"/>
              <a:t> to the </a:t>
            </a:r>
            <a:r>
              <a:rPr lang="fr-FR" sz="2400" dirty="0" err="1"/>
              <a:t>personalization</a:t>
            </a:r>
            <a:r>
              <a:rPr lang="fr-FR" sz="2400" dirty="0"/>
              <a:t> of the </a:t>
            </a:r>
            <a:r>
              <a:rPr lang="fr-FR" sz="2400" dirty="0" err="1"/>
              <a:t>customer</a:t>
            </a:r>
            <a:r>
              <a:rPr lang="fr-FR" sz="2400" dirty="0"/>
              <a:t> </a:t>
            </a:r>
            <a:r>
              <a:rPr lang="fr-FR" sz="2400" dirty="0" err="1"/>
              <a:t>experience</a:t>
            </a:r>
            <a:r>
              <a:rPr lang="fr-FR" sz="2400" dirty="0"/>
              <a:t>.</a:t>
            </a:r>
            <a:endParaRPr lang="fr-FR" sz="2400" dirty="0">
              <a:cs typeface="Calibri"/>
            </a:endParaRPr>
          </a:p>
          <a:p>
            <a:pPr marL="0" indent="0" algn="just">
              <a:buNone/>
            </a:pPr>
            <a:endParaRPr lang="fr-FR" sz="2400" dirty="0">
              <a:cs typeface="Calibri"/>
            </a:endParaRPr>
          </a:p>
          <a:p>
            <a:pPr marL="0" indent="0" algn="just">
              <a:buNone/>
            </a:pPr>
            <a:r>
              <a:rPr lang="en-GB" sz="2400" b="1" dirty="0"/>
              <a:t>What is CMO Lab’ ? </a:t>
            </a:r>
            <a:endParaRPr lang="en-GB" sz="2400" b="1" dirty="0">
              <a:cs typeface="Calibri"/>
            </a:endParaRPr>
          </a:p>
          <a:p>
            <a:pPr algn="just">
              <a:buFontTx/>
              <a:buChar char="-"/>
            </a:pPr>
            <a:r>
              <a:rPr lang="en-GB" sz="2400" dirty="0"/>
              <a:t>5 meetings a year (1 “founder” dinner + 4 dinner meetings)</a:t>
            </a:r>
          </a:p>
          <a:p>
            <a:pPr algn="just">
              <a:buFontTx/>
              <a:buChar char="-"/>
            </a:pPr>
            <a:r>
              <a:rPr lang="fr-FR" sz="2400" dirty="0"/>
              <a:t>1 </a:t>
            </a:r>
            <a:r>
              <a:rPr lang="fr-FR" sz="2400" dirty="0" err="1"/>
              <a:t>founding</a:t>
            </a:r>
            <a:r>
              <a:rPr lang="fr-FR" sz="2400" dirty="0"/>
              <a:t> </a:t>
            </a:r>
            <a:r>
              <a:rPr lang="fr-FR" sz="2400" dirty="0" err="1"/>
              <a:t>committee</a:t>
            </a:r>
            <a:r>
              <a:rPr lang="fr-FR" sz="2400" dirty="0"/>
              <a:t> </a:t>
            </a:r>
            <a:r>
              <a:rPr lang="fr-FR" sz="2400" dirty="0" err="1"/>
              <a:t>composed</a:t>
            </a:r>
            <a:r>
              <a:rPr lang="fr-FR" sz="2400" dirty="0"/>
              <a:t> of 6/8 leaders </a:t>
            </a:r>
            <a:r>
              <a:rPr lang="fr-FR" sz="2400" dirty="0" err="1"/>
              <a:t>which</a:t>
            </a:r>
            <a:r>
              <a:rPr lang="fr-FR" sz="2400" dirty="0"/>
              <a:t> </a:t>
            </a:r>
            <a:r>
              <a:rPr lang="fr-FR" sz="2400" dirty="0" err="1"/>
              <a:t>will</a:t>
            </a:r>
            <a:r>
              <a:rPr lang="fr-FR" sz="2400" dirty="0"/>
              <a:t> </a:t>
            </a:r>
            <a:r>
              <a:rPr lang="fr-FR" sz="2400" dirty="0" err="1"/>
              <a:t>define</a:t>
            </a:r>
            <a:r>
              <a:rPr lang="fr-FR" sz="2400" dirty="0"/>
              <a:t> the </a:t>
            </a:r>
            <a:r>
              <a:rPr lang="fr-FR" sz="2400" dirty="0" err="1"/>
              <a:t>themes</a:t>
            </a:r>
            <a:r>
              <a:rPr lang="fr-FR" sz="2400" dirty="0"/>
              <a:t> of the </a:t>
            </a:r>
            <a:r>
              <a:rPr lang="fr-FR" sz="2400" dirty="0" err="1"/>
              <a:t>different</a:t>
            </a:r>
            <a:r>
              <a:rPr lang="fr-FR" sz="2400" dirty="0"/>
              <a:t> meetings</a:t>
            </a:r>
          </a:p>
        </p:txBody>
      </p:sp>
    </p:spTree>
    <p:extLst>
      <p:ext uri="{BB962C8B-B14F-4D97-AF65-F5344CB8AC3E}">
        <p14:creationId xmlns:p14="http://schemas.microsoft.com/office/powerpoint/2010/main" val="2845268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is</a:t>
            </a:r>
            <a:br>
              <a:rPr lang="fr-FR" b="1" dirty="0"/>
            </a:br>
            <a:r>
              <a:rPr lang="fr-FR" b="1" dirty="0">
                <a:solidFill>
                  <a:srgbClr val="3EA3DB"/>
                </a:solidFill>
              </a:rPr>
              <a:t>Salesforce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2301B4-5C7A-F64F-A88C-DF759602B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198" y="796097"/>
            <a:ext cx="6550284" cy="5574083"/>
          </a:xfrm>
        </p:spPr>
        <p:txBody>
          <a:bodyPr anchor="ctr">
            <a:noAutofit/>
          </a:bodyPr>
          <a:lstStyle/>
          <a:p>
            <a:pPr algn="just"/>
            <a:r>
              <a:rPr lang="fr-FR" sz="2000" dirty="0"/>
              <a:t>Salesforce </a:t>
            </a:r>
            <a:r>
              <a:rPr lang="fr-FR" sz="2000" dirty="0" err="1"/>
              <a:t>is</a:t>
            </a:r>
            <a:r>
              <a:rPr lang="fr-FR" sz="2000" dirty="0"/>
              <a:t> a software </a:t>
            </a:r>
            <a:r>
              <a:rPr lang="fr-FR" sz="2000" dirty="0" err="1"/>
              <a:t>publisher</a:t>
            </a:r>
            <a:r>
              <a:rPr lang="fr-FR" sz="2000" dirty="0"/>
              <a:t> </a:t>
            </a:r>
            <a:r>
              <a:rPr lang="fr-FR" sz="2000" dirty="0" err="1"/>
              <a:t>founded</a:t>
            </a:r>
            <a:r>
              <a:rPr lang="fr-FR" sz="2000" dirty="0"/>
              <a:t> in 1999.</a:t>
            </a:r>
          </a:p>
          <a:p>
            <a:pPr algn="just"/>
            <a:r>
              <a:rPr lang="fr-FR" sz="2000" dirty="0"/>
              <a:t>The #1 CRM </a:t>
            </a:r>
            <a:r>
              <a:rPr lang="fr-FR" sz="2000" dirty="0" err="1"/>
              <a:t>tool</a:t>
            </a:r>
            <a:r>
              <a:rPr lang="fr-FR" sz="2000" dirty="0"/>
              <a:t> for </a:t>
            </a:r>
            <a:r>
              <a:rPr lang="fr-FR" sz="2000" dirty="0" err="1"/>
              <a:t>small</a:t>
            </a:r>
            <a:r>
              <a:rPr lang="fr-FR" sz="2000" dirty="0"/>
              <a:t>, medium and large </a:t>
            </a:r>
            <a:r>
              <a:rPr lang="fr-FR" sz="2000" dirty="0" err="1"/>
              <a:t>companies</a:t>
            </a:r>
            <a:endParaRPr lang="fr-FR" sz="2000" dirty="0"/>
          </a:p>
          <a:p>
            <a:pPr algn="just"/>
            <a:r>
              <a:rPr lang="fr-FR" sz="2000" dirty="0"/>
              <a:t>Salesforce </a:t>
            </a:r>
            <a:r>
              <a:rPr lang="fr-FR" sz="2000" dirty="0" err="1"/>
              <a:t>offers</a:t>
            </a:r>
            <a:r>
              <a:rPr lang="fr-FR" sz="2000" dirty="0"/>
              <a:t> 5 solutions for </a:t>
            </a:r>
            <a:r>
              <a:rPr lang="fr-FR" sz="2000" dirty="0" err="1"/>
              <a:t>different</a:t>
            </a:r>
            <a:r>
              <a:rPr lang="fr-FR" sz="2000" dirty="0"/>
              <a:t> </a:t>
            </a:r>
            <a:r>
              <a:rPr lang="fr-FR" sz="2000" dirty="0" err="1"/>
              <a:t>purposes</a:t>
            </a:r>
            <a:r>
              <a:rPr lang="fr-FR" sz="2000" dirty="0"/>
              <a:t> : Sales Cloud, Service Cloud, Marketing Cloud, Salesforce Platform, Commerce Cloud.  </a:t>
            </a:r>
          </a:p>
          <a:p>
            <a:pPr algn="just"/>
            <a:r>
              <a:rPr lang="fr-FR" sz="2000" dirty="0"/>
              <a:t>Pioneer in the world of cloud </a:t>
            </a:r>
            <a:r>
              <a:rPr lang="fr-FR" sz="2000" dirty="0" err="1"/>
              <a:t>computing</a:t>
            </a:r>
            <a:r>
              <a:rPr lang="fr-FR" sz="2000" dirty="0"/>
              <a:t> and SaaS, Salesforce </a:t>
            </a:r>
            <a:r>
              <a:rPr lang="fr-FR" sz="2000" dirty="0" err="1"/>
              <a:t>maintains</a:t>
            </a:r>
            <a:r>
              <a:rPr lang="fr-FR" sz="2000" dirty="0"/>
              <a:t> </a:t>
            </a:r>
            <a:r>
              <a:rPr lang="fr-FR" sz="2000" dirty="0" err="1"/>
              <a:t>its</a:t>
            </a:r>
            <a:r>
              <a:rPr lang="fr-FR" sz="2000" dirty="0"/>
              <a:t> </a:t>
            </a:r>
            <a:r>
              <a:rPr lang="fr-FR" sz="2000" dirty="0" err="1"/>
              <a:t>technological</a:t>
            </a:r>
            <a:r>
              <a:rPr lang="fr-FR" sz="2000" dirty="0"/>
              <a:t> lead</a:t>
            </a:r>
          </a:p>
          <a:p>
            <a:pPr algn="just"/>
            <a:r>
              <a:rPr lang="fr-FR" sz="2000" dirty="0"/>
              <a:t>An all-in-one marketing solution, the goal </a:t>
            </a:r>
            <a:r>
              <a:rPr lang="fr-FR" sz="2000" dirty="0" err="1"/>
              <a:t>is</a:t>
            </a:r>
            <a:r>
              <a:rPr lang="fr-FR" sz="2000" dirty="0"/>
              <a:t> to </a:t>
            </a:r>
            <a:r>
              <a:rPr lang="fr-FR" sz="2000" dirty="0" err="1"/>
              <a:t>optimize</a:t>
            </a:r>
            <a:r>
              <a:rPr lang="fr-FR" sz="2000" dirty="0"/>
              <a:t> all stages of the conversion </a:t>
            </a:r>
            <a:r>
              <a:rPr lang="fr-FR" sz="2000" dirty="0" err="1"/>
              <a:t>funnel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clients</a:t>
            </a:r>
          </a:p>
          <a:p>
            <a:pPr algn="just"/>
            <a:r>
              <a:rPr lang="fr-FR" sz="2000" dirty="0"/>
              <a:t>The </a:t>
            </a:r>
            <a:r>
              <a:rPr lang="fr-FR" sz="2000" dirty="0" err="1"/>
              <a:t>company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about </a:t>
            </a:r>
            <a:r>
              <a:rPr lang="fr-FR" sz="2000" dirty="0" err="1"/>
              <a:t>bringing</a:t>
            </a:r>
            <a:r>
              <a:rPr lang="fr-FR" sz="2000" dirty="0"/>
              <a:t> </a:t>
            </a:r>
            <a:r>
              <a:rPr lang="fr-FR" sz="2000" dirty="0" err="1"/>
              <a:t>companies</a:t>
            </a:r>
            <a:r>
              <a:rPr lang="fr-FR" sz="2000" dirty="0"/>
              <a:t> and </a:t>
            </a:r>
            <a:r>
              <a:rPr lang="fr-FR" sz="2000" dirty="0" err="1"/>
              <a:t>customers</a:t>
            </a:r>
            <a:r>
              <a:rPr lang="fr-FR" sz="2000" dirty="0"/>
              <a:t> </a:t>
            </a:r>
            <a:r>
              <a:rPr lang="fr-FR" sz="2000" dirty="0" err="1"/>
              <a:t>together</a:t>
            </a:r>
            <a:r>
              <a:rPr lang="fr-FR" sz="2000" dirty="0"/>
              <a:t>.</a:t>
            </a:r>
          </a:p>
          <a:p>
            <a:pPr algn="just"/>
            <a:r>
              <a:rPr lang="en-US" sz="2000" dirty="0"/>
              <a:t>More </a:t>
            </a:r>
            <a:r>
              <a:rPr lang="en-US" sz="2000" dirty="0" err="1"/>
              <a:t>informations</a:t>
            </a:r>
            <a:r>
              <a:rPr lang="en-US" sz="2000" dirty="0"/>
              <a:t> can be found here :	</a:t>
            </a:r>
            <a:endParaRPr lang="fr-FR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13E5C8-79DD-BA4E-B677-B2102F0E71CF}"/>
              </a:ext>
            </a:extLst>
          </p:cNvPr>
          <p:cNvSpPr/>
          <p:nvPr/>
        </p:nvSpPr>
        <p:spPr>
          <a:xfrm>
            <a:off x="8483943" y="5692571"/>
            <a:ext cx="2983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2"/>
              </a:rPr>
              <a:t>https://www.salesforce.com/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7030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4" y="376311"/>
            <a:ext cx="11548865" cy="104452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>
                <a:solidFill>
                  <a:srgbClr val="3EA3DB"/>
                </a:solidFill>
              </a:rPr>
              <a:t>Salesforce</a:t>
            </a:r>
            <a:r>
              <a:rPr lang="fr-FR" dirty="0"/>
              <a:t> - Brand Guidelines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09BCEBBA-71DA-444B-8922-C5FCB1A63560}"/>
              </a:ext>
            </a:extLst>
          </p:cNvPr>
          <p:cNvSpPr txBox="1"/>
          <p:nvPr/>
        </p:nvSpPr>
        <p:spPr>
          <a:xfrm>
            <a:off x="463085" y="14771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/>
              <a:t>Wording</a:t>
            </a:r>
            <a:r>
              <a:rPr lang="fr-FR" u="sng" dirty="0"/>
              <a:t> :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CF810F2-1BC5-CC4F-9974-6AAD2033B512}"/>
              </a:ext>
            </a:extLst>
          </p:cNvPr>
          <p:cNvSpPr txBox="1"/>
          <p:nvPr/>
        </p:nvSpPr>
        <p:spPr>
          <a:xfrm>
            <a:off x="4967352" y="14771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Font :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059AB5-E968-104B-9E13-F4CBCFB33116}"/>
              </a:ext>
            </a:extLst>
          </p:cNvPr>
          <p:cNvSpPr/>
          <p:nvPr/>
        </p:nvSpPr>
        <p:spPr>
          <a:xfrm>
            <a:off x="4967352" y="193388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ClanOT"/>
              </a:rPr>
              <a:t>The official Salesforce </a:t>
            </a:r>
            <a:r>
              <a:rPr lang="fr-FR" dirty="0" err="1">
                <a:latin typeface="ClanOT"/>
              </a:rPr>
              <a:t>corporate</a:t>
            </a:r>
            <a:r>
              <a:rPr lang="fr-FR" dirty="0">
                <a:latin typeface="ClanOT"/>
              </a:rPr>
              <a:t> font </a:t>
            </a:r>
            <a:r>
              <a:rPr lang="fr-FR" dirty="0" err="1">
                <a:latin typeface="ClanOT"/>
              </a:rPr>
              <a:t>is</a:t>
            </a:r>
            <a:r>
              <a:rPr lang="fr-FR" dirty="0">
                <a:latin typeface="ClanOT"/>
              </a:rPr>
              <a:t> </a:t>
            </a:r>
            <a:r>
              <a:rPr lang="fr-FR" b="1" dirty="0"/>
              <a:t>Salesforce Sans </a:t>
            </a:r>
            <a:r>
              <a:rPr lang="fr-FR" b="1" dirty="0">
                <a:solidFill>
                  <a:srgbClr val="3EA3DB"/>
                </a:solidFill>
              </a:rPr>
              <a:t>OR</a:t>
            </a:r>
            <a:r>
              <a:rPr lang="fr-FR" b="1" dirty="0"/>
              <a:t> Avant Garde.</a:t>
            </a:r>
          </a:p>
          <a:p>
            <a:r>
              <a:rPr lang="fr-FR" dirty="0">
                <a:latin typeface="ClanOT"/>
              </a:rPr>
              <a:t>If </a:t>
            </a:r>
            <a:r>
              <a:rPr lang="fr-FR" dirty="0" err="1">
                <a:latin typeface="ClanOT"/>
              </a:rPr>
              <a:t>they</a:t>
            </a:r>
            <a:r>
              <a:rPr lang="fr-FR" dirty="0">
                <a:latin typeface="ClanOT"/>
              </a:rPr>
              <a:t> are not </a:t>
            </a:r>
            <a:r>
              <a:rPr lang="fr-FR" dirty="0" err="1">
                <a:latin typeface="ClanOT"/>
              </a:rPr>
              <a:t>available</a:t>
            </a:r>
            <a:r>
              <a:rPr lang="fr-FR" dirty="0">
                <a:latin typeface="ClanOT"/>
              </a:rPr>
              <a:t>, use </a:t>
            </a:r>
            <a:r>
              <a:rPr lang="fr-FR" b="1" dirty="0"/>
              <a:t>Calibri</a:t>
            </a:r>
            <a:r>
              <a:rPr lang="fr-FR" dirty="0">
                <a:latin typeface="ArialMT"/>
              </a:rPr>
              <a:t>. </a:t>
            </a:r>
            <a:endParaRPr lang="fr-FR" dirty="0"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1BDFDF-639D-2B4E-94E2-BE5A59F85DED}"/>
              </a:ext>
            </a:extLst>
          </p:cNvPr>
          <p:cNvSpPr/>
          <p:nvPr/>
        </p:nvSpPr>
        <p:spPr>
          <a:xfrm>
            <a:off x="463085" y="4450364"/>
            <a:ext cx="401967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With</a:t>
            </a:r>
            <a:r>
              <a:rPr lang="fr-FR" dirty="0"/>
              <a:t> four </a:t>
            </a:r>
            <a:r>
              <a:rPr lang="fr-FR" dirty="0" err="1"/>
              <a:t>weights</a:t>
            </a:r>
            <a:r>
              <a:rPr lang="fr-FR" dirty="0"/>
              <a:t> — plus </a:t>
            </a:r>
            <a:r>
              <a:rPr lang="fr-FR" dirty="0" err="1"/>
              <a:t>italics</a:t>
            </a:r>
            <a:r>
              <a:rPr lang="fr-FR" dirty="0"/>
              <a:t> — </a:t>
            </a:r>
            <a:r>
              <a:rPr lang="fr-FR" dirty="0" err="1"/>
              <a:t>you've</a:t>
            </a:r>
            <a:r>
              <a:rPr lang="fr-FR" dirty="0"/>
              <a:t> </a:t>
            </a:r>
            <a:r>
              <a:rPr lang="fr-FR" dirty="0" err="1"/>
              <a:t>got</a:t>
            </a:r>
            <a:r>
              <a:rPr lang="fr-FR" dirty="0"/>
              <a:t> options. In </a:t>
            </a:r>
            <a:r>
              <a:rPr lang="fr-FR" dirty="0" err="1"/>
              <a:t>general</a:t>
            </a:r>
            <a:r>
              <a:rPr lang="fr-FR" dirty="0"/>
              <a:t>, light </a:t>
            </a:r>
            <a:r>
              <a:rPr lang="fr-FR" dirty="0" err="1"/>
              <a:t>weights</a:t>
            </a:r>
            <a:r>
              <a:rPr lang="fr-FR" dirty="0"/>
              <a:t> (</a:t>
            </a:r>
            <a:r>
              <a:rPr lang="fr-FR" dirty="0" err="1"/>
              <a:t>Thin</a:t>
            </a:r>
            <a:r>
              <a:rPr lang="fr-FR" dirty="0"/>
              <a:t> and Light) are </a:t>
            </a:r>
            <a:r>
              <a:rPr lang="fr-FR" dirty="0" err="1"/>
              <a:t>preferred</a:t>
            </a:r>
            <a:r>
              <a:rPr lang="fr-FR" dirty="0"/>
              <a:t> for headlines, </a:t>
            </a:r>
            <a:r>
              <a:rPr lang="fr-FR" dirty="0" err="1"/>
              <a:t>hero</a:t>
            </a:r>
            <a:r>
              <a:rPr lang="fr-FR" dirty="0"/>
              <a:t> </a:t>
            </a:r>
            <a:r>
              <a:rPr lang="fr-FR" dirty="0" err="1"/>
              <a:t>statements</a:t>
            </a:r>
            <a:r>
              <a:rPr lang="fr-FR" dirty="0"/>
              <a:t>, and body copy. </a:t>
            </a:r>
            <a:r>
              <a:rPr lang="fr-FR" dirty="0" err="1"/>
              <a:t>Heavier</a:t>
            </a:r>
            <a:r>
              <a:rPr lang="fr-FR" dirty="0"/>
              <a:t> </a:t>
            </a:r>
            <a:r>
              <a:rPr lang="fr-FR" dirty="0" err="1"/>
              <a:t>weights</a:t>
            </a:r>
            <a:r>
              <a:rPr lang="fr-FR" dirty="0"/>
              <a:t> (Regular and Bold) are </a:t>
            </a:r>
            <a:r>
              <a:rPr lang="fr-FR" dirty="0" err="1"/>
              <a:t>used</a:t>
            </a:r>
            <a:r>
              <a:rPr lang="fr-FR" dirty="0"/>
              <a:t> </a:t>
            </a:r>
            <a:r>
              <a:rPr lang="fr-FR" dirty="0" err="1"/>
              <a:t>mainly</a:t>
            </a:r>
            <a:r>
              <a:rPr lang="fr-FR" dirty="0"/>
              <a:t> in </a:t>
            </a:r>
            <a:r>
              <a:rPr lang="fr-FR" dirty="0" err="1"/>
              <a:t>subheads</a:t>
            </a:r>
            <a:r>
              <a:rPr lang="fr-FR" dirty="0"/>
              <a:t> and calls to action.</a:t>
            </a:r>
            <a:endParaRPr lang="fr-FR" dirty="0">
              <a:effectLst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FE38C2A-5A8F-8CD6-17EB-EA4E268D9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353" y="3037843"/>
            <a:ext cx="3128024" cy="16265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090501-1EC5-CDF0-A9E8-4FF460940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352" y="4795594"/>
            <a:ext cx="3276600" cy="16111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E82FE96-21B5-4047-0FED-6B88C7EF0A31}"/>
              </a:ext>
            </a:extLst>
          </p:cNvPr>
          <p:cNvSpPr txBox="1"/>
          <p:nvPr/>
        </p:nvSpPr>
        <p:spPr>
          <a:xfrm>
            <a:off x="8305101" y="3775046"/>
            <a:ext cx="2055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Salesforce Sans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DAFA803-B428-8805-A398-090635589659}"/>
              </a:ext>
            </a:extLst>
          </p:cNvPr>
          <p:cNvSpPr txBox="1"/>
          <p:nvPr/>
        </p:nvSpPr>
        <p:spPr>
          <a:xfrm>
            <a:off x="8317692" y="5416522"/>
            <a:ext cx="2055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Avant Garde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CA2B085-7F6A-5900-C2B3-D7674F4C1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06" y="3093827"/>
            <a:ext cx="2698807" cy="13002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DDD932-392A-7A1D-2D4D-1D2778007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1385" y="1661774"/>
            <a:ext cx="2165429" cy="128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25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4" y="376311"/>
            <a:ext cx="11548865" cy="104452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>
                <a:solidFill>
                  <a:srgbClr val="3EA3DB"/>
                </a:solidFill>
              </a:rPr>
              <a:t>Salesforce</a:t>
            </a:r>
            <a:r>
              <a:rPr lang="fr-FR" dirty="0"/>
              <a:t> - Brand Guidelines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1C3DBC-8BD7-C454-6068-F05AED415E73}"/>
              </a:ext>
            </a:extLst>
          </p:cNvPr>
          <p:cNvSpPr txBox="1"/>
          <p:nvPr/>
        </p:nvSpPr>
        <p:spPr>
          <a:xfrm>
            <a:off x="463085" y="14771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/>
              <a:t>Colours</a:t>
            </a:r>
            <a:r>
              <a:rPr lang="fr-FR" u="sng" dirty="0"/>
              <a:t> :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1E0570-4EB8-80E6-6265-6C76EB49C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91" y="2931370"/>
            <a:ext cx="2413000" cy="1498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796887-A64B-9006-4EEC-5FD50975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295" y="2931370"/>
            <a:ext cx="2425700" cy="149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F65855-4D78-E2C2-9AEA-E78A60A6A1C1}"/>
              </a:ext>
            </a:extLst>
          </p:cNvPr>
          <p:cNvSpPr/>
          <p:nvPr/>
        </p:nvSpPr>
        <p:spPr>
          <a:xfrm>
            <a:off x="463085" y="4547660"/>
            <a:ext cx="50589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0000"/>
                </a:solidFill>
                <a:latin typeface="SalesforceSans"/>
              </a:rPr>
              <a:t>The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iconic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Salesforce Blue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is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the star of the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corporate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color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palette,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which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draws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inspiration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from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day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and night skies.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It's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also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a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subtle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nod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to the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pioneering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spirit in cloud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computing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.</a:t>
            </a:r>
            <a:endParaRPr lang="fr-FR" sz="14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E706F5E-98B9-02B5-78F2-C7ADDB48F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945" y="2931370"/>
            <a:ext cx="2387600" cy="1498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B87C1B2-E48B-C566-352A-3700508628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9163" y="2931370"/>
            <a:ext cx="2392723" cy="1498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F1065C-C907-F13A-CD63-CEBCEAEB57B8}"/>
              </a:ext>
            </a:extLst>
          </p:cNvPr>
          <p:cNvSpPr/>
          <p:nvPr/>
        </p:nvSpPr>
        <p:spPr>
          <a:xfrm>
            <a:off x="6772945" y="4547660"/>
            <a:ext cx="5058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These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rainbow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colours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can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also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be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used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to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represent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products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in </a:t>
            </a:r>
            <a:r>
              <a:rPr lang="fr-FR" sz="1400" dirty="0" err="1">
                <a:solidFill>
                  <a:srgbClr val="000000"/>
                </a:solidFill>
                <a:latin typeface="SalesforceSans"/>
              </a:rPr>
              <a:t>small</a:t>
            </a:r>
            <a:r>
              <a:rPr lang="fr-FR" sz="1400" dirty="0">
                <a:solidFill>
                  <a:srgbClr val="000000"/>
                </a:solidFill>
                <a:latin typeface="SalesforceSans"/>
              </a:rPr>
              <a:t> touches. </a:t>
            </a:r>
            <a:endParaRPr lang="fr-FR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2C7C34-14B6-B71F-8078-5B9B324CC315}"/>
              </a:ext>
            </a:extLst>
          </p:cNvPr>
          <p:cNvSpPr/>
          <p:nvPr/>
        </p:nvSpPr>
        <p:spPr>
          <a:xfrm>
            <a:off x="552391" y="5380892"/>
            <a:ext cx="25023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000000"/>
                </a:solidFill>
                <a:latin typeface="SalesforceSans"/>
              </a:rPr>
              <a:t>R13 G157 B218</a:t>
            </a:r>
            <a:br>
              <a:rPr lang="fr-FR" sz="1600" dirty="0"/>
            </a:br>
            <a:r>
              <a:rPr lang="fr-FR" sz="1600" dirty="0">
                <a:solidFill>
                  <a:srgbClr val="000000"/>
                </a:solidFill>
                <a:latin typeface="SalesforceSans"/>
              </a:rPr>
              <a:t>Web #0d9dda</a:t>
            </a:r>
            <a:br>
              <a:rPr lang="fr-FR" sz="1600" dirty="0"/>
            </a:br>
            <a:r>
              <a:rPr lang="fr-FR" sz="1600" dirty="0">
                <a:solidFill>
                  <a:srgbClr val="000000"/>
                </a:solidFill>
                <a:latin typeface="SalesforceSans"/>
              </a:rPr>
              <a:t>C85 M19 Y0 K0</a:t>
            </a:r>
            <a:br>
              <a:rPr lang="fr-FR" sz="1600" dirty="0"/>
            </a:br>
            <a:r>
              <a:rPr lang="fr-FR" sz="1600" dirty="0">
                <a:solidFill>
                  <a:srgbClr val="000000"/>
                </a:solidFill>
                <a:latin typeface="SalesforceSans"/>
              </a:rPr>
              <a:t>Pantone 299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893135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4" y="376311"/>
            <a:ext cx="11548865" cy="104452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>
                <a:solidFill>
                  <a:srgbClr val="3EA3DB"/>
                </a:solidFill>
              </a:rPr>
              <a:t>Salesforce</a:t>
            </a:r>
            <a:r>
              <a:rPr lang="fr-FR" dirty="0"/>
              <a:t> - Brand Guidelines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1C3DBC-8BD7-C454-6068-F05AED415E73}"/>
              </a:ext>
            </a:extLst>
          </p:cNvPr>
          <p:cNvSpPr txBox="1"/>
          <p:nvPr/>
        </p:nvSpPr>
        <p:spPr>
          <a:xfrm>
            <a:off x="463085" y="14771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Visual Identity :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F65855-4D78-E2C2-9AEA-E78A60A6A1C1}"/>
              </a:ext>
            </a:extLst>
          </p:cNvPr>
          <p:cNvSpPr/>
          <p:nvPr/>
        </p:nvSpPr>
        <p:spPr>
          <a:xfrm>
            <a:off x="463085" y="1902711"/>
            <a:ext cx="50589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Illustration shows the </a:t>
            </a:r>
            <a:r>
              <a:rPr lang="fr-FR" sz="1600" dirty="0" err="1"/>
              <a:t>whimsical</a:t>
            </a:r>
            <a:r>
              <a:rPr lang="fr-FR" sz="1600" dirty="0"/>
              <a:t> and fun </a:t>
            </a:r>
            <a:r>
              <a:rPr lang="fr-FR" sz="1600" dirty="0" err="1"/>
              <a:t>side</a:t>
            </a:r>
            <a:r>
              <a:rPr lang="fr-FR" sz="1600" dirty="0"/>
              <a:t> of the </a:t>
            </a:r>
            <a:r>
              <a:rPr lang="fr-FR" sz="1600" dirty="0" err="1"/>
              <a:t>company</a:t>
            </a:r>
            <a:r>
              <a:rPr lang="fr-FR" sz="1600" dirty="0"/>
              <a:t> and culture. It </a:t>
            </a:r>
            <a:r>
              <a:rPr lang="fr-FR" sz="1600" dirty="0" err="1"/>
              <a:t>helps</a:t>
            </a:r>
            <a:r>
              <a:rPr lang="fr-FR" sz="1600" dirty="0"/>
              <a:t> set the brand </a:t>
            </a:r>
            <a:r>
              <a:rPr lang="fr-FR" sz="1600" dirty="0" err="1"/>
              <a:t>apart</a:t>
            </a:r>
            <a:r>
              <a:rPr lang="fr-FR" sz="1600" dirty="0"/>
              <a:t>, </a:t>
            </a:r>
            <a:r>
              <a:rPr lang="fr-FR" sz="1600" dirty="0" err="1"/>
              <a:t>broadens</a:t>
            </a:r>
            <a:r>
              <a:rPr lang="fr-FR" sz="1600" dirty="0"/>
              <a:t> brand </a:t>
            </a:r>
            <a:r>
              <a:rPr lang="fr-FR" sz="1600" dirty="0" err="1"/>
              <a:t>awareness</a:t>
            </a:r>
            <a:r>
              <a:rPr lang="fr-FR" sz="1600" dirty="0"/>
              <a:t>, and </a:t>
            </a:r>
            <a:r>
              <a:rPr lang="fr-FR" sz="1600" dirty="0" err="1"/>
              <a:t>creates</a:t>
            </a:r>
            <a:r>
              <a:rPr lang="fr-FR" sz="1600" dirty="0"/>
              <a:t> </a:t>
            </a:r>
            <a:r>
              <a:rPr lang="fr-FR" sz="1600" dirty="0" err="1"/>
              <a:t>friendly</a:t>
            </a:r>
            <a:r>
              <a:rPr lang="fr-FR" sz="1600" dirty="0"/>
              <a:t> and positive feelings about Salesforce. </a:t>
            </a:r>
            <a:endParaRPr lang="fr-FR" sz="11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36807D-9698-8929-327C-E97139753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849" y="1846440"/>
            <a:ext cx="4914900" cy="20117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0D0530-7CBC-E811-BFBA-0C507EDE0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849" y="4153832"/>
            <a:ext cx="4914900" cy="2006600"/>
          </a:xfrm>
          <a:prstGeom prst="rect">
            <a:avLst/>
          </a:prstGeom>
        </p:spPr>
      </p:pic>
      <p:pic>
        <p:nvPicPr>
          <p:cNvPr id="4098" name="Picture 2" descr="Salesforce Marketing Cloud Services &amp; Solutions | MicroPyramid UAE, Dubai">
            <a:extLst>
              <a:ext uri="{FF2B5EF4-FFF2-40B4-BE49-F238E27FC236}">
                <a16:creationId xmlns:a16="http://schemas.microsoft.com/office/drawing/2014/main" id="{6F75BDB0-4DA7-E335-78D0-85A082097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4" y="3036200"/>
            <a:ext cx="5300294" cy="24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89053F-3C5A-B45A-0D8B-EC36F4022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735" y="5565942"/>
            <a:ext cx="12573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04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4" y="376311"/>
            <a:ext cx="11548865" cy="104452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3EA3DB"/>
                </a:solidFill>
              </a:rPr>
              <a:t>Salesforce </a:t>
            </a:r>
            <a:r>
              <a:rPr lang="fr-FR" dirty="0"/>
              <a:t>- Brand Guidelines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9BCEBBA-71DA-444B-8922-C5FCB1A63560}"/>
              </a:ext>
            </a:extLst>
          </p:cNvPr>
          <p:cNvSpPr txBox="1"/>
          <p:nvPr/>
        </p:nvSpPr>
        <p:spPr>
          <a:xfrm>
            <a:off x="463085" y="147710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Signets :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C3C2F7-8D55-E34B-89BA-CB07DB78AFDD}"/>
              </a:ext>
            </a:extLst>
          </p:cNvPr>
          <p:cNvSpPr txBox="1"/>
          <p:nvPr/>
        </p:nvSpPr>
        <p:spPr>
          <a:xfrm>
            <a:off x="7265619" y="1566757"/>
            <a:ext cx="123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/>
              <a:t>Don’t</a:t>
            </a:r>
            <a:r>
              <a:rPr lang="fr-FR" u="sng" dirty="0"/>
              <a:t>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8E40D6-2549-8A13-6CC2-31CDD8EB9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85" y="2023320"/>
            <a:ext cx="2425700" cy="1485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C142B7-91E9-2B4B-6BD2-351D66610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5526" y="1999733"/>
            <a:ext cx="3414903" cy="30189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4FCC04-8283-EB18-CD3B-34D9DA43D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242" y="2023320"/>
            <a:ext cx="3414902" cy="31616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77084A-2F35-6B3B-271C-3D2D2F0DA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259" y="5179706"/>
            <a:ext cx="2068045" cy="144947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3DA225C-5B10-AAE1-BEE4-C25380F0CB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085" y="3566806"/>
            <a:ext cx="2465400" cy="133236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C946833-3157-B96C-BEBF-389A2B1FD2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084" y="4984304"/>
            <a:ext cx="2425699" cy="138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47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195C2C-5086-4E4D-9BCF-B80D5C19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fr-FR" sz="3200" b="1" dirty="0">
                <a:solidFill>
                  <a:srgbClr val="3EA3DB"/>
                </a:solidFill>
              </a:rPr>
              <a:t>CMO Lab’</a:t>
            </a:r>
            <a:endParaRPr lang="fr-FR" sz="3200" b="1" dirty="0">
              <a:solidFill>
                <a:srgbClr val="3EA3DB"/>
              </a:solidFill>
              <a:cs typeface="Calibri Ligh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2301B4-5C7A-F64F-A88C-DF759602B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663" y="517748"/>
            <a:ext cx="6870767" cy="62179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 dirty="0">
                <a:latin typeface="+mj-lt"/>
              </a:rPr>
              <a:t>Target : </a:t>
            </a:r>
          </a:p>
          <a:p>
            <a:r>
              <a:rPr lang="fr-FR" sz="2000" dirty="0">
                <a:latin typeface="+mj-lt"/>
              </a:rPr>
              <a:t>Chief Marketing Officers</a:t>
            </a:r>
          </a:p>
          <a:p>
            <a:r>
              <a:rPr lang="fr-FR" sz="2000" dirty="0">
                <a:latin typeface="+mj-lt"/>
              </a:rPr>
              <a:t>Group VP Marketing</a:t>
            </a:r>
          </a:p>
          <a:p>
            <a:r>
              <a:rPr lang="fr-FR" sz="2000" dirty="0">
                <a:latin typeface="+mj-lt"/>
              </a:rPr>
              <a:t>Marketing </a:t>
            </a:r>
            <a:r>
              <a:rPr lang="fr-FR" sz="2000" dirty="0" err="1">
                <a:latin typeface="+mj-lt"/>
              </a:rPr>
              <a:t>Directors</a:t>
            </a:r>
            <a:endParaRPr lang="fr-FR" sz="2000" dirty="0">
              <a:latin typeface="+mj-lt"/>
            </a:endParaRPr>
          </a:p>
          <a:p>
            <a:r>
              <a:rPr lang="fr-FR" sz="2000" dirty="0">
                <a:latin typeface="+mj-lt"/>
              </a:rPr>
              <a:t>Leaders of CAC 40 / SBF 250, Next </a:t>
            </a:r>
            <a:r>
              <a:rPr lang="fr-FR" sz="2000" dirty="0" err="1">
                <a:latin typeface="+mj-lt"/>
              </a:rPr>
              <a:t>Forty</a:t>
            </a:r>
            <a:r>
              <a:rPr lang="fr-FR" sz="2000" dirty="0">
                <a:latin typeface="+mj-lt"/>
              </a:rPr>
              <a:t>, Start-ups (french </a:t>
            </a:r>
            <a:r>
              <a:rPr lang="fr-FR" sz="2000" dirty="0" err="1">
                <a:latin typeface="+mj-lt"/>
              </a:rPr>
              <a:t>unicorns</a:t>
            </a:r>
            <a:r>
              <a:rPr lang="fr-FR" sz="2000" dirty="0">
                <a:latin typeface="+mj-lt"/>
              </a:rPr>
              <a:t>)</a:t>
            </a:r>
          </a:p>
          <a:p>
            <a:r>
              <a:rPr lang="fr-FR" sz="2000" dirty="0">
                <a:latin typeface="+mj-lt"/>
              </a:rPr>
              <a:t>Leaders </a:t>
            </a:r>
            <a:r>
              <a:rPr lang="fr-FR" sz="2000" dirty="0" err="1">
                <a:latin typeface="+mj-lt"/>
              </a:rPr>
              <a:t>who</a:t>
            </a:r>
            <a:r>
              <a:rPr lang="fr-FR" sz="2000" dirty="0">
                <a:latin typeface="+mj-lt"/>
              </a:rPr>
              <a:t> are </a:t>
            </a:r>
            <a:r>
              <a:rPr lang="fr-FR" sz="2000" dirty="0" err="1">
                <a:latin typeface="+mj-lt"/>
              </a:rPr>
              <a:t>interested</a:t>
            </a:r>
            <a:r>
              <a:rPr lang="fr-FR" sz="2000" dirty="0">
                <a:latin typeface="+mj-lt"/>
              </a:rPr>
              <a:t> in the best </a:t>
            </a:r>
            <a:r>
              <a:rPr lang="fr-FR" sz="2000" dirty="0" err="1">
                <a:latin typeface="+mj-lt"/>
              </a:rPr>
              <a:t>digitized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growth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strategies</a:t>
            </a:r>
            <a:r>
              <a:rPr lang="fr-FR" sz="2000" dirty="0">
                <a:latin typeface="+mj-lt"/>
              </a:rPr>
              <a:t>, </a:t>
            </a:r>
            <a:r>
              <a:rPr lang="fr-FR" sz="2000" dirty="0" err="1">
                <a:latin typeface="+mj-lt"/>
              </a:rPr>
              <a:t>through</a:t>
            </a:r>
            <a:r>
              <a:rPr lang="fr-FR" sz="2000" dirty="0">
                <a:latin typeface="+mj-lt"/>
              </a:rPr>
              <a:t> the essential lever of </a:t>
            </a:r>
            <a:r>
              <a:rPr lang="fr-FR" sz="2000" dirty="0" err="1">
                <a:latin typeface="+mj-lt"/>
              </a:rPr>
              <a:t>personalizing</a:t>
            </a:r>
            <a:r>
              <a:rPr lang="fr-FR" sz="2000" dirty="0">
                <a:latin typeface="+mj-lt"/>
              </a:rPr>
              <a:t> the </a:t>
            </a:r>
            <a:r>
              <a:rPr lang="fr-FR" sz="2000" dirty="0" err="1">
                <a:latin typeface="+mj-lt"/>
              </a:rPr>
              <a:t>customer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experience</a:t>
            </a:r>
            <a:r>
              <a:rPr lang="fr-FR" sz="2000" dirty="0">
                <a:latin typeface="+mj-lt"/>
              </a:rPr>
              <a:t>.</a:t>
            </a:r>
            <a:endParaRPr lang="fr-FR" sz="1600" b="1" dirty="0">
              <a:latin typeface="+mj-lt"/>
            </a:endParaRPr>
          </a:p>
          <a:p>
            <a:pPr marL="0" indent="0">
              <a:buNone/>
            </a:pPr>
            <a:r>
              <a:rPr lang="fr-FR" sz="2000" b="1" dirty="0" err="1">
                <a:latin typeface="+mj-lt"/>
              </a:rPr>
              <a:t>Positioning</a:t>
            </a:r>
            <a:r>
              <a:rPr lang="fr-FR" sz="2000" b="1" dirty="0">
                <a:latin typeface="+mj-lt"/>
              </a:rPr>
              <a:t> : </a:t>
            </a:r>
          </a:p>
          <a:p>
            <a:pPr>
              <a:buFontTx/>
              <a:buChar char="-"/>
            </a:pPr>
            <a:r>
              <a:rPr lang="fr-FR" sz="2000" b="1" dirty="0">
                <a:latin typeface="+mj-lt"/>
              </a:rPr>
              <a:t>High-end</a:t>
            </a:r>
            <a:r>
              <a:rPr lang="fr-FR" sz="2000" dirty="0">
                <a:latin typeface="+mj-lt"/>
              </a:rPr>
              <a:t> but </a:t>
            </a:r>
            <a:r>
              <a:rPr lang="fr-FR" sz="2000" b="1" dirty="0" err="1">
                <a:latin typeface="+mj-lt"/>
              </a:rPr>
              <a:t>playful</a:t>
            </a:r>
            <a:r>
              <a:rPr lang="fr-FR" sz="2000" dirty="0">
                <a:latin typeface="+mj-lt"/>
              </a:rPr>
              <a:t>, </a:t>
            </a:r>
            <a:r>
              <a:rPr lang="fr-FR" sz="2000" dirty="0" err="1">
                <a:latin typeface="+mj-lt"/>
              </a:rPr>
              <a:t>we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address</a:t>
            </a:r>
            <a:r>
              <a:rPr lang="fr-FR" sz="2000" dirty="0">
                <a:latin typeface="+mj-lt"/>
              </a:rPr>
              <a:t> a </a:t>
            </a:r>
            <a:r>
              <a:rPr lang="fr-FR" sz="2000" dirty="0" err="1">
                <a:latin typeface="+mj-lt"/>
              </a:rPr>
              <a:t>target</a:t>
            </a:r>
            <a:r>
              <a:rPr lang="fr-FR" sz="2000" dirty="0">
                <a:latin typeface="+mj-lt"/>
              </a:rPr>
              <a:t> of high </a:t>
            </a:r>
            <a:r>
              <a:rPr lang="fr-FR" sz="2000" dirty="0" err="1">
                <a:latin typeface="+mj-lt"/>
              </a:rPr>
              <a:t>level</a:t>
            </a:r>
            <a:r>
              <a:rPr lang="fr-FR" sz="2000" dirty="0">
                <a:latin typeface="+mj-lt"/>
              </a:rPr>
              <a:t> leaders in marketing </a:t>
            </a:r>
          </a:p>
          <a:p>
            <a:pPr>
              <a:buFontTx/>
              <a:buChar char="-"/>
            </a:pPr>
            <a:r>
              <a:rPr lang="fr-FR" sz="2000" dirty="0" err="1">
                <a:latin typeface="+mj-lt"/>
              </a:rPr>
              <a:t>Improving</a:t>
            </a:r>
            <a:r>
              <a:rPr lang="fr-FR" sz="2000" dirty="0">
                <a:latin typeface="+mj-lt"/>
              </a:rPr>
              <a:t> innovation, </a:t>
            </a:r>
            <a:r>
              <a:rPr lang="fr-FR" sz="2000" dirty="0" err="1">
                <a:latin typeface="+mj-lt"/>
              </a:rPr>
              <a:t>community</a:t>
            </a:r>
            <a:r>
              <a:rPr lang="fr-FR" sz="2000" dirty="0">
                <a:latin typeface="+mj-lt"/>
              </a:rPr>
              <a:t>, </a:t>
            </a:r>
            <a:r>
              <a:rPr lang="fr-FR" sz="2000" dirty="0" err="1">
                <a:latin typeface="+mj-lt"/>
              </a:rPr>
              <a:t>experience</a:t>
            </a:r>
            <a:r>
              <a:rPr lang="fr-FR" sz="2000" dirty="0">
                <a:latin typeface="+mj-lt"/>
              </a:rPr>
              <a:t> -  the </a:t>
            </a:r>
            <a:r>
              <a:rPr lang="fr-FR" sz="2000" dirty="0" err="1">
                <a:latin typeface="+mj-lt"/>
              </a:rPr>
              <a:t>theme</a:t>
            </a:r>
            <a:r>
              <a:rPr lang="fr-FR" sz="2000" dirty="0">
                <a:latin typeface="+mj-lt"/>
              </a:rPr>
              <a:t> of the </a:t>
            </a:r>
            <a:r>
              <a:rPr lang="fr-FR" sz="2000" dirty="0" err="1">
                <a:latin typeface="+mj-lt"/>
              </a:rPr>
              <a:t>think</a:t>
            </a:r>
            <a:r>
              <a:rPr lang="fr-FR" sz="2000" dirty="0">
                <a:latin typeface="+mj-lt"/>
              </a:rPr>
              <a:t> tank</a:t>
            </a:r>
          </a:p>
          <a:p>
            <a:pPr>
              <a:buFontTx/>
              <a:buChar char="-"/>
            </a:pPr>
            <a:r>
              <a:rPr lang="fr-FR" sz="2000" dirty="0">
                <a:latin typeface="+mj-lt"/>
              </a:rPr>
              <a:t>Innovative </a:t>
            </a:r>
            <a:r>
              <a:rPr lang="fr-FR" sz="2000" dirty="0" err="1">
                <a:latin typeface="+mj-lt"/>
              </a:rPr>
              <a:t>skills</a:t>
            </a:r>
            <a:r>
              <a:rPr lang="fr-FR" sz="2000" dirty="0">
                <a:latin typeface="+mj-lt"/>
              </a:rPr>
              <a:t>, fun, </a:t>
            </a:r>
            <a:r>
              <a:rPr lang="fr-FR" sz="2000" dirty="0" err="1">
                <a:latin typeface="+mj-lt"/>
              </a:rPr>
              <a:t>creativity</a:t>
            </a:r>
            <a:r>
              <a:rPr lang="fr-FR" sz="2000" dirty="0">
                <a:latin typeface="+mj-lt"/>
              </a:rPr>
              <a:t>, trust, </a:t>
            </a:r>
            <a:r>
              <a:rPr lang="fr-FR" sz="2000" dirty="0" err="1">
                <a:latin typeface="+mj-lt"/>
              </a:rPr>
              <a:t>we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address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companies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exclusively</a:t>
            </a:r>
            <a:endParaRPr lang="fr-FR" sz="2000" dirty="0">
              <a:latin typeface="+mj-lt"/>
            </a:endParaRPr>
          </a:p>
          <a:p>
            <a:pPr marL="0" indent="0">
              <a:buNone/>
            </a:pPr>
            <a:endParaRPr lang="fr-F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7266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3D5DF4E-DE1D-594E-ABDF-6DBF8C5E43AF}"/>
              </a:ext>
            </a:extLst>
          </p:cNvPr>
          <p:cNvSpPr/>
          <p:nvPr/>
        </p:nvSpPr>
        <p:spPr>
          <a:xfrm>
            <a:off x="249382" y="365125"/>
            <a:ext cx="11649693" cy="61900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BE575A-A441-7C46-9457-2E28C066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3EA3DB"/>
                </a:solidFill>
              </a:rPr>
              <a:t>Brief</a:t>
            </a:r>
            <a:endParaRPr lang="fr-FR" b="1" dirty="0">
              <a:solidFill>
                <a:srgbClr val="3EA3DB"/>
              </a:solidFill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C7AFAE-8A15-A644-A6CF-93D992CDD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2947" y="1284186"/>
            <a:ext cx="6550284" cy="19481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fr-FR" sz="2000" dirty="0">
                <a:latin typeface="+mj-lt"/>
              </a:rPr>
            </a:br>
            <a:r>
              <a:rPr lang="fr-FR" sz="2000" dirty="0" err="1">
                <a:latin typeface="+mj-lt"/>
              </a:rPr>
              <a:t>What</a:t>
            </a:r>
            <a:r>
              <a:rPr lang="fr-FR" sz="2000" dirty="0">
                <a:latin typeface="+mj-lt"/>
              </a:rPr>
              <a:t>: </a:t>
            </a:r>
            <a:r>
              <a:rPr lang="fr-FR" sz="2000" dirty="0" err="1">
                <a:latin typeface="+mj-lt"/>
              </a:rPr>
              <a:t>Creating</a:t>
            </a:r>
            <a:r>
              <a:rPr lang="fr-FR" sz="2000" dirty="0">
                <a:latin typeface="+mj-lt"/>
              </a:rPr>
              <a:t> a logo</a:t>
            </a:r>
          </a:p>
          <a:p>
            <a:pPr marL="0" indent="0">
              <a:buNone/>
            </a:pPr>
            <a:r>
              <a:rPr lang="fr-FR" sz="2000" dirty="0" err="1">
                <a:latin typeface="+mj-lt"/>
              </a:rPr>
              <a:t>Sector</a:t>
            </a:r>
            <a:r>
              <a:rPr lang="fr-FR" sz="2000" dirty="0">
                <a:latin typeface="+mj-lt"/>
              </a:rPr>
              <a:t>: Software editor about </a:t>
            </a:r>
            <a:r>
              <a:rPr lang="fr-FR" sz="2000" dirty="0" err="1">
                <a:latin typeface="+mj-lt"/>
              </a:rPr>
              <a:t>customer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err="1">
                <a:latin typeface="+mj-lt"/>
              </a:rPr>
              <a:t>experience</a:t>
            </a: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2000" dirty="0">
                <a:latin typeface="+mj-lt"/>
              </a:rPr>
              <a:t>Logo </a:t>
            </a:r>
            <a:r>
              <a:rPr lang="fr-FR" sz="2000" dirty="0" err="1">
                <a:latin typeface="+mj-lt"/>
              </a:rPr>
              <a:t>text</a:t>
            </a:r>
            <a:r>
              <a:rPr lang="fr-FR" sz="2000" dirty="0">
                <a:latin typeface="+mj-lt"/>
              </a:rPr>
              <a:t>: CMO Lab’</a:t>
            </a:r>
          </a:p>
          <a:p>
            <a:pPr marL="0" indent="0">
              <a:buNone/>
            </a:pPr>
            <a:endParaRPr lang="fr-FR" sz="1400" dirty="0"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B35B80-CA83-CA49-8875-271D00591E6B}"/>
              </a:ext>
            </a:extLst>
          </p:cNvPr>
          <p:cNvSpPr txBox="1"/>
          <p:nvPr/>
        </p:nvSpPr>
        <p:spPr>
          <a:xfrm>
            <a:off x="838200" y="3695886"/>
            <a:ext cx="29289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latin typeface="+mj-lt"/>
              </a:rPr>
              <a:t>Elégant</a:t>
            </a:r>
          </a:p>
          <a:p>
            <a:pPr algn="r"/>
            <a:r>
              <a:rPr lang="fr-FR" dirty="0">
                <a:latin typeface="+mj-lt"/>
              </a:rPr>
              <a:t>Amusant</a:t>
            </a:r>
          </a:p>
          <a:p>
            <a:pPr algn="r"/>
            <a:r>
              <a:rPr lang="fr-FR" dirty="0">
                <a:latin typeface="+mj-lt"/>
              </a:rPr>
              <a:t>Traditionnel</a:t>
            </a:r>
          </a:p>
          <a:p>
            <a:pPr algn="r"/>
            <a:r>
              <a:rPr lang="fr-FR" dirty="0">
                <a:latin typeface="+mj-lt"/>
              </a:rPr>
              <a:t>Personnel</a:t>
            </a:r>
          </a:p>
          <a:p>
            <a:pPr algn="r"/>
            <a:r>
              <a:rPr lang="fr-FR" dirty="0">
                <a:latin typeface="+mj-lt"/>
              </a:rPr>
              <a:t>Féminin</a:t>
            </a:r>
          </a:p>
          <a:p>
            <a:pPr algn="r"/>
            <a:r>
              <a:rPr lang="fr-FR" dirty="0">
                <a:latin typeface="+mj-lt"/>
              </a:rPr>
              <a:t>Coloré</a:t>
            </a:r>
          </a:p>
          <a:p>
            <a:pPr algn="r"/>
            <a:r>
              <a:rPr lang="fr-FR" dirty="0">
                <a:latin typeface="+mj-lt"/>
              </a:rPr>
              <a:t>Bas de gamme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E3DB2-683A-8C4F-9FEF-47A0ED7DC2E2}"/>
              </a:ext>
            </a:extLst>
          </p:cNvPr>
          <p:cNvSpPr txBox="1"/>
          <p:nvPr/>
        </p:nvSpPr>
        <p:spPr>
          <a:xfrm>
            <a:off x="8147044" y="3704608"/>
            <a:ext cx="29289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Audacieux</a:t>
            </a:r>
          </a:p>
          <a:p>
            <a:r>
              <a:rPr lang="fr-FR" dirty="0">
                <a:latin typeface="+mj-lt"/>
              </a:rPr>
              <a:t>Sérieux</a:t>
            </a:r>
          </a:p>
          <a:p>
            <a:r>
              <a:rPr lang="fr-FR" dirty="0">
                <a:latin typeface="+mj-lt"/>
              </a:rPr>
              <a:t>Moderne</a:t>
            </a:r>
          </a:p>
          <a:p>
            <a:r>
              <a:rPr lang="fr-FR" dirty="0">
                <a:latin typeface="+mj-lt"/>
              </a:rPr>
              <a:t>Professionnel</a:t>
            </a:r>
          </a:p>
          <a:p>
            <a:r>
              <a:rPr lang="fr-FR" dirty="0">
                <a:latin typeface="+mj-lt"/>
              </a:rPr>
              <a:t>Masculin</a:t>
            </a:r>
          </a:p>
          <a:p>
            <a:r>
              <a:rPr lang="fr-FR" dirty="0">
                <a:latin typeface="+mj-lt"/>
              </a:rPr>
              <a:t>Noir et Blanc</a:t>
            </a:r>
          </a:p>
          <a:p>
            <a:r>
              <a:rPr lang="fr-FR" dirty="0">
                <a:latin typeface="+mj-lt"/>
              </a:rPr>
              <a:t>Haut de Gamme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9057DF-FF90-AA4E-AAB4-B17207B69E12}"/>
              </a:ext>
            </a:extLst>
          </p:cNvPr>
          <p:cNvSpPr/>
          <p:nvPr/>
        </p:nvSpPr>
        <p:spPr>
          <a:xfrm>
            <a:off x="3965569" y="3847484"/>
            <a:ext cx="4181475" cy="85725"/>
          </a:xfrm>
          <a:prstGeom prst="rect">
            <a:avLst/>
          </a:prstGeom>
          <a:solidFill>
            <a:srgbClr val="42B1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C29B98-5D6A-8042-BE0A-B4721FABF778}"/>
              </a:ext>
            </a:extLst>
          </p:cNvPr>
          <p:cNvSpPr/>
          <p:nvPr/>
        </p:nvSpPr>
        <p:spPr>
          <a:xfrm>
            <a:off x="3965568" y="4147521"/>
            <a:ext cx="4181475" cy="85725"/>
          </a:xfrm>
          <a:prstGeom prst="rect">
            <a:avLst/>
          </a:prstGeom>
          <a:solidFill>
            <a:srgbClr val="42B1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D5F511-5B67-4848-A23C-97A38CE78BE8}"/>
              </a:ext>
            </a:extLst>
          </p:cNvPr>
          <p:cNvSpPr/>
          <p:nvPr/>
        </p:nvSpPr>
        <p:spPr>
          <a:xfrm>
            <a:off x="3965567" y="4404695"/>
            <a:ext cx="4181475" cy="85725"/>
          </a:xfrm>
          <a:prstGeom prst="rect">
            <a:avLst/>
          </a:prstGeom>
          <a:solidFill>
            <a:srgbClr val="42B1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8CC02D-F316-C24B-BECB-8256AA76CA8E}"/>
              </a:ext>
            </a:extLst>
          </p:cNvPr>
          <p:cNvSpPr/>
          <p:nvPr/>
        </p:nvSpPr>
        <p:spPr>
          <a:xfrm>
            <a:off x="3965567" y="4676159"/>
            <a:ext cx="4181475" cy="85725"/>
          </a:xfrm>
          <a:prstGeom prst="rect">
            <a:avLst/>
          </a:prstGeom>
          <a:solidFill>
            <a:srgbClr val="42B1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704C9C-9A88-3B4C-9863-FFCF38ECCE8C}"/>
              </a:ext>
            </a:extLst>
          </p:cNvPr>
          <p:cNvSpPr/>
          <p:nvPr/>
        </p:nvSpPr>
        <p:spPr>
          <a:xfrm>
            <a:off x="3965567" y="4963575"/>
            <a:ext cx="4181475" cy="85725"/>
          </a:xfrm>
          <a:prstGeom prst="rect">
            <a:avLst/>
          </a:prstGeom>
          <a:solidFill>
            <a:srgbClr val="42B1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497A1F-7544-9840-9F29-96B3B7EDF48A}"/>
              </a:ext>
            </a:extLst>
          </p:cNvPr>
          <p:cNvSpPr/>
          <p:nvPr/>
        </p:nvSpPr>
        <p:spPr>
          <a:xfrm>
            <a:off x="3976636" y="5243569"/>
            <a:ext cx="4181475" cy="85725"/>
          </a:xfrm>
          <a:prstGeom prst="rect">
            <a:avLst/>
          </a:prstGeom>
          <a:solidFill>
            <a:srgbClr val="42B1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6498B2-22D8-3043-BF73-AF99897D4EFC}"/>
              </a:ext>
            </a:extLst>
          </p:cNvPr>
          <p:cNvSpPr/>
          <p:nvPr/>
        </p:nvSpPr>
        <p:spPr>
          <a:xfrm>
            <a:off x="3965566" y="5519379"/>
            <a:ext cx="4181475" cy="85725"/>
          </a:xfrm>
          <a:prstGeom prst="rect">
            <a:avLst/>
          </a:prstGeom>
          <a:solidFill>
            <a:srgbClr val="42B1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DF82E5A6-7A54-6945-B4EA-C517E73B9EBD}"/>
              </a:ext>
            </a:extLst>
          </p:cNvPr>
          <p:cNvSpPr/>
          <p:nvPr/>
        </p:nvSpPr>
        <p:spPr>
          <a:xfrm rot="10800000">
            <a:off x="7182424" y="3626467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CE33F699-3D45-7B43-B97F-905DB943FA9C}"/>
              </a:ext>
            </a:extLst>
          </p:cNvPr>
          <p:cNvSpPr/>
          <p:nvPr/>
        </p:nvSpPr>
        <p:spPr>
          <a:xfrm rot="10800000">
            <a:off x="4121597" y="3941205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49DF22EC-07F7-6C44-B19E-53C39E978EDE}"/>
              </a:ext>
            </a:extLst>
          </p:cNvPr>
          <p:cNvSpPr/>
          <p:nvPr/>
        </p:nvSpPr>
        <p:spPr>
          <a:xfrm rot="10800000">
            <a:off x="7182423" y="4183522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BE2E719C-E08D-514C-951F-AA301D5FCBA0}"/>
              </a:ext>
            </a:extLst>
          </p:cNvPr>
          <p:cNvSpPr/>
          <p:nvPr/>
        </p:nvSpPr>
        <p:spPr>
          <a:xfrm rot="10800000">
            <a:off x="5921688" y="4462962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8340A946-0B67-DA40-9B25-778A6B9D4792}"/>
              </a:ext>
            </a:extLst>
          </p:cNvPr>
          <p:cNvSpPr/>
          <p:nvPr/>
        </p:nvSpPr>
        <p:spPr>
          <a:xfrm rot="10800000">
            <a:off x="5943460" y="4775022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C3344272-0AB0-0140-AEBC-289AA12E3C4B}"/>
              </a:ext>
            </a:extLst>
          </p:cNvPr>
          <p:cNvSpPr/>
          <p:nvPr/>
        </p:nvSpPr>
        <p:spPr>
          <a:xfrm rot="10800000">
            <a:off x="4120173" y="5025102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</a:p>
        </p:txBody>
      </p:sp>
      <p:sp>
        <p:nvSpPr>
          <p:cNvPr id="21" name="Triangle 20">
            <a:extLst>
              <a:ext uri="{FF2B5EF4-FFF2-40B4-BE49-F238E27FC236}">
                <a16:creationId xmlns:a16="http://schemas.microsoft.com/office/drawing/2014/main" id="{82083997-C82E-AD45-BC1B-F4DE9899F994}"/>
              </a:ext>
            </a:extLst>
          </p:cNvPr>
          <p:cNvSpPr/>
          <p:nvPr/>
        </p:nvSpPr>
        <p:spPr>
          <a:xfrm rot="10800000">
            <a:off x="5965131" y="5296033"/>
            <a:ext cx="305079" cy="256607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953650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589</Words>
  <Application>Microsoft Macintosh PowerPoint</Application>
  <PresentationFormat>Grand écran</PresentationFormat>
  <Paragraphs>88</Paragraphs>
  <Slides>12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ArialMT</vt:lpstr>
      <vt:lpstr>Calibri</vt:lpstr>
      <vt:lpstr>Calibri Light</vt:lpstr>
      <vt:lpstr>ClanOT</vt:lpstr>
      <vt:lpstr>SalesforceSans</vt:lpstr>
      <vt:lpstr>Thème Office</vt:lpstr>
      <vt:lpstr>Brief Logo  CMO Lab’</vt:lpstr>
      <vt:lpstr>Who we are</vt:lpstr>
      <vt:lpstr>Who is Salesforce</vt:lpstr>
      <vt:lpstr> Salesforce - Brand Guidelines</vt:lpstr>
      <vt:lpstr> Salesforce - Brand Guidelines</vt:lpstr>
      <vt:lpstr> Salesforce - Brand Guidelines</vt:lpstr>
      <vt:lpstr>Salesforce - Brand Guidelines</vt:lpstr>
      <vt:lpstr>CMO Lab’</vt:lpstr>
      <vt:lpstr>Brief</vt:lpstr>
      <vt:lpstr>DNA of Salesforce</vt:lpstr>
      <vt:lpstr>Inspiration #1</vt:lpstr>
      <vt:lpstr>Inspiration #2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Logo Workday  HR Transfo Lab’</dc:title>
  <dc:creator>Sophie Tribondeau</dc:creator>
  <cp:lastModifiedBy>Sophie Tribondeau</cp:lastModifiedBy>
  <cp:revision>26</cp:revision>
  <dcterms:created xsi:type="dcterms:W3CDTF">2020-03-24T17:38:43Z</dcterms:created>
  <dcterms:modified xsi:type="dcterms:W3CDTF">2022-05-04T15:17:28Z</dcterms:modified>
</cp:coreProperties>
</file>