
<file path=[Content_Types].xml><?xml version="1.0" encoding="utf-8"?>
<Types xmlns="http://schemas.openxmlformats.org/package/2006/content-types">
  <Default Extension="jpeg" ContentType="image/jpeg"/>
  <Default Extension="rels" ContentType="application/vnd.openxmlformats-package.relationships+xml"/>
  <Default Extension="tif" ContentType="image/tif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014" autoAdjust="0"/>
    <p:restoredTop sz="94660"/>
  </p:normalViewPr>
  <p:slideViewPr>
    <p:cSldViewPr snapToGrid="0">
      <p:cViewPr>
        <p:scale>
          <a:sx n="98" d="100"/>
          <a:sy n="98" d="100"/>
        </p:scale>
        <p:origin x="4044" y="4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72E8DF2-6F05-435E-85B6-D336E9C7CE9B}" type="datetimeFigureOut">
              <a:rPr lang="en-US" smtClean="0"/>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BD04CB-69DF-4C97-AB92-965D1092272E}" type="slidenum">
              <a:rPr lang="en-US" smtClean="0"/>
              <a:t>‹#›</a:t>
            </a:fld>
            <a:endParaRPr lang="en-US"/>
          </a:p>
        </p:txBody>
      </p:sp>
    </p:spTree>
    <p:extLst>
      <p:ext uri="{BB962C8B-B14F-4D97-AF65-F5344CB8AC3E}">
        <p14:creationId xmlns:p14="http://schemas.microsoft.com/office/powerpoint/2010/main" val="114450775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2E8DF2-6F05-435E-85B6-D336E9C7CE9B}" type="datetimeFigureOut">
              <a:rPr lang="en-US" smtClean="0"/>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BD04CB-69DF-4C97-AB92-965D1092272E}" type="slidenum">
              <a:rPr lang="en-US" smtClean="0"/>
              <a:t>‹#›</a:t>
            </a:fld>
            <a:endParaRPr lang="en-US"/>
          </a:p>
        </p:txBody>
      </p:sp>
    </p:spTree>
    <p:extLst>
      <p:ext uri="{BB962C8B-B14F-4D97-AF65-F5344CB8AC3E}">
        <p14:creationId xmlns:p14="http://schemas.microsoft.com/office/powerpoint/2010/main" val="17531507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2E8DF2-6F05-435E-85B6-D336E9C7CE9B}" type="datetimeFigureOut">
              <a:rPr lang="en-US" smtClean="0"/>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BD04CB-69DF-4C97-AB92-965D1092272E}" type="slidenum">
              <a:rPr lang="en-US" smtClean="0"/>
              <a:t>‹#›</a:t>
            </a:fld>
            <a:endParaRPr lang="en-US"/>
          </a:p>
        </p:txBody>
      </p:sp>
    </p:spTree>
    <p:extLst>
      <p:ext uri="{BB962C8B-B14F-4D97-AF65-F5344CB8AC3E}">
        <p14:creationId xmlns:p14="http://schemas.microsoft.com/office/powerpoint/2010/main" val="387231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72E8DF2-6F05-435E-85B6-D336E9C7CE9B}" type="datetimeFigureOut">
              <a:rPr lang="en-US" smtClean="0"/>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BD04CB-69DF-4C97-AB92-965D1092272E}" type="slidenum">
              <a:rPr lang="en-US" smtClean="0"/>
              <a:t>‹#›</a:t>
            </a:fld>
            <a:endParaRPr lang="en-US"/>
          </a:p>
        </p:txBody>
      </p:sp>
    </p:spTree>
    <p:extLst>
      <p:ext uri="{BB962C8B-B14F-4D97-AF65-F5344CB8AC3E}">
        <p14:creationId xmlns:p14="http://schemas.microsoft.com/office/powerpoint/2010/main" val="140311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72E8DF2-6F05-435E-85B6-D336E9C7CE9B}" type="datetimeFigureOut">
              <a:rPr lang="en-US" smtClean="0"/>
              <a:t>4/7/2022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FBD04CB-69DF-4C97-AB92-965D1092272E}" type="slidenum">
              <a:rPr lang="en-US" smtClean="0"/>
              <a:t>‹#›</a:t>
            </a:fld>
            <a:endParaRPr lang="en-US"/>
          </a:p>
        </p:txBody>
      </p:sp>
    </p:spTree>
    <p:extLst>
      <p:ext uri="{BB962C8B-B14F-4D97-AF65-F5344CB8AC3E}">
        <p14:creationId xmlns:p14="http://schemas.microsoft.com/office/powerpoint/2010/main" val="183614793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72E8DF2-6F05-435E-85B6-D336E9C7CE9B}" type="datetimeFigureOut">
              <a:rPr lang="en-US" smtClean="0"/>
              <a:t>4/7/2022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BD04CB-69DF-4C97-AB92-965D1092272E}" type="slidenum">
              <a:rPr lang="en-US" smtClean="0"/>
              <a:t>‹#›</a:t>
            </a:fld>
            <a:endParaRPr lang="en-US"/>
          </a:p>
        </p:txBody>
      </p:sp>
    </p:spTree>
    <p:extLst>
      <p:ext uri="{BB962C8B-B14F-4D97-AF65-F5344CB8AC3E}">
        <p14:creationId xmlns:p14="http://schemas.microsoft.com/office/powerpoint/2010/main" val="250169228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72E8DF2-6F05-435E-85B6-D336E9C7CE9B}" type="datetimeFigureOut">
              <a:rPr lang="en-US" smtClean="0"/>
              <a:t>4/7/2022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FBD04CB-69DF-4C97-AB92-965D1092272E}" type="slidenum">
              <a:rPr lang="en-US" smtClean="0"/>
              <a:t>‹#›</a:t>
            </a:fld>
            <a:endParaRPr lang="en-US"/>
          </a:p>
        </p:txBody>
      </p:sp>
    </p:spTree>
    <p:extLst>
      <p:ext uri="{BB962C8B-B14F-4D97-AF65-F5344CB8AC3E}">
        <p14:creationId xmlns:p14="http://schemas.microsoft.com/office/powerpoint/2010/main" val="41328646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72E8DF2-6F05-435E-85B6-D336E9C7CE9B}" type="datetimeFigureOut">
              <a:rPr lang="en-US" smtClean="0"/>
              <a:t>4/7/2022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FBD04CB-69DF-4C97-AB92-965D1092272E}" type="slidenum">
              <a:rPr lang="en-US" smtClean="0"/>
              <a:t>‹#›</a:t>
            </a:fld>
            <a:endParaRPr lang="en-US"/>
          </a:p>
        </p:txBody>
      </p:sp>
    </p:spTree>
    <p:extLst>
      <p:ext uri="{BB962C8B-B14F-4D97-AF65-F5344CB8AC3E}">
        <p14:creationId xmlns:p14="http://schemas.microsoft.com/office/powerpoint/2010/main" val="36435313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72E8DF2-6F05-435E-85B6-D336E9C7CE9B}" type="datetimeFigureOut">
              <a:rPr lang="en-US" smtClean="0"/>
              <a:t>4/7/2022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FBD04CB-69DF-4C97-AB92-965D1092272E}" type="slidenum">
              <a:rPr lang="en-US" smtClean="0"/>
              <a:t>‹#›</a:t>
            </a:fld>
            <a:endParaRPr lang="en-US"/>
          </a:p>
        </p:txBody>
      </p:sp>
    </p:spTree>
    <p:extLst>
      <p:ext uri="{BB962C8B-B14F-4D97-AF65-F5344CB8AC3E}">
        <p14:creationId xmlns:p14="http://schemas.microsoft.com/office/powerpoint/2010/main" val="3305675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372E8DF2-6F05-435E-85B6-D336E9C7CE9B}" type="datetimeFigureOut">
              <a:rPr lang="en-US" smtClean="0"/>
              <a:t>4/7/2022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BD04CB-69DF-4C97-AB92-965D1092272E}" type="slidenum">
              <a:rPr lang="en-US" smtClean="0"/>
              <a:t>‹#›</a:t>
            </a:fld>
            <a:endParaRPr lang="en-US"/>
          </a:p>
        </p:txBody>
      </p:sp>
    </p:spTree>
    <p:extLst>
      <p:ext uri="{BB962C8B-B14F-4D97-AF65-F5344CB8AC3E}">
        <p14:creationId xmlns:p14="http://schemas.microsoft.com/office/powerpoint/2010/main" val="280612812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a:t>Click icon to add picture</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372E8DF2-6F05-435E-85B6-D336E9C7CE9B}" type="datetimeFigureOut">
              <a:rPr lang="en-US" smtClean="0"/>
              <a:t>4/7/2022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FBD04CB-69DF-4C97-AB92-965D1092272E}" type="slidenum">
              <a:rPr lang="en-US" smtClean="0"/>
              <a:t>‹#›</a:t>
            </a:fld>
            <a:endParaRPr lang="en-US"/>
          </a:p>
        </p:txBody>
      </p:sp>
    </p:spTree>
    <p:extLst>
      <p:ext uri="{BB962C8B-B14F-4D97-AF65-F5344CB8AC3E}">
        <p14:creationId xmlns:p14="http://schemas.microsoft.com/office/powerpoint/2010/main" val="3051583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372E8DF2-6F05-435E-85B6-D336E9C7CE9B}" type="datetimeFigureOut">
              <a:rPr lang="en-US" smtClean="0"/>
              <a:t>4/7/2022</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6FBD04CB-69DF-4C97-AB92-965D1092272E}" type="slidenum">
              <a:rPr lang="en-US" smtClean="0"/>
              <a:t>‹#›</a:t>
            </a:fld>
            <a:endParaRPr lang="en-US"/>
          </a:p>
        </p:txBody>
      </p:sp>
    </p:spTree>
    <p:extLst>
      <p:ext uri="{BB962C8B-B14F-4D97-AF65-F5344CB8AC3E}">
        <p14:creationId xmlns:p14="http://schemas.microsoft.com/office/powerpoint/2010/main" val="389206871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tif"/><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B26C4A78-3059-42D1-AE4F-C8E328EF3637}"/>
              </a:ext>
            </a:extLst>
          </p:cNvPr>
          <p:cNvSpPr/>
          <p:nvPr/>
        </p:nvSpPr>
        <p:spPr>
          <a:xfrm>
            <a:off x="549937" y="1811440"/>
            <a:ext cx="6664772" cy="1145428"/>
          </a:xfrm>
          <a:prstGeom prst="roundRect">
            <a:avLst/>
          </a:prstGeom>
          <a:solidFill>
            <a:schemeClr val="bg1">
              <a:lumMod val="95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Icon&#10;&#10;Description automatically generated">
            <a:extLst>
              <a:ext uri="{FF2B5EF4-FFF2-40B4-BE49-F238E27FC236}">
                <a16:creationId xmlns:a16="http://schemas.microsoft.com/office/drawing/2014/main" id="{72DBD49D-627F-4D8A-AE1B-EBB04DC3047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40413" y="463579"/>
            <a:ext cx="2103112" cy="585924"/>
          </a:xfrm>
          <a:prstGeom prst="rect">
            <a:avLst/>
          </a:prstGeom>
        </p:spPr>
      </p:pic>
      <p:sp>
        <p:nvSpPr>
          <p:cNvPr id="6" name="TextBox 5">
            <a:extLst>
              <a:ext uri="{FF2B5EF4-FFF2-40B4-BE49-F238E27FC236}">
                <a16:creationId xmlns:a16="http://schemas.microsoft.com/office/drawing/2014/main" id="{890AF983-7110-40B5-94C3-74B15838CCB5}"/>
              </a:ext>
            </a:extLst>
          </p:cNvPr>
          <p:cNvSpPr txBox="1"/>
          <p:nvPr/>
        </p:nvSpPr>
        <p:spPr>
          <a:xfrm>
            <a:off x="2793302" y="707066"/>
            <a:ext cx="4219461" cy="369332"/>
          </a:xfrm>
          <a:prstGeom prst="rect">
            <a:avLst/>
          </a:prstGeom>
          <a:noFill/>
        </p:spPr>
        <p:txBody>
          <a:bodyPr wrap="square">
            <a:spAutoFit/>
          </a:bodyPr>
          <a:lstStyle/>
          <a:p>
            <a:pPr marL="0" marR="0" algn="ctr">
              <a:spcBef>
                <a:spcPts val="0"/>
              </a:spcBef>
              <a:spcAft>
                <a:spcPts val="600"/>
              </a:spcAft>
            </a:pPr>
            <a:r>
              <a:rPr lang="en-US" spc="100" dirty="0">
                <a:effectLst/>
                <a:latin typeface="Calibri" panose="020F0502020204030204" pitchFamily="34" charset="0"/>
                <a:ea typeface="Calibri" panose="020F0502020204030204" pitchFamily="34" charset="0"/>
                <a:cs typeface="Times New Roman" panose="02020603050405020304" pitchFamily="18" charset="0"/>
              </a:rPr>
              <a:t>Fidelity Checklist for Student Success</a:t>
            </a:r>
            <a:endParaRPr lang="en-US" sz="900" dirty="0">
              <a:effectLst/>
              <a:latin typeface="Calibri" panose="020F0502020204030204" pitchFamily="34" charset="0"/>
              <a:ea typeface="Calibri" panose="020F0502020204030204" pitchFamily="34" charset="0"/>
              <a:cs typeface="Times New Roman" panose="02020603050405020304" pitchFamily="18" charset="0"/>
            </a:endParaRPr>
          </a:p>
        </p:txBody>
      </p:sp>
      <p:cxnSp>
        <p:nvCxnSpPr>
          <p:cNvPr id="8" name="Straight Connector 7">
            <a:extLst>
              <a:ext uri="{FF2B5EF4-FFF2-40B4-BE49-F238E27FC236}">
                <a16:creationId xmlns:a16="http://schemas.microsoft.com/office/drawing/2014/main" id="{4E264E17-96A1-4FC9-8976-097C1ED69CD6}"/>
              </a:ext>
            </a:extLst>
          </p:cNvPr>
          <p:cNvCxnSpPr>
            <a:cxnSpLocks/>
          </p:cNvCxnSpPr>
          <p:nvPr/>
        </p:nvCxnSpPr>
        <p:spPr>
          <a:xfrm>
            <a:off x="2789262" y="747641"/>
            <a:ext cx="0" cy="369332"/>
          </a:xfrm>
          <a:prstGeom prst="line">
            <a:avLst/>
          </a:prstGeom>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92BD090B-914E-432F-A2CB-5623583687D9}"/>
              </a:ext>
            </a:extLst>
          </p:cNvPr>
          <p:cNvCxnSpPr>
            <a:cxnSpLocks/>
          </p:cNvCxnSpPr>
          <p:nvPr/>
        </p:nvCxnSpPr>
        <p:spPr>
          <a:xfrm flipH="1">
            <a:off x="2789262" y="1120642"/>
            <a:ext cx="4208444" cy="0"/>
          </a:xfrm>
          <a:prstGeom prst="line">
            <a:avLst/>
          </a:prstGeom>
        </p:spPr>
        <p:style>
          <a:lnRef idx="1">
            <a:schemeClr val="accent1"/>
          </a:lnRef>
          <a:fillRef idx="0">
            <a:schemeClr val="accent1"/>
          </a:fillRef>
          <a:effectRef idx="0">
            <a:schemeClr val="accent1"/>
          </a:effectRef>
          <a:fontRef idx="minor">
            <a:schemeClr val="tx1"/>
          </a:fontRef>
        </p:style>
      </p:cxnSp>
      <p:sp>
        <p:nvSpPr>
          <p:cNvPr id="14" name="TextBox 13">
            <a:extLst>
              <a:ext uri="{FF2B5EF4-FFF2-40B4-BE49-F238E27FC236}">
                <a16:creationId xmlns:a16="http://schemas.microsoft.com/office/drawing/2014/main" id="{D1FC0B9D-D23A-4E10-B562-779E7A68083D}"/>
              </a:ext>
            </a:extLst>
          </p:cNvPr>
          <p:cNvSpPr txBox="1"/>
          <p:nvPr/>
        </p:nvSpPr>
        <p:spPr>
          <a:xfrm>
            <a:off x="557691" y="1277616"/>
            <a:ext cx="6631393" cy="1699440"/>
          </a:xfrm>
          <a:prstGeom prst="rect">
            <a:avLst/>
          </a:prstGeom>
          <a:noFill/>
        </p:spPr>
        <p:txBody>
          <a:bodyPr wrap="square" rtlCol="0">
            <a:spAutoFit/>
          </a:bodyPr>
          <a:lstStyle/>
          <a:p>
            <a:pPr marL="0" marR="0">
              <a:lnSpc>
                <a:spcPct val="115000"/>
              </a:lnSpc>
              <a:spcBef>
                <a:spcPts val="0"/>
              </a:spcBef>
              <a:spcAft>
                <a:spcPts val="0"/>
              </a:spcAft>
            </a:pPr>
            <a:r>
              <a:rPr lang="en-US" sz="1400" b="1" spc="100" dirty="0">
                <a:solidFill>
                  <a:schemeClr val="accent1">
                    <a:lumMod val="75000"/>
                  </a:schemeClr>
                </a:solidFill>
                <a:effectLst/>
                <a:latin typeface="Arial Nova" panose="020B0604020202020204" pitchFamily="34" charset="0"/>
                <a:ea typeface="Calibri" panose="020F0502020204030204" pitchFamily="34" charset="0"/>
                <a:cs typeface="Calibri" panose="020F0502020204030204" pitchFamily="34" charset="0"/>
              </a:rPr>
              <a:t>Always Start with the Screener</a:t>
            </a:r>
            <a:endParaRPr lang="en-US" sz="1400" dirty="0">
              <a:solidFill>
                <a:schemeClr val="accent1">
                  <a:lumMod val="75000"/>
                </a:schemeClr>
              </a:solidFill>
              <a:effectLst/>
              <a:latin typeface="Arial Nova" panose="020B0604020202020204" pitchFamily="34" charset="0"/>
              <a:ea typeface="Calibri" panose="020F0502020204030204" pitchFamily="34" charset="0"/>
              <a:cs typeface="Times New Roman" panose="02020603050405020304" pitchFamily="18" charset="0"/>
            </a:endParaRPr>
          </a:p>
          <a:p>
            <a:pPr marL="0" marR="0" algn="ctr">
              <a:spcBef>
                <a:spcPts val="0"/>
              </a:spcBef>
              <a:spcAft>
                <a:spcPts val="1000"/>
              </a:spcAft>
            </a:pPr>
            <a:r>
              <a:rPr lang="en-US" sz="1000" spc="70" dirty="0">
                <a:effectLst/>
                <a:ea typeface="Calibri" panose="020F0502020204030204" pitchFamily="34" charset="0"/>
                <a:cs typeface="Calibri" panose="020F0502020204030204" pitchFamily="34" charset="0"/>
              </a:rPr>
              <a:t>You will use the Screener results to address the student’s specific deficit profile during the intervention.</a:t>
            </a:r>
            <a:r>
              <a:rPr lang="en-US" sz="1000" b="1" spc="70" dirty="0">
                <a:effectLst/>
                <a:ea typeface="Calibri" panose="020F0502020204030204" pitchFamily="34" charset="0"/>
                <a:cs typeface="Times New Roman" panose="02020603050405020304" pitchFamily="18" charset="0"/>
              </a:rPr>
              <a:t> </a:t>
            </a:r>
            <a:endParaRPr lang="en-US" sz="1000" dirty="0">
              <a:effectLst/>
              <a:ea typeface="Calibri" panose="020F0502020204030204" pitchFamily="34" charset="0"/>
              <a:cs typeface="Times New Roman" panose="02020603050405020304" pitchFamily="18" charset="0"/>
            </a:endParaRPr>
          </a:p>
          <a:p>
            <a:pPr marL="0" marR="0" algn="just">
              <a:spcBef>
                <a:spcPts val="0"/>
              </a:spcBef>
              <a:spcAft>
                <a:spcPts val="0"/>
              </a:spcAft>
            </a:pPr>
            <a:r>
              <a:rPr lang="en-US" sz="1000" spc="70" dirty="0">
                <a:effectLst/>
                <a:latin typeface="Arial Narrow" panose="020B0606020202030204" pitchFamily="34" charset="0"/>
                <a:ea typeface="Calibri" panose="020F0502020204030204" pitchFamily="34" charset="0"/>
                <a:cs typeface="Times New Roman" panose="02020603050405020304" pitchFamily="18" charset="0"/>
              </a:rPr>
              <a:t>Dyslexia is not a one-size-fits-all reading disability. Using the PreK-2 or Grades 3-12 Screener prior to the intervention to assess the student’s risk and to identify the student’s distinct deficit profile will set the student up for success through an intervention targeted to that profile. The Screener also establishes baselines in each reading domain and is designed for re-use as a progress monitoring tool throughout the Fluency Builders Dyslexia Program. Most dyslexia interventions are designed to focus primarily on the phonological deficit, but the Fluency Builders program also prioritizes/addresses the rapid naming and other deficits identified in the screening to help students meet grade level fluency norms. </a:t>
            </a:r>
            <a:endParaRPr lang="en-US" sz="1000" dirty="0">
              <a:effectLst/>
              <a:latin typeface="Arial Narrow" panose="020B0606020202030204" pitchFamily="34" charset="0"/>
              <a:ea typeface="Calibri" panose="020F0502020204030204" pitchFamily="34" charset="0"/>
              <a:cs typeface="Times New Roman" panose="02020603050405020304" pitchFamily="18" charset="0"/>
            </a:endParaRPr>
          </a:p>
        </p:txBody>
      </p:sp>
      <p:sp>
        <p:nvSpPr>
          <p:cNvPr id="11" name="TextBox 10">
            <a:extLst>
              <a:ext uri="{FF2B5EF4-FFF2-40B4-BE49-F238E27FC236}">
                <a16:creationId xmlns:a16="http://schemas.microsoft.com/office/drawing/2014/main" id="{1B92D941-1951-4189-A775-810DED9E9DE2}"/>
              </a:ext>
            </a:extLst>
          </p:cNvPr>
          <p:cNvSpPr txBox="1"/>
          <p:nvPr/>
        </p:nvSpPr>
        <p:spPr>
          <a:xfrm>
            <a:off x="473376" y="9594821"/>
            <a:ext cx="6833402" cy="246221"/>
          </a:xfrm>
          <a:prstGeom prst="rect">
            <a:avLst/>
          </a:prstGeom>
          <a:noFill/>
        </p:spPr>
        <p:txBody>
          <a:bodyPr wrap="square" rtlCol="0">
            <a:spAutoFit/>
          </a:bodyPr>
          <a:lstStyle/>
          <a:p>
            <a:r>
              <a:rPr lang="en-US" sz="1000" dirty="0"/>
              <a:t>©2022 Georgie Normand </a:t>
            </a:r>
            <a:r>
              <a:rPr lang="en-US" sz="1000" i="1" dirty="0"/>
              <a:t>Fluency Builders </a:t>
            </a:r>
            <a:r>
              <a:rPr lang="en-US" sz="1000" dirty="0"/>
              <a:t>Fidelity Checklist		Early Literacy Solutions		Support 800.892.1290</a:t>
            </a:r>
          </a:p>
        </p:txBody>
      </p:sp>
      <p:grpSp>
        <p:nvGrpSpPr>
          <p:cNvPr id="31" name="Group 30">
            <a:extLst>
              <a:ext uri="{FF2B5EF4-FFF2-40B4-BE49-F238E27FC236}">
                <a16:creationId xmlns:a16="http://schemas.microsoft.com/office/drawing/2014/main" id="{3FF6581A-64E3-4C93-AE42-C89EB8242C77}"/>
              </a:ext>
            </a:extLst>
          </p:cNvPr>
          <p:cNvGrpSpPr/>
          <p:nvPr/>
        </p:nvGrpSpPr>
        <p:grpSpPr>
          <a:xfrm>
            <a:off x="549937" y="3057007"/>
            <a:ext cx="5524494" cy="1729755"/>
            <a:chOff x="549937" y="3116641"/>
            <a:chExt cx="5524494" cy="1729755"/>
          </a:xfrm>
        </p:grpSpPr>
        <p:sp>
          <p:nvSpPr>
            <p:cNvPr id="2" name="Rectangle: Rounded Corners 1">
              <a:extLst>
                <a:ext uri="{FF2B5EF4-FFF2-40B4-BE49-F238E27FC236}">
                  <a16:creationId xmlns:a16="http://schemas.microsoft.com/office/drawing/2014/main" id="{899E5AAE-8FCA-4B64-B517-E9133E461A7A}"/>
                </a:ext>
              </a:extLst>
            </p:cNvPr>
            <p:cNvSpPr/>
            <p:nvPr/>
          </p:nvSpPr>
          <p:spPr>
            <a:xfrm>
              <a:off x="549937" y="3352176"/>
              <a:ext cx="5276913" cy="1494220"/>
            </a:xfrm>
            <a:prstGeom prst="roundRect">
              <a:avLst/>
            </a:prstGeom>
            <a:solidFill>
              <a:schemeClr val="accent1">
                <a:lumMod val="20000"/>
                <a:lumOff val="80000"/>
              </a:schemeClr>
            </a:solidFill>
            <a:effectLst>
              <a:innerShdw blurRad="635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TextBox 17">
              <a:extLst>
                <a:ext uri="{FF2B5EF4-FFF2-40B4-BE49-F238E27FC236}">
                  <a16:creationId xmlns:a16="http://schemas.microsoft.com/office/drawing/2014/main" id="{F727E77F-833D-42E1-BA40-A06BFD97D2BE}"/>
                </a:ext>
              </a:extLst>
            </p:cNvPr>
            <p:cNvSpPr txBox="1"/>
            <p:nvPr/>
          </p:nvSpPr>
          <p:spPr>
            <a:xfrm>
              <a:off x="649473" y="3356577"/>
              <a:ext cx="5424958" cy="1472198"/>
            </a:xfrm>
            <a:prstGeom prst="rect">
              <a:avLst/>
            </a:prstGeom>
            <a:noFill/>
          </p:spPr>
          <p:txBody>
            <a:bodyPr wrap="square">
              <a:spAutoFit/>
            </a:bodyPr>
            <a:lstStyle/>
            <a:p>
              <a:pPr marL="0" marR="0">
                <a:spcBef>
                  <a:spcPts val="0"/>
                </a:spcBef>
                <a:spcAft>
                  <a:spcPts val="200"/>
                </a:spcAft>
              </a:pPr>
              <a:r>
                <a:rPr lang="en-US" sz="10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n-US" sz="10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Review the Quick Start Guide.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200"/>
                </a:spcAft>
              </a:pPr>
              <a:r>
                <a:rPr lang="en-US" sz="10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n-US" sz="10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View the Screener Training Video.</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200"/>
                </a:spcAft>
              </a:pPr>
              <a:r>
                <a:rPr lang="en-US" sz="10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n-US" sz="10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Prepare Screener Materials for Student Screening.</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200"/>
                </a:spcAft>
              </a:pPr>
              <a:r>
                <a:rPr lang="en-US" sz="10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n-US" sz="10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Screen Student to Determine Risk and Deficit Profile.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200"/>
                </a:spcAft>
              </a:pPr>
              <a:r>
                <a:rPr lang="en-US" sz="10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n-US" sz="10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Review Screener Instructional Recommendations for the Student’s Profile.</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200"/>
                </a:spcAft>
              </a:pPr>
              <a:r>
                <a:rPr lang="en-US" sz="10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n-US" sz="10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Save All Scores to Establish Baselines for Each Reading Domain.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200"/>
                </a:spcAft>
              </a:pPr>
              <a:r>
                <a:rPr lang="en-US" sz="10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n-US" sz="10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Review Differentiation/Placement Guidelines (Teacher TOOLKIT Appendix).</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spcBef>
                  <a:spcPts val="0"/>
                </a:spcBef>
                <a:spcAft>
                  <a:spcPts val="300"/>
                </a:spcAft>
              </a:pPr>
              <a:r>
                <a:rPr lang="en-US" sz="8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(Most students in 2</a:t>
              </a:r>
              <a:r>
                <a:rPr lang="en-US" sz="800" spc="100" baseline="30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nd</a:t>
              </a:r>
              <a:r>
                <a:rPr lang="en-US" sz="8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grade or above can begin with Fluency Builder 6.)</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2" name="TextBox 11">
              <a:extLst>
                <a:ext uri="{FF2B5EF4-FFF2-40B4-BE49-F238E27FC236}">
                  <a16:creationId xmlns:a16="http://schemas.microsoft.com/office/drawing/2014/main" id="{05F59D35-4F14-4287-91CA-A6A08D4CFC1D}"/>
                </a:ext>
              </a:extLst>
            </p:cNvPr>
            <p:cNvSpPr txBox="1"/>
            <p:nvPr/>
          </p:nvSpPr>
          <p:spPr>
            <a:xfrm>
              <a:off x="877594" y="3116641"/>
              <a:ext cx="1428750" cy="261610"/>
            </a:xfrm>
            <a:prstGeom prst="rect">
              <a:avLst/>
            </a:prstGeom>
            <a:noFill/>
          </p:spPr>
          <p:txBody>
            <a:bodyPr wrap="square" rtlCol="0">
              <a:spAutoFit/>
            </a:bodyPr>
            <a:lstStyle/>
            <a:p>
              <a:r>
                <a:rPr lang="en-US" sz="1100" b="1" spc="100" dirty="0"/>
                <a:t>Getting Started</a:t>
              </a:r>
            </a:p>
          </p:txBody>
        </p:sp>
      </p:grpSp>
      <p:sp>
        <p:nvSpPr>
          <p:cNvPr id="16" name="Rectangle: Rounded Corners 15">
            <a:extLst>
              <a:ext uri="{FF2B5EF4-FFF2-40B4-BE49-F238E27FC236}">
                <a16:creationId xmlns:a16="http://schemas.microsoft.com/office/drawing/2014/main" id="{0EA572AC-84AF-43F5-A016-B06831BAE7FC}"/>
              </a:ext>
            </a:extLst>
          </p:cNvPr>
          <p:cNvSpPr/>
          <p:nvPr/>
        </p:nvSpPr>
        <p:spPr>
          <a:xfrm>
            <a:off x="540413" y="5143958"/>
            <a:ext cx="6674297" cy="2647947"/>
          </a:xfrm>
          <a:prstGeom prst="roundRect">
            <a:avLst/>
          </a:prstGeom>
          <a:solidFill>
            <a:schemeClr val="bg1">
              <a:lumMod val="95000"/>
            </a:schemeClr>
          </a:solidFill>
          <a:effectLst>
            <a:innerShdw blurRad="635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a:extLst>
              <a:ext uri="{FF2B5EF4-FFF2-40B4-BE49-F238E27FC236}">
                <a16:creationId xmlns:a16="http://schemas.microsoft.com/office/drawing/2014/main" id="{A574666F-E84A-4F82-8B61-4FAB2F2EBE09}"/>
              </a:ext>
            </a:extLst>
          </p:cNvPr>
          <p:cNvSpPr txBox="1"/>
          <p:nvPr/>
        </p:nvSpPr>
        <p:spPr>
          <a:xfrm>
            <a:off x="649473" y="5189045"/>
            <a:ext cx="6565236" cy="2631490"/>
          </a:xfrm>
          <a:prstGeom prst="rect">
            <a:avLst/>
          </a:prstGeom>
          <a:noFill/>
        </p:spPr>
        <p:txBody>
          <a:bodyPr wrap="square">
            <a:spAutoFit/>
          </a:bodyPr>
          <a:lstStyle/>
          <a:p>
            <a:pPr marL="228600" marR="0" indent="-228600">
              <a:spcBef>
                <a:spcPts val="0"/>
              </a:spcBef>
              <a:spcAft>
                <a:spcPts val="200"/>
              </a:spcAft>
            </a:pPr>
            <a:r>
              <a:rPr lang="en-US" sz="10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n-US" sz="10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Pacing and Intensity (Tier 3/Intensive 5 days per week/60-90 minutes recommended)     </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indent="-228600">
              <a:spcBef>
                <a:spcPts val="0"/>
              </a:spcBef>
              <a:spcAft>
                <a:spcPts val="200"/>
              </a:spcAft>
            </a:pPr>
            <a:r>
              <a:rPr lang="en-US" sz="10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n-US" sz="10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View Fluency Builders 1-5, 6-10, and 11-15 Training Videos as you progress through the program. </a:t>
            </a:r>
            <a:r>
              <a:rPr lang="en-US" sz="8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(If the student is in 2</a:t>
            </a:r>
            <a:r>
              <a:rPr lang="en-US" sz="800" spc="100" baseline="300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nd</a:t>
            </a:r>
            <a:r>
              <a:rPr lang="en-US" sz="8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grade or over, start with the Fluency Builders 6-10 Training Video.)</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a:p>
            <a:pPr marL="228600" marR="0" indent="-228600">
              <a:spcBef>
                <a:spcPts val="0"/>
              </a:spcBef>
              <a:spcAft>
                <a:spcPts val="200"/>
              </a:spcAft>
              <a:buFont typeface="Wingdings" panose="05000000000000000000" pitchFamily="2" charset="2"/>
              <a:buChar char="o"/>
            </a:pPr>
            <a:r>
              <a:rPr lang="en-US" sz="10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Follow the program sequentially without skipping any section unless the student was not at risk in that domain. For example, some dyslexic students do not have a phonological deficit. For these students, the phonemic awareness activities can be minimized or skipped completely.  Use the Screener results to tailor the program to the student’s deficit profile. This saves valuable instructional time and accelerates the student’s progress in deficits identified in the screening.</a:t>
            </a:r>
          </a:p>
          <a:p>
            <a:pPr marL="228600" indent="-228600">
              <a:spcAft>
                <a:spcPts val="200"/>
              </a:spcAft>
            </a:pPr>
            <a:r>
              <a:rPr lang="en-US" sz="10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n-US" sz="10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Fluency Training pages are included in each Fluency Builder. Do not skip any part of this fluency work as it is designed to help the student reach grade level fluency norms. This fluency work is based on studies that found that when students are “pushed” out of their comfort zone in reading and writing, these activities help them overcome the reduced neuroplasticity of dyslexia, improving brain connectivity and accelerating progress. Students with a rapid naming deficit will need to repeat the Fluency Training pages in each Fluency Builder multiple times before proceeding to the next step in the program.</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7" name="TextBox 26">
            <a:extLst>
              <a:ext uri="{FF2B5EF4-FFF2-40B4-BE49-F238E27FC236}">
                <a16:creationId xmlns:a16="http://schemas.microsoft.com/office/drawing/2014/main" id="{D9F205D0-BAD0-4F2B-9B12-CBFBCC25B026}"/>
              </a:ext>
            </a:extLst>
          </p:cNvPr>
          <p:cNvSpPr txBox="1"/>
          <p:nvPr/>
        </p:nvSpPr>
        <p:spPr>
          <a:xfrm>
            <a:off x="877593" y="4912352"/>
            <a:ext cx="2046581" cy="261610"/>
          </a:xfrm>
          <a:prstGeom prst="rect">
            <a:avLst/>
          </a:prstGeom>
          <a:noFill/>
        </p:spPr>
        <p:txBody>
          <a:bodyPr wrap="square" rtlCol="0">
            <a:spAutoFit/>
          </a:bodyPr>
          <a:lstStyle/>
          <a:p>
            <a:r>
              <a:rPr lang="en-US" sz="1100" b="1" spc="100" dirty="0"/>
              <a:t>Implementation</a:t>
            </a:r>
          </a:p>
        </p:txBody>
      </p:sp>
      <p:grpSp>
        <p:nvGrpSpPr>
          <p:cNvPr id="15" name="Group 14">
            <a:extLst>
              <a:ext uri="{FF2B5EF4-FFF2-40B4-BE49-F238E27FC236}">
                <a16:creationId xmlns:a16="http://schemas.microsoft.com/office/drawing/2014/main" id="{DBC07DC2-78D4-4F5F-ABF2-3A2FE7C044C3}"/>
              </a:ext>
            </a:extLst>
          </p:cNvPr>
          <p:cNvGrpSpPr/>
          <p:nvPr/>
        </p:nvGrpSpPr>
        <p:grpSpPr>
          <a:xfrm>
            <a:off x="540413" y="7915269"/>
            <a:ext cx="6674296" cy="819724"/>
            <a:chOff x="540413" y="7899800"/>
            <a:chExt cx="6674296" cy="819724"/>
          </a:xfrm>
        </p:grpSpPr>
        <p:sp>
          <p:nvSpPr>
            <p:cNvPr id="17" name="Rectangle: Rounded Corners 16">
              <a:extLst>
                <a:ext uri="{FF2B5EF4-FFF2-40B4-BE49-F238E27FC236}">
                  <a16:creationId xmlns:a16="http://schemas.microsoft.com/office/drawing/2014/main" id="{D9626225-C828-41C3-8EF7-09ACDED2A72F}"/>
                </a:ext>
              </a:extLst>
            </p:cNvPr>
            <p:cNvSpPr/>
            <p:nvPr/>
          </p:nvSpPr>
          <p:spPr>
            <a:xfrm>
              <a:off x="549937" y="8140725"/>
              <a:ext cx="6664772" cy="578799"/>
            </a:xfrm>
            <a:prstGeom prst="roundRect">
              <a:avLst/>
            </a:prstGeom>
            <a:solidFill>
              <a:schemeClr val="accent1">
                <a:lumMod val="20000"/>
                <a:lumOff val="80000"/>
              </a:schemeClr>
            </a:solidFill>
            <a:effectLst>
              <a:innerShdw blurRad="635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3" name="TextBox 22">
              <a:extLst>
                <a:ext uri="{FF2B5EF4-FFF2-40B4-BE49-F238E27FC236}">
                  <a16:creationId xmlns:a16="http://schemas.microsoft.com/office/drawing/2014/main" id="{667E8133-1C5A-4E32-A01E-5A6AB47C9261}"/>
                </a:ext>
              </a:extLst>
            </p:cNvPr>
            <p:cNvSpPr txBox="1"/>
            <p:nvPr/>
          </p:nvSpPr>
          <p:spPr>
            <a:xfrm>
              <a:off x="540413" y="8157431"/>
              <a:ext cx="6472350" cy="553998"/>
            </a:xfrm>
            <a:prstGeom prst="rect">
              <a:avLst/>
            </a:prstGeom>
            <a:noFill/>
          </p:spPr>
          <p:txBody>
            <a:bodyPr wrap="square">
              <a:spAutoFit/>
            </a:bodyPr>
            <a:lstStyle/>
            <a:p>
              <a:pPr marL="228600" marR="0" indent="-228600">
                <a:spcBef>
                  <a:spcPts val="0"/>
                </a:spcBef>
                <a:spcAft>
                  <a:spcPts val="300"/>
                </a:spcAft>
              </a:pPr>
              <a:r>
                <a:rPr lang="en-US" sz="10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n-US" sz="10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Repeat the Screener in Fluency Builders 10 and 15 or more frequently for progress monitoring. Alternate fluency passages are included for this purpose. Use the Progress Tracker in Fluency Builders 10 and 15 to track progress in each domain.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8" name="TextBox 27">
              <a:extLst>
                <a:ext uri="{FF2B5EF4-FFF2-40B4-BE49-F238E27FC236}">
                  <a16:creationId xmlns:a16="http://schemas.microsoft.com/office/drawing/2014/main" id="{2D9B3BEF-FDE7-439F-B060-2EF15043D61D}"/>
                </a:ext>
              </a:extLst>
            </p:cNvPr>
            <p:cNvSpPr txBox="1"/>
            <p:nvPr/>
          </p:nvSpPr>
          <p:spPr>
            <a:xfrm>
              <a:off x="877592" y="7899800"/>
              <a:ext cx="2046581" cy="261610"/>
            </a:xfrm>
            <a:prstGeom prst="rect">
              <a:avLst/>
            </a:prstGeom>
            <a:noFill/>
          </p:spPr>
          <p:txBody>
            <a:bodyPr wrap="square" rtlCol="0">
              <a:spAutoFit/>
            </a:bodyPr>
            <a:lstStyle/>
            <a:p>
              <a:r>
                <a:rPr lang="en-US" sz="1100" b="1" spc="100" dirty="0"/>
                <a:t>Progress Monitoring</a:t>
              </a:r>
            </a:p>
          </p:txBody>
        </p:sp>
      </p:grpSp>
      <p:grpSp>
        <p:nvGrpSpPr>
          <p:cNvPr id="13" name="Group 12">
            <a:extLst>
              <a:ext uri="{FF2B5EF4-FFF2-40B4-BE49-F238E27FC236}">
                <a16:creationId xmlns:a16="http://schemas.microsoft.com/office/drawing/2014/main" id="{1EF1EE3B-977D-4A86-85F9-5E352CB49B13}"/>
              </a:ext>
            </a:extLst>
          </p:cNvPr>
          <p:cNvGrpSpPr/>
          <p:nvPr/>
        </p:nvGrpSpPr>
        <p:grpSpPr>
          <a:xfrm>
            <a:off x="549937" y="8869840"/>
            <a:ext cx="6672526" cy="530182"/>
            <a:chOff x="549937" y="8852206"/>
            <a:chExt cx="6672526" cy="530182"/>
          </a:xfrm>
        </p:grpSpPr>
        <p:sp>
          <p:nvSpPr>
            <p:cNvPr id="26" name="Rectangle: Rounded Corners 25">
              <a:extLst>
                <a:ext uri="{FF2B5EF4-FFF2-40B4-BE49-F238E27FC236}">
                  <a16:creationId xmlns:a16="http://schemas.microsoft.com/office/drawing/2014/main" id="{4F3E3418-E4E6-4F93-ACF9-30888BEE55B5}"/>
                </a:ext>
              </a:extLst>
            </p:cNvPr>
            <p:cNvSpPr/>
            <p:nvPr/>
          </p:nvSpPr>
          <p:spPr>
            <a:xfrm>
              <a:off x="557691" y="9092166"/>
              <a:ext cx="6664772" cy="290222"/>
            </a:xfrm>
            <a:prstGeom prst="roundRect">
              <a:avLst/>
            </a:prstGeom>
            <a:solidFill>
              <a:schemeClr val="bg1">
                <a:lumMod val="95000"/>
              </a:schemeClr>
            </a:solidFill>
            <a:effectLst>
              <a:innerShdw blurRad="63500" dist="50800">
                <a:prstClr val="black">
                  <a:alpha val="50000"/>
                </a:prstClr>
              </a:inn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5" name="TextBox 24">
              <a:extLst>
                <a:ext uri="{FF2B5EF4-FFF2-40B4-BE49-F238E27FC236}">
                  <a16:creationId xmlns:a16="http://schemas.microsoft.com/office/drawing/2014/main" id="{7594ABE2-7FB1-49B8-9B9D-F8D827CA1238}"/>
                </a:ext>
              </a:extLst>
            </p:cNvPr>
            <p:cNvSpPr txBox="1"/>
            <p:nvPr/>
          </p:nvSpPr>
          <p:spPr>
            <a:xfrm>
              <a:off x="549937" y="9114694"/>
              <a:ext cx="6462826" cy="246221"/>
            </a:xfrm>
            <a:prstGeom prst="rect">
              <a:avLst/>
            </a:prstGeom>
            <a:noFill/>
          </p:spPr>
          <p:txBody>
            <a:bodyPr wrap="square">
              <a:spAutoFit/>
            </a:bodyPr>
            <a:lstStyle/>
            <a:p>
              <a:pPr marL="228600" marR="0" indent="-228600">
                <a:spcBef>
                  <a:spcPts val="0"/>
                </a:spcBef>
                <a:spcAft>
                  <a:spcPts val="0"/>
                </a:spcAft>
              </a:pPr>
              <a:r>
                <a:rPr lang="en-US" sz="10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r>
                <a:rPr lang="en-US" sz="1000" spc="1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The Teacher TOOLKIT and video include the research for the program and Teacher Resources.</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9" name="TextBox 28">
              <a:extLst>
                <a:ext uri="{FF2B5EF4-FFF2-40B4-BE49-F238E27FC236}">
                  <a16:creationId xmlns:a16="http://schemas.microsoft.com/office/drawing/2014/main" id="{1B293D41-7AD0-4AEC-98B2-55E8A57CDFD7}"/>
                </a:ext>
              </a:extLst>
            </p:cNvPr>
            <p:cNvSpPr txBox="1"/>
            <p:nvPr/>
          </p:nvSpPr>
          <p:spPr>
            <a:xfrm>
              <a:off x="877592" y="8852206"/>
              <a:ext cx="2046581" cy="261610"/>
            </a:xfrm>
            <a:prstGeom prst="rect">
              <a:avLst/>
            </a:prstGeom>
            <a:noFill/>
          </p:spPr>
          <p:txBody>
            <a:bodyPr wrap="square" rtlCol="0">
              <a:spAutoFit/>
            </a:bodyPr>
            <a:lstStyle/>
            <a:p>
              <a:r>
                <a:rPr lang="en-US" sz="1100" b="1" spc="100" dirty="0"/>
                <a:t>The Teacher TOOLKIT</a:t>
              </a:r>
            </a:p>
          </p:txBody>
        </p:sp>
      </p:grpSp>
    </p:spTree>
    <p:extLst>
      <p:ext uri="{BB962C8B-B14F-4D97-AF65-F5344CB8AC3E}">
        <p14:creationId xmlns:p14="http://schemas.microsoft.com/office/powerpoint/2010/main" val="3495357800"/>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74</TotalTime>
  <Words>549</Words>
  <Application>Microsoft Office PowerPoint</Application>
  <PresentationFormat>Custom</PresentationFormat>
  <Paragraphs>23</Paragraphs>
  <Slides>1</Slides>
  <Notes>0</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Arial</vt:lpstr>
      <vt:lpstr>Arial Narrow</vt:lpstr>
      <vt:lpstr>Arial Nova</vt:lpstr>
      <vt:lpstr>Calibri</vt:lpstr>
      <vt:lpstr>Calibri Light</vt:lpstr>
      <vt:lpstr>Wingdings</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Skip Normand</dc:creator>
  <cp:lastModifiedBy>Skip Normand</cp:lastModifiedBy>
  <cp:revision>28</cp:revision>
  <dcterms:created xsi:type="dcterms:W3CDTF">2022-04-07T17:07:04Z</dcterms:created>
  <dcterms:modified xsi:type="dcterms:W3CDTF">2022-04-07T18:21:13Z</dcterms:modified>
</cp:coreProperties>
</file>