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59" r:id="rId6"/>
    <p:sldId id="261" r:id="rId7"/>
    <p:sldId id="262"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4A7"/>
    <a:srgbClr val="FF3685"/>
    <a:srgbClr val="CA3D91"/>
    <a:srgbClr val="CA4BAD"/>
    <a:srgbClr val="F91FAD"/>
    <a:srgbClr val="F43DAC"/>
    <a:srgbClr val="FA0F00"/>
    <a:srgbClr val="E03D91"/>
    <a:srgbClr val="76D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303"/>
    <p:restoredTop sz="96296"/>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9410AD-64DE-1C4E-B2E6-323CF4097B6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E7ED74D-4492-CD42-8493-361044F0AB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A6E6BFE-C5BD-6C45-9EC7-9470394ED971}"/>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5" name="Espace réservé du pied de page 4">
            <a:extLst>
              <a:ext uri="{FF2B5EF4-FFF2-40B4-BE49-F238E27FC236}">
                <a16:creationId xmlns:a16="http://schemas.microsoft.com/office/drawing/2014/main" id="{E4DEE9AA-4AFA-1C4E-BDDB-AE8482C0517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492DDDB-B507-B743-B9DF-FC748EE8DF74}"/>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2219737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AD91F1-BAEC-344E-85CA-357269F1D29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8D7FEDD-7A4A-3C40-92AB-2190E1FCF1B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6CE6B7D-8E8D-8247-9967-16A35B23C109}"/>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5" name="Espace réservé du pied de page 4">
            <a:extLst>
              <a:ext uri="{FF2B5EF4-FFF2-40B4-BE49-F238E27FC236}">
                <a16:creationId xmlns:a16="http://schemas.microsoft.com/office/drawing/2014/main" id="{C913F0E0-1644-494F-81E4-0FB66F824D7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CDBAA8F-2894-2B41-A301-F2FD215457D6}"/>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429527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0E6FA35-412E-9141-B38F-E8EE04602C8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0239855-B6A0-8848-A657-D110E960E20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9AEA69F-D548-C94E-80AF-F47733DD6204}"/>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5" name="Espace réservé du pied de page 4">
            <a:extLst>
              <a:ext uri="{FF2B5EF4-FFF2-40B4-BE49-F238E27FC236}">
                <a16:creationId xmlns:a16="http://schemas.microsoft.com/office/drawing/2014/main" id="{66718994-43B0-A649-8777-3A6526601BE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6684FF-51B3-4D44-8DF0-FD3F19C0074E}"/>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224693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7145EE-20A3-A244-B007-EA9CCEFF67F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9EE4458-D756-0049-A557-DBC389B87AB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A74163-C2CC-F24E-A6D6-5EF68B2FF5E2}"/>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5" name="Espace réservé du pied de page 4">
            <a:extLst>
              <a:ext uri="{FF2B5EF4-FFF2-40B4-BE49-F238E27FC236}">
                <a16:creationId xmlns:a16="http://schemas.microsoft.com/office/drawing/2014/main" id="{1C4BB7B5-F7B5-7A49-965D-C940940BF31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8430633-A55E-214A-AE79-96703A2D1631}"/>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4134135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6A41C7-B175-BF43-BB81-6FD8F352400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A6BC7D0-D845-BF45-8ECF-446AD541E9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9903574-B469-2E42-98A5-254C1331CF39}"/>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5" name="Espace réservé du pied de page 4">
            <a:extLst>
              <a:ext uri="{FF2B5EF4-FFF2-40B4-BE49-F238E27FC236}">
                <a16:creationId xmlns:a16="http://schemas.microsoft.com/office/drawing/2014/main" id="{0FDD2AF2-7DDD-CB47-A8FB-77FCDC84C36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F5F55E7-8934-2B43-80EE-DBB4691D32B8}"/>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541193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8FCFCA-7A3F-F943-BDD6-592B2010FB2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AF6664F-172A-BE4F-87EA-95F46CBF172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7704FB8-6B99-2643-8640-7F2DC418CB8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E1F257E-8A36-684D-AA2D-3D2EC55C77D1}"/>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6" name="Espace réservé du pied de page 5">
            <a:extLst>
              <a:ext uri="{FF2B5EF4-FFF2-40B4-BE49-F238E27FC236}">
                <a16:creationId xmlns:a16="http://schemas.microsoft.com/office/drawing/2014/main" id="{F1BE1B2F-C35C-154A-A755-A241BBBEA8A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6465400-83D3-224C-A892-14A942BB36E1}"/>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1050313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AA2808-2885-8C4A-ACA9-6F5CFD06DF9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0327907-D0A5-B346-AD23-F825663C27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05E2B3C-DFE2-284F-B14A-D2062E19B65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04478B4-469E-8C4B-AD70-481B9F600F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324CA28-7A3B-024F-A176-10789D3E823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C503CBD-625B-9940-B588-1AEC0219F1EF}"/>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8" name="Espace réservé du pied de page 7">
            <a:extLst>
              <a:ext uri="{FF2B5EF4-FFF2-40B4-BE49-F238E27FC236}">
                <a16:creationId xmlns:a16="http://schemas.microsoft.com/office/drawing/2014/main" id="{CAD42FCC-6BF8-5E4E-81F7-49B457B9EFF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90AD5BB-FB08-9643-BAE6-DD17F81CCCAE}"/>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261781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6FBBD-CCAB-DE45-B3B0-3EB8CB17CC9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7145EDB-CC7B-7F42-B3B4-DC6B3E27020A}"/>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4" name="Espace réservé du pied de page 3">
            <a:extLst>
              <a:ext uri="{FF2B5EF4-FFF2-40B4-BE49-F238E27FC236}">
                <a16:creationId xmlns:a16="http://schemas.microsoft.com/office/drawing/2014/main" id="{CADDDD3D-7DF0-8D45-BDD2-9BE0EC345FA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ADCE0B1-906B-414A-B2A5-78D33613FA13}"/>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913980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B8465F7-EB67-7D4E-8B05-2A0984027BF1}"/>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3" name="Espace réservé du pied de page 2">
            <a:extLst>
              <a:ext uri="{FF2B5EF4-FFF2-40B4-BE49-F238E27FC236}">
                <a16:creationId xmlns:a16="http://schemas.microsoft.com/office/drawing/2014/main" id="{9CE5063C-539E-BC42-89F7-E0164D0E4DB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32E77C5-3012-A147-B627-E786B0CC3CF7}"/>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693200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809A4D-138A-F94B-8C05-BA3B6C27D01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9A2E5CC-633C-8C44-8EBD-47E0C8FF48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5D1370C-0EBC-2D49-8B4C-2AAE99F061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75767E8-DEE8-714C-8AD6-0A0D26142568}"/>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6" name="Espace réservé du pied de page 5">
            <a:extLst>
              <a:ext uri="{FF2B5EF4-FFF2-40B4-BE49-F238E27FC236}">
                <a16:creationId xmlns:a16="http://schemas.microsoft.com/office/drawing/2014/main" id="{0AF4916F-591E-1C42-8276-4FDB07240B5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96CA827-2F59-B44A-9D21-249390BAA8E4}"/>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3840276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D8C897-6171-E943-A882-DCF93B0212B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4DD90D8-123B-CA40-A384-8158D940DB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614349A-7A12-8343-8417-C5FD1DF82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4372226-4DA7-5149-B926-FBF39A42912D}"/>
              </a:ext>
            </a:extLst>
          </p:cNvPr>
          <p:cNvSpPr>
            <a:spLocks noGrp="1"/>
          </p:cNvSpPr>
          <p:nvPr>
            <p:ph type="dt" sz="half" idx="10"/>
          </p:nvPr>
        </p:nvSpPr>
        <p:spPr/>
        <p:txBody>
          <a:bodyPr/>
          <a:lstStyle/>
          <a:p>
            <a:fld id="{C8B25FA4-96A2-5F44-9F69-92014FB34062}" type="datetimeFigureOut">
              <a:rPr lang="fr-FR" smtClean="0"/>
              <a:t>28/03/2022</a:t>
            </a:fld>
            <a:endParaRPr lang="fr-FR"/>
          </a:p>
        </p:txBody>
      </p:sp>
      <p:sp>
        <p:nvSpPr>
          <p:cNvPr id="6" name="Espace réservé du pied de page 5">
            <a:extLst>
              <a:ext uri="{FF2B5EF4-FFF2-40B4-BE49-F238E27FC236}">
                <a16:creationId xmlns:a16="http://schemas.microsoft.com/office/drawing/2014/main" id="{07538F82-0BFF-4544-8193-1EDAA30A7DF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6040435-9833-A640-9249-0270DE4079DD}"/>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1478680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848F23E-5A13-DF4A-A13E-CC0D8CB361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15F40C8-2241-B148-9EBB-6EE94F1240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E98E07-F926-3A43-B8FC-FC5BD05EF5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25FA4-96A2-5F44-9F69-92014FB34062}" type="datetimeFigureOut">
              <a:rPr lang="fr-FR" smtClean="0"/>
              <a:t>28/03/2022</a:t>
            </a:fld>
            <a:endParaRPr lang="fr-FR"/>
          </a:p>
        </p:txBody>
      </p:sp>
      <p:sp>
        <p:nvSpPr>
          <p:cNvPr id="5" name="Espace réservé du pied de page 4">
            <a:extLst>
              <a:ext uri="{FF2B5EF4-FFF2-40B4-BE49-F238E27FC236}">
                <a16:creationId xmlns:a16="http://schemas.microsoft.com/office/drawing/2014/main" id="{95B8211C-0128-4643-9169-A0BC27FA98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7363105-3C4A-634A-8C0E-283DFE5B7E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6E61D5-95D1-FD42-ACC5-0966A1439C1A}" type="slidenum">
              <a:rPr lang="fr-FR" smtClean="0"/>
              <a:t>‹N°›</a:t>
            </a:fld>
            <a:endParaRPr lang="fr-FR"/>
          </a:p>
        </p:txBody>
      </p:sp>
    </p:spTree>
    <p:extLst>
      <p:ext uri="{BB962C8B-B14F-4D97-AF65-F5344CB8AC3E}">
        <p14:creationId xmlns:p14="http://schemas.microsoft.com/office/powerpoint/2010/main" val="3729532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sx="101000" sy="101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087EF011-7302-3542-A4ED-00C899B843D4}"/>
              </a:ext>
            </a:extLst>
          </p:cNvPr>
          <p:cNvSpPr txBox="1"/>
          <p:nvPr/>
        </p:nvSpPr>
        <p:spPr>
          <a:xfrm>
            <a:off x="1418894" y="1719107"/>
            <a:ext cx="9354207" cy="1815882"/>
          </a:xfrm>
          <a:prstGeom prst="rect">
            <a:avLst/>
          </a:prstGeom>
          <a:noFill/>
        </p:spPr>
        <p:txBody>
          <a:bodyPr wrap="square" rtlCol="0">
            <a:spAutoFit/>
          </a:bodyPr>
          <a:lstStyle/>
          <a:p>
            <a:pPr algn="ctr"/>
            <a:r>
              <a:rPr lang="fr-FR" sz="4000" dirty="0">
                <a:cs typeface="Agency FB" panose="020F0502020204030204" pitchFamily="34" charset="0"/>
              </a:rPr>
              <a:t>CREATIVE DESIGN BOARD</a:t>
            </a:r>
          </a:p>
          <a:p>
            <a:pPr algn="ctr"/>
            <a:endParaRPr lang="fr-FR" sz="4000" dirty="0">
              <a:cs typeface="Agency FB" panose="020F0502020204030204" pitchFamily="34" charset="0"/>
            </a:endParaRPr>
          </a:p>
          <a:p>
            <a:pPr algn="ctr"/>
            <a:r>
              <a:rPr lang="fr-FR" sz="3200" dirty="0">
                <a:cs typeface="Agency FB" panose="020F0502020204030204" pitchFamily="34" charset="0"/>
              </a:rPr>
              <a:t>- Brief Logo -</a:t>
            </a:r>
          </a:p>
        </p:txBody>
      </p:sp>
      <p:pic>
        <p:nvPicPr>
          <p:cNvPr id="6" name="Image 5">
            <a:extLst>
              <a:ext uri="{FF2B5EF4-FFF2-40B4-BE49-F238E27FC236}">
                <a16:creationId xmlns:a16="http://schemas.microsoft.com/office/drawing/2014/main" id="{D432F0FC-1FF5-3049-9AB3-95E1EF724812}"/>
              </a:ext>
            </a:extLst>
          </p:cNvPr>
          <p:cNvPicPr>
            <a:picLocks noChangeAspect="1"/>
          </p:cNvPicPr>
          <p:nvPr/>
        </p:nvPicPr>
        <p:blipFill>
          <a:blip r:embed="rId2"/>
          <a:stretch>
            <a:fillRect/>
          </a:stretch>
        </p:blipFill>
        <p:spPr>
          <a:xfrm>
            <a:off x="4856161" y="4832615"/>
            <a:ext cx="2479675" cy="648530"/>
          </a:xfrm>
          <a:prstGeom prst="rect">
            <a:avLst/>
          </a:prstGeom>
        </p:spPr>
      </p:pic>
      <p:sp>
        <p:nvSpPr>
          <p:cNvPr id="2" name="ZoneTexte 1">
            <a:extLst>
              <a:ext uri="{FF2B5EF4-FFF2-40B4-BE49-F238E27FC236}">
                <a16:creationId xmlns:a16="http://schemas.microsoft.com/office/drawing/2014/main" id="{046B6FC9-EFFD-A245-9B16-C38DE04AD995}"/>
              </a:ext>
            </a:extLst>
          </p:cNvPr>
          <p:cNvSpPr txBox="1"/>
          <p:nvPr/>
        </p:nvSpPr>
        <p:spPr>
          <a:xfrm>
            <a:off x="4188369" y="4431755"/>
            <a:ext cx="3815255" cy="369332"/>
          </a:xfrm>
          <a:prstGeom prst="rect">
            <a:avLst/>
          </a:prstGeom>
          <a:noFill/>
        </p:spPr>
        <p:txBody>
          <a:bodyPr wrap="square" rtlCol="0">
            <a:spAutoFit/>
          </a:bodyPr>
          <a:lstStyle/>
          <a:p>
            <a:pPr algn="ctr"/>
            <a:r>
              <a:rPr lang="fr-FR" dirty="0"/>
              <a:t>In partnership with</a:t>
            </a:r>
          </a:p>
        </p:txBody>
      </p:sp>
    </p:spTree>
    <p:extLst>
      <p:ext uri="{BB962C8B-B14F-4D97-AF65-F5344CB8AC3E}">
        <p14:creationId xmlns:p14="http://schemas.microsoft.com/office/powerpoint/2010/main" val="2609848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5B260EF8-C881-2D4B-9CB7-69F2EED33C43}"/>
              </a:ext>
            </a:extLst>
          </p:cNvPr>
          <p:cNvSpPr txBox="1"/>
          <p:nvPr/>
        </p:nvSpPr>
        <p:spPr>
          <a:xfrm>
            <a:off x="1418895" y="1967060"/>
            <a:ext cx="9354207" cy="2923877"/>
          </a:xfrm>
          <a:prstGeom prst="rect">
            <a:avLst/>
          </a:prstGeom>
          <a:noFill/>
        </p:spPr>
        <p:txBody>
          <a:bodyPr wrap="square" rtlCol="0">
            <a:spAutoFit/>
          </a:bodyPr>
          <a:lstStyle/>
          <a:p>
            <a:r>
              <a:rPr lang="en-US" sz="4000" dirty="0">
                <a:cs typeface="Agency FB" panose="020F0502020204030204" pitchFamily="34" charset="0"/>
              </a:rPr>
              <a:t>WHO WE ARE?</a:t>
            </a:r>
          </a:p>
          <a:p>
            <a:r>
              <a:rPr lang="en-US" dirty="0"/>
              <a:t>Losam is a marketing agency specializing in the creation and animation of communities. </a:t>
            </a:r>
          </a:p>
          <a:p>
            <a:r>
              <a:rPr lang="en-US" b="1" dirty="0"/>
              <a:t>Losam created Creative Design Board </a:t>
            </a:r>
            <a:r>
              <a:rPr lang="en-US" dirty="0"/>
              <a:t>in partnership with Adobe, a think tank dedicated to Artistic / Design / Creative Director in the private sector.</a:t>
            </a:r>
          </a:p>
          <a:p>
            <a:endParaRPr lang="en-US" dirty="0"/>
          </a:p>
          <a:p>
            <a:r>
              <a:rPr lang="en-US" b="1" dirty="0"/>
              <a:t>The Creative Design Board what is it : </a:t>
            </a:r>
          </a:p>
          <a:p>
            <a:pPr>
              <a:buFontTx/>
              <a:buChar char="-"/>
            </a:pPr>
            <a:r>
              <a:rPr lang="en-US" dirty="0"/>
              <a:t>4 meetings a year (4 afterwork)</a:t>
            </a:r>
          </a:p>
          <a:p>
            <a:pPr>
              <a:buFontTx/>
              <a:buChar char="-"/>
            </a:pPr>
            <a:r>
              <a:rPr lang="en-US" dirty="0"/>
              <a:t>1 founding committee composed of 8/10 leaders which will define the themes of the different meetings</a:t>
            </a:r>
          </a:p>
        </p:txBody>
      </p:sp>
    </p:spTree>
    <p:extLst>
      <p:ext uri="{BB962C8B-B14F-4D97-AF65-F5344CB8AC3E}">
        <p14:creationId xmlns:p14="http://schemas.microsoft.com/office/powerpoint/2010/main" val="3060225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8" name="Groupe 17">
            <a:extLst>
              <a:ext uri="{FF2B5EF4-FFF2-40B4-BE49-F238E27FC236}">
                <a16:creationId xmlns:a16="http://schemas.microsoft.com/office/drawing/2014/main" id="{1BEBED06-76AF-2843-A628-012CA01B865B}"/>
              </a:ext>
            </a:extLst>
          </p:cNvPr>
          <p:cNvGrpSpPr/>
          <p:nvPr/>
        </p:nvGrpSpPr>
        <p:grpSpPr>
          <a:xfrm>
            <a:off x="1418895" y="1058699"/>
            <a:ext cx="9354207" cy="4740600"/>
            <a:chOff x="1418895" y="981334"/>
            <a:chExt cx="9354207" cy="4740600"/>
          </a:xfrm>
        </p:grpSpPr>
        <p:sp>
          <p:nvSpPr>
            <p:cNvPr id="3" name="ZoneTexte 2">
              <a:extLst>
                <a:ext uri="{FF2B5EF4-FFF2-40B4-BE49-F238E27FC236}">
                  <a16:creationId xmlns:a16="http://schemas.microsoft.com/office/drawing/2014/main" id="{9AD1C49E-E7CD-CF4D-84B5-397EA0C75388}"/>
                </a:ext>
              </a:extLst>
            </p:cNvPr>
            <p:cNvSpPr txBox="1"/>
            <p:nvPr/>
          </p:nvSpPr>
          <p:spPr>
            <a:xfrm>
              <a:off x="1418895" y="1967060"/>
              <a:ext cx="9354207" cy="3754874"/>
            </a:xfrm>
            <a:prstGeom prst="rect">
              <a:avLst/>
            </a:prstGeom>
            <a:noFill/>
          </p:spPr>
          <p:txBody>
            <a:bodyPr wrap="square" rtlCol="0">
              <a:spAutoFit/>
            </a:bodyPr>
            <a:lstStyle/>
            <a:p>
              <a:r>
                <a:rPr lang="en-US" sz="4000" dirty="0">
                  <a:cs typeface="Agency FB" panose="020F0502020204030204" pitchFamily="34" charset="0"/>
                </a:rPr>
                <a:t>WHO IS           ?</a:t>
              </a:r>
            </a:p>
            <a:p>
              <a:r>
                <a:rPr lang="en-US" i="1" dirty="0"/>
                <a:t>« Creativity is in our genes. Our innovations push the boundaries of digital experiences. We connect content and data, and introduce new technologies that democratize creation, shape tomorrow's storytelling, and inspire entirely new kinds of businesses. »</a:t>
              </a:r>
            </a:p>
            <a:p>
              <a:endParaRPr lang="en-US" dirty="0"/>
            </a:p>
            <a:p>
              <a:r>
                <a:rPr lang="en-US" dirty="0"/>
                <a:t>Their missions:</a:t>
              </a:r>
            </a:p>
            <a:p>
              <a:r>
                <a:rPr lang="en-US" dirty="0"/>
                <a:t>-Creativity for all.</a:t>
              </a:r>
            </a:p>
            <a:p>
              <a:r>
                <a:rPr lang="en-US" dirty="0"/>
                <a:t>-Helping digital companies.</a:t>
              </a:r>
            </a:p>
            <a:p>
              <a:r>
                <a:rPr lang="en-US" dirty="0"/>
                <a:t>-Increase document productivity.</a:t>
              </a:r>
            </a:p>
            <a:p>
              <a:r>
                <a:rPr lang="en-US" dirty="0"/>
                <a:t>-Imagining the future to give our customers a head start.</a:t>
              </a:r>
            </a:p>
            <a:p>
              <a:r>
                <a:rPr lang="en-US" dirty="0"/>
                <a:t>-Together, we create change.</a:t>
              </a:r>
            </a:p>
            <a:p>
              <a:r>
                <a:rPr lang="en-US" dirty="0"/>
                <a:t>-A great place to work for everyone.</a:t>
              </a:r>
            </a:p>
          </p:txBody>
        </p:sp>
        <p:pic>
          <p:nvPicPr>
            <p:cNvPr id="4" name="Image 3">
              <a:extLst>
                <a:ext uri="{FF2B5EF4-FFF2-40B4-BE49-F238E27FC236}">
                  <a16:creationId xmlns:a16="http://schemas.microsoft.com/office/drawing/2014/main" id="{2BF46AE9-6159-5743-9D30-DDED4F853885}"/>
                </a:ext>
              </a:extLst>
            </p:cNvPr>
            <p:cNvPicPr>
              <a:picLocks noChangeAspect="1"/>
            </p:cNvPicPr>
            <p:nvPr/>
          </p:nvPicPr>
          <p:blipFill>
            <a:blip r:embed="rId2"/>
            <a:stretch>
              <a:fillRect/>
            </a:stretch>
          </p:blipFill>
          <p:spPr>
            <a:xfrm>
              <a:off x="3243973" y="981334"/>
              <a:ext cx="1096799" cy="1517376"/>
            </a:xfrm>
            <a:prstGeom prst="rect">
              <a:avLst/>
            </a:prstGeom>
          </p:spPr>
        </p:pic>
      </p:grpSp>
    </p:spTree>
    <p:extLst>
      <p:ext uri="{BB962C8B-B14F-4D97-AF65-F5344CB8AC3E}">
        <p14:creationId xmlns:p14="http://schemas.microsoft.com/office/powerpoint/2010/main" val="148089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D9AA23BF-2492-734B-9F5A-DFB2D6F85EAC}"/>
              </a:ext>
            </a:extLst>
          </p:cNvPr>
          <p:cNvSpPr txBox="1"/>
          <p:nvPr/>
        </p:nvSpPr>
        <p:spPr>
          <a:xfrm>
            <a:off x="1418895" y="1551562"/>
            <a:ext cx="9354207" cy="3754874"/>
          </a:xfrm>
          <a:prstGeom prst="rect">
            <a:avLst/>
          </a:prstGeom>
          <a:noFill/>
        </p:spPr>
        <p:txBody>
          <a:bodyPr wrap="square" rtlCol="0">
            <a:spAutoFit/>
          </a:bodyPr>
          <a:lstStyle/>
          <a:p>
            <a:r>
              <a:rPr lang="en-US" sz="4000" dirty="0">
                <a:cs typeface="Agency FB" panose="020F0502020204030204" pitchFamily="34" charset="0"/>
              </a:rPr>
              <a:t>TARGET &amp; POSITIONING</a:t>
            </a:r>
          </a:p>
          <a:p>
            <a:r>
              <a:rPr lang="en-US" dirty="0"/>
              <a:t>We create </a:t>
            </a:r>
            <a:r>
              <a:rPr lang="en-US" b="1" dirty="0"/>
              <a:t>Creative Design Board </a:t>
            </a:r>
            <a:r>
              <a:rPr lang="en-US" dirty="0"/>
              <a:t>to promote their solution, to integrate Adobe into company’s strategies, to network with high-level decision-makers inside companies</a:t>
            </a:r>
          </a:p>
          <a:p>
            <a:endParaRPr lang="en-US" dirty="0"/>
          </a:p>
          <a:p>
            <a:r>
              <a:rPr lang="en-US" dirty="0"/>
              <a:t>Target of the Lab:</a:t>
            </a:r>
          </a:p>
          <a:p>
            <a:r>
              <a:rPr lang="en-US" dirty="0"/>
              <a:t>Creative Director ; Design Director ; Head of content ; … Inside companies (NO agencies)</a:t>
            </a:r>
          </a:p>
          <a:p>
            <a:r>
              <a:rPr lang="en-US" dirty="0"/>
              <a:t> </a:t>
            </a:r>
          </a:p>
          <a:p>
            <a:r>
              <a:rPr lang="en-US" dirty="0"/>
              <a:t>Positioning:</a:t>
            </a:r>
          </a:p>
          <a:p>
            <a:r>
              <a:rPr lang="en-US" dirty="0"/>
              <a:t>-High-end, we address a target of corporate decision makers</a:t>
            </a:r>
          </a:p>
          <a:p>
            <a:r>
              <a:rPr lang="en-US" dirty="0"/>
              <a:t>-Professional, we address corporate companies exclusively</a:t>
            </a:r>
          </a:p>
          <a:p>
            <a:r>
              <a:rPr lang="en-US" dirty="0"/>
              <a:t>-The club is confidential and is focused on sharing the best practices about design and creation through innovation</a:t>
            </a:r>
          </a:p>
        </p:txBody>
      </p:sp>
    </p:spTree>
    <p:extLst>
      <p:ext uri="{BB962C8B-B14F-4D97-AF65-F5344CB8AC3E}">
        <p14:creationId xmlns:p14="http://schemas.microsoft.com/office/powerpoint/2010/main" val="1583186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FA665CF2-71F2-A549-9E38-31AC204CB30D}"/>
              </a:ext>
            </a:extLst>
          </p:cNvPr>
          <p:cNvSpPr txBox="1"/>
          <p:nvPr/>
        </p:nvSpPr>
        <p:spPr>
          <a:xfrm>
            <a:off x="1418895" y="613866"/>
            <a:ext cx="9354207" cy="1815882"/>
          </a:xfrm>
          <a:prstGeom prst="rect">
            <a:avLst/>
          </a:prstGeom>
          <a:noFill/>
        </p:spPr>
        <p:txBody>
          <a:bodyPr wrap="square" rtlCol="0">
            <a:spAutoFit/>
          </a:bodyPr>
          <a:lstStyle/>
          <a:p>
            <a:r>
              <a:rPr lang="fr-FR" sz="4000" dirty="0">
                <a:cs typeface="Agency FB" panose="020F0502020204030204" pitchFamily="34" charset="0"/>
              </a:rPr>
              <a:t>OUR BRAND GUIDELINES</a:t>
            </a:r>
          </a:p>
          <a:p>
            <a:r>
              <a:rPr lang="en-US" dirty="0">
                <a:cs typeface="Agency FB" panose="020F0502020204030204" pitchFamily="34" charset="0"/>
              </a:rPr>
              <a:t>We don’t want, and we can’t develop an image brand sticking to Adobe guidelines. </a:t>
            </a:r>
          </a:p>
          <a:p>
            <a:pPr marL="285750" indent="-285750">
              <a:buFont typeface="Wingdings" pitchFamily="2" charset="2"/>
              <a:buChar char="à"/>
            </a:pPr>
            <a:r>
              <a:rPr lang="en-US" dirty="0">
                <a:cs typeface="Agency FB" panose="020F0502020204030204" pitchFamily="34" charset="0"/>
              </a:rPr>
              <a:t>The Creative Design Board DNA must keep Adobe’s dynamic : youth; very tech-ended; colorful ; creative and business oriented</a:t>
            </a:r>
          </a:p>
          <a:p>
            <a:r>
              <a:rPr lang="en-US" dirty="0">
                <a:cs typeface="Agency FB" panose="020F0502020204030204" pitchFamily="34" charset="0"/>
              </a:rPr>
              <a:t>With its own guideline : </a:t>
            </a:r>
          </a:p>
        </p:txBody>
      </p:sp>
      <p:sp>
        <p:nvSpPr>
          <p:cNvPr id="11" name="ZoneTexte 10">
            <a:extLst>
              <a:ext uri="{FF2B5EF4-FFF2-40B4-BE49-F238E27FC236}">
                <a16:creationId xmlns:a16="http://schemas.microsoft.com/office/drawing/2014/main" id="{C6660484-5E76-E846-978C-FF401B634782}"/>
              </a:ext>
            </a:extLst>
          </p:cNvPr>
          <p:cNvSpPr txBox="1"/>
          <p:nvPr/>
        </p:nvSpPr>
        <p:spPr>
          <a:xfrm>
            <a:off x="6348102" y="3715369"/>
            <a:ext cx="3478925" cy="1200329"/>
          </a:xfrm>
          <a:prstGeom prst="rect">
            <a:avLst/>
          </a:prstGeom>
          <a:noFill/>
        </p:spPr>
        <p:txBody>
          <a:bodyPr wrap="square" rtlCol="0">
            <a:spAutoFit/>
          </a:bodyPr>
          <a:lstStyle/>
          <a:p>
            <a:r>
              <a:rPr lang="en-US" dirty="0"/>
              <a:t>Typography: </a:t>
            </a:r>
          </a:p>
          <a:p>
            <a:r>
              <a:rPr lang="en-US" dirty="0"/>
              <a:t>High-end ; Condensed ; clear and visible (will be used on street marketing support ; </a:t>
            </a:r>
            <a:r>
              <a:rPr lang="en-US" dirty="0" err="1"/>
              <a:t>eg</a:t>
            </a:r>
            <a:r>
              <a:rPr lang="en-US" dirty="0"/>
              <a:t>: roll-up)</a:t>
            </a:r>
          </a:p>
        </p:txBody>
      </p:sp>
      <p:grpSp>
        <p:nvGrpSpPr>
          <p:cNvPr id="24" name="Groupe 23">
            <a:extLst>
              <a:ext uri="{FF2B5EF4-FFF2-40B4-BE49-F238E27FC236}">
                <a16:creationId xmlns:a16="http://schemas.microsoft.com/office/drawing/2014/main" id="{5E25A003-E4AC-7A48-894F-703E93E32127}"/>
              </a:ext>
            </a:extLst>
          </p:cNvPr>
          <p:cNvGrpSpPr/>
          <p:nvPr/>
        </p:nvGrpSpPr>
        <p:grpSpPr>
          <a:xfrm>
            <a:off x="2577552" y="2887257"/>
            <a:ext cx="2880000" cy="2871280"/>
            <a:chOff x="1608083" y="2487607"/>
            <a:chExt cx="2880000" cy="2871280"/>
          </a:xfrm>
        </p:grpSpPr>
        <p:sp>
          <p:nvSpPr>
            <p:cNvPr id="2" name="Rectangle 1">
              <a:extLst>
                <a:ext uri="{FF2B5EF4-FFF2-40B4-BE49-F238E27FC236}">
                  <a16:creationId xmlns:a16="http://schemas.microsoft.com/office/drawing/2014/main" id="{EEC9A53C-D731-0345-8397-05541D07EEBB}"/>
                </a:ext>
              </a:extLst>
            </p:cNvPr>
            <p:cNvSpPr/>
            <p:nvPr/>
          </p:nvSpPr>
          <p:spPr>
            <a:xfrm>
              <a:off x="3048083" y="3918887"/>
              <a:ext cx="1440000" cy="1440000"/>
            </a:xfrm>
            <a:prstGeom prst="rect">
              <a:avLst/>
            </a:prstGeom>
            <a:solidFill>
              <a:srgbClr val="FA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420"/>
                </a:lnSpc>
              </a:pPr>
              <a:r>
                <a:rPr lang="fr-FR" sz="1600" spc="-150" dirty="0"/>
                <a:t>R = 250</a:t>
              </a:r>
            </a:p>
            <a:p>
              <a:pPr algn="ctr">
                <a:lnSpc>
                  <a:spcPts val="1420"/>
                </a:lnSpc>
              </a:pPr>
              <a:r>
                <a:rPr lang="fr-FR" sz="1600" spc="-150" dirty="0"/>
                <a:t>V = 15</a:t>
              </a:r>
            </a:p>
            <a:p>
              <a:pPr algn="ctr">
                <a:lnSpc>
                  <a:spcPts val="1420"/>
                </a:lnSpc>
              </a:pPr>
              <a:r>
                <a:rPr lang="fr-FR" sz="1600" spc="-150" dirty="0"/>
                <a:t>B = 0</a:t>
              </a:r>
            </a:p>
            <a:p>
              <a:pPr algn="ctr">
                <a:lnSpc>
                  <a:spcPts val="1420"/>
                </a:lnSpc>
              </a:pPr>
              <a:endParaRPr lang="fr-FR" sz="1600" spc="-150" dirty="0"/>
            </a:p>
            <a:p>
              <a:pPr algn="ctr">
                <a:lnSpc>
                  <a:spcPts val="1420"/>
                </a:lnSpc>
              </a:pPr>
              <a:r>
                <a:rPr lang="fr-FR" sz="1600" spc="-150" dirty="0"/>
                <a:t>#FA0F00</a:t>
              </a:r>
            </a:p>
          </p:txBody>
        </p:sp>
        <p:sp>
          <p:nvSpPr>
            <p:cNvPr id="5" name="Rectangle 4">
              <a:extLst>
                <a:ext uri="{FF2B5EF4-FFF2-40B4-BE49-F238E27FC236}">
                  <a16:creationId xmlns:a16="http://schemas.microsoft.com/office/drawing/2014/main" id="{83A446E8-3C96-5E45-B6E1-1846A6748567}"/>
                </a:ext>
              </a:extLst>
            </p:cNvPr>
            <p:cNvSpPr/>
            <p:nvPr/>
          </p:nvSpPr>
          <p:spPr>
            <a:xfrm>
              <a:off x="1608083" y="3918887"/>
              <a:ext cx="1440000" cy="1440000"/>
            </a:xfrm>
            <a:prstGeom prst="rect">
              <a:avLst/>
            </a:prstGeom>
            <a:solidFill>
              <a:srgbClr val="00C4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420"/>
                </a:lnSpc>
              </a:pPr>
              <a:r>
                <a:rPr lang="fr-FR" sz="1600" spc="-150" dirty="0"/>
                <a:t>R = 0</a:t>
              </a:r>
            </a:p>
            <a:p>
              <a:pPr algn="ctr">
                <a:lnSpc>
                  <a:spcPts val="1420"/>
                </a:lnSpc>
              </a:pPr>
              <a:r>
                <a:rPr lang="fr-FR" sz="1600" spc="-150" dirty="0"/>
                <a:t>V = 196</a:t>
              </a:r>
            </a:p>
            <a:p>
              <a:pPr algn="ctr">
                <a:lnSpc>
                  <a:spcPts val="1420"/>
                </a:lnSpc>
              </a:pPr>
              <a:r>
                <a:rPr lang="fr-FR" sz="1600" spc="-150" dirty="0"/>
                <a:t>B = 167</a:t>
              </a:r>
            </a:p>
            <a:p>
              <a:pPr algn="ctr">
                <a:lnSpc>
                  <a:spcPts val="1420"/>
                </a:lnSpc>
              </a:pPr>
              <a:endParaRPr lang="fr-FR" sz="1600" spc="-150" dirty="0"/>
            </a:p>
            <a:p>
              <a:pPr algn="ctr">
                <a:lnSpc>
                  <a:spcPts val="1420"/>
                </a:lnSpc>
              </a:pPr>
              <a:r>
                <a:rPr lang="fr-FR" sz="1600" spc="-150" dirty="0"/>
                <a:t>#00C4A7</a:t>
              </a:r>
              <a:endParaRPr lang="fr-FR" dirty="0">
                <a:solidFill>
                  <a:schemeClr val="bg2"/>
                </a:solidFill>
              </a:endParaRPr>
            </a:p>
          </p:txBody>
        </p:sp>
        <p:grpSp>
          <p:nvGrpSpPr>
            <p:cNvPr id="4" name="Groupe 3">
              <a:extLst>
                <a:ext uri="{FF2B5EF4-FFF2-40B4-BE49-F238E27FC236}">
                  <a16:creationId xmlns:a16="http://schemas.microsoft.com/office/drawing/2014/main" id="{F485B21E-2C7B-6D4E-B2B1-267FE2CF1289}"/>
                </a:ext>
              </a:extLst>
            </p:cNvPr>
            <p:cNvGrpSpPr/>
            <p:nvPr/>
          </p:nvGrpSpPr>
          <p:grpSpPr>
            <a:xfrm>
              <a:off x="3048083" y="2487607"/>
              <a:ext cx="1440000" cy="1440000"/>
              <a:chOff x="4498674" y="2332439"/>
              <a:chExt cx="1440000" cy="1440000"/>
            </a:xfrm>
          </p:grpSpPr>
          <p:sp>
            <p:nvSpPr>
              <p:cNvPr id="6" name="Rectangle 5">
                <a:extLst>
                  <a:ext uri="{FF2B5EF4-FFF2-40B4-BE49-F238E27FC236}">
                    <a16:creationId xmlns:a16="http://schemas.microsoft.com/office/drawing/2014/main" id="{20E54FEE-1FF4-3643-BA88-48433F5BE823}"/>
                  </a:ext>
                </a:extLst>
              </p:cNvPr>
              <p:cNvSpPr/>
              <p:nvPr/>
            </p:nvSpPr>
            <p:spPr>
              <a:xfrm>
                <a:off x="4498674" y="2332439"/>
                <a:ext cx="1440000" cy="14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a:p>
                <a:pPr algn="ctr"/>
                <a:endParaRPr lang="fr-FR" dirty="0"/>
              </a:p>
              <a:p>
                <a:pPr algn="ctr"/>
                <a:endParaRPr lang="fr-FR" dirty="0"/>
              </a:p>
              <a:p>
                <a:pPr algn="ctr"/>
                <a:endParaRPr lang="fr-FR" spc="-150" dirty="0">
                  <a:solidFill>
                    <a:schemeClr val="tx1"/>
                  </a:solidFill>
                </a:endParaRPr>
              </a:p>
              <a:p>
                <a:pPr algn="ctr"/>
                <a:r>
                  <a:rPr lang="fr-FR" sz="1600" spc="-150" dirty="0">
                    <a:solidFill>
                      <a:schemeClr val="tx1"/>
                    </a:solidFill>
                  </a:rPr>
                  <a:t>#FFFFFF</a:t>
                </a:r>
              </a:p>
            </p:txBody>
          </p:sp>
          <p:pic>
            <p:nvPicPr>
              <p:cNvPr id="10" name="Image 9">
                <a:extLst>
                  <a:ext uri="{FF2B5EF4-FFF2-40B4-BE49-F238E27FC236}">
                    <a16:creationId xmlns:a16="http://schemas.microsoft.com/office/drawing/2014/main" id="{C1F9DF59-C2AF-534A-978E-49DFD1924B77}"/>
                  </a:ext>
                </a:extLst>
              </p:cNvPr>
              <p:cNvPicPr>
                <a:picLocks noChangeAspect="1"/>
              </p:cNvPicPr>
              <p:nvPr/>
            </p:nvPicPr>
            <p:blipFill>
              <a:blip r:embed="rId2"/>
              <a:stretch>
                <a:fillRect/>
              </a:stretch>
            </p:blipFill>
            <p:spPr>
              <a:xfrm>
                <a:off x="4890955" y="2466965"/>
                <a:ext cx="657721" cy="901322"/>
              </a:xfrm>
              <a:prstGeom prst="rect">
                <a:avLst/>
              </a:prstGeom>
            </p:spPr>
          </p:pic>
        </p:grpSp>
        <p:sp>
          <p:nvSpPr>
            <p:cNvPr id="13" name="Rectangle 12">
              <a:extLst>
                <a:ext uri="{FF2B5EF4-FFF2-40B4-BE49-F238E27FC236}">
                  <a16:creationId xmlns:a16="http://schemas.microsoft.com/office/drawing/2014/main" id="{74C8D527-A2C8-CD43-AF13-07EFE9899617}"/>
                </a:ext>
              </a:extLst>
            </p:cNvPr>
            <p:cNvSpPr/>
            <p:nvPr/>
          </p:nvSpPr>
          <p:spPr>
            <a:xfrm>
              <a:off x="1608083" y="2487607"/>
              <a:ext cx="1440000" cy="1440000"/>
            </a:xfrm>
            <a:prstGeom prst="rect">
              <a:avLst/>
            </a:prstGeom>
            <a:solidFill>
              <a:srgbClr val="CA3D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420"/>
                </a:lnSpc>
              </a:pPr>
              <a:r>
                <a:rPr lang="fr-FR" sz="1600" spc="-150" dirty="0"/>
                <a:t>R = 202</a:t>
              </a:r>
            </a:p>
            <a:p>
              <a:pPr algn="ctr">
                <a:lnSpc>
                  <a:spcPts val="1420"/>
                </a:lnSpc>
              </a:pPr>
              <a:r>
                <a:rPr lang="fr-FR" sz="1600" spc="-150" dirty="0"/>
                <a:t>V = 61</a:t>
              </a:r>
            </a:p>
            <a:p>
              <a:pPr algn="ctr">
                <a:lnSpc>
                  <a:spcPts val="1420"/>
                </a:lnSpc>
              </a:pPr>
              <a:r>
                <a:rPr lang="fr-FR" sz="1600" spc="-150" dirty="0"/>
                <a:t>B = 145</a:t>
              </a:r>
            </a:p>
            <a:p>
              <a:pPr algn="ctr">
                <a:lnSpc>
                  <a:spcPts val="1420"/>
                </a:lnSpc>
              </a:pPr>
              <a:endParaRPr lang="fr-FR" sz="1600" spc="-150" dirty="0"/>
            </a:p>
            <a:p>
              <a:pPr algn="ctr">
                <a:lnSpc>
                  <a:spcPts val="1420"/>
                </a:lnSpc>
              </a:pPr>
              <a:r>
                <a:rPr lang="fr-FR" sz="1600" spc="-150" dirty="0"/>
                <a:t>#CA3D91</a:t>
              </a:r>
              <a:endParaRPr lang="fr-FR" sz="1600" dirty="0">
                <a:solidFill>
                  <a:schemeClr val="bg2"/>
                </a:solidFill>
              </a:endParaRPr>
            </a:p>
          </p:txBody>
        </p:sp>
      </p:grpSp>
    </p:spTree>
    <p:extLst>
      <p:ext uri="{BB962C8B-B14F-4D97-AF65-F5344CB8AC3E}">
        <p14:creationId xmlns:p14="http://schemas.microsoft.com/office/powerpoint/2010/main" val="1822514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ZoneTexte 21">
            <a:extLst>
              <a:ext uri="{FF2B5EF4-FFF2-40B4-BE49-F238E27FC236}">
                <a16:creationId xmlns:a16="http://schemas.microsoft.com/office/drawing/2014/main" id="{9806BD0B-815D-C14F-A40E-21F7A9A514D8}"/>
              </a:ext>
            </a:extLst>
          </p:cNvPr>
          <p:cNvSpPr txBox="1"/>
          <p:nvPr/>
        </p:nvSpPr>
        <p:spPr>
          <a:xfrm>
            <a:off x="1418895" y="1151819"/>
            <a:ext cx="9354207" cy="1538883"/>
          </a:xfrm>
          <a:prstGeom prst="rect">
            <a:avLst/>
          </a:prstGeom>
          <a:noFill/>
        </p:spPr>
        <p:txBody>
          <a:bodyPr wrap="square" rtlCol="0">
            <a:spAutoFit/>
          </a:bodyPr>
          <a:lstStyle/>
          <a:p>
            <a:r>
              <a:rPr lang="fr-FR" sz="4000" dirty="0">
                <a:cs typeface="Agency FB" panose="020F0502020204030204" pitchFamily="34" charset="0"/>
              </a:rPr>
              <a:t>BRIEF</a:t>
            </a:r>
          </a:p>
          <a:p>
            <a:r>
              <a:rPr lang="en-US" dirty="0">
                <a:cs typeface="Agency FB" panose="020F0502020204030204" pitchFamily="34" charset="0"/>
              </a:rPr>
              <a:t>What? A logo</a:t>
            </a:r>
          </a:p>
          <a:p>
            <a:r>
              <a:rPr lang="en-US" dirty="0">
                <a:cs typeface="Agency FB" panose="020F0502020204030204" pitchFamily="34" charset="0"/>
              </a:rPr>
              <a:t>Sector? Design – Creative Sectors</a:t>
            </a:r>
          </a:p>
          <a:p>
            <a:r>
              <a:rPr lang="en-US" dirty="0">
                <a:cs typeface="Agency FB" panose="020F0502020204030204" pitchFamily="34" charset="0"/>
              </a:rPr>
              <a:t>Logo text : Creative Design Board</a:t>
            </a:r>
          </a:p>
        </p:txBody>
      </p:sp>
      <p:grpSp>
        <p:nvGrpSpPr>
          <p:cNvPr id="30" name="Groupe 29">
            <a:extLst>
              <a:ext uri="{FF2B5EF4-FFF2-40B4-BE49-F238E27FC236}">
                <a16:creationId xmlns:a16="http://schemas.microsoft.com/office/drawing/2014/main" id="{29E76641-84FB-D64B-9774-85B06BB8772D}"/>
              </a:ext>
            </a:extLst>
          </p:cNvPr>
          <p:cNvGrpSpPr/>
          <p:nvPr/>
        </p:nvGrpSpPr>
        <p:grpSpPr>
          <a:xfrm>
            <a:off x="1113100" y="2899895"/>
            <a:ext cx="9965796" cy="2806286"/>
            <a:chOff x="1258663" y="3372825"/>
            <a:chExt cx="9965796" cy="2806286"/>
          </a:xfrm>
        </p:grpSpPr>
        <p:sp>
          <p:nvSpPr>
            <p:cNvPr id="4" name="ZoneTexte 3">
              <a:extLst>
                <a:ext uri="{FF2B5EF4-FFF2-40B4-BE49-F238E27FC236}">
                  <a16:creationId xmlns:a16="http://schemas.microsoft.com/office/drawing/2014/main" id="{F0087018-BF9D-9D43-ADD8-58C9E3058D21}"/>
                </a:ext>
              </a:extLst>
            </p:cNvPr>
            <p:cNvSpPr txBox="1"/>
            <p:nvPr/>
          </p:nvSpPr>
          <p:spPr>
            <a:xfrm>
              <a:off x="1258663" y="3372825"/>
              <a:ext cx="2928937" cy="2750112"/>
            </a:xfrm>
            <a:prstGeom prst="rect">
              <a:avLst/>
            </a:prstGeom>
            <a:noFill/>
          </p:spPr>
          <p:txBody>
            <a:bodyPr wrap="square" rtlCol="0">
              <a:spAutoFit/>
            </a:bodyPr>
            <a:lstStyle/>
            <a:p>
              <a:pPr algn="r">
                <a:lnSpc>
                  <a:spcPts val="2980"/>
                </a:lnSpc>
              </a:pPr>
              <a:r>
                <a:rPr lang="fr-FR" dirty="0" err="1"/>
                <a:t>Elegant</a:t>
              </a:r>
              <a:endParaRPr lang="fr-FR" dirty="0"/>
            </a:p>
            <a:p>
              <a:pPr algn="r">
                <a:lnSpc>
                  <a:spcPts val="2980"/>
                </a:lnSpc>
              </a:pPr>
              <a:r>
                <a:rPr lang="fr-FR" dirty="0" err="1"/>
                <a:t>Funny</a:t>
              </a:r>
              <a:endParaRPr lang="fr-FR" dirty="0"/>
            </a:p>
            <a:p>
              <a:pPr algn="r">
                <a:lnSpc>
                  <a:spcPts val="2980"/>
                </a:lnSpc>
              </a:pPr>
              <a:r>
                <a:rPr lang="fr-FR" dirty="0" err="1"/>
                <a:t>Traditionnal</a:t>
              </a:r>
              <a:endParaRPr lang="fr-FR" dirty="0"/>
            </a:p>
            <a:p>
              <a:pPr algn="r">
                <a:lnSpc>
                  <a:spcPts val="2980"/>
                </a:lnSpc>
              </a:pPr>
              <a:r>
                <a:rPr lang="fr-FR" dirty="0"/>
                <a:t>Personnel</a:t>
              </a:r>
            </a:p>
            <a:p>
              <a:pPr algn="r">
                <a:lnSpc>
                  <a:spcPts val="2980"/>
                </a:lnSpc>
              </a:pPr>
              <a:r>
                <a:rPr lang="fr-FR" dirty="0" err="1"/>
                <a:t>Feminine</a:t>
              </a:r>
              <a:endParaRPr lang="fr-FR" dirty="0"/>
            </a:p>
            <a:p>
              <a:pPr algn="r">
                <a:lnSpc>
                  <a:spcPts val="2980"/>
                </a:lnSpc>
              </a:pPr>
              <a:r>
                <a:rPr lang="fr-FR" dirty="0" err="1"/>
                <a:t>Colourful</a:t>
              </a:r>
              <a:endParaRPr lang="fr-FR" dirty="0"/>
            </a:p>
            <a:p>
              <a:pPr algn="r">
                <a:lnSpc>
                  <a:spcPts val="2980"/>
                </a:lnSpc>
              </a:pPr>
              <a:r>
                <a:rPr lang="fr-FR" dirty="0" err="1"/>
                <a:t>Low</a:t>
              </a:r>
              <a:r>
                <a:rPr lang="fr-FR" dirty="0"/>
                <a:t> end</a:t>
              </a:r>
            </a:p>
          </p:txBody>
        </p:sp>
        <p:sp>
          <p:nvSpPr>
            <p:cNvPr id="6" name="ZoneTexte 5">
              <a:extLst>
                <a:ext uri="{FF2B5EF4-FFF2-40B4-BE49-F238E27FC236}">
                  <a16:creationId xmlns:a16="http://schemas.microsoft.com/office/drawing/2014/main" id="{6F32609D-003F-8D48-8A94-9C4111F6EF61}"/>
                </a:ext>
              </a:extLst>
            </p:cNvPr>
            <p:cNvSpPr txBox="1"/>
            <p:nvPr/>
          </p:nvSpPr>
          <p:spPr>
            <a:xfrm>
              <a:off x="8295522" y="3428999"/>
              <a:ext cx="2928937" cy="2750112"/>
            </a:xfrm>
            <a:prstGeom prst="rect">
              <a:avLst/>
            </a:prstGeom>
            <a:noFill/>
          </p:spPr>
          <p:txBody>
            <a:bodyPr wrap="square" rtlCol="0">
              <a:spAutoFit/>
            </a:bodyPr>
            <a:lstStyle/>
            <a:p>
              <a:pPr>
                <a:lnSpc>
                  <a:spcPts val="2980"/>
                </a:lnSpc>
              </a:pPr>
              <a:r>
                <a:rPr lang="fr-FR" dirty="0"/>
                <a:t>Bold</a:t>
              </a:r>
            </a:p>
            <a:p>
              <a:pPr>
                <a:lnSpc>
                  <a:spcPts val="2980"/>
                </a:lnSpc>
              </a:pPr>
              <a:r>
                <a:rPr lang="fr-FR" dirty="0" err="1"/>
                <a:t>Serious</a:t>
              </a:r>
              <a:endParaRPr lang="fr-FR" dirty="0"/>
            </a:p>
            <a:p>
              <a:pPr>
                <a:lnSpc>
                  <a:spcPts val="2980"/>
                </a:lnSpc>
              </a:pPr>
              <a:r>
                <a:rPr lang="fr-FR" dirty="0"/>
                <a:t>Modern</a:t>
              </a:r>
            </a:p>
            <a:p>
              <a:pPr>
                <a:lnSpc>
                  <a:spcPts val="2980"/>
                </a:lnSpc>
              </a:pPr>
              <a:r>
                <a:rPr lang="fr-FR" dirty="0"/>
                <a:t>Professional</a:t>
              </a:r>
            </a:p>
            <a:p>
              <a:pPr>
                <a:lnSpc>
                  <a:spcPts val="2980"/>
                </a:lnSpc>
              </a:pPr>
              <a:r>
                <a:rPr lang="fr-FR" dirty="0"/>
                <a:t>Masculine</a:t>
              </a:r>
            </a:p>
            <a:p>
              <a:pPr>
                <a:lnSpc>
                  <a:spcPts val="2980"/>
                </a:lnSpc>
              </a:pPr>
              <a:r>
                <a:rPr lang="fr-FR" dirty="0"/>
                <a:t>Black and White</a:t>
              </a:r>
            </a:p>
            <a:p>
              <a:pPr>
                <a:lnSpc>
                  <a:spcPts val="2980"/>
                </a:lnSpc>
              </a:pPr>
              <a:r>
                <a:rPr lang="fr-FR" dirty="0"/>
                <a:t>Top of the line</a:t>
              </a:r>
            </a:p>
          </p:txBody>
        </p:sp>
        <p:sp>
          <p:nvSpPr>
            <p:cNvPr id="15" name="Triangle 14">
              <a:extLst>
                <a:ext uri="{FF2B5EF4-FFF2-40B4-BE49-F238E27FC236}">
                  <a16:creationId xmlns:a16="http://schemas.microsoft.com/office/drawing/2014/main" id="{3B406FEC-364D-FF45-A8C7-322E414EF9E2}"/>
                </a:ext>
              </a:extLst>
            </p:cNvPr>
            <p:cNvSpPr/>
            <p:nvPr/>
          </p:nvSpPr>
          <p:spPr>
            <a:xfrm rot="10800000">
              <a:off x="5446867" y="3420407"/>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 name="Triangle 15">
              <a:extLst>
                <a:ext uri="{FF2B5EF4-FFF2-40B4-BE49-F238E27FC236}">
                  <a16:creationId xmlns:a16="http://schemas.microsoft.com/office/drawing/2014/main" id="{33E4C9DE-24B1-AF40-AE6F-C6B58387C0A4}"/>
                </a:ext>
              </a:extLst>
            </p:cNvPr>
            <p:cNvSpPr/>
            <p:nvPr/>
          </p:nvSpPr>
          <p:spPr>
            <a:xfrm rot="10800000">
              <a:off x="6082045" y="3787272"/>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Triangle 16">
              <a:extLst>
                <a:ext uri="{FF2B5EF4-FFF2-40B4-BE49-F238E27FC236}">
                  <a16:creationId xmlns:a16="http://schemas.microsoft.com/office/drawing/2014/main" id="{159A4AE1-5583-CF47-97DD-F2EC561F68C5}"/>
                </a:ext>
              </a:extLst>
            </p:cNvPr>
            <p:cNvSpPr/>
            <p:nvPr/>
          </p:nvSpPr>
          <p:spPr>
            <a:xfrm rot="10800000">
              <a:off x="7008956" y="4169811"/>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8" name="Triangle 17">
              <a:extLst>
                <a:ext uri="{FF2B5EF4-FFF2-40B4-BE49-F238E27FC236}">
                  <a16:creationId xmlns:a16="http://schemas.microsoft.com/office/drawing/2014/main" id="{878704D5-1E92-D648-BEF8-3D34D9D12587}"/>
                </a:ext>
              </a:extLst>
            </p:cNvPr>
            <p:cNvSpPr/>
            <p:nvPr/>
          </p:nvSpPr>
          <p:spPr>
            <a:xfrm rot="10800000">
              <a:off x="7744661" y="4552563"/>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Triangle 18">
              <a:extLst>
                <a:ext uri="{FF2B5EF4-FFF2-40B4-BE49-F238E27FC236}">
                  <a16:creationId xmlns:a16="http://schemas.microsoft.com/office/drawing/2014/main" id="{831B10C8-2905-4E49-AA8A-0FB525A5B424}"/>
                </a:ext>
              </a:extLst>
            </p:cNvPr>
            <p:cNvSpPr/>
            <p:nvPr/>
          </p:nvSpPr>
          <p:spPr>
            <a:xfrm rot="10800000">
              <a:off x="6082046" y="4949163"/>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 name="Triangle 19">
              <a:extLst>
                <a:ext uri="{FF2B5EF4-FFF2-40B4-BE49-F238E27FC236}">
                  <a16:creationId xmlns:a16="http://schemas.microsoft.com/office/drawing/2014/main" id="{036B9FBE-D5C7-9048-AD42-8EEC5135C1E4}"/>
                </a:ext>
              </a:extLst>
            </p:cNvPr>
            <p:cNvSpPr/>
            <p:nvPr/>
          </p:nvSpPr>
          <p:spPr>
            <a:xfrm rot="10800000">
              <a:off x="4698806" y="5307085"/>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Triangle 20">
              <a:extLst>
                <a:ext uri="{FF2B5EF4-FFF2-40B4-BE49-F238E27FC236}">
                  <a16:creationId xmlns:a16="http://schemas.microsoft.com/office/drawing/2014/main" id="{7F0E31D7-E7A6-714F-B9B7-5038AFE83F9A}"/>
                </a:ext>
              </a:extLst>
            </p:cNvPr>
            <p:cNvSpPr/>
            <p:nvPr/>
          </p:nvSpPr>
          <p:spPr>
            <a:xfrm rot="10800000">
              <a:off x="7744661" y="5706181"/>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23" name="Connecteur droit 22">
              <a:extLst>
                <a:ext uri="{FF2B5EF4-FFF2-40B4-BE49-F238E27FC236}">
                  <a16:creationId xmlns:a16="http://schemas.microsoft.com/office/drawing/2014/main" id="{1977C3C5-596B-5A4E-A305-45B7643D339D}"/>
                </a:ext>
              </a:extLst>
            </p:cNvPr>
            <p:cNvCxnSpPr/>
            <p:nvPr/>
          </p:nvCxnSpPr>
          <p:spPr>
            <a:xfrm>
              <a:off x="4267336" y="3677015"/>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4" name="Connecteur droit 23">
              <a:extLst>
                <a:ext uri="{FF2B5EF4-FFF2-40B4-BE49-F238E27FC236}">
                  <a16:creationId xmlns:a16="http://schemas.microsoft.com/office/drawing/2014/main" id="{EEEE9337-10DB-2640-AD64-DA58FC2A8298}"/>
                </a:ext>
              </a:extLst>
            </p:cNvPr>
            <p:cNvCxnSpPr/>
            <p:nvPr/>
          </p:nvCxnSpPr>
          <p:spPr>
            <a:xfrm>
              <a:off x="4267336" y="4031216"/>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5" name="Connecteur droit 24">
              <a:extLst>
                <a:ext uri="{FF2B5EF4-FFF2-40B4-BE49-F238E27FC236}">
                  <a16:creationId xmlns:a16="http://schemas.microsoft.com/office/drawing/2014/main" id="{448B129E-45A1-7F41-9002-E352511A289F}"/>
                </a:ext>
              </a:extLst>
            </p:cNvPr>
            <p:cNvCxnSpPr/>
            <p:nvPr/>
          </p:nvCxnSpPr>
          <p:spPr>
            <a:xfrm>
              <a:off x="4267472" y="4426419"/>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6" name="Connecteur droit 25">
              <a:extLst>
                <a:ext uri="{FF2B5EF4-FFF2-40B4-BE49-F238E27FC236}">
                  <a16:creationId xmlns:a16="http://schemas.microsoft.com/office/drawing/2014/main" id="{FD1F8548-A830-8744-AB06-2CEFB8184A0F}"/>
                </a:ext>
              </a:extLst>
            </p:cNvPr>
            <p:cNvCxnSpPr/>
            <p:nvPr/>
          </p:nvCxnSpPr>
          <p:spPr>
            <a:xfrm>
              <a:off x="4267336" y="4813804"/>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7" name="Connecteur droit 26">
              <a:extLst>
                <a:ext uri="{FF2B5EF4-FFF2-40B4-BE49-F238E27FC236}">
                  <a16:creationId xmlns:a16="http://schemas.microsoft.com/office/drawing/2014/main" id="{AB75FD9E-F435-DD4A-996F-68A2174236A8}"/>
                </a:ext>
              </a:extLst>
            </p:cNvPr>
            <p:cNvCxnSpPr/>
            <p:nvPr/>
          </p:nvCxnSpPr>
          <p:spPr>
            <a:xfrm>
              <a:off x="4267336" y="5191567"/>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8" name="Connecteur droit 27">
              <a:extLst>
                <a:ext uri="{FF2B5EF4-FFF2-40B4-BE49-F238E27FC236}">
                  <a16:creationId xmlns:a16="http://schemas.microsoft.com/office/drawing/2014/main" id="{89B67149-E921-7042-A02B-367F4246D5E2}"/>
                </a:ext>
              </a:extLst>
            </p:cNvPr>
            <p:cNvCxnSpPr/>
            <p:nvPr/>
          </p:nvCxnSpPr>
          <p:spPr>
            <a:xfrm>
              <a:off x="4267336" y="5573500"/>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9" name="Connecteur droit 28">
              <a:extLst>
                <a:ext uri="{FF2B5EF4-FFF2-40B4-BE49-F238E27FC236}">
                  <a16:creationId xmlns:a16="http://schemas.microsoft.com/office/drawing/2014/main" id="{47DFC050-3B8A-8B46-B943-2837E5EAE41A}"/>
                </a:ext>
              </a:extLst>
            </p:cNvPr>
            <p:cNvCxnSpPr/>
            <p:nvPr/>
          </p:nvCxnSpPr>
          <p:spPr>
            <a:xfrm>
              <a:off x="4267336" y="5976870"/>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175842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ZoneTexte 21">
            <a:extLst>
              <a:ext uri="{FF2B5EF4-FFF2-40B4-BE49-F238E27FC236}">
                <a16:creationId xmlns:a16="http://schemas.microsoft.com/office/drawing/2014/main" id="{9806BD0B-815D-C14F-A40E-21F7A9A514D8}"/>
              </a:ext>
            </a:extLst>
          </p:cNvPr>
          <p:cNvSpPr txBox="1"/>
          <p:nvPr/>
        </p:nvSpPr>
        <p:spPr>
          <a:xfrm>
            <a:off x="1418895" y="1151819"/>
            <a:ext cx="9577656" cy="1538883"/>
          </a:xfrm>
          <a:prstGeom prst="rect">
            <a:avLst/>
          </a:prstGeom>
          <a:noFill/>
        </p:spPr>
        <p:txBody>
          <a:bodyPr wrap="square" rtlCol="0">
            <a:spAutoFit/>
          </a:bodyPr>
          <a:lstStyle/>
          <a:p>
            <a:r>
              <a:rPr lang="fr-FR" sz="4000" dirty="0">
                <a:cs typeface="Agency FB" panose="020F0502020204030204" pitchFamily="34" charset="0"/>
              </a:rPr>
              <a:t>CONTACT</a:t>
            </a:r>
          </a:p>
          <a:p>
            <a:endParaRPr lang="en-US" dirty="0">
              <a:cs typeface="Agency FB" panose="020F0502020204030204" pitchFamily="34" charset="0"/>
            </a:endParaRPr>
          </a:p>
          <a:p>
            <a:r>
              <a:rPr lang="en-US" dirty="0">
                <a:cs typeface="Agency FB" panose="020F0502020204030204" pitchFamily="34" charset="0"/>
              </a:rPr>
              <a:t>In case you have a question concerning our project please contact us at </a:t>
            </a:r>
            <a:r>
              <a:rPr lang="en-US" dirty="0" err="1">
                <a:cs typeface="Agency FB" panose="020F0502020204030204" pitchFamily="34" charset="0"/>
              </a:rPr>
              <a:t>margaux@creativedesignboard.com</a:t>
            </a:r>
            <a:r>
              <a:rPr lang="en-US" dirty="0">
                <a:cs typeface="Agency FB" panose="020F0502020204030204" pitchFamily="34" charset="0"/>
              </a:rPr>
              <a:t> </a:t>
            </a:r>
          </a:p>
        </p:txBody>
      </p:sp>
    </p:spTree>
    <p:extLst>
      <p:ext uri="{BB962C8B-B14F-4D97-AF65-F5344CB8AC3E}">
        <p14:creationId xmlns:p14="http://schemas.microsoft.com/office/powerpoint/2010/main" val="26041437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TotalTime>
  <Words>426</Words>
  <Application>Microsoft Macintosh PowerPoint</Application>
  <PresentationFormat>Grand écran</PresentationFormat>
  <Paragraphs>78</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Léa COBY</dc:creator>
  <cp:lastModifiedBy>Margaux Filiatre</cp:lastModifiedBy>
  <cp:revision>12</cp:revision>
  <dcterms:created xsi:type="dcterms:W3CDTF">2022-03-24T15:01:23Z</dcterms:created>
  <dcterms:modified xsi:type="dcterms:W3CDTF">2022-03-28T14:35:13Z</dcterms:modified>
</cp:coreProperties>
</file>