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08A0"/>
    <a:srgbClr val="101825"/>
    <a:srgbClr val="736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>
        <p:scale>
          <a:sx n="103" d="100"/>
          <a:sy n="103" d="100"/>
        </p:scale>
        <p:origin x="134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F5F81-79C2-F445-A3A1-0CB27718F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CC8FCE8-C149-B347-B11D-D85732216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6FA9B3-55F2-F748-BCA4-7AECD83F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0132C2-ADC1-1846-9B61-A79A20C10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771926-3431-124F-BC6A-9AC7534AC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404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9D5BE-05D0-234B-8CFE-30591ACD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E4EDDB-4AA5-1245-8A22-3E951391A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1C9E6E-A27F-2C40-9081-D94B188A7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1E5D2B-8E06-734C-81FC-E8BB09F4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EF853C-3316-D740-AB0B-6ACBC6E9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23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379F5-A5EA-E64E-84A5-CA6CF599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79D9AF-BF1B-D349-915D-C3BFB90B9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AB61A4-69D4-AB4A-9E2F-EBD6C942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7628D4-879A-D84E-8C4D-2F81A2406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4FAE43-20FD-7B43-A61B-40D84D857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09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6F6AE-DF89-BE40-AE8C-0B4C0A84B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24ED0F-95C7-3841-B525-543C9EA73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618E0AD-22FE-674C-B22C-010080A4E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CE77BE8-9E79-9942-9A55-36565D55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6722D41-CFC5-DB46-AF8A-7855CF7F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7C1ECA-8C58-E848-9C32-B323283A7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88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9B517-3AAA-8444-BEB0-755137967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27F83D-D6BD-ED46-918A-DBDBF2B3D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20A27E-AF23-7647-8948-57125D4E5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BFC39F-36AE-5048-A3C5-25672F2139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44875BA-1710-0549-A981-5CF6299F2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A163FE-9354-874F-98F9-65E3E2AB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250C155-0952-8241-B797-F7D41E692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722282D-9E8D-7643-8235-EA5A5BCC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126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5F1BE-6764-1D48-ABB2-3B96320A4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D788AAD-664C-414B-867D-4984080D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D27A60-F9E2-E749-82DA-166E5EC81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33CA9D2-29C2-C644-A4AF-CBE366B7B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496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5BCD25-3AAF-284A-8F65-8814A0573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B5140A-D920-C940-8AC5-50B789102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3B4BDE-C7AF-7545-8085-B17CC884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69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2CA00-E6AC-864E-920E-1718AAE1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12B4DE-A7D4-4346-BE10-991EEE49A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391AF46-CB48-A442-944C-030E646BC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ABEB0D7-66F8-E641-AD65-B9604D88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8FE6D2-CAD1-6F42-BD3A-64CF8711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4E5211F-7C9E-154B-86C6-3CFBC147D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45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E1600-B9DF-3B4E-9615-3E33D0E8B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D9E561-EE1E-5A4D-90AA-54D60BE46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01B9E8-3260-FB40-AB24-48556C94F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EF2540-04D2-EB40-9AB1-174892C81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F35FA9-E55A-D745-99A3-0EA46081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7E7E6C-5064-A948-929B-E0BF35B8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38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B5B22-4820-DE46-BF03-9712A57C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CFBD0C2-4DA3-8C41-ADED-82273A9E5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B43DE0-A3A3-7542-9BBD-E1B192779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315355-7CE3-FB4B-BC0B-3E137444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89D2B-72F2-F84F-9021-68838A2D0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0225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B1A6CA-3FF7-484D-8B9B-A42148853A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641820-396B-D046-81C2-FA0DF8745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241D79-5ECF-B845-8F44-7D93B7C42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B06243-EF03-424B-A6EB-A5BFE9F1B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E8B21E-E73F-3C44-B0EE-227599A28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44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15F485D-5C49-AE4E-B73F-A8FAF8167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1BA1ED-0D9D-C94E-811A-53091CAC2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E3B1FF-5B67-1748-AA43-9BFF43758D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C8184-0DCA-0446-99FD-D053C207C232}" type="datetimeFigureOut">
              <a:rPr lang="de-DE" smtClean="0"/>
              <a:t>16.02.22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2F9D8B-4E7E-7443-B98D-2440551F3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701CD0-A635-E343-8A83-A99F06DE2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AAB79-7E4D-A84B-80FB-157651560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45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8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686F8D4-0815-9A4B-AD22-F4B208D2A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45" t="41096" r="17976" b="42283"/>
          <a:stretch/>
        </p:blipFill>
        <p:spPr>
          <a:xfrm>
            <a:off x="325676" y="0"/>
            <a:ext cx="4346532" cy="102865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842FAFF-7FC0-764E-ACE6-1BB58EBBA0E7}"/>
              </a:ext>
            </a:extLst>
          </p:cNvPr>
          <p:cNvSpPr txBox="1"/>
          <p:nvPr/>
        </p:nvSpPr>
        <p:spPr>
          <a:xfrm>
            <a:off x="118997" y="843990"/>
            <a:ext cx="3901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einfach mehr als laden</a:t>
            </a: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A91876D2-CFCD-F04C-AB75-FBEE29F93B42}"/>
              </a:ext>
            </a:extLst>
          </p:cNvPr>
          <p:cNvCxnSpPr/>
          <p:nvPr/>
        </p:nvCxnSpPr>
        <p:spPr>
          <a:xfrm>
            <a:off x="118997" y="1492119"/>
            <a:ext cx="11981145" cy="0"/>
          </a:xfrm>
          <a:prstGeom prst="line">
            <a:avLst/>
          </a:prstGeom>
          <a:ln w="63500">
            <a:gradFill flip="none" rotWithShape="1">
              <a:gsLst>
                <a:gs pos="0">
                  <a:srgbClr val="F108A0"/>
                </a:gs>
                <a:gs pos="100000">
                  <a:srgbClr val="7360C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rgbClr val="7360C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800A00A4-5BFA-E046-87B8-FE397D5D2866}"/>
              </a:ext>
            </a:extLst>
          </p:cNvPr>
          <p:cNvSpPr txBox="1"/>
          <p:nvPr/>
        </p:nvSpPr>
        <p:spPr>
          <a:xfrm>
            <a:off x="3951961" y="1075721"/>
            <a:ext cx="182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108A0"/>
                </a:solidFill>
              </a:rPr>
              <a:t>Lösungen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F39D821-6437-4043-8B8B-10218E77E6FF}"/>
              </a:ext>
            </a:extLst>
          </p:cNvPr>
          <p:cNvSpPr txBox="1"/>
          <p:nvPr/>
        </p:nvSpPr>
        <p:spPr>
          <a:xfrm>
            <a:off x="5626271" y="1099254"/>
            <a:ext cx="222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Unternehmen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B9B628D-9881-264E-B11A-B1E4A72B936F}"/>
              </a:ext>
            </a:extLst>
          </p:cNvPr>
          <p:cNvSpPr txBox="1"/>
          <p:nvPr/>
        </p:nvSpPr>
        <p:spPr>
          <a:xfrm>
            <a:off x="7718118" y="1096215"/>
            <a:ext cx="222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Services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D348A69-15F1-F845-B462-A16E824F6785}"/>
              </a:ext>
            </a:extLst>
          </p:cNvPr>
          <p:cNvSpPr txBox="1"/>
          <p:nvPr/>
        </p:nvSpPr>
        <p:spPr>
          <a:xfrm>
            <a:off x="10876761" y="1075721"/>
            <a:ext cx="1012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Kontakt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7D66DE5-DA8B-7141-9CC1-F9EEBB05B14A}"/>
              </a:ext>
            </a:extLst>
          </p:cNvPr>
          <p:cNvSpPr txBox="1"/>
          <p:nvPr/>
        </p:nvSpPr>
        <p:spPr>
          <a:xfrm>
            <a:off x="9341280" y="1084449"/>
            <a:ext cx="1012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Karriere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039E210-2D1F-FF4D-A433-1339C021DE70}"/>
              </a:ext>
            </a:extLst>
          </p:cNvPr>
          <p:cNvSpPr txBox="1"/>
          <p:nvPr/>
        </p:nvSpPr>
        <p:spPr>
          <a:xfrm>
            <a:off x="377345" y="1659665"/>
            <a:ext cx="654983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108A0"/>
                </a:solidFill>
              </a:rPr>
              <a:t>Wir bringen Ihre Gemeinde mit klimafördernden Maßnahmen in die Schlagzeilen</a:t>
            </a:r>
          </a:p>
          <a:p>
            <a:r>
              <a:rPr lang="de-DE" dirty="0">
                <a:solidFill>
                  <a:schemeClr val="bg1"/>
                </a:solidFill>
              </a:rPr>
              <a:t>Ohne entsprechende Lade-Infrastruktur für E-Autos für Bürger aber auch  Besucher der Gemeinde wird E-Mobilität nicht den notwendigen Drive erfahren.</a:t>
            </a:r>
          </a:p>
          <a:p>
            <a:endParaRPr lang="de-DE" sz="1400" dirty="0">
              <a:solidFill>
                <a:schemeClr val="bg1"/>
              </a:solidFill>
            </a:endParaRPr>
          </a:p>
          <a:p>
            <a:r>
              <a:rPr lang="de-DE" sz="1400" dirty="0">
                <a:solidFill>
                  <a:schemeClr val="bg1"/>
                </a:solidFill>
              </a:rPr>
              <a:t>Wir kümmern uns darum, dass Ihre Ladesäulen gefunden werden, und tragen Sie in den gängigen Ladenetzportalen ein.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sz="1400" dirty="0">
                <a:solidFill>
                  <a:schemeClr val="bg1"/>
                </a:solidFill>
              </a:rPr>
              <a:t>Nicht jeder Bürger hat die Möglichkeit sich eine Lademöglichkeit zu Hause aufzubauen.</a:t>
            </a:r>
          </a:p>
          <a:p>
            <a:r>
              <a:rPr lang="de-DE" sz="1400" dirty="0">
                <a:solidFill>
                  <a:schemeClr val="bg1"/>
                </a:solidFill>
              </a:rPr>
              <a:t>Besucher aus der Umgebung sind dankbar und suchen nach Lademöglichkeiten an ihrem Ausflugsziel, aufgrund mangelnder Lademöglichkeiten in der Stadt.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7E5CEE2-ED5D-D34B-A664-53315D9C8352}"/>
              </a:ext>
            </a:extLst>
          </p:cNvPr>
          <p:cNvSpPr txBox="1"/>
          <p:nvPr/>
        </p:nvSpPr>
        <p:spPr>
          <a:xfrm>
            <a:off x="389871" y="4978808"/>
            <a:ext cx="671526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108A0"/>
                </a:solidFill>
              </a:rPr>
              <a:t>Wir übernehmen die Koordination und Finanzierung und lassen Sie dennoch mit verdienen</a:t>
            </a:r>
          </a:p>
          <a:p>
            <a:r>
              <a:rPr lang="de-DE" sz="1400" dirty="0">
                <a:solidFill>
                  <a:schemeClr val="bg1"/>
                </a:solidFill>
              </a:rPr>
              <a:t>Unser Angebot ist es Ihnen der Gemeinde die notwendige Infrastruktur zu finanzieren, den Aufbau zu organisieren, und den 24/7 Betrieb sicherzustellen.</a:t>
            </a:r>
          </a:p>
          <a:p>
            <a:endParaRPr lang="de-DE" sz="1400" dirty="0">
              <a:solidFill>
                <a:schemeClr val="bg1"/>
              </a:solidFill>
            </a:endParaRPr>
          </a:p>
          <a:p>
            <a:r>
              <a:rPr lang="de-DE" sz="1400" dirty="0">
                <a:solidFill>
                  <a:schemeClr val="bg1"/>
                </a:solidFill>
              </a:rPr>
              <a:t>Neben der Unterstützung der lokalen Infrastruktur sollen sie als Gemeinde auch an den Erlösen der Ladevorgänge beteiligt sein.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AB51FD9-278A-9B47-AE14-97C231DDD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99" y="1820306"/>
            <a:ext cx="4894904" cy="326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70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8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>
            <a:extLst>
              <a:ext uri="{FF2B5EF4-FFF2-40B4-BE49-F238E27FC236}">
                <a16:creationId xmlns:a16="http://schemas.microsoft.com/office/drawing/2014/main" id="{04CB9C25-6441-EE4E-87E3-64D01582EFF3}"/>
              </a:ext>
            </a:extLst>
          </p:cNvPr>
          <p:cNvSpPr txBox="1"/>
          <p:nvPr/>
        </p:nvSpPr>
        <p:spPr>
          <a:xfrm>
            <a:off x="368100" y="367672"/>
            <a:ext cx="853641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108A0"/>
                </a:solidFill>
              </a:rPr>
              <a:t>Wir rechnen mit dem Kunden direkt ab</a:t>
            </a:r>
          </a:p>
          <a:p>
            <a:r>
              <a:rPr lang="de-DE" sz="1400" dirty="0">
                <a:solidFill>
                  <a:schemeClr val="bg1"/>
                </a:solidFill>
              </a:rPr>
              <a:t>Gleichgültig wie der Kunde seinen Ladevorgang bezahlen möchte, wir bieten ihm die einfachste Lösung.</a:t>
            </a:r>
          </a:p>
          <a:p>
            <a:endParaRPr lang="de-DE" sz="1400" dirty="0">
              <a:solidFill>
                <a:schemeClr val="bg1"/>
              </a:solidFill>
            </a:endParaRPr>
          </a:p>
          <a:p>
            <a:r>
              <a:rPr lang="de-DE" sz="1400" dirty="0">
                <a:solidFill>
                  <a:schemeClr val="bg1"/>
                </a:solidFill>
              </a:rPr>
              <a:t>Angeschlossen an die üblichen </a:t>
            </a:r>
            <a:r>
              <a:rPr lang="de-DE" sz="1400" dirty="0" err="1">
                <a:solidFill>
                  <a:schemeClr val="bg1"/>
                </a:solidFill>
              </a:rPr>
              <a:t>Roamingpartner</a:t>
            </a:r>
            <a:r>
              <a:rPr lang="de-DE" sz="1400" dirty="0">
                <a:solidFill>
                  <a:schemeClr val="bg1"/>
                </a:solidFill>
              </a:rPr>
              <a:t> kann der Kunde mit seiner bestehenden Ladekarte (ADAC, EnBW, </a:t>
            </a:r>
            <a:r>
              <a:rPr lang="de-DE" sz="1400" dirty="0" err="1">
                <a:solidFill>
                  <a:schemeClr val="bg1"/>
                </a:solidFill>
              </a:rPr>
              <a:t>ladenetz</a:t>
            </a:r>
            <a:r>
              <a:rPr lang="de-DE" sz="1400" dirty="0">
                <a:solidFill>
                  <a:schemeClr val="bg1"/>
                </a:solidFill>
              </a:rPr>
              <a:t>, etc.) zahlen, oder aber auch direkt per Kreditkarte, PayPal oder weiteren Zahlungsmöglichkeiten</a:t>
            </a:r>
          </a:p>
          <a:p>
            <a:endParaRPr lang="de-DE" sz="1400" dirty="0">
              <a:solidFill>
                <a:schemeClr val="bg1"/>
              </a:solidFill>
            </a:endParaRPr>
          </a:p>
          <a:p>
            <a:r>
              <a:rPr lang="de-DE" sz="1400" dirty="0">
                <a:solidFill>
                  <a:schemeClr val="bg1"/>
                </a:solidFill>
              </a:rPr>
              <a:t>Wir rechnen den Kunden exakt nach seinem bezogenen Stromverbrauch ab. Keine unfaire Pauschal- oder Standzeitabrechnung. Wir werden frühestens nach 3.5 Stunden eine Branchen übliche Belegungsgebühr erheben, sollte der Ladevorgang bereits abgeschlossen sein.</a:t>
            </a:r>
          </a:p>
          <a:p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035B50-48A1-6244-BC3F-D4783CB23268}"/>
              </a:ext>
            </a:extLst>
          </p:cNvPr>
          <p:cNvSpPr txBox="1"/>
          <p:nvPr/>
        </p:nvSpPr>
        <p:spPr>
          <a:xfrm>
            <a:off x="357213" y="2961412"/>
            <a:ext cx="11250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F108A0"/>
                </a:solidFill>
              </a:rPr>
              <a:t>Wir verstehen die Kommunen als unsere Partner</a:t>
            </a:r>
          </a:p>
          <a:p>
            <a:r>
              <a:rPr lang="de-DE" sz="1400" dirty="0">
                <a:solidFill>
                  <a:schemeClr val="bg1"/>
                </a:solidFill>
              </a:rPr>
              <a:t>Trotzdem, dass wir die Kosten für Infrastruktur und Installation übernehmen, den Betrieb sicherstellen, und den Kunden ein einwandfreies Ladeerlebnis garantieren, beteiligen wir Sie als unseren Partner am Erfolg.</a:t>
            </a:r>
          </a:p>
          <a:p>
            <a:endParaRPr lang="de-DE" sz="1400" dirty="0">
              <a:solidFill>
                <a:schemeClr val="bg1"/>
              </a:solidFill>
            </a:endParaRPr>
          </a:p>
          <a:p>
            <a:r>
              <a:rPr lang="de-DE" sz="1400" dirty="0">
                <a:solidFill>
                  <a:schemeClr val="bg1"/>
                </a:solidFill>
              </a:rPr>
              <a:t>Neben der anteiligen Umsatzbeteiligung bieten wir die Möglichkeit der Integration des lokaler Einzelhandels über ein Bonusprogramm.  Ebenso besteht die Möglichkeit ihre bereits vorhandene Parkraumüberwachung in unser Konzept zu integrieren.</a:t>
            </a:r>
          </a:p>
          <a:p>
            <a:pPr marL="285750" indent="-285750">
              <a:buClr>
                <a:srgbClr val="F108A0"/>
              </a:buClr>
              <a:buFont typeface="Wingdings" pitchFamily="2" charset="2"/>
              <a:buChar char="§"/>
            </a:pPr>
            <a:endParaRPr lang="de-DE" sz="1400" dirty="0">
              <a:solidFill>
                <a:schemeClr val="bg1"/>
              </a:solidFill>
            </a:endParaRP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FD6DE7D-6FCA-F941-B1A5-605F2B0E3A78}"/>
              </a:ext>
            </a:extLst>
          </p:cNvPr>
          <p:cNvCxnSpPr/>
          <p:nvPr/>
        </p:nvCxnSpPr>
        <p:spPr>
          <a:xfrm>
            <a:off x="118997" y="5361132"/>
            <a:ext cx="11981145" cy="0"/>
          </a:xfrm>
          <a:prstGeom prst="line">
            <a:avLst/>
          </a:prstGeom>
          <a:ln w="63500">
            <a:gradFill flip="none" rotWithShape="1">
              <a:gsLst>
                <a:gs pos="0">
                  <a:srgbClr val="F108A0"/>
                </a:gs>
                <a:gs pos="100000">
                  <a:srgbClr val="7360C1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rgbClr val="7360C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CD3FA1CC-B8E8-CF47-B2F1-E2F5579D306D}"/>
              </a:ext>
            </a:extLst>
          </p:cNvPr>
          <p:cNvSpPr txBox="1"/>
          <p:nvPr/>
        </p:nvSpPr>
        <p:spPr>
          <a:xfrm>
            <a:off x="288098" y="5699325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©lade-plus GmbH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2D66B33-2CB4-CD47-B5EA-FB560F18AC1C}"/>
              </a:ext>
            </a:extLst>
          </p:cNvPr>
          <p:cNvSpPr txBox="1"/>
          <p:nvPr/>
        </p:nvSpPr>
        <p:spPr>
          <a:xfrm>
            <a:off x="4474397" y="5699325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Datenschutzerklärung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74BF9AC-3970-6D48-86AC-D703894F8FA3}"/>
              </a:ext>
            </a:extLst>
          </p:cNvPr>
          <p:cNvSpPr txBox="1"/>
          <p:nvPr/>
        </p:nvSpPr>
        <p:spPr>
          <a:xfrm>
            <a:off x="6202989" y="5699325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Impressum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595F57D-32B4-5A42-989E-2D4EFBB981D2}"/>
              </a:ext>
            </a:extLst>
          </p:cNvPr>
          <p:cNvSpPr txBox="1"/>
          <p:nvPr/>
        </p:nvSpPr>
        <p:spPr>
          <a:xfrm>
            <a:off x="7413029" y="5699324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Kontakt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13167F1-E4A0-8D4C-9546-D0A57F7B35E0}"/>
              </a:ext>
            </a:extLst>
          </p:cNvPr>
          <p:cNvSpPr txBox="1"/>
          <p:nvPr/>
        </p:nvSpPr>
        <p:spPr>
          <a:xfrm>
            <a:off x="9483240" y="5711850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FAQs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F84AEB9-91FC-8B4D-AAF7-3455C618CD94}"/>
              </a:ext>
            </a:extLst>
          </p:cNvPr>
          <p:cNvSpPr txBox="1"/>
          <p:nvPr/>
        </p:nvSpPr>
        <p:spPr>
          <a:xfrm>
            <a:off x="3679113" y="5699324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AGB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4E533EDE-A2D4-9143-B99A-DA2E56C31509}"/>
              </a:ext>
            </a:extLst>
          </p:cNvPr>
          <p:cNvSpPr txBox="1"/>
          <p:nvPr/>
        </p:nvSpPr>
        <p:spPr>
          <a:xfrm>
            <a:off x="8431036" y="5699324"/>
            <a:ext cx="2227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Karriere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8035783-E346-6D4E-83F6-E2712683AA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87541" y="5644148"/>
            <a:ext cx="1289050" cy="387350"/>
          </a:xfrm>
          <a:prstGeom prst="rect">
            <a:avLst/>
          </a:prstGeom>
          <a:solidFill>
            <a:srgbClr val="101825"/>
          </a:solidFill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DA02E87-B7A4-4542-946F-491E68C81B82}"/>
              </a:ext>
            </a:extLst>
          </p:cNvPr>
          <p:cNvSpPr/>
          <p:nvPr/>
        </p:nvSpPr>
        <p:spPr>
          <a:xfrm>
            <a:off x="4236091" y="4581678"/>
            <a:ext cx="3709304" cy="766928"/>
          </a:xfrm>
          <a:prstGeom prst="ellipse">
            <a:avLst/>
          </a:prstGeom>
          <a:noFill/>
          <a:ln w="38100">
            <a:solidFill>
              <a:srgbClr val="F108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Sprechen Sie jetzt mit uns</a:t>
            </a:r>
          </a:p>
        </p:txBody>
      </p:sp>
    </p:spTree>
    <p:extLst>
      <p:ext uri="{BB962C8B-B14F-4D97-AF65-F5344CB8AC3E}">
        <p14:creationId xmlns:p14="http://schemas.microsoft.com/office/powerpoint/2010/main" val="371928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BC45B27A08F9438AE25AB698205EFE" ma:contentTypeVersion="8" ma:contentTypeDescription="Ein neues Dokument erstellen." ma:contentTypeScope="" ma:versionID="ff1c5c9157c471452d471cf55f067a6b">
  <xsd:schema xmlns:xsd="http://www.w3.org/2001/XMLSchema" xmlns:xs="http://www.w3.org/2001/XMLSchema" xmlns:p="http://schemas.microsoft.com/office/2006/metadata/properties" xmlns:ns2="2d911e16-5673-4f28-8cb1-55d3524f672a" targetNamespace="http://schemas.microsoft.com/office/2006/metadata/properties" ma:root="true" ma:fieldsID="4ffba74c3fdaeeec9cca5664c37ec350" ns2:_="">
    <xsd:import namespace="2d911e16-5673-4f28-8cb1-55d3524f67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11e16-5673-4f28-8cb1-55d3524f67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902AEA-49F1-427B-97A7-689E1F8AB124}"/>
</file>

<file path=customXml/itemProps2.xml><?xml version="1.0" encoding="utf-8"?>
<ds:datastoreItem xmlns:ds="http://schemas.openxmlformats.org/officeDocument/2006/customXml" ds:itemID="{F63BDC84-10BC-477A-BAEE-969DB6C06C81}"/>
</file>

<file path=customXml/itemProps3.xml><?xml version="1.0" encoding="utf-8"?>
<ds:datastoreItem xmlns:ds="http://schemas.openxmlformats.org/officeDocument/2006/customXml" ds:itemID="{23FCD004-CF41-4796-AFAC-80FC8F4B6F0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</Words>
  <Application>Microsoft Macintosh PowerPoint</Application>
  <PresentationFormat>Breitbild</PresentationFormat>
  <Paragraphs>35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HG Fuchs</dc:creator>
  <cp:lastModifiedBy>HG Fuchs</cp:lastModifiedBy>
  <cp:revision>9</cp:revision>
  <dcterms:created xsi:type="dcterms:W3CDTF">2022-02-16T14:41:26Z</dcterms:created>
  <dcterms:modified xsi:type="dcterms:W3CDTF">2022-02-16T18:17:49Z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0x01010051BC45B27A08F9438AE25AB698205EFE</vt:lpwstr>
  </property>
</Properties>
</file>