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14737571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6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16C72-6828-4548-B1B0-B3CD55D54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6C4112-0296-470E-A734-3A9CED8B0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AD594-5741-4167-8505-6CA7FDED1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D8508-6592-4E66-9F3B-DCC633381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49480-AD97-4B18-9EB7-DD37005EA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1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CE2F8-3B1B-44A0-95D6-57C061A3D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C9CA6-08C3-474D-942F-3416998FF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C8292-13AF-4EAB-BFE8-624DA805F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B219C-02A9-4B8A-8A36-95CE50BFC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D0FFF-8A7A-4662-933A-537A06B2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6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19B11A-47AD-450D-AD9C-D3B399F5D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7FB10-0724-454E-908D-E8A5B7385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21C3E-2392-447D-BA16-BF9A3FB78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D805F-7DF1-4AF3-A566-6279B1299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7F72E-AC53-4F52-9ABF-31D1E8EE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39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14918B0-4239-4816-8911-F5F3562F44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580848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14918B0-4239-4816-8911-F5F3562F44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621" y="620588"/>
            <a:ext cx="11304564" cy="384128"/>
          </a:xfrm>
        </p:spPr>
        <p:txBody>
          <a:bodyPr vert="horz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780623" y="1202044"/>
            <a:ext cx="10409600" cy="526877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271564" y="6274743"/>
            <a:ext cx="630826" cy="364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6CCB6-F390-47CD-A1F5-AF5640E32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6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D60BD-EF42-4E77-B899-DFF0A0B2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B9557-B979-424D-AA02-C6D3163E7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87CB8-06DC-445F-B3BD-4F243E960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B8728-A291-4122-815D-EB727E16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D5D7D-AF52-4B9B-B22D-C84D5CF26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6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894FD-F9DA-4263-A140-5DE40C361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AAF8E-321A-43A7-9C50-3C20937A4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E3FED-D3C8-4891-A97E-258AAB232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365FF-49FD-4A24-ADF3-3806780E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414E0-690C-4994-AD91-8132C048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7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1DD9-2CA2-413A-B533-C0016A581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F89FB-5143-4D14-B68C-1F095A6FE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CC33DE-C1BC-4C26-8E63-EC54EB868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C2EBB-7FFC-4CBD-8249-B649565B6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A24464-63FB-458C-8A67-A52253A9E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7CED2-68A5-481B-BE51-73115A54E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1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D0FC9-0FE9-48E0-B5B2-6511FD9FF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24C15-7862-4C80-B2DB-235E05767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042FE-F933-4965-96FC-2C8E281C9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18C89C-59EE-48E9-BDF2-085D02F0B1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433166-2666-4804-8D13-D28C8AD21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29DD33-4A97-4D45-8334-BE458D8F7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7D1F57-574D-4512-8C7F-E56BC105A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43BEB8-72DA-4DD9-97D6-B97397511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0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96453-7FCB-41D1-9C9F-ECD777A0E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1C5330-45CA-477E-9E09-E9460789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E3832-B1D8-4108-9397-FE5CB7A1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91890-4F91-4D8E-9DBC-D3A32DD1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72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185964-631D-43C2-A9B0-5E2FFE8E4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FD8A2D-5302-4A77-9C0E-C4136715A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792F7-E30F-43C0-B36F-9586A5442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1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44E81-9F71-4766-9C41-03F62656A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CBCF0-63D5-4897-A66A-8C51CEC6E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8EC85-1DE4-44E0-87DE-95BCEA550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27999-9786-4601-A997-FCC0CFDE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D9F068-8B85-4D60-AC9C-FFDF2E289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9502F-37AF-499C-8836-74F5AE8F4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6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453A4-15CA-4290-9559-E109DD2B0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ECA982-527F-4E7F-B6B2-54051882C7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D360CA-1626-4CEC-B335-805A7198D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9AC59-2813-48CB-8879-72E3F8CFB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F278EB-00A0-4034-8F36-A6B53AB40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7503F9-AB28-4BD1-B80D-B09210F0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0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CE15FB-5B41-4CD8-9A90-7B40351A6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5637A-32E0-4C29-9407-C080D9874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DD7A7-0E12-47FC-B9B0-12B903487F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A7AAB-4CF3-4B8F-9E4A-E7A271FCF9B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DB2C9-4FE6-43DB-9BB7-6FDC086110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3F7DF-32B3-42CD-ADB3-C51EAAC10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4A25B-5BEA-4298-B7AE-41731DF3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8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742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kt 17" hidden="1">
            <a:extLst>
              <a:ext uri="{FF2B5EF4-FFF2-40B4-BE49-F238E27FC236}">
                <a16:creationId xmlns:a16="http://schemas.microsoft.com/office/drawing/2014/main" id="{4565F788-2C41-44FF-BF6A-FE046BF0645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592" imgH="595" progId="TCLayout.ActiveDocument.1">
                  <p:embed/>
                </p:oleObj>
              </mc:Choice>
              <mc:Fallback>
                <p:oleObj name="think-cell Slide" r:id="rId4" imgW="592" imgH="595" progId="TCLayout.ActiveDocument.1">
                  <p:embed/>
                  <p:pic>
                    <p:nvPicPr>
                      <p:cNvPr id="18" name="Objekt 17" hidden="1">
                        <a:extLst>
                          <a:ext uri="{FF2B5EF4-FFF2-40B4-BE49-F238E27FC236}">
                            <a16:creationId xmlns:a16="http://schemas.microsoft.com/office/drawing/2014/main" id="{4565F788-2C41-44FF-BF6A-FE046BF064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6758E1DC-62A0-4A61-8C07-7F22326A21BF}"/>
              </a:ext>
            </a:extLst>
          </p:cNvPr>
          <p:cNvSpPr/>
          <p:nvPr/>
        </p:nvSpPr>
        <p:spPr>
          <a:xfrm>
            <a:off x="0" y="2544960"/>
            <a:ext cx="12191999" cy="20648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ctr"/>
          <a:lstStyle/>
          <a:p>
            <a:pPr algn="ctr"/>
            <a:endParaRPr lang="en-GB" sz="1000" err="1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6C61CF-3519-4B70-9575-D1D0EBBE8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510" y="200954"/>
            <a:ext cx="9052881" cy="1083097"/>
          </a:xfrm>
        </p:spPr>
        <p:txBody>
          <a:bodyPr vert="horz"/>
          <a:lstStyle/>
          <a:p>
            <a:r>
              <a:rPr lang="en-US" altLang="en-US"/>
              <a:t>Our Advance vision is to provide value for customers and stakeholders</a:t>
            </a:r>
            <a:endParaRPr lang="en-GB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D86CAEE-5D33-4E30-9191-CCF5FF03B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76CCB6-F390-47CD-A1F5-AF5640E3219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6" name="Rectangle 27">
            <a:extLst>
              <a:ext uri="{FF2B5EF4-FFF2-40B4-BE49-F238E27FC236}">
                <a16:creationId xmlns:a16="http://schemas.microsoft.com/office/drawing/2014/main" id="{C654E401-9D82-414F-BEFD-21FB0AF0D0C9}"/>
              </a:ext>
            </a:extLst>
          </p:cNvPr>
          <p:cNvSpPr/>
          <p:nvPr/>
        </p:nvSpPr>
        <p:spPr>
          <a:xfrm>
            <a:off x="1892412" y="5171454"/>
            <a:ext cx="8180436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58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/>
              <a:t>Our Finance team will support and enhance Advance’s overall vision and drive financial value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2B0AA63-BDBD-455E-B287-5059C7236DBB}"/>
              </a:ext>
            </a:extLst>
          </p:cNvPr>
          <p:cNvGrpSpPr/>
          <p:nvPr/>
        </p:nvGrpSpPr>
        <p:grpSpPr>
          <a:xfrm>
            <a:off x="1474994" y="2763497"/>
            <a:ext cx="8740201" cy="1593809"/>
            <a:chOff x="977454" y="2667568"/>
            <a:chExt cx="8740201" cy="1593809"/>
          </a:xfrm>
        </p:grpSpPr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B3A41A52-5F69-4B67-A4F9-155D18C0F2E4}"/>
                </a:ext>
              </a:extLst>
            </p:cNvPr>
            <p:cNvGrpSpPr/>
            <p:nvPr/>
          </p:nvGrpSpPr>
          <p:grpSpPr>
            <a:xfrm>
              <a:off x="4564735" y="2707835"/>
              <a:ext cx="5152920" cy="1553542"/>
              <a:chOff x="1963512" y="3210477"/>
              <a:chExt cx="5152920" cy="1553542"/>
            </a:xfrm>
          </p:grpSpPr>
          <p:sp>
            <p:nvSpPr>
              <p:cNvPr id="8" name="TextBox 19">
                <a:extLst>
                  <a:ext uri="{FF2B5EF4-FFF2-40B4-BE49-F238E27FC236}">
                    <a16:creationId xmlns:a16="http://schemas.microsoft.com/office/drawing/2014/main" id="{77FB5FAF-1F21-4913-9245-D98A99597A7B}"/>
                  </a:ext>
                </a:extLst>
              </p:cNvPr>
              <p:cNvSpPr txBox="1"/>
              <p:nvPr/>
            </p:nvSpPr>
            <p:spPr>
              <a:xfrm>
                <a:off x="2987239" y="3579097"/>
                <a:ext cx="357790" cy="43858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defTabSz="407773">
                  <a:defRPr/>
                </a:pPr>
                <a:r>
                  <a:rPr lang="en-US" sz="2250" b="1">
                    <a:solidFill>
                      <a:srgbClr val="9C9C9C"/>
                    </a:solidFill>
                    <a:latin typeface="Futura Std Extra Bold" panose="020B0502020204020303" pitchFamily="34" charset="0"/>
                  </a:rPr>
                  <a:t>+</a:t>
                </a:r>
              </a:p>
            </p:txBody>
          </p:sp>
          <p:pic>
            <p:nvPicPr>
              <p:cNvPr id="10" name="Picture 21">
                <a:extLst>
                  <a:ext uri="{FF2B5EF4-FFF2-40B4-BE49-F238E27FC236}">
                    <a16:creationId xmlns:a16="http://schemas.microsoft.com/office/drawing/2014/main" id="{B637292F-0044-4AEC-9D35-97F6F86221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840762" y="3210477"/>
                <a:ext cx="1186311" cy="1186311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1" name="TextBox 22">
                <a:extLst>
                  <a:ext uri="{FF2B5EF4-FFF2-40B4-BE49-F238E27FC236}">
                    <a16:creationId xmlns:a16="http://schemas.microsoft.com/office/drawing/2014/main" id="{3EF95B98-A3A9-4E4D-8EEA-8352A1512834}"/>
                  </a:ext>
                </a:extLst>
              </p:cNvPr>
              <p:cNvSpPr txBox="1"/>
              <p:nvPr/>
            </p:nvSpPr>
            <p:spPr>
              <a:xfrm>
                <a:off x="4973046" y="3578135"/>
                <a:ext cx="357790" cy="43858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defTabSz="407773">
                  <a:defRPr/>
                </a:pPr>
                <a:r>
                  <a:rPr lang="en-US" sz="2250" b="1">
                    <a:solidFill>
                      <a:srgbClr val="9C9C9C"/>
                    </a:solidFill>
                    <a:latin typeface="Futura Std Extra Bold" panose="020B0502020204020303" pitchFamily="34" charset="0"/>
                  </a:rPr>
                  <a:t>=</a:t>
                </a:r>
              </a:p>
            </p:txBody>
          </p:sp>
          <p:sp>
            <p:nvSpPr>
              <p:cNvPr id="13" name="TextBox 24">
                <a:extLst>
                  <a:ext uri="{FF2B5EF4-FFF2-40B4-BE49-F238E27FC236}">
                    <a16:creationId xmlns:a16="http://schemas.microsoft.com/office/drawing/2014/main" id="{838F74FE-F24B-43EF-9789-EB68E22EB737}"/>
                  </a:ext>
                </a:extLst>
              </p:cNvPr>
              <p:cNvSpPr txBox="1"/>
              <p:nvPr/>
            </p:nvSpPr>
            <p:spPr>
              <a:xfrm>
                <a:off x="1963512" y="4332812"/>
                <a:ext cx="763351" cy="4160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CARE</a:t>
                </a:r>
                <a:endPara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TextBox 25">
                <a:extLst>
                  <a:ext uri="{FF2B5EF4-FFF2-40B4-BE49-F238E27FC236}">
                    <a16:creationId xmlns:a16="http://schemas.microsoft.com/office/drawing/2014/main" id="{2CD2C708-CB0C-413A-AD33-05F75BFFFBFD}"/>
                  </a:ext>
                </a:extLst>
              </p:cNvPr>
              <p:cNvSpPr txBox="1"/>
              <p:nvPr/>
            </p:nvSpPr>
            <p:spPr>
              <a:xfrm>
                <a:off x="3550167" y="4332812"/>
                <a:ext cx="877164" cy="4160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SPEED</a:t>
                </a:r>
                <a:endParaRPr lang="en-US" sz="160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Box 26">
                <a:extLst>
                  <a:ext uri="{FF2B5EF4-FFF2-40B4-BE49-F238E27FC236}">
                    <a16:creationId xmlns:a16="http://schemas.microsoft.com/office/drawing/2014/main" id="{7EA1B4B8-E881-4587-A4BF-0344AD72AF98}"/>
                  </a:ext>
                </a:extLst>
              </p:cNvPr>
              <p:cNvSpPr txBox="1"/>
              <p:nvPr/>
            </p:nvSpPr>
            <p:spPr>
              <a:xfrm>
                <a:off x="5840762" y="4317615"/>
                <a:ext cx="1275670" cy="4464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75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ADVANCE</a:t>
                </a:r>
                <a:endParaRPr lang="en-US" sz="175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0224D38F-2E96-4024-9CEA-550CA1A54A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74898"/>
            <a:stretch/>
          </p:blipFill>
          <p:spPr>
            <a:xfrm>
              <a:off x="6069952" y="2667568"/>
              <a:ext cx="990738" cy="1186311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51BF95BC-0246-429A-943A-624626A94E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25805" b="49093"/>
            <a:stretch/>
          </p:blipFill>
          <p:spPr>
            <a:xfrm>
              <a:off x="2759279" y="2667568"/>
              <a:ext cx="990738" cy="1186311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22C22EBE-89BE-43F5-95CB-8FAADED9790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b="74898"/>
            <a:stretch/>
          </p:blipFill>
          <p:spPr>
            <a:xfrm>
              <a:off x="1103942" y="2667569"/>
              <a:ext cx="990738" cy="118631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5D38FD7-0F5A-4AC0-80D8-D274D245C0A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50650" b="24342"/>
            <a:stretch/>
          </p:blipFill>
          <p:spPr>
            <a:xfrm>
              <a:off x="4414615" y="2667568"/>
              <a:ext cx="990738" cy="1181823"/>
            </a:xfrm>
            <a:prstGeom prst="rect">
              <a:avLst/>
            </a:prstGeom>
          </p:spPr>
        </p:pic>
        <p:sp>
          <p:nvSpPr>
            <p:cNvPr id="24" name="TextBox 19">
              <a:extLst>
                <a:ext uri="{FF2B5EF4-FFF2-40B4-BE49-F238E27FC236}">
                  <a16:creationId xmlns:a16="http://schemas.microsoft.com/office/drawing/2014/main" id="{36F167B1-8149-4238-9B16-33B9C3C226FE}"/>
                </a:ext>
              </a:extLst>
            </p:cNvPr>
            <p:cNvSpPr txBox="1"/>
            <p:nvPr/>
          </p:nvSpPr>
          <p:spPr>
            <a:xfrm>
              <a:off x="3931196" y="3075493"/>
              <a:ext cx="357790" cy="43858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defTabSz="407773">
                <a:defRPr/>
              </a:pPr>
              <a:r>
                <a:rPr lang="en-US" sz="2250" b="1">
                  <a:solidFill>
                    <a:srgbClr val="9C9C9C"/>
                  </a:solidFill>
                  <a:latin typeface="Futura Std Extra Bold" panose="020B0502020204020303" pitchFamily="34" charset="0"/>
                </a:rPr>
                <a:t>+</a:t>
              </a:r>
            </a:p>
          </p:txBody>
        </p:sp>
        <p:sp>
          <p:nvSpPr>
            <p:cNvPr id="26" name="TextBox 19">
              <a:extLst>
                <a:ext uri="{FF2B5EF4-FFF2-40B4-BE49-F238E27FC236}">
                  <a16:creationId xmlns:a16="http://schemas.microsoft.com/office/drawing/2014/main" id="{E797CD08-F4BF-46F3-A167-A1A00776B06A}"/>
                </a:ext>
              </a:extLst>
            </p:cNvPr>
            <p:cNvSpPr txBox="1"/>
            <p:nvPr/>
          </p:nvSpPr>
          <p:spPr>
            <a:xfrm>
              <a:off x="2299923" y="3055451"/>
              <a:ext cx="357790" cy="43858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defTabSz="407773">
                <a:defRPr/>
              </a:pPr>
              <a:r>
                <a:rPr lang="en-US" sz="2250" b="1">
                  <a:solidFill>
                    <a:srgbClr val="9C9C9C"/>
                  </a:solidFill>
                  <a:latin typeface="Futura Std Extra Bold" panose="020B0502020204020303" pitchFamily="34" charset="0"/>
                </a:rPr>
                <a:t>+</a:t>
              </a:r>
            </a:p>
          </p:txBody>
        </p:sp>
        <p:sp>
          <p:nvSpPr>
            <p:cNvPr id="27" name="TextBox 25">
              <a:extLst>
                <a:ext uri="{FF2B5EF4-FFF2-40B4-BE49-F238E27FC236}">
                  <a16:creationId xmlns:a16="http://schemas.microsoft.com/office/drawing/2014/main" id="{AA7BB044-E94A-4401-87AA-1C09B6EB7CD1}"/>
                </a:ext>
              </a:extLst>
            </p:cNvPr>
            <p:cNvSpPr txBox="1"/>
            <p:nvPr/>
          </p:nvSpPr>
          <p:spPr>
            <a:xfrm>
              <a:off x="977454" y="3830170"/>
              <a:ext cx="1266693" cy="41601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EMPOWER</a:t>
              </a:r>
              <a:endPara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5">
              <a:extLst>
                <a:ext uri="{FF2B5EF4-FFF2-40B4-BE49-F238E27FC236}">
                  <a16:creationId xmlns:a16="http://schemas.microsoft.com/office/drawing/2014/main" id="{FD99BC5A-D0BE-4306-B129-2CC9ECD68890}"/>
                </a:ext>
              </a:extLst>
            </p:cNvPr>
            <p:cNvSpPr txBox="1"/>
            <p:nvPr/>
          </p:nvSpPr>
          <p:spPr>
            <a:xfrm>
              <a:off x="2508493" y="3830170"/>
              <a:ext cx="1565621" cy="41601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ACCELERATE</a:t>
              </a:r>
              <a:endParaRPr lang="en-US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99848E04-D25B-47D7-9D8A-B72A5FDDA992}"/>
              </a:ext>
            </a:extLst>
          </p:cNvPr>
          <p:cNvSpPr txBox="1"/>
          <p:nvPr/>
        </p:nvSpPr>
        <p:spPr>
          <a:xfrm>
            <a:off x="1474994" y="1527237"/>
            <a:ext cx="60943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>
                <a:latin typeface="+mn-lt"/>
              </a:rPr>
              <a:t>“ADVANCING A WORLD IN MOTION”</a:t>
            </a:r>
          </a:p>
          <a:p>
            <a:r>
              <a:rPr lang="en-US" sz="2000" b="1">
                <a:latin typeface="+mn-lt"/>
              </a:rPr>
              <a:t>“PASSION FOR CUSTOMERS…PASSIO</a:t>
            </a:r>
            <a:r>
              <a:rPr lang="en-US" sz="2000" b="1"/>
              <a:t>N FOR YES!”</a:t>
            </a:r>
            <a:endParaRPr lang="en-US" sz="2000" b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68529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51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Futura Std Extra Bold</vt:lpstr>
      <vt:lpstr>Office Theme</vt:lpstr>
      <vt:lpstr>think-cell Slide</vt:lpstr>
      <vt:lpstr>PowerPoint Presentation</vt:lpstr>
      <vt:lpstr>Our Advance vision is to provide value for customers and stakeholders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Galagher Jeff</dc:creator>
  <cp:lastModifiedBy>Galagher Jeff</cp:lastModifiedBy>
  <cp:revision>2</cp:revision>
  <dcterms:created xsi:type="dcterms:W3CDTF">2022-02-15T13:35:09Z</dcterms:created>
  <dcterms:modified xsi:type="dcterms:W3CDTF">2022-02-15T15:49:19Z</dcterms:modified>
</cp:coreProperties>
</file>