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E3F391-984D-439F-A3E7-F077EB19B148}">
  <a:tblStyle styleId="{ABE3F391-984D-439F-A3E7-F077EB19B14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alternativeboard.com/blog/top-6-sales-pitch-mistakes-your-team-cant-afford-to-mak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nybuddha.com/blog/how-to-stop-being-a-slave-to-your-emotion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mesofindia.indiatimes.com/life-style/health-fitness/de-stress/are-you-a-nice-person-you-are-more-likely-to-suffer-from-this-mental-illness/photostory/67538606.cm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519d0d033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519d0d033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https://www.thealternativeboard.com/blog/top-6-sales-pitch-mistakes-your-team-cant-afford-to-make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came the conversation about you and not about their needs. Just dont do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all done this mistake - try to catch </a:t>
            </a:r>
            <a:r>
              <a:rPr lang="en"/>
              <a:t>yourself</a:t>
            </a:r>
            <a:r>
              <a:rPr lang="en"/>
              <a:t> and correct your </a:t>
            </a:r>
            <a:r>
              <a:rPr lang="en"/>
              <a:t>conversation</a:t>
            </a:r>
            <a:r>
              <a:rPr lang="en"/>
              <a:t> and focus back on the customer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519d0d033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519d0d033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identified the questions that can related to your failure/success and stopped pitching - you need to get really curious about their life … you will get better with time to learn to open them open, you need to learn to build a connection.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Implication</a:t>
            </a:r>
            <a:r>
              <a:rPr lang="en"/>
              <a:t> - what is the impact on you &amp; team  ( time, cost, </a:t>
            </a:r>
            <a:r>
              <a:rPr lang="en"/>
              <a:t>productivity</a:t>
            </a:r>
            <a:r>
              <a:rPr lang="en"/>
              <a:t> ) </a:t>
            </a:r>
            <a:endParaRPr/>
          </a:p>
          <a:p>
            <a:pPr indent="0" lvl="0" marL="0" rtl="0" algn="l">
              <a:spcBef>
                <a:spcPts val="0"/>
              </a:spcBef>
              <a:spcAft>
                <a:spcPts val="0"/>
              </a:spcAft>
              <a:buNone/>
            </a:pPr>
            <a:r>
              <a:rPr b="1" lang="en"/>
              <a:t>Last time </a:t>
            </a:r>
            <a:r>
              <a:rPr lang="en"/>
              <a:t>- past behaviour is a very good way to identify </a:t>
            </a:r>
            <a:r>
              <a:rPr lang="en"/>
              <a:t>behaviour</a:t>
            </a:r>
            <a:r>
              <a:rPr lang="en"/>
              <a:t> patterns </a:t>
            </a:r>
            <a:endParaRPr/>
          </a:p>
          <a:p>
            <a:pPr indent="0" lvl="0" marL="0" rtl="0" algn="l">
              <a:spcBef>
                <a:spcPts val="0"/>
              </a:spcBef>
              <a:spcAft>
                <a:spcPts val="0"/>
              </a:spcAft>
              <a:buNone/>
            </a:pPr>
            <a:r>
              <a:rPr b="1" lang="en"/>
              <a:t>Workflow </a:t>
            </a:r>
            <a:r>
              <a:rPr lang="en"/>
              <a:t>- understand the </a:t>
            </a:r>
            <a:r>
              <a:rPr lang="en"/>
              <a:t>entire</a:t>
            </a:r>
            <a:r>
              <a:rPr lang="en"/>
              <a:t> process and see if they are opportunities of improvements or not </a:t>
            </a:r>
            <a:endParaRPr/>
          </a:p>
          <a:p>
            <a:pPr indent="0" lvl="0" marL="0" rtl="0" algn="l">
              <a:spcBef>
                <a:spcPts val="0"/>
              </a:spcBef>
              <a:spcAft>
                <a:spcPts val="0"/>
              </a:spcAft>
              <a:buNone/>
            </a:pPr>
            <a:r>
              <a:rPr b="1" lang="en"/>
              <a:t>What else</a:t>
            </a:r>
            <a:r>
              <a:rPr lang="en"/>
              <a:t> - understand the </a:t>
            </a:r>
            <a:r>
              <a:rPr lang="en"/>
              <a:t>alternatives</a:t>
            </a:r>
            <a:r>
              <a:rPr lang="en"/>
              <a:t>, are they effective </a:t>
            </a:r>
            <a:r>
              <a:rPr lang="en"/>
              <a:t>enough</a:t>
            </a:r>
            <a:r>
              <a:rPr lang="en"/>
              <a:t> - do customers show frustrations from them? </a:t>
            </a:r>
            <a:endParaRPr/>
          </a:p>
          <a:p>
            <a:pPr indent="0" lvl="0" marL="0" rtl="0" algn="l">
              <a:spcBef>
                <a:spcPts val="0"/>
              </a:spcBef>
              <a:spcAft>
                <a:spcPts val="0"/>
              </a:spcAft>
              <a:buNone/>
            </a:pPr>
            <a:r>
              <a:rPr b="1" lang="en"/>
              <a:t>Funds - </a:t>
            </a:r>
            <a:r>
              <a:rPr lang="en"/>
              <a:t>understand</a:t>
            </a:r>
            <a:r>
              <a:rPr lang="en"/>
              <a:t> the buying process, who the decision makers are, are there legal limits, is it an individual / team decision </a:t>
            </a:r>
            <a:endParaRPr/>
          </a:p>
          <a:p>
            <a:pPr indent="0" lvl="0" marL="0" rtl="0" algn="l">
              <a:spcBef>
                <a:spcPts val="0"/>
              </a:spcBef>
              <a:spcAft>
                <a:spcPts val="0"/>
              </a:spcAft>
              <a:buNone/>
            </a:pPr>
            <a:r>
              <a:rPr b="1" lang="en"/>
              <a:t>Ideas - </a:t>
            </a:r>
            <a:r>
              <a:rPr lang="en" sz="1200">
                <a:solidFill>
                  <a:schemeClr val="dk1"/>
                </a:solidFill>
              </a:rPr>
              <a:t>“Do you think it’s a good idea?” - Opinions are worthless.</a:t>
            </a:r>
            <a:endParaRPr sz="1200">
              <a:solidFill>
                <a:schemeClr val="dk1"/>
              </a:solidFill>
            </a:endParaRPr>
          </a:p>
          <a:p>
            <a:pPr indent="0" lvl="0" marL="0" rtl="0" algn="l">
              <a:lnSpc>
                <a:spcPct val="200000"/>
              </a:lnSpc>
              <a:spcBef>
                <a:spcPts val="0"/>
              </a:spcBef>
              <a:spcAft>
                <a:spcPts val="0"/>
              </a:spcAft>
              <a:buNone/>
            </a:pPr>
            <a:r>
              <a:rPr lang="en" sz="1200">
                <a:solidFill>
                  <a:schemeClr val="dk1"/>
                </a:solidFill>
              </a:rPr>
              <a:t>“Would you buy a product which did X?” - Anything involving the future is an over-optimistic lie</a:t>
            </a:r>
            <a:endParaRPr sz="1200">
              <a:solidFill>
                <a:schemeClr val="dk1"/>
              </a:solidFill>
            </a:endParaRPr>
          </a:p>
          <a:p>
            <a:pPr indent="0" lvl="0" marL="0" rtl="0" algn="l">
              <a:lnSpc>
                <a:spcPct val="200000"/>
              </a:lnSpc>
              <a:spcBef>
                <a:spcPts val="0"/>
              </a:spcBef>
              <a:spcAft>
                <a:spcPts val="0"/>
              </a:spcAft>
              <a:buClr>
                <a:schemeClr val="dk1"/>
              </a:buClr>
              <a:buSzPts val="1100"/>
              <a:buFont typeface="Arial"/>
              <a:buNone/>
            </a:pPr>
            <a:r>
              <a:rPr lang="en" sz="1200">
                <a:solidFill>
                  <a:schemeClr val="dk1"/>
                </a:solidFill>
              </a:rPr>
              <a:t>“How much would you pay for X?”  - People will lie to you if they think it’s what you want to hear.</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552036d0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552036d0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519d0d03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519d0d03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try to build a relationship with you dont want o hurt your feelings - they will flatter you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Maybe people will say this is amazing but they will not buy the product - I can’t recount how many meetings i was in when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519d0d033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519d0d033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https://tinybuddha.com/blog/how-to-stop-being-a-slave-to-your-emotions/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see someone get super excited about something - you can see how they </a:t>
            </a:r>
            <a:r>
              <a:rPr lang="en"/>
              <a:t>speech</a:t>
            </a:r>
            <a:r>
              <a:rPr lang="en"/>
              <a:t> pattern increase, they become highly animated all of the sudden - bring back the question - let me more about the past, and get into specifics.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Encourage them to tell you </a:t>
            </a:r>
            <a:endParaRPr/>
          </a:p>
          <a:p>
            <a:pPr indent="0" lvl="0" marL="0" rtl="0" algn="l">
              <a:spcBef>
                <a:spcPts val="0"/>
              </a:spcBef>
              <a:spcAft>
                <a:spcPts val="0"/>
              </a:spcAft>
              <a:buNone/>
            </a:pPr>
            <a:r>
              <a:rPr lang="en"/>
              <a:t>Neutral is not good!!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519d0d033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519d0d03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have your 3 questions in mind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519d0d033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519d0d033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commitments that you need to get excited not the compliments . track those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Advacement</a:t>
            </a:r>
            <a:r>
              <a:rPr lang="en"/>
              <a:t> - you can move the customer to the next step in your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552036d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552036d0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519d0d033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519d0d033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519d0d033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519d0d033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519d0d0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519d0d0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519d0d033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519d0d033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519d0d033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519d0d033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519d0d033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519d0d033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519d0d033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519d0d033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519d0d033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519d0d033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519d0d033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519d0d033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you talk to customers is part a broader framework called customer development. </a:t>
            </a:r>
            <a:endParaRPr/>
          </a:p>
          <a:p>
            <a:pPr indent="0" lvl="0" marL="0" rtl="0" algn="l">
              <a:spcBef>
                <a:spcPts val="0"/>
              </a:spcBef>
              <a:spcAft>
                <a:spcPts val="0"/>
              </a:spcAft>
              <a:buNone/>
            </a:pPr>
            <a:r>
              <a:rPr lang="en"/>
              <a:t>Iterative process of refining your idea and product to find product market fit. Product market fit when</a:t>
            </a:r>
            <a:r>
              <a:rPr lang="en" sz="1050">
                <a:solidFill>
                  <a:srgbClr val="4D5156"/>
                </a:solidFill>
                <a:highlight>
                  <a:srgbClr val="FFFFFF"/>
                </a:highlight>
              </a:rPr>
              <a:t> product satisfies a strong market demand. Product market fit is not when only your family and friends love your product, it’s </a:t>
            </a:r>
            <a:r>
              <a:rPr lang="en" sz="1050">
                <a:solidFill>
                  <a:srgbClr val="4D5156"/>
                </a:solidFill>
                <a:highlight>
                  <a:srgbClr val="FFFFFF"/>
                </a:highlight>
              </a:rPr>
              <a:t>identifying</a:t>
            </a:r>
            <a:r>
              <a:rPr lang="en" sz="1050">
                <a:solidFill>
                  <a:srgbClr val="4D5156"/>
                </a:solidFill>
                <a:highlight>
                  <a:srgbClr val="FFFFFF"/>
                </a:highlight>
              </a:rPr>
              <a:t> a unique need that has not been met yet in the market that multiple people of companies have </a:t>
            </a:r>
            <a:endParaRPr sz="1050">
              <a:solidFill>
                <a:srgbClr val="4D5156"/>
              </a:solidFill>
              <a:highlight>
                <a:srgbClr val="FFFFFF"/>
              </a:highlight>
            </a:endParaRPr>
          </a:p>
          <a:p>
            <a:pPr indent="0" lvl="0" marL="0" rtl="0" algn="l">
              <a:spcBef>
                <a:spcPts val="0"/>
              </a:spcBef>
              <a:spcAft>
                <a:spcPts val="0"/>
              </a:spcAft>
              <a:buNone/>
            </a:pPr>
            <a:r>
              <a:rPr lang="en" sz="1050">
                <a:solidFill>
                  <a:srgbClr val="4D5156"/>
                </a:solidFill>
                <a:highlight>
                  <a:srgbClr val="FFFFFF"/>
                </a:highlight>
              </a:rPr>
              <a:t>There are 4 stages and today we will only </a:t>
            </a:r>
            <a:r>
              <a:rPr lang="en" sz="1050">
                <a:solidFill>
                  <a:srgbClr val="4D5156"/>
                </a:solidFill>
                <a:highlight>
                  <a:srgbClr val="FFFFFF"/>
                </a:highlight>
              </a:rPr>
              <a:t>focus</a:t>
            </a:r>
            <a:r>
              <a:rPr lang="en" sz="1050">
                <a:solidFill>
                  <a:srgbClr val="4D5156"/>
                </a:solidFill>
                <a:highlight>
                  <a:srgbClr val="FFFFFF"/>
                </a:highlight>
              </a:rPr>
              <a:t> on Customer discovery  which is finding a on the first part of finding a problem - solution fit. Once you have identified a need you can build an MVP, have a build a customer funnel. </a:t>
            </a:r>
            <a:br>
              <a:rPr lang="en" sz="1050">
                <a:solidFill>
                  <a:srgbClr val="4D5156"/>
                </a:solidFill>
                <a:highlight>
                  <a:srgbClr val="FFFFFF"/>
                </a:highlight>
              </a:rPr>
            </a:br>
            <a:br>
              <a:rPr lang="en" sz="1050">
                <a:solidFill>
                  <a:srgbClr val="4D5156"/>
                </a:solidFill>
                <a:highlight>
                  <a:srgbClr val="FFFFFF"/>
                </a:highlight>
              </a:rPr>
            </a:br>
            <a:r>
              <a:rPr lang="en" sz="1050">
                <a:solidFill>
                  <a:srgbClr val="4D5156"/>
                </a:solidFill>
                <a:highlight>
                  <a:srgbClr val="FFFFFF"/>
                </a:highlight>
              </a:rPr>
              <a:t>Customer validation is when you have a product - market fit - when your product is being bought by multiple people and you start to have a business miodel, that process needs to be </a:t>
            </a:r>
            <a:r>
              <a:rPr lang="en" sz="1050">
                <a:solidFill>
                  <a:srgbClr val="4D5156"/>
                </a:solidFill>
                <a:highlight>
                  <a:srgbClr val="FFFFFF"/>
                </a:highlight>
              </a:rPr>
              <a:t>refined over and over until you find product market fit. </a:t>
            </a:r>
            <a:endParaRPr sz="1050">
              <a:solidFill>
                <a:srgbClr val="4D5156"/>
              </a:solidFill>
              <a:highlight>
                <a:srgbClr val="FFFFFF"/>
              </a:highlight>
            </a:endParaRPr>
          </a:p>
          <a:p>
            <a:pPr indent="0" lvl="0" marL="0" rtl="0" algn="l">
              <a:spcBef>
                <a:spcPts val="0"/>
              </a:spcBef>
              <a:spcAft>
                <a:spcPts val="0"/>
              </a:spcAft>
              <a:buNone/>
            </a:pPr>
            <a:r>
              <a:t/>
            </a:r>
            <a:endParaRPr sz="1050">
              <a:solidFill>
                <a:srgbClr val="4D5156"/>
              </a:solidFill>
              <a:highlight>
                <a:srgbClr val="FFFFFF"/>
              </a:highlight>
            </a:endParaRPr>
          </a:p>
          <a:p>
            <a:pPr indent="0" lvl="0" marL="0" rtl="0" algn="l">
              <a:spcBef>
                <a:spcPts val="0"/>
              </a:spcBef>
              <a:spcAft>
                <a:spcPts val="0"/>
              </a:spcAft>
              <a:buNone/>
            </a:pPr>
            <a:r>
              <a:rPr lang="en" sz="1050">
                <a:solidFill>
                  <a:srgbClr val="4D5156"/>
                </a:solidFill>
                <a:highlight>
                  <a:srgbClr val="FFFFFF"/>
                </a:highlight>
              </a:rPr>
              <a:t>Danial and i along with other cofounders went through all these iterations. </a:t>
            </a:r>
            <a:endParaRPr sz="1050">
              <a:solidFill>
                <a:srgbClr val="4D5156"/>
              </a:solidFill>
              <a:highlight>
                <a:srgbClr val="FFFFFF"/>
              </a:highlight>
            </a:endParaRPr>
          </a:p>
          <a:p>
            <a:pPr indent="0" lvl="0" marL="0" rtl="0" algn="l">
              <a:spcBef>
                <a:spcPts val="0"/>
              </a:spcBef>
              <a:spcAft>
                <a:spcPts val="0"/>
              </a:spcAft>
              <a:buNone/>
            </a:pPr>
            <a:r>
              <a:rPr lang="en" sz="1050">
                <a:solidFill>
                  <a:srgbClr val="4D5156"/>
                </a:solidFill>
                <a:highlight>
                  <a:srgbClr val="FFFFFF"/>
                </a:highlight>
              </a:rPr>
              <a:t>Ex - B2C - </a:t>
            </a:r>
            <a:endParaRPr sz="1050">
              <a:solidFill>
                <a:srgbClr val="4D5156"/>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519d0d033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519d0d03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https://timesofindia.indiatimes.com/life-style/health-fitness/de-stress/are-you-a-nice-person-you-are-more-likely-to-suffer-from-this-mental-illness/photostory/67538606.cms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 Ill talk about how to avoid this </a:t>
            </a:r>
            <a:r>
              <a:rPr lang="en"/>
              <a:t>mistake</a:t>
            </a:r>
            <a:r>
              <a:rPr lang="en"/>
              <a:t> and how to have insightful </a:t>
            </a:r>
            <a:r>
              <a:rPr lang="en"/>
              <a:t>conversation</a:t>
            </a:r>
            <a:r>
              <a:rPr lang="en"/>
              <a:t> where you atune to truth and not to things that say to you because they are being nice. </a:t>
            </a:r>
            <a:endParaRPr/>
          </a:p>
          <a:p>
            <a:pPr indent="-298450" lvl="0" marL="457200" rtl="0" algn="l">
              <a:spcBef>
                <a:spcPts val="0"/>
              </a:spcBef>
              <a:spcAft>
                <a:spcPts val="0"/>
              </a:spcAft>
              <a:buSzPts val="1100"/>
              <a:buChar char="-"/>
            </a:pPr>
            <a:r>
              <a:rPr lang="en"/>
              <a:t>This is fundamental without this skill you will work really hard but it wont go anywhere, because you are working on a set of false belief and data set. </a:t>
            </a:r>
            <a:endParaRPr/>
          </a:p>
          <a:p>
            <a:pPr indent="-298450" lvl="0" marL="457200" rtl="0" algn="l">
              <a:spcBef>
                <a:spcPts val="0"/>
              </a:spcBef>
              <a:spcAft>
                <a:spcPts val="0"/>
              </a:spcAft>
              <a:buSzPts val="1100"/>
              <a:buChar char="-"/>
            </a:pPr>
            <a:r>
              <a:rPr lang="en"/>
              <a:t>So let’ learn how to talk to customers </a:t>
            </a:r>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519d0d033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519d0d033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you, i’m sure might have gone through this conversation with your parents and friends.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such a good idea - i need to do this - the reality is completely different. What people say vs what they think is different.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519d0d033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519d0d033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 people will always try to be nice - this is the social code of relationship, very rarely people will let it as it is. It’s critical you learn how to ask the questions in was that they still feel they are nice to you but gives our the truth behind their true behaviours. This a skill that everybody can learn - it’s </a:t>
            </a:r>
            <a:r>
              <a:rPr lang="en"/>
              <a:t>critical</a:t>
            </a:r>
            <a:r>
              <a:rPr lang="en"/>
              <a:t> for founders to learn to have these conversation to uncover the truth.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519d0d033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519d0d033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If we rewind the conversation - shape the way you ask the questions to get to the truth faster  </a:t>
            </a:r>
            <a:endParaRPr sz="1300"/>
          </a:p>
          <a:p>
            <a:pPr indent="0" lvl="0" marL="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You don’t make assumptions like we did before - you like your ipad? We use past behaviour to validate assumptions. - just the other day, i was in the living. </a:t>
            </a:r>
            <a:endParaRPr sz="1300"/>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For what?  - get a general idea what of a user general behaviour on the ipad and how it is is useful for.  i used to check my email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Have you used in the kitchen → trying to get a bit closer to the topic you are looking to investigate -again don’t make assumption -  look for past behaviour - no i haven’t dont want to ket it dirty  – mm that’s an interesting relevantion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Have you ever bought an app? Which? Why? For how much?  - you learn a critical piece of information —-no i haven’t bought an app, i dont like to enter my credit card on these platforms they are not safe. This is an area where this business can </a:t>
            </a:r>
            <a:r>
              <a:rPr b="1" lang="en" sz="1300">
                <a:solidFill>
                  <a:srgbClr val="595959"/>
                </a:solidFill>
              </a:rPr>
              <a:t>Fail </a:t>
            </a:r>
            <a:endParaRPr b="1"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Do you use your cookbook?  – trying to figure out if there is frequency in cookbook usage —&gt; no i dont only if i want to learn something new like how to cook shrimps, i typically cook the same thing, i have know so many already.  -</a:t>
            </a:r>
            <a:r>
              <a:rPr b="1" lang="en" sz="1300">
                <a:solidFill>
                  <a:srgbClr val="595959"/>
                </a:solidFill>
              </a:rPr>
              <a:t> indicator frequency is not high</a:t>
            </a:r>
            <a:r>
              <a:rPr lang="en" sz="1300">
                <a:solidFill>
                  <a:srgbClr val="595959"/>
                </a:solidFill>
              </a:rPr>
              <a:t> – not good news for thei demographic- you need to target a different type of persona. - occasional  I used for last christmas - i was trying to make a special dish like a green papaya salad.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They give a lot of recipes that i already know. But i like more specialized cookbook on a specific new cuisines, thai -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 3 years i was in thailand and bough a local recipe thai cuisine. </a:t>
            </a:r>
            <a:endParaRPr sz="1300">
              <a:solidFill>
                <a:srgbClr val="595959"/>
              </a:solidFill>
            </a:endParaRPr>
          </a:p>
          <a:p>
            <a:pPr indent="0" lvl="0" marL="0" rtl="0" algn="l">
              <a:lnSpc>
                <a:spcPct val="115000"/>
              </a:lnSpc>
              <a:spcBef>
                <a:spcPts val="1200"/>
              </a:spcBef>
              <a:spcAft>
                <a:spcPts val="0"/>
              </a:spcAft>
              <a:buNone/>
            </a:pPr>
            <a:r>
              <a:rPr lang="en" sz="1300">
                <a:solidFill>
                  <a:srgbClr val="595959"/>
                </a:solidFill>
              </a:rPr>
              <a:t>You can learn so much about your demographic and the topic by: </a:t>
            </a:r>
            <a:endParaRPr sz="1300">
              <a:solidFill>
                <a:srgbClr val="595959"/>
              </a:solidFill>
            </a:endParaRPr>
          </a:p>
          <a:p>
            <a:pPr indent="-311150" lvl="0" marL="457200" rtl="0" algn="l">
              <a:lnSpc>
                <a:spcPct val="115000"/>
              </a:lnSpc>
              <a:spcBef>
                <a:spcPts val="1200"/>
              </a:spcBef>
              <a:spcAft>
                <a:spcPts val="0"/>
              </a:spcAft>
              <a:buClr>
                <a:srgbClr val="595959"/>
              </a:buClr>
              <a:buSzPts val="1300"/>
              <a:buChar char="-"/>
            </a:pPr>
            <a:r>
              <a:rPr lang="en" sz="1300">
                <a:solidFill>
                  <a:srgbClr val="595959"/>
                </a:solidFill>
              </a:rPr>
              <a:t>not biasing the conversation with assumptions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looking for past behaviour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try to validate certain assumption you are making. </a:t>
            </a:r>
            <a:endParaRPr sz="1300">
              <a:solidFill>
                <a:srgbClr val="595959"/>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519d0d03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519d0d03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519d0d033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519d0d033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i know which questions to start of ? </a:t>
            </a:r>
            <a:endParaRPr/>
          </a:p>
          <a:p>
            <a:pPr indent="-298450" lvl="0" marL="457200" rtl="0" algn="l">
              <a:spcBef>
                <a:spcPts val="0"/>
              </a:spcBef>
              <a:spcAft>
                <a:spcPts val="0"/>
              </a:spcAft>
              <a:buSzPts val="1100"/>
              <a:buChar char="-"/>
            </a:pPr>
            <a:r>
              <a:rPr lang="en"/>
              <a:t>Image failure &amp; success and the reasons behind </a:t>
            </a:r>
            <a:endParaRPr/>
          </a:p>
          <a:p>
            <a:pPr indent="-298450" lvl="0" marL="457200" rtl="0" algn="l">
              <a:spcBef>
                <a:spcPts val="0"/>
              </a:spcBef>
              <a:spcAft>
                <a:spcPts val="0"/>
              </a:spcAft>
              <a:buSzPts val="1100"/>
              <a:buChar char="-"/>
            </a:pPr>
            <a:r>
              <a:rPr lang="en"/>
              <a:t>Those are the important questions you need to answer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 of failure -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Student adoption </a:t>
            </a:r>
            <a:endParaRPr b="1"/>
          </a:p>
          <a:p>
            <a:pPr indent="0" lvl="0" marL="0" rtl="0" algn="l">
              <a:spcBef>
                <a:spcPts val="0"/>
              </a:spcBef>
              <a:spcAft>
                <a:spcPts val="0"/>
              </a:spcAft>
              <a:buNone/>
            </a:pPr>
            <a:r>
              <a:rPr b="1" lang="en"/>
              <a:t>App content </a:t>
            </a:r>
            <a:endParaRPr b="1"/>
          </a:p>
          <a:p>
            <a:pPr indent="0" lvl="0" marL="0" rtl="0" algn="l">
              <a:spcBef>
                <a:spcPts val="0"/>
              </a:spcBef>
              <a:spcAft>
                <a:spcPts val="0"/>
              </a:spcAft>
              <a:buNone/>
            </a:pPr>
            <a:r>
              <a:rPr b="1" lang="en"/>
              <a:t>Empty wall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Student don’t use the app - it </a:t>
            </a:r>
            <a:r>
              <a:rPr lang="en"/>
              <a:t>doesn't</a:t>
            </a:r>
            <a:r>
              <a:rPr lang="en"/>
              <a:t> matter if the admin will put content on it </a:t>
            </a:r>
            <a:endParaRPr/>
          </a:p>
          <a:p>
            <a:pPr indent="0" lvl="0" marL="0" rtl="0" algn="l">
              <a:spcBef>
                <a:spcPts val="0"/>
              </a:spcBef>
              <a:spcAft>
                <a:spcPts val="0"/>
              </a:spcAft>
              <a:buNone/>
            </a:pPr>
            <a:r>
              <a:rPr lang="en"/>
              <a:t>Point of failure - app content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doing interviews with partners - there are 20 ways to promote things to students but we learned only 3-5 strategies gave expotential results compared to the effort and there were cenrtai time that we needed to put all our </a:t>
            </a:r>
            <a:r>
              <a:rPr lang="en"/>
              <a:t>efforts</a:t>
            </a:r>
            <a:r>
              <a:rPr lang="en"/>
              <a:t> to onboard the students - if we missed the window it will be harder. </a:t>
            </a:r>
            <a:endParaRPr/>
          </a:p>
          <a:p>
            <a:pPr indent="-298450" lvl="0" marL="457200" rtl="0" algn="l">
              <a:spcBef>
                <a:spcPts val="0"/>
              </a:spcBef>
              <a:spcAft>
                <a:spcPts val="0"/>
              </a:spcAft>
              <a:buSzPts val="1100"/>
              <a:buChar char="-"/>
            </a:pPr>
            <a:r>
              <a:rPr lang="en"/>
              <a:t>We learned that when students leader tell students to download the app and add them as friend - students would do it and would drive 80% adoption - the same action would have been different than if a staff member asked. These are </a:t>
            </a:r>
            <a:r>
              <a:rPr lang="en"/>
              <a:t>nuances</a:t>
            </a:r>
            <a:r>
              <a:rPr lang="en"/>
              <a:t> and details that you got to pay </a:t>
            </a:r>
            <a:r>
              <a:rPr lang="en"/>
              <a:t>attention</a:t>
            </a:r>
            <a:r>
              <a:rPr lang="en"/>
              <a:t> if you want your company to success. </a:t>
            </a:r>
            <a:endParaRPr/>
          </a:p>
          <a:p>
            <a:pPr indent="0" lvl="0" marL="0" rtl="0" algn="l">
              <a:spcBef>
                <a:spcPts val="0"/>
              </a:spcBef>
              <a:spcAft>
                <a:spcPts val="0"/>
              </a:spcAft>
              <a:buNone/>
            </a:pPr>
            <a:r>
              <a:rPr lang="en"/>
              <a:t>Ex</a:t>
            </a:r>
            <a:r>
              <a:rPr b="1" lang="en">
                <a:solidFill>
                  <a:schemeClr val="dk1"/>
                </a:solidFill>
              </a:rPr>
              <a:t>Empty wall </a:t>
            </a:r>
            <a:endParaRPr b="1">
              <a:solidFill>
                <a:schemeClr val="dk1"/>
              </a:solidFill>
            </a:endParaRPr>
          </a:p>
          <a:p>
            <a:pPr indent="-298450" lvl="0" marL="457200" rtl="0" algn="l">
              <a:spcBef>
                <a:spcPts val="0"/>
              </a:spcBef>
              <a:spcAft>
                <a:spcPts val="0"/>
              </a:spcAft>
              <a:buSzPts val="1100"/>
              <a:buChar char="-"/>
            </a:pPr>
            <a:r>
              <a:rPr lang="en"/>
              <a:t>Nobody whats to post on a empathy wall - staff would put these boring messages that would scare students away from it… we hired someone to post on that app – that wasn’t effective. .. we asked again student leader to post - that worked - </a:t>
            </a:r>
            <a:endParaRPr/>
          </a:p>
          <a:p>
            <a:pPr indent="0" lvl="0" marL="0" rtl="0" algn="l">
              <a:spcBef>
                <a:spcPts val="0"/>
              </a:spcBef>
              <a:spcAft>
                <a:spcPts val="0"/>
              </a:spcAft>
              <a:buNone/>
            </a:pPr>
            <a:r>
              <a:rPr lang="en"/>
              <a:t>You can make a point a failure - your greater asset - if you solve the problem effectively.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hyperlink" Target="mailto:alice@readyeducatio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Customer Development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Mom’s test - how to talk to customers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 </a:t>
            </a:r>
            <a:r>
              <a:rPr lang="en"/>
              <a:t>Mistakes to avoid</a:t>
            </a:r>
            <a:endParaRPr/>
          </a:p>
          <a:p>
            <a:pPr indent="0" lvl="0" marL="0" rtl="0" algn="l">
              <a:spcBef>
                <a:spcPts val="0"/>
              </a:spcBef>
              <a:spcAft>
                <a:spcPts val="0"/>
              </a:spcAft>
              <a:buNone/>
            </a:pPr>
            <a:r>
              <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ctr">
              <a:spcBef>
                <a:spcPts val="1200"/>
              </a:spcBef>
              <a:spcAft>
                <a:spcPts val="0"/>
              </a:spcAft>
              <a:buNone/>
            </a:pPr>
            <a:r>
              <a:t/>
            </a:r>
            <a:endParaRPr b="1"/>
          </a:p>
          <a:p>
            <a:pPr indent="0" lvl="0" marL="0" rtl="0" algn="ctr">
              <a:spcBef>
                <a:spcPts val="1200"/>
              </a:spcBef>
              <a:spcAft>
                <a:spcPts val="0"/>
              </a:spcAft>
              <a:buNone/>
            </a:pPr>
            <a:r>
              <a:t/>
            </a:r>
            <a:endParaRPr b="1"/>
          </a:p>
          <a:p>
            <a:pPr indent="0" lvl="0" marL="2286000" rtl="0" algn="l">
              <a:spcBef>
                <a:spcPts val="1200"/>
              </a:spcBef>
              <a:spcAft>
                <a:spcPts val="0"/>
              </a:spcAft>
              <a:buNone/>
            </a:pPr>
            <a:r>
              <a:rPr b="1" lang="en"/>
              <a:t>     </a:t>
            </a:r>
            <a:r>
              <a:rPr b="1" lang="en"/>
              <a:t>STOP PITCHING YOUR PRODUCT</a:t>
            </a:r>
            <a:endParaRPr b="1"/>
          </a:p>
          <a:p>
            <a:pPr indent="0" lvl="0" marL="0" rtl="0" algn="ctr">
              <a:spcBef>
                <a:spcPts val="1200"/>
              </a:spcBef>
              <a:spcAft>
                <a:spcPts val="0"/>
              </a:spcAft>
              <a:buNone/>
            </a:pPr>
            <a:r>
              <a:rPr b="1" lang="en"/>
              <a:t>“Let me show you our product…” </a:t>
            </a:r>
            <a:endParaRPr b="1"/>
          </a:p>
          <a:p>
            <a:pPr indent="0" lvl="0" marL="0" rtl="0" algn="ctr">
              <a:spcBef>
                <a:spcPts val="1200"/>
              </a:spcBef>
              <a:spcAft>
                <a:spcPts val="0"/>
              </a:spcAft>
              <a:buNone/>
            </a:pPr>
            <a:r>
              <a:t/>
            </a:r>
            <a:endParaRPr b="1"/>
          </a:p>
          <a:p>
            <a:pPr indent="0" lvl="0" marL="0" rtl="0" algn="ctr">
              <a:spcBef>
                <a:spcPts val="1200"/>
              </a:spcBef>
              <a:spcAft>
                <a:spcPts val="0"/>
              </a:spcAft>
              <a:buNone/>
            </a:pPr>
            <a:r>
              <a:rPr lang="en"/>
              <a:t>You stopped learning once you get into pitch mode and failed the mom’s test.  </a:t>
            </a:r>
            <a:endParaRPr/>
          </a:p>
          <a:p>
            <a:pPr indent="0" lvl="0" marL="0" rtl="0" algn="ctr">
              <a:spcBef>
                <a:spcPts val="1200"/>
              </a:spcBef>
              <a:spcAft>
                <a:spcPts val="1200"/>
              </a:spcAft>
              <a:buNone/>
            </a:pPr>
            <a:r>
              <a:rPr b="1" lang="en"/>
              <a:t>There is a time for it, not when you are doing discovery customer calls </a:t>
            </a:r>
            <a:endParaRPr b="1"/>
          </a:p>
        </p:txBody>
      </p:sp>
      <p:pic>
        <p:nvPicPr>
          <p:cNvPr id="111" name="Google Shape;111;p22"/>
          <p:cNvPicPr preferRelativeResize="0"/>
          <p:nvPr/>
        </p:nvPicPr>
        <p:blipFill>
          <a:blip r:embed="rId3">
            <a:alphaModFix/>
          </a:blip>
          <a:stretch>
            <a:fillRect/>
          </a:stretch>
        </p:blipFill>
        <p:spPr>
          <a:xfrm>
            <a:off x="3218950" y="1017725"/>
            <a:ext cx="2706100" cy="145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to ask? Get into specifics </a:t>
            </a:r>
            <a:endParaRPr/>
          </a:p>
        </p:txBody>
      </p:sp>
      <p:sp>
        <p:nvSpPr>
          <p:cNvPr id="117" name="Google Shape;117;p23"/>
          <p:cNvSpPr txBox="1"/>
          <p:nvPr>
            <p:ph idx="1" type="body"/>
          </p:nvPr>
        </p:nvSpPr>
        <p:spPr>
          <a:xfrm>
            <a:off x="464100" y="1304875"/>
            <a:ext cx="3960300" cy="3697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Good</a:t>
            </a:r>
            <a:endParaRPr b="1"/>
          </a:p>
          <a:p>
            <a:pPr indent="-325755" lvl="0" marL="457200" rtl="0" algn="l">
              <a:spcBef>
                <a:spcPts val="1200"/>
              </a:spcBef>
              <a:spcAft>
                <a:spcPts val="0"/>
              </a:spcAft>
              <a:buSzPct val="100000"/>
              <a:buChar char="❏"/>
            </a:pPr>
            <a:r>
              <a:rPr lang="en"/>
              <a:t>Their life </a:t>
            </a:r>
            <a:endParaRPr/>
          </a:p>
          <a:p>
            <a:pPr indent="-325755" lvl="0" marL="457200" rtl="0" algn="l">
              <a:spcBef>
                <a:spcPts val="0"/>
              </a:spcBef>
              <a:spcAft>
                <a:spcPts val="0"/>
              </a:spcAft>
              <a:buSzPct val="100000"/>
              <a:buChar char="❏"/>
            </a:pPr>
            <a:r>
              <a:rPr lang="en"/>
              <a:t>Specifics in the past</a:t>
            </a:r>
            <a:endParaRPr/>
          </a:p>
          <a:p>
            <a:pPr indent="-247015" lvl="1" marL="914400" rtl="0" algn="l">
              <a:spcBef>
                <a:spcPts val="0"/>
              </a:spcBef>
              <a:spcAft>
                <a:spcPts val="0"/>
              </a:spcAft>
              <a:buSzPct val="100000"/>
              <a:buChar char="❏"/>
            </a:pPr>
            <a:r>
              <a:rPr lang="en"/>
              <a:t>How do you solve x now? </a:t>
            </a:r>
            <a:endParaRPr/>
          </a:p>
          <a:p>
            <a:pPr indent="-247015" lvl="1" marL="914400" rtl="0" algn="l">
              <a:spcBef>
                <a:spcPts val="0"/>
              </a:spcBef>
              <a:spcAft>
                <a:spcPts val="0"/>
              </a:spcAft>
              <a:buSzPct val="100000"/>
              <a:buChar char="❏"/>
            </a:pPr>
            <a:r>
              <a:rPr lang="en"/>
              <a:t>Why did you try to solve it? </a:t>
            </a:r>
            <a:endParaRPr/>
          </a:p>
          <a:p>
            <a:pPr indent="-247015" lvl="1" marL="914400" rtl="0" algn="l">
              <a:spcBef>
                <a:spcPts val="0"/>
              </a:spcBef>
              <a:spcAft>
                <a:spcPts val="0"/>
              </a:spcAft>
              <a:buSzPct val="100000"/>
              <a:buChar char="❏"/>
            </a:pPr>
            <a:r>
              <a:rPr lang="en"/>
              <a:t>What are the implications </a:t>
            </a:r>
            <a:endParaRPr/>
          </a:p>
          <a:p>
            <a:pPr indent="-247015" lvl="1" marL="914400" rtl="0" algn="l">
              <a:spcBef>
                <a:spcPts val="0"/>
              </a:spcBef>
              <a:spcAft>
                <a:spcPts val="0"/>
              </a:spcAft>
              <a:buSzPct val="100000"/>
              <a:buChar char="❏"/>
            </a:pPr>
            <a:r>
              <a:rPr lang="en"/>
              <a:t>Talk to me through the last time that happened. </a:t>
            </a:r>
            <a:endParaRPr/>
          </a:p>
          <a:p>
            <a:pPr indent="-247015" lvl="1" marL="914400" rtl="0" algn="l">
              <a:spcBef>
                <a:spcPts val="0"/>
              </a:spcBef>
              <a:spcAft>
                <a:spcPts val="0"/>
              </a:spcAft>
              <a:buSzPct val="100000"/>
              <a:buChar char="❏"/>
            </a:pPr>
            <a:r>
              <a:rPr lang="en"/>
              <a:t>Talk me through your workflow. </a:t>
            </a:r>
            <a:endParaRPr/>
          </a:p>
          <a:p>
            <a:pPr indent="-247015" lvl="1" marL="914400" rtl="0" algn="l">
              <a:spcBef>
                <a:spcPts val="0"/>
              </a:spcBef>
              <a:spcAft>
                <a:spcPts val="0"/>
              </a:spcAft>
              <a:buSzPct val="100000"/>
              <a:buChar char="❏"/>
            </a:pPr>
            <a:r>
              <a:rPr lang="en"/>
              <a:t>What else have you tried?</a:t>
            </a:r>
            <a:endParaRPr/>
          </a:p>
          <a:p>
            <a:pPr indent="-247015" lvl="1" marL="914400" rtl="0" algn="l">
              <a:spcBef>
                <a:spcPts val="0"/>
              </a:spcBef>
              <a:spcAft>
                <a:spcPts val="0"/>
              </a:spcAft>
              <a:buSzPct val="100000"/>
              <a:buChar char="❏"/>
            </a:pPr>
            <a:r>
              <a:rPr lang="en"/>
              <a:t>Where do your funds come from? </a:t>
            </a:r>
            <a:endParaRPr/>
          </a:p>
          <a:p>
            <a:pPr indent="0" lvl="0" marL="0" rtl="0" algn="l">
              <a:spcBef>
                <a:spcPts val="1200"/>
              </a:spcBef>
              <a:spcAft>
                <a:spcPts val="0"/>
              </a:spcAft>
              <a:buNone/>
            </a:pPr>
            <a:r>
              <a:rPr lang="en"/>
              <a:t>Who else should i talk to?  → expand the target group</a:t>
            </a:r>
            <a:endParaRPr/>
          </a:p>
          <a:p>
            <a:pPr indent="0" lvl="0" marL="0" rtl="0" algn="l">
              <a:spcBef>
                <a:spcPts val="1200"/>
              </a:spcBef>
              <a:spcAft>
                <a:spcPts val="1200"/>
              </a:spcAft>
              <a:buNone/>
            </a:pPr>
            <a:r>
              <a:rPr lang="en"/>
              <a:t>Is there anything else I should have asked? → expand knowledge</a:t>
            </a:r>
            <a:endParaRPr/>
          </a:p>
        </p:txBody>
      </p:sp>
      <p:sp>
        <p:nvSpPr>
          <p:cNvPr id="118" name="Google Shape;118;p23"/>
          <p:cNvSpPr txBox="1"/>
          <p:nvPr>
            <p:ph idx="1" type="body"/>
          </p:nvPr>
        </p:nvSpPr>
        <p:spPr>
          <a:xfrm>
            <a:off x="4786925" y="1304875"/>
            <a:ext cx="39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Bad</a:t>
            </a:r>
            <a:endParaRPr b="1"/>
          </a:p>
          <a:p>
            <a:pPr indent="-342900" lvl="0" marL="457200" rtl="0" algn="l">
              <a:spcBef>
                <a:spcPts val="1200"/>
              </a:spcBef>
              <a:spcAft>
                <a:spcPts val="0"/>
              </a:spcAft>
              <a:buSzPts val="1800"/>
              <a:buChar char="-"/>
            </a:pPr>
            <a:r>
              <a:rPr lang="en"/>
              <a:t>Your idea</a:t>
            </a:r>
            <a:endParaRPr/>
          </a:p>
          <a:p>
            <a:pPr indent="-342900" lvl="0" marL="457200" rtl="0" algn="l">
              <a:spcBef>
                <a:spcPts val="0"/>
              </a:spcBef>
              <a:spcAft>
                <a:spcPts val="0"/>
              </a:spcAft>
              <a:buSzPts val="1800"/>
              <a:buChar char="-"/>
            </a:pPr>
            <a:r>
              <a:rPr lang="en"/>
              <a:t>Generics, Opinions </a:t>
            </a:r>
            <a:endParaRPr/>
          </a:p>
          <a:p>
            <a:pPr indent="-317500" lvl="1" marL="914400" rtl="0" algn="l">
              <a:spcBef>
                <a:spcPts val="0"/>
              </a:spcBef>
              <a:spcAft>
                <a:spcPts val="0"/>
              </a:spcAft>
              <a:buSzPts val="1400"/>
              <a:buChar char="-"/>
            </a:pPr>
            <a:r>
              <a:rPr lang="en"/>
              <a:t>Would you….</a:t>
            </a:r>
            <a:endParaRPr/>
          </a:p>
          <a:p>
            <a:pPr indent="0" lvl="0" marL="0" rtl="0" algn="l">
              <a:spcBef>
                <a:spcPts val="1200"/>
              </a:spcBef>
              <a:spcAft>
                <a:spcPts val="0"/>
              </a:spcAft>
              <a:buNone/>
            </a:pPr>
            <a:r>
              <a:rPr b="1" lang="en"/>
              <a:t>Bad Data</a:t>
            </a:r>
            <a:endParaRPr b="1"/>
          </a:p>
          <a:p>
            <a:pPr indent="-342900" lvl="0" marL="457200" rtl="0" algn="l">
              <a:spcBef>
                <a:spcPts val="1200"/>
              </a:spcBef>
              <a:spcAft>
                <a:spcPts val="0"/>
              </a:spcAft>
              <a:buSzPts val="1800"/>
              <a:buChar char="-"/>
            </a:pPr>
            <a:r>
              <a:rPr b="1" lang="en"/>
              <a:t>Generics: </a:t>
            </a:r>
            <a:r>
              <a:rPr lang="en"/>
              <a:t>“I always/never..”</a:t>
            </a:r>
            <a:endParaRPr/>
          </a:p>
          <a:p>
            <a:pPr indent="-342900" lvl="0" marL="457200" rtl="0" algn="l">
              <a:spcBef>
                <a:spcPts val="0"/>
              </a:spcBef>
              <a:spcAft>
                <a:spcPts val="0"/>
              </a:spcAft>
              <a:buSzPts val="1800"/>
              <a:buChar char="-"/>
            </a:pPr>
            <a:r>
              <a:rPr b="1" lang="en"/>
              <a:t>Future : </a:t>
            </a:r>
            <a:r>
              <a:rPr lang="en"/>
              <a:t>“ I would/ will..”</a:t>
            </a:r>
            <a:endParaRPr/>
          </a:p>
          <a:p>
            <a:pPr indent="-342900" lvl="0" marL="457200" rtl="0" algn="l">
              <a:spcBef>
                <a:spcPts val="0"/>
              </a:spcBef>
              <a:spcAft>
                <a:spcPts val="0"/>
              </a:spcAft>
              <a:buSzPts val="1800"/>
              <a:buChar char="-"/>
            </a:pPr>
            <a:r>
              <a:rPr b="1" lang="en"/>
              <a:t>Hypothetical:</a:t>
            </a:r>
            <a:r>
              <a:rPr lang="en"/>
              <a:t>“ I might/could..”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good questions </a:t>
            </a:r>
            <a:endParaRPr/>
          </a:p>
        </p:txBody>
      </p:sp>
      <p:sp>
        <p:nvSpPr>
          <p:cNvPr id="124" name="Google Shape;124;p24"/>
          <p:cNvSpPr txBox="1"/>
          <p:nvPr>
            <p:ph idx="1" type="body"/>
          </p:nvPr>
        </p:nvSpPr>
        <p:spPr>
          <a:xfrm>
            <a:off x="311700" y="1152475"/>
            <a:ext cx="3749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200">
                <a:solidFill>
                  <a:schemeClr val="dk1"/>
                </a:solidFill>
              </a:rPr>
              <a:t>Example of Good Questions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“Talk me through the last time that happened.”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“Talk me through your workflow.”</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“What else have you tried?”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“How are you dealing with it now?”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“Where does the money come from?”</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p>
        </p:txBody>
      </p:sp>
      <p:sp>
        <p:nvSpPr>
          <p:cNvPr id="125" name="Google Shape;125;p24"/>
          <p:cNvSpPr txBox="1"/>
          <p:nvPr>
            <p:ph idx="1" type="body"/>
          </p:nvPr>
        </p:nvSpPr>
        <p:spPr>
          <a:xfrm>
            <a:off x="4755300" y="1221850"/>
            <a:ext cx="416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00">
                <a:solidFill>
                  <a:schemeClr val="dk1"/>
                </a:solidFill>
              </a:rPr>
              <a:t>“Does-this-problem-matter” questions:</a:t>
            </a:r>
            <a:endParaRPr b="1" sz="1200">
              <a:solidFill>
                <a:schemeClr val="dk1"/>
              </a:solidFill>
            </a:endParaRPr>
          </a:p>
          <a:p>
            <a:pPr indent="0" lvl="0" marL="0" rtl="0" algn="l">
              <a:spcBef>
                <a:spcPts val="0"/>
              </a:spcBef>
              <a:spcAft>
                <a:spcPts val="0"/>
              </a:spcAft>
              <a:buNone/>
            </a:pP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“How seriously do you take your blog?” </a:t>
            </a:r>
            <a:endParaRPr sz="1200">
              <a:solidFill>
                <a:schemeClr val="dk1"/>
              </a:solidFill>
            </a:endParaRPr>
          </a:p>
          <a:p>
            <a:pPr indent="0" lvl="0" marL="0" rtl="0" algn="l">
              <a:spcBef>
                <a:spcPts val="0"/>
              </a:spcBef>
              <a:spcAft>
                <a:spcPts val="0"/>
              </a:spcAft>
              <a:buNone/>
            </a:pPr>
            <a:r>
              <a:rPr lang="en" sz="1200">
                <a:solidFill>
                  <a:schemeClr val="dk1"/>
                </a:solidFill>
              </a:rPr>
              <a:t>“Do you make money from it?” </a:t>
            </a:r>
            <a:endParaRPr sz="1200">
              <a:solidFill>
                <a:schemeClr val="dk1"/>
              </a:solidFill>
            </a:endParaRPr>
          </a:p>
          <a:p>
            <a:pPr indent="0" lvl="0" marL="0" rtl="0" algn="l">
              <a:spcBef>
                <a:spcPts val="0"/>
              </a:spcBef>
              <a:spcAft>
                <a:spcPts val="0"/>
              </a:spcAft>
              <a:buNone/>
            </a:pPr>
            <a:r>
              <a:rPr lang="en" sz="1200">
                <a:solidFill>
                  <a:schemeClr val="dk1"/>
                </a:solidFill>
              </a:rPr>
              <a:t>“Have you tried making more money from it?”</a:t>
            </a:r>
            <a:endParaRPr sz="1200">
              <a:solidFill>
                <a:schemeClr val="dk1"/>
              </a:solidFill>
            </a:endParaRPr>
          </a:p>
          <a:p>
            <a:pPr indent="0" lvl="0" marL="0" rtl="0" algn="l">
              <a:spcBef>
                <a:spcPts val="0"/>
              </a:spcBef>
              <a:spcAft>
                <a:spcPts val="0"/>
              </a:spcAft>
              <a:buNone/>
            </a:pPr>
            <a:r>
              <a:rPr b="1" lang="en" sz="1200">
                <a:solidFill>
                  <a:schemeClr val="dk1"/>
                </a:solidFill>
              </a:rPr>
              <a:t> “How much time do you spend on it each week?”</a:t>
            </a:r>
            <a:endParaRPr b="1" sz="1200">
              <a:solidFill>
                <a:schemeClr val="dk1"/>
              </a:solidFill>
            </a:endParaRPr>
          </a:p>
          <a:p>
            <a:pPr indent="0" lvl="0" marL="0" rtl="0" algn="l">
              <a:spcBef>
                <a:spcPts val="0"/>
              </a:spcBef>
              <a:spcAft>
                <a:spcPts val="0"/>
              </a:spcAft>
              <a:buNone/>
            </a:pPr>
            <a:r>
              <a:rPr lang="en" sz="1200">
                <a:solidFill>
                  <a:schemeClr val="dk1"/>
                </a:solidFill>
              </a:rPr>
              <a:t> “Do you have any major aspirations for your blog?”</a:t>
            </a:r>
            <a:endParaRPr sz="1200">
              <a:solidFill>
                <a:schemeClr val="dk1"/>
              </a:solidFill>
            </a:endParaRPr>
          </a:p>
          <a:p>
            <a:pPr indent="0" lvl="0" marL="0" rtl="0" algn="l">
              <a:spcBef>
                <a:spcPts val="0"/>
              </a:spcBef>
              <a:spcAft>
                <a:spcPts val="0"/>
              </a:spcAft>
              <a:buNone/>
            </a:pPr>
            <a:r>
              <a:rPr lang="en" sz="1200">
                <a:solidFill>
                  <a:schemeClr val="dk1"/>
                </a:solidFill>
              </a:rPr>
              <a:t> “Which tools and services do you use for it?”</a:t>
            </a:r>
            <a:endParaRPr sz="1200">
              <a:solidFill>
                <a:schemeClr val="dk1"/>
              </a:solidFill>
            </a:endParaRPr>
          </a:p>
          <a:p>
            <a:pPr indent="0" lvl="0" marL="0" rtl="0" algn="l">
              <a:spcBef>
                <a:spcPts val="0"/>
              </a:spcBef>
              <a:spcAft>
                <a:spcPts val="0"/>
              </a:spcAft>
              <a:buNone/>
            </a:pPr>
            <a:r>
              <a:rPr lang="en" sz="1200">
                <a:solidFill>
                  <a:schemeClr val="dk1"/>
                </a:solidFill>
              </a:rPr>
              <a:t> “What are you already doing to improve this?” </a:t>
            </a:r>
            <a:endParaRPr sz="1200">
              <a:solidFill>
                <a:schemeClr val="dk1"/>
              </a:solidFill>
            </a:endParaRPr>
          </a:p>
          <a:p>
            <a:pPr indent="0" lvl="0" marL="0" rtl="0" algn="l">
              <a:spcBef>
                <a:spcPts val="0"/>
              </a:spcBef>
              <a:spcAft>
                <a:spcPts val="0"/>
              </a:spcAft>
              <a:buNone/>
            </a:pPr>
            <a:r>
              <a:rPr b="1" lang="en" sz="1200">
                <a:solidFill>
                  <a:schemeClr val="dk1"/>
                </a:solidFill>
              </a:rPr>
              <a:t>“What are the 3 big things you’re trying to fix or improve right now?”</a:t>
            </a:r>
            <a:endParaRPr b="1"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!Mistakes to avoid</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b="1"/>
          </a:p>
          <a:p>
            <a:pPr indent="0" lvl="0" marL="0" rtl="0" algn="ctr">
              <a:spcBef>
                <a:spcPts val="1200"/>
              </a:spcBef>
              <a:spcAft>
                <a:spcPts val="0"/>
              </a:spcAft>
              <a:buNone/>
            </a:pPr>
            <a:r>
              <a:rPr b="1" lang="en"/>
              <a:t>EMPTY COMPLIMENTS </a:t>
            </a:r>
            <a:endParaRPr b="1"/>
          </a:p>
          <a:p>
            <a:pPr indent="0" lvl="0" marL="0" rtl="0" algn="ctr">
              <a:spcBef>
                <a:spcPts val="1200"/>
              </a:spcBef>
              <a:spcAft>
                <a:spcPts val="0"/>
              </a:spcAft>
              <a:buNone/>
            </a:pPr>
            <a:r>
              <a:rPr b="1" lang="en"/>
              <a:t>D</a:t>
            </a:r>
            <a:r>
              <a:rPr b="1" lang="en"/>
              <a:t>on't</a:t>
            </a:r>
            <a:r>
              <a:rPr b="1" lang="en"/>
              <a:t> get flattered, it won’t help your startup </a:t>
            </a:r>
            <a:endParaRPr b="1"/>
          </a:p>
          <a:p>
            <a:pPr indent="0" lvl="0" marL="0" rtl="0" algn="l">
              <a:spcBef>
                <a:spcPts val="1200"/>
              </a:spcBef>
              <a:spcAft>
                <a:spcPts val="0"/>
              </a:spcAft>
              <a:buNone/>
            </a:pPr>
            <a:r>
              <a:rPr lang="en"/>
              <a:t> Those are </a:t>
            </a:r>
            <a:r>
              <a:rPr b="1" lang="en"/>
              <a:t>warning signal </a:t>
            </a:r>
            <a:r>
              <a:rPr lang="en"/>
              <a:t>during a conversation. Direct the </a:t>
            </a:r>
            <a:r>
              <a:rPr lang="en"/>
              <a:t>conversation</a:t>
            </a:r>
            <a:r>
              <a:rPr lang="en"/>
              <a:t> away from you and back to the customer </a:t>
            </a:r>
            <a:endParaRPr i="1"/>
          </a:p>
          <a:p>
            <a:pPr indent="0" lvl="0" marL="0" rtl="0" algn="l">
              <a:spcBef>
                <a:spcPts val="1200"/>
              </a:spcBef>
              <a:spcAft>
                <a:spcPts val="0"/>
              </a:spcAft>
              <a:buNone/>
            </a:pPr>
            <a:r>
              <a:rPr i="1" lang="en"/>
              <a:t>“ I love this!”, “ You are such a young bright student”, “ this is a really good idea” </a:t>
            </a:r>
            <a:endParaRPr i="1"/>
          </a:p>
          <a:p>
            <a:pPr indent="0" lvl="0" marL="0" rtl="0" algn="l">
              <a:spcBef>
                <a:spcPts val="1200"/>
              </a:spcBef>
              <a:spcAft>
                <a:spcPts val="1200"/>
              </a:spcAft>
              <a:buNone/>
            </a:pPr>
            <a:r>
              <a:t/>
            </a:r>
            <a:endParaRPr i="1"/>
          </a:p>
        </p:txBody>
      </p:sp>
      <p:pic>
        <p:nvPicPr>
          <p:cNvPr id="132" name="Google Shape;132;p25"/>
          <p:cNvPicPr preferRelativeResize="0"/>
          <p:nvPr/>
        </p:nvPicPr>
        <p:blipFill>
          <a:blip r:embed="rId3">
            <a:alphaModFix/>
          </a:blip>
          <a:stretch>
            <a:fillRect/>
          </a:stretch>
        </p:blipFill>
        <p:spPr>
          <a:xfrm>
            <a:off x="3542075" y="1284325"/>
            <a:ext cx="2127275" cy="1357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!Things to get excited about </a:t>
            </a:r>
            <a:endParaRPr/>
          </a:p>
        </p:txBody>
      </p:sp>
      <p:sp>
        <p:nvSpPr>
          <p:cNvPr id="138" name="Google Shape;138;p26"/>
          <p:cNvSpPr txBox="1"/>
          <p:nvPr>
            <p:ph idx="1" type="body"/>
          </p:nvPr>
        </p:nvSpPr>
        <p:spPr>
          <a:xfrm>
            <a:off x="311700" y="1152475"/>
            <a:ext cx="4512300" cy="38316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l">
              <a:spcBef>
                <a:spcPts val="1200"/>
              </a:spcBef>
              <a:spcAft>
                <a:spcPts val="0"/>
              </a:spcAft>
              <a:buNone/>
            </a:pPr>
            <a:r>
              <a:t/>
            </a:r>
            <a:endParaRPr b="1"/>
          </a:p>
          <a:p>
            <a:pPr indent="0" lvl="0" marL="0" rtl="0" algn="ctr">
              <a:spcBef>
                <a:spcPts val="1200"/>
              </a:spcBef>
              <a:spcAft>
                <a:spcPts val="0"/>
              </a:spcAft>
              <a:buNone/>
            </a:pPr>
            <a:r>
              <a:t/>
            </a:r>
            <a:endParaRPr/>
          </a:p>
          <a:p>
            <a:pPr indent="0" lvl="0" marL="0" rtl="0" algn="ctr">
              <a:spcBef>
                <a:spcPts val="1200"/>
              </a:spcBef>
              <a:spcAft>
                <a:spcPts val="0"/>
              </a:spcAft>
              <a:buNone/>
            </a:pPr>
            <a:r>
              <a:rPr lang="en"/>
              <a:t>Watch for </a:t>
            </a:r>
            <a:r>
              <a:rPr b="1" lang="en"/>
              <a:t>EMOTIONAL REACTION</a:t>
            </a:r>
            <a:r>
              <a:rPr lang="en"/>
              <a:t> </a:t>
            </a:r>
            <a:endParaRPr/>
          </a:p>
          <a:p>
            <a:pPr indent="0" lvl="0" marL="0" rtl="0" algn="ctr">
              <a:spcBef>
                <a:spcPts val="1200"/>
              </a:spcBef>
              <a:spcAft>
                <a:spcPts val="0"/>
              </a:spcAft>
              <a:buNone/>
            </a:pPr>
            <a:r>
              <a:rPr i="1" lang="en"/>
              <a:t>“I see this frustrate you, tell me more? Yes i see.. what else? “</a:t>
            </a:r>
            <a:endParaRPr i="1"/>
          </a:p>
          <a:p>
            <a:pPr indent="0" lvl="0" marL="0" rtl="0" algn="ctr">
              <a:spcBef>
                <a:spcPts val="1200"/>
              </a:spcBef>
              <a:spcAft>
                <a:spcPts val="0"/>
              </a:spcAft>
              <a:buNone/>
            </a:pPr>
            <a:r>
              <a:rPr lang="en"/>
              <a:t>When someone get excited or share something that frustrate them - </a:t>
            </a:r>
            <a:endParaRPr/>
          </a:p>
          <a:p>
            <a:pPr indent="0" lvl="0" marL="0" rtl="0" algn="ctr">
              <a:spcBef>
                <a:spcPts val="1200"/>
              </a:spcBef>
              <a:spcAft>
                <a:spcPts val="0"/>
              </a:spcAft>
              <a:buNone/>
            </a:pPr>
            <a:r>
              <a:rPr lang="en"/>
              <a:t>DIG in, something is there! </a:t>
            </a:r>
            <a:endParaRPr/>
          </a:p>
          <a:p>
            <a:pPr indent="0" lvl="0" marL="0" rtl="0" algn="ctr">
              <a:spcBef>
                <a:spcPts val="1200"/>
              </a:spcBef>
              <a:spcAft>
                <a:spcPts val="1200"/>
              </a:spcAft>
              <a:buNone/>
            </a:pPr>
            <a:r>
              <a:t/>
            </a:r>
            <a:endParaRPr i="1"/>
          </a:p>
        </p:txBody>
      </p:sp>
      <p:pic>
        <p:nvPicPr>
          <p:cNvPr id="139" name="Google Shape;139;p26"/>
          <p:cNvPicPr preferRelativeResize="0"/>
          <p:nvPr/>
        </p:nvPicPr>
        <p:blipFill>
          <a:blip r:embed="rId3">
            <a:alphaModFix/>
          </a:blip>
          <a:stretch>
            <a:fillRect/>
          </a:stretch>
        </p:blipFill>
        <p:spPr>
          <a:xfrm>
            <a:off x="1012448" y="1225179"/>
            <a:ext cx="2764099" cy="1839850"/>
          </a:xfrm>
          <a:prstGeom prst="rect">
            <a:avLst/>
          </a:prstGeom>
          <a:noFill/>
          <a:ln>
            <a:noFill/>
          </a:ln>
        </p:spPr>
      </p:pic>
      <p:sp>
        <p:nvSpPr>
          <p:cNvPr id="140" name="Google Shape;140;p26"/>
          <p:cNvSpPr txBox="1"/>
          <p:nvPr/>
        </p:nvSpPr>
        <p:spPr>
          <a:xfrm>
            <a:off x="5331775" y="1225175"/>
            <a:ext cx="34368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Questions to dig into emotional signals: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“Tell me more about that.”</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“That seems to really bug you — I bet there’s a story here.”</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“What makes it so awful?”</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“Why haven’t you been able to fix this already?”</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“You seem pretty excited about that — it’s a big deal?”</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“Why so happy?”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“Go 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frame the conversation? Casual </a:t>
            </a:r>
            <a:endParaRPr/>
          </a:p>
        </p:txBody>
      </p:sp>
      <p:sp>
        <p:nvSpPr>
          <p:cNvPr id="146" name="Google Shape;146;p27"/>
          <p:cNvSpPr txBox="1"/>
          <p:nvPr>
            <p:ph idx="1" type="body"/>
          </p:nvPr>
        </p:nvSpPr>
        <p:spPr>
          <a:xfrm>
            <a:off x="464100" y="1304875"/>
            <a:ext cx="3960300" cy="36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Good</a:t>
            </a:r>
            <a:endParaRPr b="1" sz="1500"/>
          </a:p>
          <a:p>
            <a:pPr indent="0" lvl="0" marL="0" rtl="0" algn="l">
              <a:spcBef>
                <a:spcPts val="1200"/>
              </a:spcBef>
              <a:spcAft>
                <a:spcPts val="0"/>
              </a:spcAft>
              <a:buNone/>
            </a:pPr>
            <a:r>
              <a:rPr b="1" lang="en" sz="1500"/>
              <a:t>Keep it casual </a:t>
            </a:r>
            <a:endParaRPr b="1" sz="1500"/>
          </a:p>
          <a:p>
            <a:pPr indent="-323850" lvl="0" marL="457200" rtl="0" algn="l">
              <a:spcBef>
                <a:spcPts val="1200"/>
              </a:spcBef>
              <a:spcAft>
                <a:spcPts val="0"/>
              </a:spcAft>
              <a:buSzPts val="1500"/>
              <a:buChar char="❏"/>
            </a:pPr>
            <a:r>
              <a:rPr lang="en" sz="1500"/>
              <a:t>Ideal: one one-meeting about the 3 best questions </a:t>
            </a:r>
            <a:endParaRPr sz="1500"/>
          </a:p>
          <a:p>
            <a:pPr indent="-323850" lvl="0" marL="457200" rtl="0" algn="l">
              <a:spcBef>
                <a:spcPts val="0"/>
              </a:spcBef>
              <a:spcAft>
                <a:spcPts val="0"/>
              </a:spcAft>
              <a:buSzPts val="1500"/>
              <a:buChar char="❏"/>
            </a:pPr>
            <a:r>
              <a:rPr b="1" lang="en" sz="1500"/>
              <a:t>Instead of asking: Do you have a time for a meeting with me? Ask simply your 3 questions, casually during a conversation. Pick one and add it in your email outreach. </a:t>
            </a:r>
            <a:endParaRPr b="1" sz="1500"/>
          </a:p>
          <a:p>
            <a:pPr indent="-323850" lvl="0" marL="457200" rtl="0" algn="l">
              <a:spcBef>
                <a:spcPts val="0"/>
              </a:spcBef>
              <a:spcAft>
                <a:spcPts val="0"/>
              </a:spcAft>
              <a:buSzPts val="1500"/>
              <a:buChar char="❏"/>
            </a:pPr>
            <a:r>
              <a:rPr lang="en" sz="1500"/>
              <a:t>Takes maybe 5-15 mins </a:t>
            </a:r>
            <a:endParaRPr sz="1500"/>
          </a:p>
        </p:txBody>
      </p:sp>
      <p:sp>
        <p:nvSpPr>
          <p:cNvPr id="147" name="Google Shape;147;p27"/>
          <p:cNvSpPr txBox="1"/>
          <p:nvPr>
            <p:ph idx="1" type="body"/>
          </p:nvPr>
        </p:nvSpPr>
        <p:spPr>
          <a:xfrm>
            <a:off x="4786925" y="1304875"/>
            <a:ext cx="39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Bad</a:t>
            </a:r>
            <a:endParaRPr b="1" sz="1500"/>
          </a:p>
          <a:p>
            <a:pPr indent="-323850" lvl="0" marL="457200" rtl="0" algn="l">
              <a:spcBef>
                <a:spcPts val="1200"/>
              </a:spcBef>
              <a:spcAft>
                <a:spcPts val="0"/>
              </a:spcAft>
              <a:buSzPts val="1500"/>
              <a:buChar char="❏"/>
            </a:pPr>
            <a:r>
              <a:rPr lang="en" sz="1500"/>
              <a:t>Customer development  advises to have 3 meetings: </a:t>
            </a:r>
            <a:endParaRPr sz="1500"/>
          </a:p>
          <a:p>
            <a:pPr indent="-323850" lvl="1" marL="914400" rtl="0" algn="l">
              <a:spcBef>
                <a:spcPts val="0"/>
              </a:spcBef>
              <a:spcAft>
                <a:spcPts val="0"/>
              </a:spcAft>
              <a:buSzPts val="1500"/>
              <a:buChar char="❏"/>
            </a:pPr>
            <a:r>
              <a:rPr lang="en" sz="1500"/>
              <a:t>1) the first about the customer and their problem </a:t>
            </a:r>
            <a:endParaRPr sz="1500"/>
          </a:p>
          <a:p>
            <a:pPr indent="-323850" lvl="1" marL="914400" rtl="0" algn="l">
              <a:spcBef>
                <a:spcPts val="0"/>
              </a:spcBef>
              <a:spcAft>
                <a:spcPts val="0"/>
              </a:spcAft>
              <a:buSzPts val="1500"/>
              <a:buChar char="❏"/>
            </a:pPr>
            <a:r>
              <a:rPr lang="en" sz="1500"/>
              <a:t>2) the second about your solution </a:t>
            </a:r>
            <a:endParaRPr sz="1500"/>
          </a:p>
          <a:p>
            <a:pPr indent="-323850" lvl="1" marL="914400" rtl="0" algn="l">
              <a:spcBef>
                <a:spcPts val="0"/>
              </a:spcBef>
              <a:spcAft>
                <a:spcPts val="0"/>
              </a:spcAft>
              <a:buSzPts val="1500"/>
              <a:buChar char="❏"/>
            </a:pPr>
            <a:r>
              <a:rPr lang="en" sz="1500"/>
              <a:t>3) the third to sell a product </a:t>
            </a:r>
            <a:endParaRPr sz="1500"/>
          </a:p>
          <a:p>
            <a:pPr indent="-323850" lvl="0" marL="457200" rtl="0" algn="l">
              <a:spcBef>
                <a:spcPts val="0"/>
              </a:spcBef>
              <a:spcAft>
                <a:spcPts val="0"/>
              </a:spcAft>
              <a:buSzPts val="1500"/>
              <a:buChar char="❏"/>
            </a:pPr>
            <a:r>
              <a:rPr lang="en" sz="1500"/>
              <a:t>That takes a lot of time </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Commitments &amp; Advancements </a:t>
            </a:r>
            <a:endParaRPr b="1"/>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Time commitment</a:t>
            </a:r>
            <a:endParaRPr/>
          </a:p>
          <a:p>
            <a:pPr indent="-317500" lvl="1" marL="914400" rtl="0" algn="l">
              <a:spcBef>
                <a:spcPts val="0"/>
              </a:spcBef>
              <a:spcAft>
                <a:spcPts val="0"/>
              </a:spcAft>
              <a:buSzPts val="1400"/>
              <a:buChar char="❏"/>
            </a:pPr>
            <a:r>
              <a:rPr lang="en"/>
              <a:t>Clear next meeting with </a:t>
            </a:r>
            <a:r>
              <a:rPr lang="en"/>
              <a:t>known goals </a:t>
            </a:r>
            <a:endParaRPr/>
          </a:p>
          <a:p>
            <a:pPr indent="-317500" lvl="1" marL="914400" rtl="0" algn="l">
              <a:spcBef>
                <a:spcPts val="0"/>
              </a:spcBef>
              <a:spcAft>
                <a:spcPts val="0"/>
              </a:spcAft>
              <a:buSzPts val="1400"/>
              <a:buChar char="❏"/>
            </a:pPr>
            <a:r>
              <a:rPr lang="en"/>
              <a:t>Sitting down to give feedback on wireframes </a:t>
            </a:r>
            <a:endParaRPr/>
          </a:p>
          <a:p>
            <a:pPr indent="-317500" lvl="1" marL="914400" rtl="0" algn="l">
              <a:spcBef>
                <a:spcPts val="0"/>
              </a:spcBef>
              <a:spcAft>
                <a:spcPts val="0"/>
              </a:spcAft>
              <a:buSzPts val="1400"/>
              <a:buChar char="❏"/>
            </a:pPr>
            <a:r>
              <a:rPr lang="en"/>
              <a:t>Using a trial themselves for a non-trivial period </a:t>
            </a:r>
            <a:endParaRPr/>
          </a:p>
          <a:p>
            <a:pPr indent="-342900" lvl="0" marL="457200" rtl="0" algn="l">
              <a:spcBef>
                <a:spcPts val="0"/>
              </a:spcBef>
              <a:spcAft>
                <a:spcPts val="0"/>
              </a:spcAft>
              <a:buSzPts val="1800"/>
              <a:buChar char="❏"/>
            </a:pPr>
            <a:r>
              <a:rPr lang="en"/>
              <a:t>Reputation risk ( Social currency) </a:t>
            </a:r>
            <a:endParaRPr/>
          </a:p>
          <a:p>
            <a:pPr indent="-317500" lvl="1" marL="914400" rtl="0" algn="l">
              <a:spcBef>
                <a:spcPts val="0"/>
              </a:spcBef>
              <a:spcAft>
                <a:spcPts val="0"/>
              </a:spcAft>
              <a:buSzPts val="1400"/>
              <a:buChar char="❏"/>
            </a:pPr>
            <a:r>
              <a:rPr lang="en"/>
              <a:t>Intro to peers or team </a:t>
            </a:r>
            <a:endParaRPr/>
          </a:p>
          <a:p>
            <a:pPr indent="-317500" lvl="1" marL="914400" rtl="0" algn="l">
              <a:spcBef>
                <a:spcPts val="0"/>
              </a:spcBef>
              <a:spcAft>
                <a:spcPts val="0"/>
              </a:spcAft>
              <a:buSzPts val="1400"/>
              <a:buChar char="❏"/>
            </a:pPr>
            <a:r>
              <a:rPr lang="en"/>
              <a:t>Intro to a decision maker ( Boss,Spouse,lawyer) </a:t>
            </a:r>
            <a:endParaRPr/>
          </a:p>
          <a:p>
            <a:pPr indent="-317500" lvl="1" marL="914400" rtl="0" algn="l">
              <a:spcBef>
                <a:spcPts val="0"/>
              </a:spcBef>
              <a:spcAft>
                <a:spcPts val="0"/>
              </a:spcAft>
              <a:buSzPts val="1400"/>
              <a:buChar char="❏"/>
            </a:pPr>
            <a:r>
              <a:rPr lang="en"/>
              <a:t>Giving a public testimonial or case study </a:t>
            </a:r>
            <a:endParaRPr/>
          </a:p>
          <a:p>
            <a:pPr indent="-342900" lvl="0" marL="457200" rtl="0" algn="l">
              <a:spcBef>
                <a:spcPts val="0"/>
              </a:spcBef>
              <a:spcAft>
                <a:spcPts val="0"/>
              </a:spcAft>
              <a:buSzPts val="1800"/>
              <a:buChar char="❏"/>
            </a:pPr>
            <a:r>
              <a:rPr lang="en"/>
              <a:t>Money </a:t>
            </a:r>
            <a:endParaRPr/>
          </a:p>
          <a:p>
            <a:pPr indent="-317500" lvl="1" marL="914400" rtl="0" algn="l">
              <a:spcBef>
                <a:spcPts val="0"/>
              </a:spcBef>
              <a:spcAft>
                <a:spcPts val="0"/>
              </a:spcAft>
              <a:buSzPts val="1400"/>
              <a:buChar char="❏"/>
            </a:pPr>
            <a:r>
              <a:rPr lang="en"/>
              <a:t>Letter of intent ( non -legal but gentle agreement to purchase once ready)</a:t>
            </a:r>
            <a:endParaRPr/>
          </a:p>
          <a:p>
            <a:pPr indent="-317500" lvl="1" marL="914400" rtl="0" algn="l">
              <a:spcBef>
                <a:spcPts val="0"/>
              </a:spcBef>
              <a:spcAft>
                <a:spcPts val="0"/>
              </a:spcAft>
              <a:buSzPts val="1400"/>
              <a:buChar char="❏"/>
            </a:pPr>
            <a:r>
              <a:rPr lang="en"/>
              <a:t>Pre-order </a:t>
            </a:r>
            <a:endParaRPr/>
          </a:p>
          <a:p>
            <a:pPr indent="-317500" lvl="1" marL="914400" rtl="0" algn="l">
              <a:spcBef>
                <a:spcPts val="0"/>
              </a:spcBef>
              <a:spcAft>
                <a:spcPts val="0"/>
              </a:spcAft>
              <a:buSzPts val="1400"/>
              <a:buChar char="❏"/>
            </a:pPr>
            <a:r>
              <a:rPr lang="en"/>
              <a:t>Deposit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177975" y="373025"/>
            <a:ext cx="929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Discovery phase evidence </a:t>
            </a:r>
            <a:endParaRPr/>
          </a:p>
        </p:txBody>
      </p:sp>
      <p:pic>
        <p:nvPicPr>
          <p:cNvPr id="159" name="Google Shape;159;p29"/>
          <p:cNvPicPr preferRelativeResize="0"/>
          <p:nvPr/>
        </p:nvPicPr>
        <p:blipFill>
          <a:blip r:embed="rId3">
            <a:alphaModFix/>
          </a:blip>
          <a:stretch>
            <a:fillRect/>
          </a:stretch>
        </p:blipFill>
        <p:spPr>
          <a:xfrm>
            <a:off x="1038175" y="1130900"/>
            <a:ext cx="7067651" cy="3349575"/>
          </a:xfrm>
          <a:prstGeom prst="rect">
            <a:avLst/>
          </a:prstGeom>
          <a:noFill/>
          <a:ln>
            <a:noFill/>
          </a:ln>
        </p:spPr>
      </p:pic>
      <p:sp>
        <p:nvSpPr>
          <p:cNvPr id="160" name="Google Shape;160;p29"/>
          <p:cNvSpPr txBox="1"/>
          <p:nvPr>
            <p:ph type="title"/>
          </p:nvPr>
        </p:nvSpPr>
        <p:spPr>
          <a:xfrm>
            <a:off x="374700" y="4586200"/>
            <a:ext cx="8531400" cy="351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t>I</a:t>
            </a:r>
            <a:r>
              <a:rPr lang="en" sz="2000"/>
              <a:t>f you know the answers of these questions, move to </a:t>
            </a:r>
            <a:r>
              <a:rPr lang="en" sz="2000"/>
              <a:t>MVP solution design</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to find customers </a:t>
            </a:r>
            <a:endParaRPr/>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Identify customer segment &amp; attributes</a:t>
            </a:r>
            <a:endParaRPr/>
          </a:p>
        </p:txBody>
      </p:sp>
      <p:sp>
        <p:nvSpPr>
          <p:cNvPr id="172" name="Google Shape;172;p31"/>
          <p:cNvSpPr txBox="1"/>
          <p:nvPr>
            <p:ph idx="1" type="body"/>
          </p:nvPr>
        </p:nvSpPr>
        <p:spPr>
          <a:xfrm>
            <a:off x="311700" y="1152475"/>
            <a:ext cx="8520600" cy="3729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How do your customers look like? </a:t>
            </a:r>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b="1"/>
          </a:p>
          <a:p>
            <a:pPr indent="0" lvl="0" marL="457200" rtl="0" algn="l">
              <a:spcBef>
                <a:spcPts val="1200"/>
              </a:spcBef>
              <a:spcAft>
                <a:spcPts val="0"/>
              </a:spcAft>
              <a:buNone/>
            </a:pPr>
            <a:r>
              <a:t/>
            </a:r>
            <a:endParaRPr b="1"/>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Pick 2-3 different customer segments and </a:t>
            </a:r>
            <a:r>
              <a:rPr lang="en"/>
              <a:t>initiate</a:t>
            </a:r>
            <a:r>
              <a:rPr lang="en"/>
              <a:t> conversations </a:t>
            </a:r>
            <a:endParaRPr/>
          </a:p>
          <a:p>
            <a:pPr indent="-342900" lvl="0" marL="457200" rtl="0" algn="l">
              <a:spcBef>
                <a:spcPts val="0"/>
              </a:spcBef>
              <a:spcAft>
                <a:spcPts val="0"/>
              </a:spcAft>
              <a:buSzPts val="1800"/>
              <a:buChar char="●"/>
            </a:pPr>
            <a:r>
              <a:rPr lang="en"/>
              <a:t>You will start hearing the same thing after 4-5 interviews, if you are hearing new things after 10+ interview your segment is too broad.</a:t>
            </a:r>
            <a:endParaRPr/>
          </a:p>
          <a:p>
            <a:pPr indent="-342900" lvl="0" marL="457200" rtl="0" algn="l">
              <a:spcBef>
                <a:spcPts val="0"/>
              </a:spcBef>
              <a:spcAft>
                <a:spcPts val="0"/>
              </a:spcAft>
              <a:buSzPts val="1800"/>
              <a:buChar char="●"/>
            </a:pPr>
            <a:r>
              <a:rPr b="1" lang="en"/>
              <a:t>If you can’t find them, you’ll never advertise or sell to them  </a:t>
            </a:r>
            <a:endParaRPr b="1"/>
          </a:p>
        </p:txBody>
      </p:sp>
      <p:graphicFrame>
        <p:nvGraphicFramePr>
          <p:cNvPr id="173" name="Google Shape;173;p31"/>
          <p:cNvGraphicFramePr/>
          <p:nvPr/>
        </p:nvGraphicFramePr>
        <p:xfrm>
          <a:off x="912500" y="1905025"/>
          <a:ext cx="3000000" cy="3000000"/>
        </p:xfrm>
        <a:graphic>
          <a:graphicData uri="http://schemas.openxmlformats.org/drawingml/2006/table">
            <a:tbl>
              <a:tblPr>
                <a:noFill/>
                <a:tableStyleId>{ABE3F391-984D-439F-A3E7-F077EB19B148}</a:tableStyleId>
              </a:tblPr>
              <a:tblGrid>
                <a:gridCol w="3619500"/>
                <a:gridCol w="3619500"/>
              </a:tblGrid>
              <a:tr h="381000">
                <a:tc>
                  <a:txBody>
                    <a:bodyPr/>
                    <a:lstStyle/>
                    <a:p>
                      <a:pPr indent="0" lvl="0" marL="0" rtl="0" algn="ctr">
                        <a:spcBef>
                          <a:spcPts val="0"/>
                        </a:spcBef>
                        <a:spcAft>
                          <a:spcPts val="0"/>
                        </a:spcAft>
                        <a:buNone/>
                      </a:pPr>
                      <a:r>
                        <a:rPr b="1" lang="en"/>
                        <a:t>B2B ( Business to Business) </a:t>
                      </a:r>
                      <a:endParaRPr b="1"/>
                    </a:p>
                  </a:txBody>
                  <a:tcPr marT="91425" marB="91425" marR="91425" marL="91425"/>
                </a:tc>
                <a:tc>
                  <a:txBody>
                    <a:bodyPr/>
                    <a:lstStyle/>
                    <a:p>
                      <a:pPr indent="0" lvl="0" marL="0" rtl="0" algn="ctr">
                        <a:spcBef>
                          <a:spcPts val="0"/>
                        </a:spcBef>
                        <a:spcAft>
                          <a:spcPts val="0"/>
                        </a:spcAft>
                        <a:buNone/>
                      </a:pPr>
                      <a:r>
                        <a:rPr b="1" lang="en"/>
                        <a:t>B2C ( business to consumers)</a:t>
                      </a:r>
                      <a:endParaRPr b="1"/>
                    </a:p>
                  </a:txBody>
                  <a:tcPr marT="91425" marB="91425" marR="91425" marL="91425"/>
                </a:tc>
              </a:tr>
              <a:tr h="381000">
                <a:tc>
                  <a:txBody>
                    <a:bodyPr/>
                    <a:lstStyle/>
                    <a:p>
                      <a:pPr indent="-323850" lvl="1" marL="914400" rtl="0" algn="l">
                        <a:lnSpc>
                          <a:spcPct val="115000"/>
                        </a:lnSpc>
                        <a:spcBef>
                          <a:spcPts val="0"/>
                        </a:spcBef>
                        <a:spcAft>
                          <a:spcPts val="0"/>
                        </a:spcAft>
                        <a:buClr>
                          <a:schemeClr val="dk2"/>
                        </a:buClr>
                        <a:buSzPts val="1500"/>
                        <a:buChar char="-"/>
                      </a:pPr>
                      <a:r>
                        <a:rPr lang="en" sz="1500">
                          <a:solidFill>
                            <a:schemeClr val="dk2"/>
                          </a:solidFill>
                        </a:rPr>
                        <a:t>Company size </a:t>
                      </a:r>
                      <a:endParaRPr sz="1500">
                        <a:solidFill>
                          <a:schemeClr val="dk2"/>
                        </a:solidFill>
                      </a:endParaRPr>
                    </a:p>
                    <a:p>
                      <a:pPr indent="-323850" lvl="1" marL="914400" rtl="0" algn="l">
                        <a:lnSpc>
                          <a:spcPct val="115000"/>
                        </a:lnSpc>
                        <a:spcBef>
                          <a:spcPts val="0"/>
                        </a:spcBef>
                        <a:spcAft>
                          <a:spcPts val="0"/>
                        </a:spcAft>
                        <a:buClr>
                          <a:schemeClr val="dk2"/>
                        </a:buClr>
                        <a:buSzPts val="1500"/>
                        <a:buChar char="-"/>
                      </a:pPr>
                      <a:r>
                        <a:rPr lang="en" sz="1500">
                          <a:solidFill>
                            <a:schemeClr val="dk2"/>
                          </a:solidFill>
                        </a:rPr>
                        <a:t>Industry </a:t>
                      </a:r>
                      <a:endParaRPr sz="1500">
                        <a:solidFill>
                          <a:schemeClr val="dk2"/>
                        </a:solidFill>
                      </a:endParaRPr>
                    </a:p>
                    <a:p>
                      <a:pPr indent="-323850" lvl="1" marL="914400" rtl="0" algn="l">
                        <a:lnSpc>
                          <a:spcPct val="115000"/>
                        </a:lnSpc>
                        <a:spcBef>
                          <a:spcPts val="0"/>
                        </a:spcBef>
                        <a:spcAft>
                          <a:spcPts val="0"/>
                        </a:spcAft>
                        <a:buClr>
                          <a:schemeClr val="dk2"/>
                        </a:buClr>
                        <a:buSzPts val="1500"/>
                        <a:buChar char="-"/>
                      </a:pPr>
                      <a:r>
                        <a:rPr lang="en" sz="1500">
                          <a:solidFill>
                            <a:schemeClr val="dk2"/>
                          </a:solidFill>
                        </a:rPr>
                        <a:t>Role/ title </a:t>
                      </a:r>
                      <a:endParaRPr sz="1500"/>
                    </a:p>
                  </a:txBody>
                  <a:tcPr marT="91425" marB="91425" marR="91425" marL="91425"/>
                </a:tc>
                <a:tc>
                  <a:txBody>
                    <a:bodyPr/>
                    <a:lstStyle/>
                    <a:p>
                      <a:pPr indent="-323850" lvl="0" marL="457200" rtl="0" algn="l">
                        <a:lnSpc>
                          <a:spcPct val="115000"/>
                        </a:lnSpc>
                        <a:spcBef>
                          <a:spcPts val="0"/>
                        </a:spcBef>
                        <a:spcAft>
                          <a:spcPts val="0"/>
                        </a:spcAft>
                        <a:buClr>
                          <a:schemeClr val="dk2"/>
                        </a:buClr>
                        <a:buSzPts val="1500"/>
                        <a:buChar char="-"/>
                      </a:pPr>
                      <a:r>
                        <a:rPr lang="en" sz="1500">
                          <a:solidFill>
                            <a:schemeClr val="dk2"/>
                          </a:solidFill>
                        </a:rPr>
                        <a:t> Demographics: age, gender, profession, income layer, interests, single/family, etc.) </a:t>
                      </a:r>
                      <a:endParaRPr sz="1500"/>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Mom’s test: </a:t>
            </a:r>
            <a:endParaRPr/>
          </a:p>
          <a:p>
            <a:pPr indent="-342900" lvl="0" marL="457200" rtl="0" algn="l">
              <a:spcBef>
                <a:spcPts val="1200"/>
              </a:spcBef>
              <a:spcAft>
                <a:spcPts val="0"/>
              </a:spcAft>
              <a:buSzPts val="1800"/>
              <a:buChar char="-"/>
            </a:pPr>
            <a:r>
              <a:rPr lang="en"/>
              <a:t>What is the </a:t>
            </a:r>
            <a:r>
              <a:rPr lang="en"/>
              <a:t>problem</a:t>
            </a:r>
            <a:r>
              <a:rPr lang="en"/>
              <a:t>? </a:t>
            </a:r>
            <a:endParaRPr/>
          </a:p>
          <a:p>
            <a:pPr indent="-342900" lvl="0" marL="457200" rtl="0" algn="l">
              <a:spcBef>
                <a:spcPts val="0"/>
              </a:spcBef>
              <a:spcAft>
                <a:spcPts val="0"/>
              </a:spcAft>
              <a:buSzPts val="1800"/>
              <a:buChar char="-"/>
            </a:pPr>
            <a:r>
              <a:rPr lang="en"/>
              <a:t>How to talk to customers ?</a:t>
            </a:r>
            <a:endParaRPr/>
          </a:p>
          <a:p>
            <a:pPr indent="-342900" lvl="0" marL="457200" rtl="0" algn="l">
              <a:spcBef>
                <a:spcPts val="0"/>
              </a:spcBef>
              <a:spcAft>
                <a:spcPts val="0"/>
              </a:spcAft>
              <a:buSzPts val="1800"/>
              <a:buChar char="-"/>
            </a:pPr>
            <a:r>
              <a:rPr lang="en"/>
              <a:t>How to ask questions?</a:t>
            </a:r>
            <a:endParaRPr/>
          </a:p>
          <a:p>
            <a:pPr indent="-342900" lvl="0" marL="457200" rtl="0" algn="l">
              <a:spcBef>
                <a:spcPts val="0"/>
              </a:spcBef>
              <a:spcAft>
                <a:spcPts val="0"/>
              </a:spcAft>
              <a:buSzPts val="1800"/>
              <a:buChar char="-"/>
            </a:pPr>
            <a:r>
              <a:rPr lang="en"/>
              <a:t>Who to talk to?</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Finding Initial Conversation </a:t>
            </a:r>
            <a:endParaRPr/>
          </a:p>
        </p:txBody>
      </p:sp>
      <p:sp>
        <p:nvSpPr>
          <p:cNvPr id="179" name="Google Shape;179;p32"/>
          <p:cNvSpPr txBox="1"/>
          <p:nvPr>
            <p:ph idx="1" type="body"/>
          </p:nvPr>
        </p:nvSpPr>
        <p:spPr>
          <a:xfrm>
            <a:off x="464100" y="1304875"/>
            <a:ext cx="7950000" cy="36975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Cold Calls/emails- 2 out of 100 will talk to you  </a:t>
            </a:r>
            <a:endParaRPr/>
          </a:p>
          <a:p>
            <a:pPr indent="-342900" lvl="0" marL="457200" rtl="0" algn="l">
              <a:spcBef>
                <a:spcPts val="0"/>
              </a:spcBef>
              <a:spcAft>
                <a:spcPts val="0"/>
              </a:spcAft>
              <a:buSzPts val="1800"/>
              <a:buChar char="❏"/>
            </a:pPr>
            <a:r>
              <a:rPr lang="en"/>
              <a:t>Serendipity - there are often cool people already around you </a:t>
            </a:r>
            <a:endParaRPr/>
          </a:p>
          <a:p>
            <a:pPr indent="-342900" lvl="0" marL="457200" rtl="0" algn="l">
              <a:spcBef>
                <a:spcPts val="0"/>
              </a:spcBef>
              <a:spcAft>
                <a:spcPts val="0"/>
              </a:spcAft>
              <a:buSzPts val="1800"/>
              <a:buChar char="❏"/>
            </a:pPr>
            <a:r>
              <a:rPr lang="en"/>
              <a:t>Find a good excuse: </a:t>
            </a:r>
            <a:endParaRPr/>
          </a:p>
          <a:p>
            <a:pPr indent="-260350" lvl="1" marL="914400" rtl="0" algn="l">
              <a:spcBef>
                <a:spcPts val="0"/>
              </a:spcBef>
              <a:spcAft>
                <a:spcPts val="0"/>
              </a:spcAft>
              <a:buSzPts val="1400"/>
              <a:buChar char="❏"/>
            </a:pPr>
            <a:r>
              <a:rPr lang="en"/>
              <a:t>I do my PhD on…. Can i ask you some questions </a:t>
            </a:r>
            <a:endParaRPr/>
          </a:p>
          <a:p>
            <a:pPr indent="-260350" lvl="1" marL="914400" rtl="0" algn="l">
              <a:spcBef>
                <a:spcPts val="0"/>
              </a:spcBef>
              <a:spcAft>
                <a:spcPts val="0"/>
              </a:spcAft>
              <a:buSzPts val="1400"/>
              <a:buChar char="❏"/>
            </a:pPr>
            <a:r>
              <a:rPr lang="en"/>
              <a:t>I’m a student in … </a:t>
            </a:r>
            <a:endParaRPr/>
          </a:p>
          <a:p>
            <a:pPr indent="-342900" lvl="0" marL="457200" rtl="0" algn="l">
              <a:spcBef>
                <a:spcPts val="0"/>
              </a:spcBef>
              <a:spcAft>
                <a:spcPts val="0"/>
              </a:spcAft>
              <a:buSzPts val="1800"/>
              <a:buChar char="❏"/>
            </a:pPr>
            <a:r>
              <a:rPr lang="en"/>
              <a:t>Immerse yourself in where </a:t>
            </a:r>
            <a:r>
              <a:rPr i="1" lang="en"/>
              <a:t>they</a:t>
            </a:r>
            <a:r>
              <a:rPr lang="en"/>
              <a:t> are</a:t>
            </a:r>
            <a:endParaRPr/>
          </a:p>
          <a:p>
            <a:pPr indent="-342900" lvl="0" marL="457200" rtl="0" algn="l">
              <a:spcBef>
                <a:spcPts val="0"/>
              </a:spcBef>
              <a:spcAft>
                <a:spcPts val="0"/>
              </a:spcAft>
              <a:buSzPts val="1800"/>
              <a:buChar char="❏"/>
            </a:pPr>
            <a:r>
              <a:rPr lang="en"/>
              <a:t>Social media platforms</a:t>
            </a:r>
            <a:endParaRPr/>
          </a:p>
          <a:p>
            <a:pPr indent="-342900" lvl="0" marL="457200" rtl="0" algn="l">
              <a:spcBef>
                <a:spcPts val="0"/>
              </a:spcBef>
              <a:spcAft>
                <a:spcPts val="0"/>
              </a:spcAft>
              <a:buSzPts val="1800"/>
              <a:buChar char="❏"/>
            </a:pPr>
            <a:r>
              <a:rPr lang="en"/>
              <a:t>Organize meetups </a:t>
            </a:r>
            <a:endParaRPr/>
          </a:p>
          <a:p>
            <a:pPr indent="-342900" lvl="0" marL="457200" rtl="0" algn="l">
              <a:spcBef>
                <a:spcPts val="0"/>
              </a:spcBef>
              <a:spcAft>
                <a:spcPts val="0"/>
              </a:spcAft>
              <a:buSzPts val="1800"/>
              <a:buChar char="❏"/>
            </a:pPr>
            <a:r>
              <a:rPr lang="en"/>
              <a:t>Landing pages </a:t>
            </a:r>
            <a:endParaRPr/>
          </a:p>
          <a:p>
            <a:pPr indent="-342900" lvl="0" marL="457200" rtl="0" algn="l">
              <a:spcBef>
                <a:spcPts val="0"/>
              </a:spcBef>
              <a:spcAft>
                <a:spcPts val="0"/>
              </a:spcAft>
              <a:buSzPts val="1800"/>
              <a:buChar char="❏"/>
            </a:pPr>
            <a:r>
              <a:rPr lang="en"/>
              <a:t>Industry blogging </a:t>
            </a:r>
            <a:endParaRPr/>
          </a:p>
          <a:p>
            <a:pPr indent="-342900" lvl="0" marL="457200" rtl="0" algn="l">
              <a:spcBef>
                <a:spcPts val="0"/>
              </a:spcBef>
              <a:spcAft>
                <a:spcPts val="0"/>
              </a:spcAft>
              <a:buSzPts val="1800"/>
              <a:buChar char="❏"/>
            </a:pPr>
            <a:r>
              <a:rPr lang="en"/>
              <a:t>Get clever :) </a:t>
            </a:r>
            <a:endParaRPr/>
          </a:p>
          <a:p>
            <a:pPr indent="-342900" lvl="0" marL="457200" rtl="0" algn="l">
              <a:spcBef>
                <a:spcPts val="0"/>
              </a:spcBef>
              <a:spcAft>
                <a:spcPts val="0"/>
              </a:spcAft>
              <a:buSzPts val="1800"/>
              <a:buChar char="❏"/>
            </a:pPr>
            <a:r>
              <a:rPr b="1" lang="en"/>
              <a:t>“</a:t>
            </a:r>
            <a:r>
              <a:rPr b="1" lang="en"/>
              <a:t>The goal of cold conversation is to stop having them”</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2: Creating warm intros Initial Conversation </a:t>
            </a:r>
            <a:endParaRPr/>
          </a:p>
        </p:txBody>
      </p:sp>
      <p:sp>
        <p:nvSpPr>
          <p:cNvPr id="185" name="Google Shape;185;p33"/>
          <p:cNvSpPr txBox="1"/>
          <p:nvPr>
            <p:ph idx="1" type="body"/>
          </p:nvPr>
        </p:nvSpPr>
        <p:spPr>
          <a:xfrm>
            <a:off x="464100" y="1304875"/>
            <a:ext cx="7950000" cy="3697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6 degree of separations - “you can find anything you need if you ask for it a couple of times”</a:t>
            </a:r>
            <a:endParaRPr/>
          </a:p>
          <a:p>
            <a:pPr indent="-342900" lvl="0" marL="457200" rtl="0" algn="l">
              <a:spcBef>
                <a:spcPts val="0"/>
              </a:spcBef>
              <a:spcAft>
                <a:spcPts val="0"/>
              </a:spcAft>
              <a:buSzPts val="1800"/>
              <a:buChar char="❏"/>
            </a:pPr>
            <a:r>
              <a:rPr lang="en"/>
              <a:t>Industry advisors </a:t>
            </a:r>
            <a:endParaRPr/>
          </a:p>
          <a:p>
            <a:pPr indent="-342900" lvl="0" marL="457200" rtl="0" algn="l">
              <a:spcBef>
                <a:spcPts val="0"/>
              </a:spcBef>
              <a:spcAft>
                <a:spcPts val="0"/>
              </a:spcAft>
              <a:buSzPts val="1800"/>
              <a:buChar char="❏"/>
            </a:pPr>
            <a:r>
              <a:rPr lang="en"/>
              <a:t>Colleges ( Hint, hint) </a:t>
            </a:r>
            <a:endParaRPr/>
          </a:p>
          <a:p>
            <a:pPr indent="-342900" lvl="0" marL="457200" rtl="0" algn="l">
              <a:spcBef>
                <a:spcPts val="0"/>
              </a:spcBef>
              <a:spcAft>
                <a:spcPts val="0"/>
              </a:spcAft>
              <a:buSzPts val="1800"/>
              <a:buChar char="❏"/>
            </a:pPr>
            <a:r>
              <a:rPr lang="en"/>
              <a:t>Professors </a:t>
            </a:r>
            <a:endParaRPr/>
          </a:p>
          <a:p>
            <a:pPr indent="-342900" lvl="0" marL="457200" rtl="0" algn="l">
              <a:spcBef>
                <a:spcPts val="0"/>
              </a:spcBef>
              <a:spcAft>
                <a:spcPts val="0"/>
              </a:spcAft>
              <a:buSzPts val="1800"/>
              <a:buChar char="❏"/>
            </a:pPr>
            <a:r>
              <a:rPr lang="en"/>
              <a:t>Try to avoid a “real meeting”, if possible ( keep it casual) </a:t>
            </a:r>
            <a:endParaRPr/>
          </a:p>
          <a:p>
            <a:pPr indent="-260350" lvl="1" marL="914400" rtl="0" algn="l">
              <a:spcBef>
                <a:spcPts val="0"/>
              </a:spcBef>
              <a:spcAft>
                <a:spcPts val="0"/>
              </a:spcAft>
              <a:buSzPts val="1400"/>
              <a:buChar char="❏"/>
            </a:pPr>
            <a:r>
              <a:rPr lang="en"/>
              <a:t>Vision : what we aim for, broadly </a:t>
            </a:r>
            <a:endParaRPr/>
          </a:p>
          <a:p>
            <a:pPr indent="-260350" lvl="1" marL="914400" rtl="0" algn="l">
              <a:spcBef>
                <a:spcPts val="0"/>
              </a:spcBef>
              <a:spcAft>
                <a:spcPts val="0"/>
              </a:spcAft>
              <a:buSzPts val="1400"/>
              <a:buChar char="❏"/>
            </a:pPr>
            <a:r>
              <a:rPr lang="en"/>
              <a:t>Framing : why we meet you, what we expect </a:t>
            </a:r>
            <a:endParaRPr/>
          </a:p>
          <a:p>
            <a:pPr indent="-260350" lvl="1" marL="914400" rtl="0" algn="l">
              <a:spcBef>
                <a:spcPts val="0"/>
              </a:spcBef>
              <a:spcAft>
                <a:spcPts val="0"/>
              </a:spcAft>
              <a:buSzPts val="1400"/>
              <a:buChar char="❏"/>
            </a:pPr>
            <a:r>
              <a:rPr lang="en"/>
              <a:t>Weakness : why we need you </a:t>
            </a:r>
            <a:endParaRPr/>
          </a:p>
          <a:p>
            <a:pPr indent="-260350" lvl="1" marL="914400" rtl="0" algn="l">
              <a:spcBef>
                <a:spcPts val="0"/>
              </a:spcBef>
              <a:spcAft>
                <a:spcPts val="0"/>
              </a:spcAft>
              <a:buSzPts val="1400"/>
              <a:buChar char="❏"/>
            </a:pPr>
            <a:r>
              <a:rPr lang="en"/>
              <a:t>Pedestal:  a compliment </a:t>
            </a:r>
            <a:endParaRPr/>
          </a:p>
          <a:p>
            <a:pPr indent="-260350" lvl="1" marL="914400" rtl="0" algn="l">
              <a:spcBef>
                <a:spcPts val="0"/>
              </a:spcBef>
              <a:spcAft>
                <a:spcPts val="0"/>
              </a:spcAft>
              <a:buSzPts val="1400"/>
              <a:buChar char="❏"/>
            </a:pPr>
            <a:r>
              <a:rPr lang="en"/>
              <a:t>Ask: try to get more commitments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Customer conversation &amp; your team </a:t>
            </a:r>
            <a:endParaRPr/>
          </a:p>
        </p:txBody>
      </p:sp>
      <p:sp>
        <p:nvSpPr>
          <p:cNvPr id="191" name="Google Shape;191;p34"/>
          <p:cNvSpPr txBox="1"/>
          <p:nvPr>
            <p:ph idx="1" type="body"/>
          </p:nvPr>
        </p:nvSpPr>
        <p:spPr>
          <a:xfrm>
            <a:off x="464100" y="1304875"/>
            <a:ext cx="7950000" cy="36975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b="1" lang="en"/>
              <a:t>Prepping</a:t>
            </a:r>
            <a:r>
              <a:rPr lang="en"/>
              <a:t> - Together with your team </a:t>
            </a:r>
            <a:endParaRPr/>
          </a:p>
          <a:p>
            <a:pPr indent="-253682" lvl="1" marL="914400" rtl="0" algn="l">
              <a:spcBef>
                <a:spcPts val="0"/>
              </a:spcBef>
              <a:spcAft>
                <a:spcPts val="0"/>
              </a:spcAft>
              <a:buSzPct val="100000"/>
              <a:buChar char="❏"/>
            </a:pPr>
            <a:r>
              <a:rPr lang="en"/>
              <a:t>Choose the right 3 scary questions ( if the answer is on google, google it!) </a:t>
            </a:r>
            <a:endParaRPr/>
          </a:p>
          <a:p>
            <a:pPr indent="-253682" lvl="1" marL="914400" rtl="0" algn="l">
              <a:spcBef>
                <a:spcPts val="0"/>
              </a:spcBef>
              <a:spcAft>
                <a:spcPts val="0"/>
              </a:spcAft>
              <a:buSzPct val="100000"/>
              <a:buChar char="❏"/>
            </a:pPr>
            <a:r>
              <a:rPr lang="en"/>
              <a:t>Due </a:t>
            </a:r>
            <a:r>
              <a:rPr lang="en"/>
              <a:t>diligence</a:t>
            </a:r>
            <a:r>
              <a:rPr lang="en"/>
              <a:t> on X/ linkedin about your conversation partner </a:t>
            </a:r>
            <a:endParaRPr/>
          </a:p>
          <a:p>
            <a:pPr indent="-253682" lvl="1" marL="914400" rtl="0" algn="l">
              <a:spcBef>
                <a:spcPts val="0"/>
              </a:spcBef>
              <a:spcAft>
                <a:spcPts val="0"/>
              </a:spcAft>
              <a:buSzPct val="100000"/>
              <a:buChar char="❏"/>
            </a:pPr>
            <a:r>
              <a:rPr lang="en"/>
              <a:t>Write down your assumptions about a person to validate them later </a:t>
            </a:r>
            <a:endParaRPr/>
          </a:p>
          <a:p>
            <a:pPr indent="-253682" lvl="1" marL="914400" rtl="0" algn="l">
              <a:spcBef>
                <a:spcPts val="0"/>
              </a:spcBef>
              <a:spcAft>
                <a:spcPts val="0"/>
              </a:spcAft>
              <a:buSzPct val="100000"/>
              <a:buChar char="❏"/>
            </a:pPr>
            <a:r>
              <a:rPr lang="en"/>
              <a:t>Decide on what commitment you want </a:t>
            </a:r>
            <a:endParaRPr b="1"/>
          </a:p>
          <a:p>
            <a:pPr indent="-334327" lvl="0" marL="457200" rtl="0" algn="l">
              <a:spcBef>
                <a:spcPts val="0"/>
              </a:spcBef>
              <a:spcAft>
                <a:spcPts val="0"/>
              </a:spcAft>
              <a:buSzPct val="100000"/>
              <a:buChar char="❏"/>
            </a:pPr>
            <a:r>
              <a:rPr b="1" lang="en"/>
              <a:t>Doing</a:t>
            </a:r>
            <a:r>
              <a:rPr lang="en"/>
              <a:t> - </a:t>
            </a:r>
            <a:endParaRPr/>
          </a:p>
          <a:p>
            <a:pPr indent="-253682" lvl="1" marL="914400" rtl="0" algn="l">
              <a:spcBef>
                <a:spcPts val="0"/>
              </a:spcBef>
              <a:spcAft>
                <a:spcPts val="0"/>
              </a:spcAft>
              <a:buSzPct val="100000"/>
              <a:buChar char="❏"/>
            </a:pPr>
            <a:r>
              <a:rPr lang="en"/>
              <a:t>Who should who up </a:t>
            </a:r>
            <a:endParaRPr/>
          </a:p>
          <a:p>
            <a:pPr indent="-310832" lvl="2" marL="1828800" rtl="0" algn="l">
              <a:spcBef>
                <a:spcPts val="0"/>
              </a:spcBef>
              <a:spcAft>
                <a:spcPts val="0"/>
              </a:spcAft>
              <a:buSzPct val="100000"/>
              <a:buChar char="❏"/>
            </a:pPr>
            <a:r>
              <a:rPr lang="en"/>
              <a:t>Those who make decisions ( at least to some meetings) </a:t>
            </a:r>
            <a:endParaRPr/>
          </a:p>
          <a:p>
            <a:pPr indent="-310832" lvl="2" marL="1828800" rtl="0" algn="l">
              <a:spcBef>
                <a:spcPts val="0"/>
              </a:spcBef>
              <a:spcAft>
                <a:spcPts val="0"/>
              </a:spcAft>
              <a:buSzPct val="100000"/>
              <a:buChar char="❏"/>
            </a:pPr>
            <a:r>
              <a:rPr lang="en"/>
              <a:t>1-2 persons : 1) talking 2) note-taking &amp; fixing conversations </a:t>
            </a:r>
            <a:endParaRPr/>
          </a:p>
          <a:p>
            <a:pPr indent="-253682" lvl="1" marL="914400" rtl="0" algn="l">
              <a:spcBef>
                <a:spcPts val="0"/>
              </a:spcBef>
              <a:spcAft>
                <a:spcPts val="0"/>
              </a:spcAft>
              <a:buSzPct val="100000"/>
              <a:buChar char="❏"/>
            </a:pPr>
            <a:r>
              <a:rPr lang="en"/>
              <a:t>How to write it down: </a:t>
            </a:r>
            <a:endParaRPr/>
          </a:p>
          <a:p>
            <a:pPr indent="-310832" lvl="2" marL="1828800" rtl="0" algn="l">
              <a:spcBef>
                <a:spcPts val="0"/>
              </a:spcBef>
              <a:spcAft>
                <a:spcPts val="0"/>
              </a:spcAft>
              <a:buSzPct val="100000"/>
              <a:buChar char="❏"/>
            </a:pPr>
            <a:r>
              <a:rPr lang="en"/>
              <a:t>Note: Emotions, problems, goals, workarounds, obstacles, ideas/feature request, budget/buying process, follow up -task, reference person/companies </a:t>
            </a:r>
            <a:endParaRPr/>
          </a:p>
          <a:p>
            <a:pPr indent="-310832" lvl="2" marL="1828800" rtl="0" algn="l">
              <a:spcBef>
                <a:spcPts val="0"/>
              </a:spcBef>
              <a:spcAft>
                <a:spcPts val="0"/>
              </a:spcAft>
              <a:buSzPct val="100000"/>
              <a:buChar char="❏"/>
            </a:pPr>
            <a:r>
              <a:rPr lang="en"/>
              <a:t>Maybe use 1 card for one information item </a:t>
            </a:r>
            <a:endParaRPr/>
          </a:p>
          <a:p>
            <a:pPr indent="-334327" lvl="0" marL="514350" rtl="0" algn="l">
              <a:spcBef>
                <a:spcPts val="0"/>
              </a:spcBef>
              <a:spcAft>
                <a:spcPts val="0"/>
              </a:spcAft>
              <a:buSzPct val="100000"/>
              <a:buChar char="❏"/>
            </a:pPr>
            <a:r>
              <a:rPr b="1" lang="en"/>
              <a:t>Team debrief </a:t>
            </a:r>
            <a:endParaRPr b="1"/>
          </a:p>
          <a:p>
            <a:pPr indent="-253682" lvl="1" marL="914400" rtl="0" algn="l">
              <a:spcBef>
                <a:spcPts val="0"/>
              </a:spcBef>
              <a:spcAft>
                <a:spcPts val="0"/>
              </a:spcAft>
              <a:buSzPct val="100000"/>
              <a:buChar char="❏"/>
            </a:pPr>
            <a:r>
              <a:rPr lang="en"/>
              <a:t>Review notes, update written assumptions, update 3 questions </a:t>
            </a:r>
            <a:endParaRPr/>
          </a:p>
          <a:p>
            <a:pPr indent="-253682" lvl="1" marL="914400" rtl="0" algn="l">
              <a:spcBef>
                <a:spcPts val="0"/>
              </a:spcBef>
              <a:spcAft>
                <a:spcPts val="0"/>
              </a:spcAft>
              <a:buSzPct val="100000"/>
              <a:buChar char="❏"/>
            </a:pPr>
            <a:r>
              <a:rPr lang="en"/>
              <a:t>How can you improve to learn better next time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Homework </a:t>
            </a:r>
            <a:endParaRPr/>
          </a:p>
        </p:txBody>
      </p:sp>
      <p:sp>
        <p:nvSpPr>
          <p:cNvPr id="197" name="Google Shape;197;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Pick 3 scary questions  </a:t>
            </a:r>
            <a:endParaRPr/>
          </a:p>
          <a:p>
            <a:pPr indent="-342900" lvl="0" marL="457200" rtl="0" algn="l">
              <a:spcBef>
                <a:spcPts val="0"/>
              </a:spcBef>
              <a:spcAft>
                <a:spcPts val="0"/>
              </a:spcAft>
              <a:buSzPts val="1800"/>
              <a:buAutoNum type="arabicParenR"/>
            </a:pPr>
            <a:r>
              <a:rPr lang="en"/>
              <a:t>Identify 3 learning goals and 2-3 questions for each </a:t>
            </a:r>
            <a:endParaRPr/>
          </a:p>
          <a:p>
            <a:pPr indent="-342900" lvl="0" marL="457200" rtl="0" algn="l">
              <a:spcBef>
                <a:spcPts val="0"/>
              </a:spcBef>
              <a:spcAft>
                <a:spcPts val="0"/>
              </a:spcAft>
              <a:buSzPts val="1800"/>
              <a:buAutoNum type="arabicParenR"/>
            </a:pPr>
            <a:r>
              <a:rPr lang="en"/>
              <a:t>Identify 2 audience segments and its attributes </a:t>
            </a:r>
            <a:endParaRPr/>
          </a:p>
          <a:p>
            <a:pPr indent="-342900" lvl="0" marL="457200" rtl="0" algn="l">
              <a:spcBef>
                <a:spcPts val="0"/>
              </a:spcBef>
              <a:spcAft>
                <a:spcPts val="0"/>
              </a:spcAft>
              <a:buSzPts val="1800"/>
              <a:buAutoNum type="arabicParenR"/>
            </a:pPr>
            <a:r>
              <a:rPr lang="en"/>
              <a:t>Find &amp; outreach &amp; Do your first 3 conversations ( 10-15 mins interviews) </a:t>
            </a:r>
            <a:endParaRPr/>
          </a:p>
          <a:p>
            <a:pPr indent="-342900" lvl="0" marL="457200" rtl="0" algn="l">
              <a:spcBef>
                <a:spcPts val="0"/>
              </a:spcBef>
              <a:spcAft>
                <a:spcPts val="0"/>
              </a:spcAft>
              <a:buSzPts val="1800"/>
              <a:buAutoNum type="arabicParenR"/>
            </a:pPr>
            <a:r>
              <a:rPr lang="en"/>
              <a:t>Debrief with your team on the learning and set new learning goals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6"/>
          <p:cNvPicPr preferRelativeResize="0"/>
          <p:nvPr/>
        </p:nvPicPr>
        <p:blipFill>
          <a:blip r:embed="rId3">
            <a:alphaModFix/>
          </a:blip>
          <a:stretch>
            <a:fillRect/>
          </a:stretch>
        </p:blipFill>
        <p:spPr>
          <a:xfrm>
            <a:off x="121575" y="166475"/>
            <a:ext cx="7703576" cy="4913300"/>
          </a:xfrm>
          <a:prstGeom prst="rect">
            <a:avLst/>
          </a:prstGeom>
          <a:noFill/>
          <a:ln>
            <a:noFill/>
          </a:ln>
        </p:spPr>
      </p:pic>
      <p:sp>
        <p:nvSpPr>
          <p:cNvPr id="203" name="Google Shape;203;p36"/>
          <p:cNvSpPr txBox="1"/>
          <p:nvPr>
            <p:ph idx="1" type="subTitle"/>
          </p:nvPr>
        </p:nvSpPr>
        <p:spPr>
          <a:xfrm>
            <a:off x="4734675" y="1714800"/>
            <a:ext cx="4483200" cy="222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000000"/>
                </a:solidFill>
              </a:rPr>
              <a:t>Alice Dinu </a:t>
            </a:r>
            <a:endParaRPr>
              <a:solidFill>
                <a:srgbClr val="000000"/>
              </a:solidFill>
            </a:endParaRPr>
          </a:p>
          <a:p>
            <a:pPr indent="0" lvl="0" marL="0" rtl="0" algn="ctr">
              <a:spcBef>
                <a:spcPts val="0"/>
              </a:spcBef>
              <a:spcAft>
                <a:spcPts val="0"/>
              </a:spcAft>
              <a:buNone/>
            </a:pPr>
            <a:r>
              <a:t/>
            </a:r>
            <a:endParaRPr sz="2000">
              <a:solidFill>
                <a:srgbClr val="000000"/>
              </a:solidFill>
            </a:endParaRPr>
          </a:p>
          <a:p>
            <a:pPr indent="0" lvl="0" marL="0" rtl="0" algn="ctr">
              <a:spcBef>
                <a:spcPts val="0"/>
              </a:spcBef>
              <a:spcAft>
                <a:spcPts val="0"/>
              </a:spcAft>
              <a:buNone/>
            </a:pPr>
            <a:r>
              <a:rPr lang="en" sz="2000">
                <a:solidFill>
                  <a:srgbClr val="000000"/>
                </a:solidFill>
              </a:rPr>
              <a:t>Co-Founder Ready Education </a:t>
            </a:r>
            <a:endParaRPr sz="2000">
              <a:solidFill>
                <a:srgbClr val="000000"/>
              </a:solidFill>
            </a:endParaRPr>
          </a:p>
          <a:p>
            <a:pPr indent="0" lvl="0" marL="0" rtl="0" algn="ctr">
              <a:spcBef>
                <a:spcPts val="0"/>
              </a:spcBef>
              <a:spcAft>
                <a:spcPts val="0"/>
              </a:spcAft>
              <a:buNone/>
            </a:pPr>
            <a:r>
              <a:rPr lang="en" sz="2000" u="sng">
                <a:solidFill>
                  <a:srgbClr val="000000"/>
                </a:solidFill>
                <a:hlinkClick r:id="rId4">
                  <a:extLst>
                    <a:ext uri="{A12FA001-AC4F-418D-AE19-62706E023703}">
                      <ahyp:hlinkClr val="tx"/>
                    </a:ext>
                  </a:extLst>
                </a:hlinkClick>
              </a:rPr>
              <a:t>alice</a:t>
            </a:r>
            <a:r>
              <a:rPr lang="en" sz="2000">
                <a:solidFill>
                  <a:srgbClr val="000000"/>
                </a:solidFill>
              </a:rPr>
              <a:t>dinu@gmail.com</a:t>
            </a:r>
            <a:r>
              <a:rPr lang="en" sz="2000">
                <a:solidFill>
                  <a:srgbClr val="000000"/>
                </a:solidFill>
              </a:rPr>
              <a:t> 	</a:t>
            </a:r>
            <a:endParaRPr sz="2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592831" y="92000"/>
            <a:ext cx="8169087"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idx="1" type="body"/>
          </p:nvPr>
        </p:nvSpPr>
        <p:spPr>
          <a:xfrm>
            <a:off x="311700" y="863550"/>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2300"/>
              <a:t>People try to be </a:t>
            </a:r>
            <a:r>
              <a:rPr lang="en" sz="2300">
                <a:solidFill>
                  <a:schemeClr val="accent1"/>
                </a:solidFill>
              </a:rPr>
              <a:t>nice</a:t>
            </a:r>
            <a:r>
              <a:rPr lang="en" sz="2300"/>
              <a:t> </a:t>
            </a:r>
            <a:endParaRPr sz="2300"/>
          </a:p>
          <a:p>
            <a:pPr indent="0" lvl="0" marL="0" rtl="0" algn="l">
              <a:spcBef>
                <a:spcPts val="1200"/>
              </a:spcBef>
              <a:spcAft>
                <a:spcPts val="0"/>
              </a:spcAft>
              <a:buNone/>
            </a:pPr>
            <a:r>
              <a:rPr lang="en" sz="2300"/>
              <a:t>Therefore they </a:t>
            </a:r>
            <a:r>
              <a:rPr lang="en" sz="2300">
                <a:solidFill>
                  <a:srgbClr val="FF0000"/>
                </a:solidFill>
              </a:rPr>
              <a:t>lie</a:t>
            </a:r>
            <a:r>
              <a:rPr lang="en" sz="2300"/>
              <a:t> in your face </a:t>
            </a:r>
            <a:endParaRPr sz="2300"/>
          </a:p>
          <a:p>
            <a:pPr indent="0" lvl="0" marL="0" rtl="0" algn="l">
              <a:spcBef>
                <a:spcPts val="1200"/>
              </a:spcBef>
              <a:spcAft>
                <a:spcPts val="0"/>
              </a:spcAft>
              <a:buNone/>
            </a:pPr>
            <a:r>
              <a:rPr lang="en" sz="2300">
                <a:solidFill>
                  <a:schemeClr val="accent1"/>
                </a:solidFill>
              </a:rPr>
              <a:t>without realizing</a:t>
            </a:r>
            <a:r>
              <a:rPr lang="en" sz="2300"/>
              <a:t> it </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rPr lang="en" sz="2300">
                <a:solidFill>
                  <a:srgbClr val="FF0000"/>
                </a:solidFill>
              </a:rPr>
              <a:t>Bad data it worse than no data</a:t>
            </a:r>
            <a:endParaRPr sz="2300">
              <a:solidFill>
                <a:srgbClr val="FF0000"/>
              </a:solidFill>
            </a:endParaRPr>
          </a:p>
          <a:p>
            <a:pPr indent="0" lvl="0" marL="0" rtl="0" algn="l">
              <a:spcBef>
                <a:spcPts val="1200"/>
              </a:spcBef>
              <a:spcAft>
                <a:spcPts val="0"/>
              </a:spcAft>
              <a:buNone/>
            </a:pPr>
            <a:r>
              <a:rPr lang="en" sz="2300"/>
              <a:t>      E.g. </a:t>
            </a:r>
            <a:r>
              <a:rPr i="1" lang="en" sz="2300"/>
              <a:t>“I’ll </a:t>
            </a:r>
            <a:r>
              <a:rPr i="1" lang="en" sz="2300"/>
              <a:t>definitely</a:t>
            </a:r>
            <a:r>
              <a:rPr i="1" lang="en" sz="2300"/>
              <a:t> buy that”</a:t>
            </a:r>
            <a:endParaRPr i="1" sz="2300"/>
          </a:p>
          <a:p>
            <a:pPr indent="0" lvl="0" marL="0" rtl="0" algn="l">
              <a:spcBef>
                <a:spcPts val="1200"/>
              </a:spcBef>
              <a:spcAft>
                <a:spcPts val="1200"/>
              </a:spcAft>
              <a:buNone/>
            </a:pPr>
            <a:r>
              <a:rPr b="1" lang="en" sz="2500"/>
              <a:t>THE </a:t>
            </a:r>
            <a:r>
              <a:rPr b="1" lang="en" sz="2500"/>
              <a:t>PROBLEM </a:t>
            </a:r>
            <a:endParaRPr b="1" sz="2500"/>
          </a:p>
        </p:txBody>
      </p:sp>
      <p:pic>
        <p:nvPicPr>
          <p:cNvPr id="72" name="Google Shape;72;p16"/>
          <p:cNvPicPr preferRelativeResize="0"/>
          <p:nvPr/>
        </p:nvPicPr>
        <p:blipFill>
          <a:blip r:embed="rId3">
            <a:alphaModFix/>
          </a:blip>
          <a:stretch>
            <a:fillRect/>
          </a:stretch>
        </p:blipFill>
        <p:spPr>
          <a:xfrm>
            <a:off x="4674550" y="1052788"/>
            <a:ext cx="3971250" cy="3037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Mom’s test  - What people </a:t>
            </a:r>
            <a:r>
              <a:rPr lang="en">
                <a:solidFill>
                  <a:schemeClr val="accent1"/>
                </a:solidFill>
              </a:rPr>
              <a:t>say</a:t>
            </a:r>
            <a:r>
              <a:rPr lang="en"/>
              <a:t> </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Mom, I have a business idea. Do you have 5 mins? </a:t>
            </a:r>
            <a:endParaRPr/>
          </a:p>
          <a:p>
            <a:pPr indent="-342900" lvl="0" marL="457200" rtl="0" algn="l">
              <a:spcBef>
                <a:spcPts val="0"/>
              </a:spcBef>
              <a:spcAft>
                <a:spcPts val="0"/>
              </a:spcAft>
              <a:buSzPts val="1800"/>
              <a:buChar char="❏"/>
            </a:pPr>
            <a:r>
              <a:rPr lang="en"/>
              <a:t> Mom: Of course, dear </a:t>
            </a:r>
            <a:endParaRPr/>
          </a:p>
          <a:p>
            <a:pPr indent="-317500" lvl="1" marL="914400" rtl="0" algn="l">
              <a:spcBef>
                <a:spcPts val="0"/>
              </a:spcBef>
              <a:spcAft>
                <a:spcPts val="0"/>
              </a:spcAft>
              <a:buSzPts val="1400"/>
              <a:buChar char="❏"/>
            </a:pPr>
            <a:r>
              <a:rPr lang="en"/>
              <a:t>…</a:t>
            </a:r>
            <a:endParaRPr/>
          </a:p>
          <a:p>
            <a:pPr indent="-342900" lvl="0" marL="457200" rtl="0" algn="l">
              <a:spcBef>
                <a:spcPts val="0"/>
              </a:spcBef>
              <a:spcAft>
                <a:spcPts val="0"/>
              </a:spcAft>
              <a:buSzPts val="1800"/>
              <a:buChar char="❏"/>
            </a:pPr>
            <a:r>
              <a:rPr lang="en"/>
              <a:t>You: You like your Ipad and use it a lot?</a:t>
            </a:r>
            <a:endParaRPr/>
          </a:p>
          <a:p>
            <a:pPr indent="-342900" lvl="0" marL="457200" rtl="0" algn="l">
              <a:spcBef>
                <a:spcPts val="0"/>
              </a:spcBef>
              <a:spcAft>
                <a:spcPts val="0"/>
              </a:spcAft>
              <a:buSzPts val="1800"/>
              <a:buChar char="❏"/>
            </a:pPr>
            <a:r>
              <a:rPr lang="en"/>
              <a:t>Mom: Sure it’s great.</a:t>
            </a:r>
            <a:endParaRPr/>
          </a:p>
          <a:p>
            <a:pPr indent="-317500" lvl="1" marL="914400" rtl="0" algn="l">
              <a:spcBef>
                <a:spcPts val="0"/>
              </a:spcBef>
              <a:spcAft>
                <a:spcPts val="0"/>
              </a:spcAft>
              <a:buSzPts val="1400"/>
              <a:buChar char="❏"/>
            </a:pPr>
            <a:r>
              <a:rPr lang="en"/>
              <a:t>…</a:t>
            </a:r>
            <a:endParaRPr/>
          </a:p>
          <a:p>
            <a:pPr indent="-342900" lvl="0" marL="457200" rtl="0" algn="l">
              <a:spcBef>
                <a:spcPts val="0"/>
              </a:spcBef>
              <a:spcAft>
                <a:spcPts val="0"/>
              </a:spcAft>
              <a:buSzPts val="1800"/>
              <a:buChar char="❏"/>
            </a:pPr>
            <a:r>
              <a:rPr lang="en"/>
              <a:t>You: Would you buy a </a:t>
            </a:r>
            <a:r>
              <a:rPr lang="en"/>
              <a:t>cookbook</a:t>
            </a:r>
            <a:r>
              <a:rPr lang="en"/>
              <a:t> app?</a:t>
            </a:r>
            <a:endParaRPr/>
          </a:p>
          <a:p>
            <a:pPr indent="-342900" lvl="0" marL="457200" rtl="0" algn="l">
              <a:spcBef>
                <a:spcPts val="0"/>
              </a:spcBef>
              <a:spcAft>
                <a:spcPts val="0"/>
              </a:spcAft>
              <a:buSzPts val="1800"/>
              <a:buChar char="❏"/>
            </a:pPr>
            <a:r>
              <a:rPr lang="en"/>
              <a:t>Mom: I love cookbooks, sounds nice. Does it come with vegan recipes? Or something special for Xmas?</a:t>
            </a:r>
            <a:endParaRPr/>
          </a:p>
          <a:p>
            <a:pPr indent="-317500" lvl="1" marL="914400" rtl="0" algn="l">
              <a:spcBef>
                <a:spcPts val="0"/>
              </a:spcBef>
              <a:spcAft>
                <a:spcPts val="0"/>
              </a:spcAft>
              <a:buSzPts val="1400"/>
              <a:buChar char="❏"/>
            </a:pPr>
            <a:r>
              <a:rPr lang="en"/>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Mom’s test  - What people </a:t>
            </a:r>
            <a:r>
              <a:rPr lang="en">
                <a:solidFill>
                  <a:schemeClr val="accent1"/>
                </a:solidFill>
              </a:rPr>
              <a:t>think</a:t>
            </a:r>
            <a:r>
              <a:rPr lang="en"/>
              <a:t> </a:t>
            </a:r>
            <a:endParaRPr/>
          </a:p>
        </p:txBody>
      </p:sp>
      <p:sp>
        <p:nvSpPr>
          <p:cNvPr id="84" name="Google Shape;8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You: Mom, I have a business idea. Do you have 5 mins? </a:t>
            </a:r>
            <a:endParaRPr/>
          </a:p>
          <a:p>
            <a:pPr indent="-334327" lvl="0" marL="457200" rtl="0" algn="l">
              <a:spcBef>
                <a:spcPts val="0"/>
              </a:spcBef>
              <a:spcAft>
                <a:spcPts val="0"/>
              </a:spcAft>
              <a:buSzPct val="100000"/>
              <a:buChar char="❏"/>
            </a:pPr>
            <a:r>
              <a:rPr lang="en"/>
              <a:t> Mom: Of course, dear </a:t>
            </a:r>
            <a:endParaRPr/>
          </a:p>
          <a:p>
            <a:pPr indent="-334327" lvl="1" marL="914400" rtl="0" algn="l">
              <a:spcBef>
                <a:spcPts val="0"/>
              </a:spcBef>
              <a:spcAft>
                <a:spcPts val="0"/>
              </a:spcAft>
              <a:buClr>
                <a:schemeClr val="accent1"/>
              </a:buClr>
              <a:buSzPct val="100000"/>
              <a:buChar char="❏"/>
            </a:pPr>
            <a:r>
              <a:rPr lang="en" sz="1800">
                <a:solidFill>
                  <a:schemeClr val="accent1"/>
                </a:solidFill>
              </a:rPr>
              <a:t>I’m proud of you and I don’t want to hurt your feelings</a:t>
            </a:r>
            <a:endParaRPr sz="1800">
              <a:solidFill>
                <a:schemeClr val="accent1"/>
              </a:solidFill>
            </a:endParaRPr>
          </a:p>
          <a:p>
            <a:pPr indent="-334327" lvl="0" marL="457200" rtl="0" algn="l">
              <a:spcBef>
                <a:spcPts val="0"/>
              </a:spcBef>
              <a:spcAft>
                <a:spcPts val="0"/>
              </a:spcAft>
              <a:buSzPct val="100000"/>
              <a:buChar char="❏"/>
            </a:pPr>
            <a:r>
              <a:rPr lang="en"/>
              <a:t>You: You life your Ipad and use it a lot?</a:t>
            </a:r>
            <a:endParaRPr/>
          </a:p>
          <a:p>
            <a:pPr indent="-334327" lvl="0" marL="457200" rtl="0" algn="l">
              <a:spcBef>
                <a:spcPts val="0"/>
              </a:spcBef>
              <a:spcAft>
                <a:spcPts val="0"/>
              </a:spcAft>
              <a:buSzPct val="100000"/>
              <a:buChar char="❏"/>
            </a:pPr>
            <a:r>
              <a:rPr lang="en"/>
              <a:t>Mom: Sure it’s great.</a:t>
            </a:r>
            <a:endParaRPr/>
          </a:p>
          <a:p>
            <a:pPr indent="-334327" lvl="1" marL="914400" rtl="0" algn="l">
              <a:spcBef>
                <a:spcPts val="0"/>
              </a:spcBef>
              <a:spcAft>
                <a:spcPts val="0"/>
              </a:spcAft>
              <a:buClr>
                <a:schemeClr val="accent1"/>
              </a:buClr>
              <a:buSzPct val="100000"/>
              <a:buChar char="❏"/>
            </a:pPr>
            <a:r>
              <a:rPr lang="en" sz="1800">
                <a:solidFill>
                  <a:schemeClr val="accent1"/>
                </a:solidFill>
              </a:rPr>
              <a:t>I use it to check email on the sofa</a:t>
            </a:r>
            <a:endParaRPr sz="1800">
              <a:solidFill>
                <a:schemeClr val="accent1"/>
              </a:solidFill>
            </a:endParaRPr>
          </a:p>
          <a:p>
            <a:pPr indent="-334327" lvl="0" marL="457200" rtl="0" algn="l">
              <a:spcBef>
                <a:spcPts val="0"/>
              </a:spcBef>
              <a:spcAft>
                <a:spcPts val="0"/>
              </a:spcAft>
              <a:buSzPct val="100000"/>
              <a:buChar char="❏"/>
            </a:pPr>
            <a:r>
              <a:rPr lang="en"/>
              <a:t>You: Would you buy a cookbook app?</a:t>
            </a:r>
            <a:endParaRPr/>
          </a:p>
          <a:p>
            <a:pPr indent="-334327" lvl="0" marL="457200" rtl="0" algn="l">
              <a:spcBef>
                <a:spcPts val="0"/>
              </a:spcBef>
              <a:spcAft>
                <a:spcPts val="0"/>
              </a:spcAft>
              <a:buSzPct val="100000"/>
              <a:buChar char="❏"/>
            </a:pPr>
            <a:r>
              <a:rPr lang="en"/>
              <a:t>Mom: I love cookbooks, sounds nice. Does it come with vegan recipes? Or something special for Xmas?</a:t>
            </a:r>
            <a:endParaRPr/>
          </a:p>
          <a:p>
            <a:pPr indent="-331390" lvl="1" marL="914400" rtl="0" algn="l">
              <a:spcBef>
                <a:spcPts val="0"/>
              </a:spcBef>
              <a:spcAft>
                <a:spcPts val="0"/>
              </a:spcAft>
              <a:buClr>
                <a:schemeClr val="accent1"/>
              </a:buClr>
              <a:buSzPct val="100000"/>
              <a:buChar char="❏"/>
            </a:pPr>
            <a:r>
              <a:rPr lang="en" sz="1750">
                <a:solidFill>
                  <a:schemeClr val="accent1"/>
                </a:solidFill>
              </a:rPr>
              <a:t>Well, I have plenty of cookbooks. I don’t need a computer in my kitchen - It might get dirty! But hey, if my kid made it, I’ll try it. App? I never bought an app. Don’t you need to enter your credit card for that? Let me try to change the subject. </a:t>
            </a:r>
            <a:endParaRPr sz="175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Mom’s test  - </a:t>
            </a:r>
            <a:r>
              <a:rPr lang="en">
                <a:solidFill>
                  <a:schemeClr val="accent1"/>
                </a:solidFill>
              </a:rPr>
              <a:t>How to do it right</a:t>
            </a:r>
            <a:endParaRPr>
              <a:solidFill>
                <a:schemeClr val="accent1"/>
              </a:solidFill>
            </a:endParaRPr>
          </a:p>
        </p:txBody>
      </p:sp>
      <p:sp>
        <p:nvSpPr>
          <p:cNvPr id="90" name="Google Shape;9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a:t>
            </a:r>
            <a:endParaRPr/>
          </a:p>
          <a:p>
            <a:pPr indent="-342900" lvl="0" marL="457200" rtl="0" algn="l">
              <a:spcBef>
                <a:spcPts val="1200"/>
              </a:spcBef>
              <a:spcAft>
                <a:spcPts val="0"/>
              </a:spcAft>
              <a:buSzPts val="1800"/>
              <a:buChar char="❏"/>
            </a:pPr>
            <a:r>
              <a:rPr lang="en"/>
              <a:t>Mom, when have you last time used the ipad? </a:t>
            </a:r>
            <a:endParaRPr/>
          </a:p>
          <a:p>
            <a:pPr indent="-342900" lvl="0" marL="457200" rtl="0" algn="l">
              <a:spcBef>
                <a:spcPts val="0"/>
              </a:spcBef>
              <a:spcAft>
                <a:spcPts val="0"/>
              </a:spcAft>
              <a:buSzPts val="1800"/>
              <a:buChar char="❏"/>
            </a:pPr>
            <a:r>
              <a:rPr lang="en"/>
              <a:t>For what? </a:t>
            </a:r>
            <a:endParaRPr/>
          </a:p>
          <a:p>
            <a:pPr indent="-342900" lvl="0" marL="457200" rtl="0" algn="l">
              <a:spcBef>
                <a:spcPts val="0"/>
              </a:spcBef>
              <a:spcAft>
                <a:spcPts val="0"/>
              </a:spcAft>
              <a:buSzPts val="1800"/>
              <a:buChar char="❏"/>
            </a:pPr>
            <a:r>
              <a:rPr lang="en"/>
              <a:t>Have you ever used it in the kitchen? </a:t>
            </a:r>
            <a:endParaRPr/>
          </a:p>
          <a:p>
            <a:pPr indent="-342900" lvl="0" marL="457200" rtl="0" algn="l">
              <a:spcBef>
                <a:spcPts val="0"/>
              </a:spcBef>
              <a:spcAft>
                <a:spcPts val="0"/>
              </a:spcAft>
              <a:buSzPts val="1800"/>
              <a:buChar char="❏"/>
            </a:pPr>
            <a:r>
              <a:rPr lang="en"/>
              <a:t>Have you ever bought an app? Which? Why? For how much? </a:t>
            </a:r>
            <a:endParaRPr/>
          </a:p>
          <a:p>
            <a:pPr indent="-342900" lvl="0" marL="457200" rtl="0" algn="l">
              <a:spcBef>
                <a:spcPts val="0"/>
              </a:spcBef>
              <a:spcAft>
                <a:spcPts val="0"/>
              </a:spcAft>
              <a:buSzPts val="1800"/>
              <a:buChar char="❏"/>
            </a:pPr>
            <a:r>
              <a:rPr lang="en"/>
              <a:t>Do you use your cookbooks </a:t>
            </a:r>
            <a:endParaRPr/>
          </a:p>
          <a:p>
            <a:pPr indent="-342900" lvl="0" marL="457200" rtl="0" algn="l">
              <a:spcBef>
                <a:spcPts val="0"/>
              </a:spcBef>
              <a:spcAft>
                <a:spcPts val="0"/>
              </a:spcAft>
              <a:buSzPts val="1800"/>
              <a:buChar char="❏"/>
            </a:pPr>
            <a:r>
              <a:rPr lang="en"/>
              <a:t>Is there anything you dislike about them? </a:t>
            </a:r>
            <a:endParaRPr/>
          </a:p>
          <a:p>
            <a:pPr indent="-342900" lvl="0" marL="457200" rtl="0" algn="l">
              <a:spcBef>
                <a:spcPts val="0"/>
              </a:spcBef>
              <a:spcAft>
                <a:spcPts val="0"/>
              </a:spcAft>
              <a:buSzPts val="1800"/>
              <a:buChar char="❏"/>
            </a:pPr>
            <a:r>
              <a:rPr lang="en"/>
              <a:t>What was the last cookbook you bought? When? Why?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General rule of thumb </a:t>
            </a:r>
            <a:endParaRPr/>
          </a:p>
        </p:txBody>
      </p:sp>
      <p:sp>
        <p:nvSpPr>
          <p:cNvPr id="96" name="Google Shape;96;p20"/>
          <p:cNvSpPr txBox="1"/>
          <p:nvPr>
            <p:ph idx="1" type="body"/>
          </p:nvPr>
        </p:nvSpPr>
        <p:spPr>
          <a:xfrm>
            <a:off x="4982075" y="1200975"/>
            <a:ext cx="37494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t/>
            </a:r>
            <a:endParaRPr/>
          </a:p>
          <a:p>
            <a:pPr indent="-342900" lvl="0" marL="457200" rtl="0" algn="l">
              <a:spcBef>
                <a:spcPts val="1200"/>
              </a:spcBef>
              <a:spcAft>
                <a:spcPts val="0"/>
              </a:spcAft>
              <a:buSzPts val="1800"/>
              <a:buChar char="●"/>
            </a:pPr>
            <a:r>
              <a:rPr lang="en"/>
              <a:t>High frequency of usage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It is urgent/painful enough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Is it worth it/ will people pay     </a:t>
            </a:r>
            <a:r>
              <a:rPr lang="en"/>
              <a:t>(social currency, time, money) </a:t>
            </a:r>
            <a:endParaRPr/>
          </a:p>
          <a:p>
            <a:pPr indent="0" lvl="0" marL="457200" rtl="0" algn="l">
              <a:spcBef>
                <a:spcPts val="1200"/>
              </a:spcBef>
              <a:spcAft>
                <a:spcPts val="1200"/>
              </a:spcAft>
              <a:buNone/>
            </a:pPr>
            <a:r>
              <a:t/>
            </a:r>
            <a:endParaRPr/>
          </a:p>
        </p:txBody>
      </p:sp>
      <p:sp>
        <p:nvSpPr>
          <p:cNvPr id="97" name="Google Shape;97;p20"/>
          <p:cNvSpPr txBox="1"/>
          <p:nvPr>
            <p:ph idx="1" type="body"/>
          </p:nvPr>
        </p:nvSpPr>
        <p:spPr>
          <a:xfrm>
            <a:off x="593075" y="1273775"/>
            <a:ext cx="37494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Understand the problem/goal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Learn about </a:t>
            </a:r>
            <a:r>
              <a:rPr lang="en"/>
              <a:t>alternatives/ workaround</a:t>
            </a:r>
            <a:endParaRPr/>
          </a:p>
          <a:p>
            <a:pPr indent="0" lvl="0" marL="0" rtl="0" algn="l">
              <a:spcBef>
                <a:spcPts val="1200"/>
              </a:spcBef>
              <a:spcAft>
                <a:spcPts val="0"/>
              </a:spcAft>
              <a:buNone/>
            </a:pPr>
            <a:r>
              <a:rPr lang="en"/>
              <a:t>            </a:t>
            </a:r>
            <a:endParaRPr/>
          </a:p>
          <a:p>
            <a:pPr indent="-342900" lvl="0" marL="457200" rtl="0" algn="l">
              <a:spcBef>
                <a:spcPts val="1200"/>
              </a:spcBef>
              <a:spcAft>
                <a:spcPts val="0"/>
              </a:spcAft>
              <a:buSzPts val="1800"/>
              <a:buChar char="●"/>
            </a:pPr>
            <a:r>
              <a:rPr lang="en"/>
              <a:t>Identify the </a:t>
            </a:r>
            <a:r>
              <a:rPr lang="en"/>
              <a:t>obstacles</a:t>
            </a:r>
            <a:r>
              <a:rPr lang="en"/>
              <a:t>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to ask? Important questions </a:t>
            </a:r>
            <a:endParaRPr/>
          </a:p>
        </p:txBody>
      </p:sp>
      <p:sp>
        <p:nvSpPr>
          <p:cNvPr id="103" name="Google Shape;103;p21"/>
          <p:cNvSpPr txBox="1"/>
          <p:nvPr>
            <p:ph idx="1" type="body"/>
          </p:nvPr>
        </p:nvSpPr>
        <p:spPr>
          <a:xfrm>
            <a:off x="311700" y="1152475"/>
            <a:ext cx="39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Good</a:t>
            </a:r>
            <a:endParaRPr b="1"/>
          </a:p>
          <a:p>
            <a:pPr indent="-342900" lvl="0" marL="457200" rtl="0" algn="l">
              <a:spcBef>
                <a:spcPts val="1200"/>
              </a:spcBef>
              <a:spcAft>
                <a:spcPts val="0"/>
              </a:spcAft>
              <a:buSzPts val="1800"/>
              <a:buChar char="-"/>
            </a:pPr>
            <a:r>
              <a:rPr lang="en"/>
              <a:t>Imagine your </a:t>
            </a:r>
            <a:r>
              <a:rPr lang="en"/>
              <a:t>company</a:t>
            </a:r>
            <a:r>
              <a:rPr lang="en"/>
              <a:t> failed. Why did it fail? → Questions </a:t>
            </a:r>
            <a:endParaRPr/>
          </a:p>
          <a:p>
            <a:pPr indent="-342900" lvl="0" marL="457200" rtl="0" algn="l">
              <a:spcBef>
                <a:spcPts val="0"/>
              </a:spcBef>
              <a:spcAft>
                <a:spcPts val="0"/>
              </a:spcAft>
              <a:buSzPts val="1800"/>
              <a:buChar char="-"/>
            </a:pPr>
            <a:r>
              <a:rPr lang="en"/>
              <a:t>Imagine your company is huge success why? </a:t>
            </a:r>
            <a:r>
              <a:rPr lang="en"/>
              <a:t>→ Questions</a:t>
            </a:r>
            <a:endParaRPr/>
          </a:p>
          <a:p>
            <a:pPr indent="0" lvl="0" marL="914400" rtl="0" algn="l">
              <a:spcBef>
                <a:spcPts val="1200"/>
              </a:spcBef>
              <a:spcAft>
                <a:spcPts val="0"/>
              </a:spcAft>
              <a:buNone/>
            </a:pPr>
            <a:r>
              <a:rPr lang="en"/>
              <a:t>Ask </a:t>
            </a:r>
            <a:r>
              <a:rPr b="1" lang="en"/>
              <a:t>those</a:t>
            </a:r>
            <a:r>
              <a:rPr lang="en"/>
              <a:t> questions </a:t>
            </a:r>
            <a:endParaRPr/>
          </a:p>
          <a:p>
            <a:pPr indent="0" lvl="0" marL="0" rtl="0" algn="l">
              <a:spcBef>
                <a:spcPts val="1200"/>
              </a:spcBef>
              <a:spcAft>
                <a:spcPts val="1200"/>
              </a:spcAft>
              <a:buNone/>
            </a:pPr>
            <a:r>
              <a:rPr lang="en"/>
              <a:t>“ you should be terrified of at least one of the questions you’re asking in every conversation”</a:t>
            </a:r>
            <a:endParaRPr/>
          </a:p>
        </p:txBody>
      </p:sp>
      <p:sp>
        <p:nvSpPr>
          <p:cNvPr id="104" name="Google Shape;104;p21"/>
          <p:cNvSpPr txBox="1"/>
          <p:nvPr>
            <p:ph idx="1" type="body"/>
          </p:nvPr>
        </p:nvSpPr>
        <p:spPr>
          <a:xfrm>
            <a:off x="4634525" y="1152475"/>
            <a:ext cx="39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Bad</a:t>
            </a:r>
            <a:endParaRPr b="1"/>
          </a:p>
          <a:p>
            <a:pPr indent="-342900" lvl="0" marL="457200" rtl="0" algn="l">
              <a:spcBef>
                <a:spcPts val="1200"/>
              </a:spcBef>
              <a:spcAft>
                <a:spcPts val="0"/>
              </a:spcAft>
              <a:buSzPts val="1800"/>
              <a:buChar char="-"/>
            </a:pPr>
            <a:r>
              <a:rPr lang="en"/>
              <a:t>Deep inside, you are afraid your idea might be bad</a:t>
            </a:r>
            <a:endParaRPr/>
          </a:p>
          <a:p>
            <a:pPr indent="-342900" lvl="0" marL="457200" rtl="0" algn="l">
              <a:spcBef>
                <a:spcPts val="0"/>
              </a:spcBef>
              <a:spcAft>
                <a:spcPts val="0"/>
              </a:spcAft>
              <a:buSzPts val="1800"/>
              <a:buChar char="-"/>
            </a:pPr>
            <a:r>
              <a:rPr lang="en"/>
              <a:t>So you ask bogus questions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