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ABD6CB-8A3D-453C-8292-E4C8F50E9D91}">
  <a:tblStyle styleId="{91ABD6CB-8A3D-453C-8292-E4C8F50E9D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519d0d033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519d0d033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https://www.thealternativeboard.com/blog/top-6-sales-pitch-mistakes-your-team-cant-afford-to-make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519d0d033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519d0d033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519d0d033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519d0d033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519d0d033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519d0d033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https://tinybuddha.com/blog/how-to-stop-being-a-slave-to-your-emotions/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519d0d033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519d0d033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have your 3 questions in mind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519d0d033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519d0d033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519d0d033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519d0d033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519d0d033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519d0d033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519d0d033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519d0d033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519d0d033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519d0d033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519d0d0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519d0d0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519d0d033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519d0d033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519d0d033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519d0d033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519d0d033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519d0d033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519d0d033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519d0d033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519d0d033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519d0d033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519d0d033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519d0d033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https://timesofindia.indiatimes.com/life-style/health-fitness/de-stress/are-you-a-nice-person-you-are-more-likely-to-suffer-from-this-mental-illness/photostory/67538606.cms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519d0d033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519d0d033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519d0d033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519d0d033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519d0d033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519d0d033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519d0d033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519d0d033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( social currency, money) 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519d0d033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519d0d033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failure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Student adoption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App content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Empty wall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don’t use the app - it </a:t>
            </a:r>
            <a:r>
              <a:rPr lang="en"/>
              <a:t>doesn't</a:t>
            </a:r>
            <a:r>
              <a:rPr lang="en"/>
              <a:t> matter if the admin will put content on it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of failure - app content -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hyperlink" Target="mailto:alice@readyeducation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Development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Mom’s test - how to talk to customers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! </a:t>
            </a:r>
            <a:r>
              <a:rPr lang="en"/>
              <a:t>Mistakes to avoid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2286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     </a:t>
            </a:r>
            <a:r>
              <a:rPr b="1" lang="en"/>
              <a:t>STOP PITCHING YOUR PRODUCT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“Let me show you our product…” 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 are stop learning once you get into pitch mode and failed the mom’s test. 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There is a time for it, but not when you are doing discovery customer calls </a:t>
            </a:r>
            <a:endParaRPr b="1"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950" y="1017725"/>
            <a:ext cx="2706100" cy="14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ask? Get into specifics </a:t>
            </a:r>
            <a:endParaRPr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64100" y="1304875"/>
            <a:ext cx="3960300" cy="36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Good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Their life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Specifics in the past</a:t>
            </a:r>
            <a:endParaRPr/>
          </a:p>
          <a:p>
            <a:pPr indent="-24701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How do you solve x now? </a:t>
            </a:r>
            <a:endParaRPr/>
          </a:p>
          <a:p>
            <a:pPr indent="-24701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Why do you bother? </a:t>
            </a:r>
            <a:endParaRPr/>
          </a:p>
          <a:p>
            <a:pPr indent="-24701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What are the implications </a:t>
            </a:r>
            <a:endParaRPr/>
          </a:p>
          <a:p>
            <a:pPr indent="-24701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Talk to me through the last time that happened. </a:t>
            </a:r>
            <a:endParaRPr/>
          </a:p>
          <a:p>
            <a:pPr indent="-24701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Talk me through your workflow. </a:t>
            </a:r>
            <a:endParaRPr/>
          </a:p>
          <a:p>
            <a:pPr indent="-24701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What else have you tried?</a:t>
            </a:r>
            <a:endParaRPr/>
          </a:p>
          <a:p>
            <a:pPr indent="-24701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Where do your funds come from?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Who else should i talk to?  → expand the target group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Is there anything else I should have asked? → expand knowledge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4786925" y="1304875"/>
            <a:ext cx="39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Bad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Your idea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Generics, Opinions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Would you….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Bad Data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Generics: </a:t>
            </a:r>
            <a:r>
              <a:rPr lang="en"/>
              <a:t>“I always/never..”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Future : </a:t>
            </a:r>
            <a:r>
              <a:rPr lang="en"/>
              <a:t>“ I would/ will..”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Hypothetical:</a:t>
            </a:r>
            <a:r>
              <a:rPr lang="en"/>
              <a:t>“ I might could..”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!Mistakes to avoid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EMPTY COMPLIMENTS 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D</a:t>
            </a:r>
            <a:r>
              <a:rPr b="1" lang="en"/>
              <a:t>on't</a:t>
            </a:r>
            <a:r>
              <a:rPr b="1" lang="en"/>
              <a:t> get flattered, it won’t help your startup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Those are </a:t>
            </a:r>
            <a:r>
              <a:rPr b="1" lang="en"/>
              <a:t>warning signal </a:t>
            </a:r>
            <a:r>
              <a:rPr lang="en"/>
              <a:t>during a conversation. Direct the </a:t>
            </a:r>
            <a:r>
              <a:rPr lang="en"/>
              <a:t>conversation</a:t>
            </a:r>
            <a:r>
              <a:rPr lang="en"/>
              <a:t> away from you and back to the customer 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/>
              <a:t>“ I love this!”, “ You are such a young bright student”, “ this is a really good idea” 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075" y="1284325"/>
            <a:ext cx="2127275" cy="13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!Things to get excited about 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8520600" cy="3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Watch for </a:t>
            </a:r>
            <a:r>
              <a:rPr b="1" lang="en"/>
              <a:t>EMOTIONAL REACTION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/>
              <a:t>“I see this frustrate you, tell me more? Yes i see.. what else? “</a:t>
            </a:r>
            <a:endParaRPr i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When someone get excited or share something that frustrate them -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DIG in something is there.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898" y="1244979"/>
            <a:ext cx="2764099" cy="18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frame the conversation? Casual 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64100" y="1304875"/>
            <a:ext cx="3960300" cy="36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Good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/>
              <a:t>Keep it casual 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❏"/>
            </a:pPr>
            <a:r>
              <a:rPr lang="en" sz="1500"/>
              <a:t>Ideal: one one-meeting about the 3 best questions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b="1" lang="en" sz="1500"/>
              <a:t>Instead of asking: Do you have a time for a meeting with me? Ask simply your 3 questions, casually during a conversation. Pick one and add it in your email outreach. 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" sz="1500"/>
              <a:t>Takes maybe 5-15 mins </a:t>
            </a:r>
            <a:endParaRPr sz="1500"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4786925" y="1304875"/>
            <a:ext cx="39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Bad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❏"/>
            </a:pPr>
            <a:r>
              <a:rPr lang="en" sz="1500"/>
              <a:t>Customer development  advises to have 3 meetings: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" sz="1500"/>
              <a:t>1) the first about the customer and their problem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" sz="1500"/>
              <a:t>2) the second about your solution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" sz="1500"/>
              <a:t>3) the third to sell a product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❏"/>
            </a:pPr>
            <a:r>
              <a:rPr lang="en" sz="1500"/>
              <a:t>That takes a lot of time </a:t>
            </a:r>
            <a:endParaRPr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Commitments</a:t>
            </a:r>
            <a:endParaRPr b="1"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Time commitment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Clear next meeting with </a:t>
            </a:r>
            <a:r>
              <a:rPr lang="en"/>
              <a:t>known goals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Sitting down to give feedback on wireframes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Using a trial themselves for a non-trivial period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Reputation risk ( Social currency)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Intro to peers or team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Intro to a decision maker ( Boss,Spouse,lawyer)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Giving a public testimonial or case study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Money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Letter of intent ( non -legal but gentle agreement to purchase once ready)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Pre-order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Deposit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find customers </a:t>
            </a:r>
            <a:endParaRPr/>
          </a:p>
        </p:txBody>
      </p:sp>
      <p:sp>
        <p:nvSpPr>
          <p:cNvPr id="150" name="Google Shape;150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925" y="369500"/>
            <a:ext cx="8154376" cy="460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/>
          <p:nvPr/>
        </p:nvSpPr>
        <p:spPr>
          <a:xfrm>
            <a:off x="734850" y="2338000"/>
            <a:ext cx="2139300" cy="751200"/>
          </a:xfrm>
          <a:prstGeom prst="wedgeRectCallout">
            <a:avLst>
              <a:gd fmla="val 61123" name="adj1"/>
              <a:gd fmla="val -2143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Describe who they are</a:t>
            </a:r>
            <a:endParaRPr b="1"/>
          </a:p>
        </p:txBody>
      </p:sp>
      <p:sp>
        <p:nvSpPr>
          <p:cNvPr id="157" name="Google Shape;157;p29"/>
          <p:cNvSpPr/>
          <p:nvPr/>
        </p:nvSpPr>
        <p:spPr>
          <a:xfrm>
            <a:off x="6696325" y="2254325"/>
            <a:ext cx="1979100" cy="792600"/>
          </a:xfrm>
          <a:prstGeom prst="wedgeRectCallout">
            <a:avLst>
              <a:gd fmla="val -65953" name="adj1"/>
              <a:gd fmla="val 2113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Identify the signal/attributes</a:t>
            </a:r>
            <a:endParaRPr b="1"/>
          </a:p>
        </p:txBody>
      </p:sp>
      <p:sp>
        <p:nvSpPr>
          <p:cNvPr id="158" name="Google Shape;158;p29"/>
          <p:cNvSpPr/>
          <p:nvPr/>
        </p:nvSpPr>
        <p:spPr>
          <a:xfrm>
            <a:off x="1068875" y="1202750"/>
            <a:ext cx="1979100" cy="932400"/>
          </a:xfrm>
          <a:prstGeom prst="wedgeRectCallout">
            <a:avLst>
              <a:gd fmla="val 61123" name="adj1"/>
              <a:gd fmla="val -2143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Proxies</a:t>
            </a:r>
            <a:r>
              <a:rPr lang="en"/>
              <a:t>: people who can speak on how the ideal audience thinks </a:t>
            </a:r>
            <a:endParaRPr/>
          </a:p>
        </p:txBody>
      </p:sp>
      <p:sp>
        <p:nvSpPr>
          <p:cNvPr id="159" name="Google Shape;159;p29"/>
          <p:cNvSpPr/>
          <p:nvPr/>
        </p:nvSpPr>
        <p:spPr>
          <a:xfrm>
            <a:off x="6374400" y="3429700"/>
            <a:ext cx="2301000" cy="1087800"/>
          </a:xfrm>
          <a:prstGeom prst="wedgeRectCallout">
            <a:avLst>
              <a:gd fmla="val -57025" name="adj1"/>
              <a:gd fmla="val -2296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Analogs</a:t>
            </a:r>
            <a:r>
              <a:rPr lang="en"/>
              <a:t>: people who look different from ideal audience but could provide similar insights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Identify customer segment &amp; attributes</a:t>
            </a:r>
            <a:endParaRPr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311700" y="1152475"/>
            <a:ext cx="8520600" cy="37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your customers look like?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Pick 2-3 different customer segments and </a:t>
            </a:r>
            <a:r>
              <a:rPr lang="en"/>
              <a:t>initiate</a:t>
            </a:r>
            <a:r>
              <a:rPr lang="en"/>
              <a:t> conversations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start hearing the same thing after 4-5 interviews, if you are hearing new things after 10+ interview your segment is too broad.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If you can’t find them, you’ll never advertise or sell to them  </a:t>
            </a:r>
            <a:endParaRPr b="1"/>
          </a:p>
        </p:txBody>
      </p:sp>
      <p:graphicFrame>
        <p:nvGraphicFramePr>
          <p:cNvPr id="166" name="Google Shape;166;p30"/>
          <p:cNvGraphicFramePr/>
          <p:nvPr/>
        </p:nvGraphicFramePr>
        <p:xfrm>
          <a:off x="912500" y="190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{91ABD6CB-8A3D-453C-8292-E4C8F50E9D91}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B2B ( Business to Business)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B2C ( business to consumers)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2385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Char char="-"/>
                      </a:pPr>
                      <a:r>
                        <a:rPr lang="en" sz="1500">
                          <a:solidFill>
                            <a:schemeClr val="dk2"/>
                          </a:solidFill>
                        </a:rPr>
                        <a:t>Company size 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-32385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Char char="-"/>
                      </a:pPr>
                      <a:r>
                        <a:rPr lang="en" sz="1500">
                          <a:solidFill>
                            <a:schemeClr val="dk2"/>
                          </a:solidFill>
                        </a:rPr>
                        <a:t>Industry 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  <a:p>
                      <a:pPr indent="-32385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Char char="-"/>
                      </a:pPr>
                      <a:r>
                        <a:rPr lang="en" sz="1500">
                          <a:solidFill>
                            <a:schemeClr val="dk2"/>
                          </a:solidFill>
                        </a:rPr>
                        <a:t>Role/ title 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Char char="-"/>
                      </a:pPr>
                      <a:r>
                        <a:rPr lang="en" sz="1500">
                          <a:solidFill>
                            <a:schemeClr val="dk2"/>
                          </a:solidFill>
                        </a:rPr>
                        <a:t> Demographics: age, gender, profession, income layer, interests, single/family, etc.) </a:t>
                      </a:r>
                      <a:endParaRPr sz="15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Finding Initial Conversation </a:t>
            </a:r>
            <a:endParaRPr/>
          </a:p>
        </p:txBody>
      </p:sp>
      <p:sp>
        <p:nvSpPr>
          <p:cNvPr id="172" name="Google Shape;172;p31"/>
          <p:cNvSpPr txBox="1"/>
          <p:nvPr>
            <p:ph idx="1" type="body"/>
          </p:nvPr>
        </p:nvSpPr>
        <p:spPr>
          <a:xfrm>
            <a:off x="464100" y="1304875"/>
            <a:ext cx="7950000" cy="36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Cold Calls/emails- 2 out of 100 will talk to you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Serendipity - there are often cool people already around you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Find a good excuse: </a:t>
            </a:r>
            <a:endParaRPr/>
          </a:p>
          <a:p>
            <a:pPr indent="-26035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I do my PhD on…. Can i ask you some questions </a:t>
            </a:r>
            <a:endParaRPr/>
          </a:p>
          <a:p>
            <a:pPr indent="-26035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I’m a student in …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Immerse yourself in where </a:t>
            </a:r>
            <a:r>
              <a:rPr i="1" lang="en"/>
              <a:t>they</a:t>
            </a:r>
            <a:r>
              <a:rPr lang="en"/>
              <a:t> 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Social media platforms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Organize meetups :)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Landing pages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Industry blogging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Get clever :)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b="1" lang="en"/>
              <a:t>“</a:t>
            </a:r>
            <a:r>
              <a:rPr b="1" lang="en"/>
              <a:t>The goal of cold conversation is to stop having them”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Mom’s test: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What is the </a:t>
            </a:r>
            <a:r>
              <a:rPr lang="en"/>
              <a:t>problem</a:t>
            </a:r>
            <a:r>
              <a:rPr lang="en"/>
              <a:t>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to talk to customers 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to ask questions?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Who to talk to?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Creating warm intros Initial Conversation </a:t>
            </a:r>
            <a:endParaRPr/>
          </a:p>
        </p:txBody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464100" y="1304875"/>
            <a:ext cx="7950000" cy="36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7 degree of separations - “you can find anything you need if you ask for it a couple of times”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Industry advisors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Colleges ( Hint, hint)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Professors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Try to avoid a “real meeting”, if possible ( keep it casual) </a:t>
            </a:r>
            <a:endParaRPr/>
          </a:p>
          <a:p>
            <a:pPr indent="-26035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Vision : what we aim for, broadly </a:t>
            </a:r>
            <a:endParaRPr/>
          </a:p>
          <a:p>
            <a:pPr indent="-26035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Framing : why we meet you, what we expect </a:t>
            </a:r>
            <a:endParaRPr/>
          </a:p>
          <a:p>
            <a:pPr indent="-26035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Weakness : why we need you </a:t>
            </a:r>
            <a:endParaRPr/>
          </a:p>
          <a:p>
            <a:pPr indent="-26035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Pedestal:  a compliment </a:t>
            </a:r>
            <a:endParaRPr/>
          </a:p>
          <a:p>
            <a:pPr indent="-26035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Ask: try to get more commitments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conversation &amp; your team </a:t>
            </a:r>
            <a:endParaRPr/>
          </a:p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464100" y="1304875"/>
            <a:ext cx="7950000" cy="36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b="1" lang="en"/>
              <a:t>Prepping</a:t>
            </a:r>
            <a:r>
              <a:rPr lang="en"/>
              <a:t> - Together with your team </a:t>
            </a:r>
            <a:endParaRPr/>
          </a:p>
          <a:p>
            <a:pPr indent="-2536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Choose the right 3 scary questions ( if the answer is on google, google it!) </a:t>
            </a:r>
            <a:endParaRPr/>
          </a:p>
          <a:p>
            <a:pPr indent="-2536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Due </a:t>
            </a:r>
            <a:r>
              <a:rPr lang="en"/>
              <a:t>diligence</a:t>
            </a:r>
            <a:r>
              <a:rPr lang="en"/>
              <a:t> on X/ linkedin about your conversation partner </a:t>
            </a:r>
            <a:endParaRPr/>
          </a:p>
          <a:p>
            <a:pPr indent="-2536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Write down your assumptions about a person to validate them later </a:t>
            </a:r>
            <a:endParaRPr/>
          </a:p>
          <a:p>
            <a:pPr indent="-2536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Decide on what commitment you want </a:t>
            </a:r>
            <a:endParaRPr b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b="1" lang="en"/>
              <a:t>Doing</a:t>
            </a:r>
            <a:r>
              <a:rPr lang="en"/>
              <a:t> - </a:t>
            </a:r>
            <a:endParaRPr/>
          </a:p>
          <a:p>
            <a:pPr indent="-2536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Who should who up </a:t>
            </a:r>
            <a:endParaRPr/>
          </a:p>
          <a:p>
            <a:pPr indent="-310832" lvl="2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Those who make decisions ( at least to some meetings) </a:t>
            </a:r>
            <a:endParaRPr/>
          </a:p>
          <a:p>
            <a:pPr indent="-310832" lvl="2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1-2 persons : 1) talking 2) note-taking &amp; fixing conversations </a:t>
            </a:r>
            <a:endParaRPr/>
          </a:p>
          <a:p>
            <a:pPr indent="-2536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How to write it down: </a:t>
            </a:r>
            <a:endParaRPr/>
          </a:p>
          <a:p>
            <a:pPr indent="-310832" lvl="2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Note: Emotions, problems, goals, workarounds, obstacles, ideas/feature request, budget/buying process, follow up -task, reference person/companies </a:t>
            </a:r>
            <a:endParaRPr/>
          </a:p>
          <a:p>
            <a:pPr indent="-310832" lvl="2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Maybe use 1 card for one information item </a:t>
            </a:r>
            <a:endParaRPr/>
          </a:p>
          <a:p>
            <a:pPr indent="-334327" lvl="0" marL="51435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b="1" lang="en"/>
              <a:t>Reviewing </a:t>
            </a:r>
            <a:endParaRPr b="1"/>
          </a:p>
          <a:p>
            <a:pPr indent="-2536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Review notes, update written assumptions, update 3 questions </a:t>
            </a:r>
            <a:endParaRPr/>
          </a:p>
          <a:p>
            <a:pPr indent="-2536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How can you improve to learn better next time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</a:t>
            </a:r>
            <a:endParaRPr/>
          </a:p>
        </p:txBody>
      </p:sp>
      <p:sp>
        <p:nvSpPr>
          <p:cNvPr id="190" name="Google Shape;19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Pick 3 scary questions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Identify 3 learning goals and 2-3 questions for each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Identify 2 audience segments and its attributes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Find &amp; outreach &amp; Do your first 3 conversations ( 10-15 mins interviews)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Debrief with your team on the learning and set new learning goals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75" y="166475"/>
            <a:ext cx="7703576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5"/>
          <p:cNvSpPr txBox="1"/>
          <p:nvPr>
            <p:ph idx="1" type="subTitle"/>
          </p:nvPr>
        </p:nvSpPr>
        <p:spPr>
          <a:xfrm>
            <a:off x="4734675" y="1714800"/>
            <a:ext cx="4483200" cy="22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Alice Dinu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Co-Founder Ready Education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alice</a:t>
            </a:r>
            <a:r>
              <a:rPr lang="en" sz="2000">
                <a:solidFill>
                  <a:srgbClr val="000000"/>
                </a:solidFill>
              </a:rPr>
              <a:t>dinu@gmail.com</a:t>
            </a:r>
            <a:r>
              <a:rPr lang="en" sz="2000">
                <a:solidFill>
                  <a:srgbClr val="000000"/>
                </a:solidFill>
              </a:rPr>
              <a:t> 	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31" y="92000"/>
            <a:ext cx="816908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People try to be </a:t>
            </a:r>
            <a:r>
              <a:rPr lang="en" sz="2300">
                <a:solidFill>
                  <a:schemeClr val="accent1"/>
                </a:solidFill>
              </a:rPr>
              <a:t>nice</a:t>
            </a:r>
            <a:r>
              <a:rPr lang="en" sz="2300"/>
              <a:t> 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Therefore they </a:t>
            </a:r>
            <a:r>
              <a:rPr lang="en" sz="2300">
                <a:solidFill>
                  <a:srgbClr val="FF0000"/>
                </a:solidFill>
              </a:rPr>
              <a:t>lie</a:t>
            </a:r>
            <a:r>
              <a:rPr lang="en" sz="2300"/>
              <a:t> in your face 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</a:rPr>
              <a:t>without realizing</a:t>
            </a:r>
            <a:r>
              <a:rPr lang="en" sz="2300"/>
              <a:t> it 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0000"/>
                </a:solidFill>
              </a:rPr>
              <a:t>Bad data it worse than no data</a:t>
            </a:r>
            <a:endParaRPr sz="23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      E.g. </a:t>
            </a:r>
            <a:r>
              <a:rPr i="1" lang="en" sz="2300"/>
              <a:t>“I’ll </a:t>
            </a:r>
            <a:r>
              <a:rPr i="1" lang="en" sz="2300"/>
              <a:t>definitely</a:t>
            </a:r>
            <a:r>
              <a:rPr i="1" lang="en" sz="2300"/>
              <a:t> buy that”</a:t>
            </a:r>
            <a:endParaRPr i="1"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500"/>
              <a:t>THE </a:t>
            </a:r>
            <a:r>
              <a:rPr b="1" lang="en" sz="2500"/>
              <a:t>PROBLEM </a:t>
            </a:r>
            <a:endParaRPr b="1" sz="2500"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550" y="1052788"/>
            <a:ext cx="3971250" cy="303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Mom’s test  - What people </a:t>
            </a:r>
            <a:r>
              <a:rPr lang="en">
                <a:solidFill>
                  <a:schemeClr val="accent1"/>
                </a:solidFill>
              </a:rPr>
              <a:t>say</a:t>
            </a:r>
            <a:r>
              <a:rPr lang="en"/>
              <a:t> 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You: Mom, I have a business idea. Do you have 5 mins?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 Mom: Of course, dear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You: You life your Ipad and use it a lot?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Mom: Sure it’s great.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You: Would you buy a </a:t>
            </a:r>
            <a:r>
              <a:rPr lang="en"/>
              <a:t>cookbook</a:t>
            </a:r>
            <a:r>
              <a:rPr lang="en"/>
              <a:t> app?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Mom: I love cookbooks, sounds nice. Does it come with vegan recipes? Or something special for Xmas?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Mom’s test  - What people </a:t>
            </a:r>
            <a:r>
              <a:rPr lang="en">
                <a:solidFill>
                  <a:schemeClr val="accent1"/>
                </a:solidFill>
              </a:rPr>
              <a:t>think</a:t>
            </a:r>
            <a:r>
              <a:rPr lang="en"/>
              <a:t> </a:t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You: Mom, I have a business idea. Do you have 5 mins?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 Mom: Of course, dear </a:t>
            </a:r>
            <a:endParaRPr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❏"/>
            </a:pPr>
            <a:r>
              <a:rPr lang="en" sz="1800">
                <a:solidFill>
                  <a:schemeClr val="accent1"/>
                </a:solidFill>
              </a:rPr>
              <a:t>I’m proud of you and I don’t want to hurt your feelings</a:t>
            </a:r>
            <a:endParaRPr sz="1800">
              <a:solidFill>
                <a:schemeClr val="accent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You: You life your Ipad and use it a lot?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Mom: Sure it’s great.</a:t>
            </a:r>
            <a:endParaRPr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❏"/>
            </a:pPr>
            <a:r>
              <a:rPr lang="en" sz="1800">
                <a:solidFill>
                  <a:schemeClr val="accent1"/>
                </a:solidFill>
              </a:rPr>
              <a:t>I use it to check email on the sofa</a:t>
            </a:r>
            <a:endParaRPr sz="1800">
              <a:solidFill>
                <a:schemeClr val="accent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You: Would you buy a cookbook app?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Mom: I love cookbooks, sounds nice. Does it come with vegan recipes? Or something special for Xmas?</a:t>
            </a:r>
            <a:endParaRPr/>
          </a:p>
          <a:p>
            <a:pPr indent="-33139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❏"/>
            </a:pPr>
            <a:r>
              <a:rPr lang="en" sz="1750">
                <a:solidFill>
                  <a:schemeClr val="accent1"/>
                </a:solidFill>
              </a:rPr>
              <a:t>Well, I have plenty of cookbooks. I don’t need a computer in my kitchen - It might get dirty! But hey, if my kid made it, I’ll try it. App? I never bought an app. Don’t you need to enter your credit card for that? Let me try to change the subject. </a:t>
            </a:r>
            <a:endParaRPr sz="175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Mom’s test  - </a:t>
            </a:r>
            <a:r>
              <a:rPr lang="en">
                <a:solidFill>
                  <a:schemeClr val="accent1"/>
                </a:solidFill>
              </a:rPr>
              <a:t>How to do it right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Mom, when have you last time used the ipad?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For what?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Have you ever used it in the kitchen?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Have you ever bought an app? Which? Why? For how much?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Do you use your cookbooks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Is there anything you dislike about them?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What was the last cookbook you bought? When? Why?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rule of thumb to watch for </a:t>
            </a:r>
            <a:endParaRPr/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High frequency of usage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is urgent/painful enough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Is it worth it/ will people pay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ask? Important questions </a:t>
            </a:r>
            <a:endParaRPr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39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Good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Imagine your </a:t>
            </a:r>
            <a:r>
              <a:rPr lang="en"/>
              <a:t>company</a:t>
            </a:r>
            <a:r>
              <a:rPr lang="en"/>
              <a:t> failed. Why did it fail? → Questions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Imagine your company is huge success why? </a:t>
            </a:r>
            <a:r>
              <a:rPr lang="en"/>
              <a:t>→ Questions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Ask </a:t>
            </a:r>
            <a:r>
              <a:rPr b="1" lang="en"/>
              <a:t>those</a:t>
            </a:r>
            <a:r>
              <a:rPr lang="en"/>
              <a:t> questions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“ you should be terrified of at least one of the questions you’re asking in every conversation”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4634525" y="1152475"/>
            <a:ext cx="39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Bad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Deep inside, you are afraid your idea might be bad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 you ask bogus questions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