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7" r:id="rId2"/>
    <p:sldId id="271" r:id="rId3"/>
    <p:sldId id="269" r:id="rId4"/>
    <p:sldId id="264" r:id="rId5"/>
    <p:sldId id="272" r:id="rId6"/>
    <p:sldId id="276" r:id="rId7"/>
    <p:sldId id="278" r:id="rId8"/>
    <p:sldId id="282" r:id="rId9"/>
    <p:sldId id="274" r:id="rId10"/>
    <p:sldId id="283" r:id="rId11"/>
    <p:sldId id="284" r:id="rId12"/>
    <p:sldId id="285" r:id="rId13"/>
    <p:sldId id="286" r:id="rId14"/>
    <p:sldId id="280" r:id="rId15"/>
    <p:sldId id="281" r:id="rId16"/>
    <p:sldId id="262" r:id="rId17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A16AE"/>
    <a:srgbClr val="CA18BD"/>
    <a:srgbClr val="E527D7"/>
    <a:srgbClr val="E947DD"/>
    <a:srgbClr val="E7C3F5"/>
    <a:srgbClr val="A486B4"/>
    <a:srgbClr val="9D7DAF"/>
    <a:srgbClr val="DEADF1"/>
    <a:srgbClr val="DBA6F0"/>
    <a:srgbClr val="5D45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07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44" y="4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0E5AC-8077-4DC9-95F1-99402597733F}" type="datetimeFigureOut">
              <a:rPr lang="en-US" smtClean="0"/>
              <a:t>7/30/2021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FC099-545B-4AE9-B0C4-207819F93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129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0E5AC-8077-4DC9-95F1-99402597733F}" type="datetimeFigureOut">
              <a:rPr lang="en-US" smtClean="0"/>
              <a:t>7/30/2021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FC099-545B-4AE9-B0C4-207819F93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276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0E5AC-8077-4DC9-95F1-99402597733F}" type="datetimeFigureOut">
              <a:rPr lang="en-US" smtClean="0"/>
              <a:t>7/30/2021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FC099-545B-4AE9-B0C4-207819F93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831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0E5AC-8077-4DC9-95F1-99402597733F}" type="datetimeFigureOut">
              <a:rPr lang="en-US" smtClean="0"/>
              <a:t>7/30/2021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FC099-545B-4AE9-B0C4-207819F93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878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0E5AC-8077-4DC9-95F1-99402597733F}" type="datetimeFigureOut">
              <a:rPr lang="en-US" smtClean="0"/>
              <a:t>7/30/2021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FC099-545B-4AE9-B0C4-207819F93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008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0E5AC-8077-4DC9-95F1-99402597733F}" type="datetimeFigureOut">
              <a:rPr lang="en-US" smtClean="0"/>
              <a:t>7/30/2021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FC099-545B-4AE9-B0C4-207819F93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3274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0E5AC-8077-4DC9-95F1-99402597733F}" type="datetimeFigureOut">
              <a:rPr lang="en-US" smtClean="0"/>
              <a:t>7/30/2021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FC099-545B-4AE9-B0C4-207819F93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30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0E5AC-8077-4DC9-95F1-99402597733F}" type="datetimeFigureOut">
              <a:rPr lang="en-US" smtClean="0"/>
              <a:t>7/30/2021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FC099-545B-4AE9-B0C4-207819F93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932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0E5AC-8077-4DC9-95F1-99402597733F}" type="datetimeFigureOut">
              <a:rPr lang="en-US" smtClean="0"/>
              <a:t>7/30/2021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FC099-545B-4AE9-B0C4-207819F93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532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0E5AC-8077-4DC9-95F1-99402597733F}" type="datetimeFigureOut">
              <a:rPr lang="en-US" smtClean="0"/>
              <a:t>7/30/2021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FC099-545B-4AE9-B0C4-207819F93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486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0E5AC-8077-4DC9-95F1-99402597733F}" type="datetimeFigureOut">
              <a:rPr lang="en-US" smtClean="0"/>
              <a:t>7/30/2021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FC099-545B-4AE9-B0C4-207819F93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660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50E5AC-8077-4DC9-95F1-99402597733F}" type="datetimeFigureOut">
              <a:rPr lang="en-US" smtClean="0"/>
              <a:t>7/30/2021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BFC099-545B-4AE9-B0C4-207819F93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669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b="1" dirty="0" smtClean="0"/>
              <a:t>IVS Logo Ideas</a:t>
            </a:r>
            <a:endParaRPr lang="en-US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24029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In Vivo Studies</a:t>
            </a:r>
          </a:p>
          <a:p>
            <a:r>
              <a:rPr lang="en-US" dirty="0" smtClean="0"/>
              <a:t>Vision Statement: </a:t>
            </a:r>
          </a:p>
          <a:p>
            <a:pPr lvl="1"/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Nonclinical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Expertise + Ethical Mindset = Impactful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Data</a:t>
            </a:r>
          </a:p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Shape of logo to complement other functional area logos, which is triangle and circle (slide 16)</a:t>
            </a:r>
          </a:p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Color of logo to complement other functional area logos (and possibly have the option to switch out colors for swag, </a:t>
            </a:r>
            <a:r>
              <a:rPr lang="en-U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etc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). No </a:t>
            </a:r>
            <a:r>
              <a:rPr lang="en-U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ombre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effect.</a:t>
            </a:r>
          </a:p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Would like a logo with different versions</a:t>
            </a:r>
          </a:p>
          <a:p>
            <a:pPr lvl="1"/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One simple with only IVS and image/symbol</a:t>
            </a:r>
          </a:p>
          <a:p>
            <a:pPr lvl="1"/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One with IVS and In Vivo Studies</a:t>
            </a:r>
          </a:p>
          <a:p>
            <a:pPr lvl="1"/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One with IVS, In Vivo Studies, and vision statement/key words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6353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3694812" y="6201320"/>
            <a:ext cx="481234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Nonclinical Expertise + Ethical Mindset = Impactful Data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33" y="3833812"/>
            <a:ext cx="2752725" cy="2809875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3636006" y="1325022"/>
            <a:ext cx="5179528" cy="4013816"/>
            <a:chOff x="3636006" y="1325022"/>
            <a:chExt cx="5179528" cy="4013816"/>
          </a:xfrm>
        </p:grpSpPr>
        <p:grpSp>
          <p:nvGrpSpPr>
            <p:cNvPr id="13" name="Group 12"/>
            <p:cNvGrpSpPr/>
            <p:nvPr/>
          </p:nvGrpSpPr>
          <p:grpSpPr>
            <a:xfrm>
              <a:off x="3636006" y="1325022"/>
              <a:ext cx="5128074" cy="4013816"/>
              <a:chOff x="3636006" y="1325022"/>
              <a:chExt cx="5128074" cy="4013816"/>
            </a:xfrm>
          </p:grpSpPr>
          <p:sp>
            <p:nvSpPr>
              <p:cNvPr id="46" name="Rectangle 45"/>
              <p:cNvSpPr/>
              <p:nvPr/>
            </p:nvSpPr>
            <p:spPr>
              <a:xfrm>
                <a:off x="3669357" y="1325024"/>
                <a:ext cx="5009858" cy="4006517"/>
              </a:xfrm>
              <a:prstGeom prst="rect">
                <a:avLst/>
              </a:prstGeom>
              <a:solidFill>
                <a:srgbClr val="E7C3F5"/>
              </a:solidFill>
              <a:ln w="28575">
                <a:solidFill>
                  <a:srgbClr val="5D459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5082740" y="4199828"/>
                <a:ext cx="220625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In Vivo Studies</a:t>
                </a:r>
              </a:p>
              <a:p>
                <a:pPr algn="ctr"/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57" name="Rectangle 7"/>
              <p:cNvSpPr/>
              <p:nvPr/>
            </p:nvSpPr>
            <p:spPr>
              <a:xfrm rot="16200000">
                <a:off x="3881180" y="3037820"/>
                <a:ext cx="2073298" cy="2528737"/>
              </a:xfrm>
              <a:custGeom>
                <a:avLst/>
                <a:gdLst>
                  <a:gd name="connsiteX0" fmla="*/ 0 w 2050026"/>
                  <a:gd name="connsiteY0" fmla="*/ 0 h 1700216"/>
                  <a:gd name="connsiteX1" fmla="*/ 2050026 w 2050026"/>
                  <a:gd name="connsiteY1" fmla="*/ 0 h 1700216"/>
                  <a:gd name="connsiteX2" fmla="*/ 2050026 w 2050026"/>
                  <a:gd name="connsiteY2" fmla="*/ 1700216 h 1700216"/>
                  <a:gd name="connsiteX3" fmla="*/ 0 w 2050026"/>
                  <a:gd name="connsiteY3" fmla="*/ 1700216 h 1700216"/>
                  <a:gd name="connsiteX4" fmla="*/ 0 w 2050026"/>
                  <a:gd name="connsiteY4" fmla="*/ 0 h 1700216"/>
                  <a:gd name="connsiteX0" fmla="*/ 0 w 2050026"/>
                  <a:gd name="connsiteY0" fmla="*/ 0 h 1700216"/>
                  <a:gd name="connsiteX1" fmla="*/ 2050026 w 2050026"/>
                  <a:gd name="connsiteY1" fmla="*/ 0 h 1700216"/>
                  <a:gd name="connsiteX2" fmla="*/ 1084007 w 2050026"/>
                  <a:gd name="connsiteY2" fmla="*/ 778442 h 1700216"/>
                  <a:gd name="connsiteX3" fmla="*/ 0 w 2050026"/>
                  <a:gd name="connsiteY3" fmla="*/ 1700216 h 1700216"/>
                  <a:gd name="connsiteX4" fmla="*/ 0 w 2050026"/>
                  <a:gd name="connsiteY4" fmla="*/ 0 h 1700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50026" h="1700216">
                    <a:moveTo>
                      <a:pt x="0" y="0"/>
                    </a:moveTo>
                    <a:lnTo>
                      <a:pt x="2050026" y="0"/>
                    </a:lnTo>
                    <a:lnTo>
                      <a:pt x="1084007" y="778442"/>
                    </a:lnTo>
                    <a:lnTo>
                      <a:pt x="0" y="17002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486B4"/>
              </a:solidFill>
              <a:ln>
                <a:solidFill>
                  <a:srgbClr val="A486B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 rot="2450020">
                <a:off x="3636006" y="4547263"/>
                <a:ext cx="148341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dirty="0" smtClean="0">
                    <a:solidFill>
                      <a:schemeClr val="bg1"/>
                    </a:solidFill>
                  </a:rPr>
                  <a:t>Nonclinical Expertise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Rectangle 7"/>
              <p:cNvSpPr/>
              <p:nvPr/>
            </p:nvSpPr>
            <p:spPr>
              <a:xfrm rot="10800000">
                <a:off x="6182195" y="3265541"/>
                <a:ext cx="2512205" cy="2073297"/>
              </a:xfrm>
              <a:custGeom>
                <a:avLst/>
                <a:gdLst>
                  <a:gd name="connsiteX0" fmla="*/ 0 w 2050026"/>
                  <a:gd name="connsiteY0" fmla="*/ 0 h 1700216"/>
                  <a:gd name="connsiteX1" fmla="*/ 2050026 w 2050026"/>
                  <a:gd name="connsiteY1" fmla="*/ 0 h 1700216"/>
                  <a:gd name="connsiteX2" fmla="*/ 2050026 w 2050026"/>
                  <a:gd name="connsiteY2" fmla="*/ 1700216 h 1700216"/>
                  <a:gd name="connsiteX3" fmla="*/ 0 w 2050026"/>
                  <a:gd name="connsiteY3" fmla="*/ 1700216 h 1700216"/>
                  <a:gd name="connsiteX4" fmla="*/ 0 w 2050026"/>
                  <a:gd name="connsiteY4" fmla="*/ 0 h 1700216"/>
                  <a:gd name="connsiteX0" fmla="*/ 0 w 2050026"/>
                  <a:gd name="connsiteY0" fmla="*/ 0 h 1700216"/>
                  <a:gd name="connsiteX1" fmla="*/ 2050026 w 2050026"/>
                  <a:gd name="connsiteY1" fmla="*/ 0 h 1700216"/>
                  <a:gd name="connsiteX2" fmla="*/ 1084007 w 2050026"/>
                  <a:gd name="connsiteY2" fmla="*/ 778442 h 1700216"/>
                  <a:gd name="connsiteX3" fmla="*/ 0 w 2050026"/>
                  <a:gd name="connsiteY3" fmla="*/ 1700216 h 1700216"/>
                  <a:gd name="connsiteX4" fmla="*/ 0 w 2050026"/>
                  <a:gd name="connsiteY4" fmla="*/ 0 h 1700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50026" h="1700216">
                    <a:moveTo>
                      <a:pt x="0" y="0"/>
                    </a:moveTo>
                    <a:lnTo>
                      <a:pt x="2050026" y="0"/>
                    </a:lnTo>
                    <a:lnTo>
                      <a:pt x="1084007" y="778442"/>
                    </a:lnTo>
                    <a:lnTo>
                      <a:pt x="0" y="17002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486B4"/>
              </a:solidFill>
              <a:ln>
                <a:solidFill>
                  <a:srgbClr val="A486B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 rot="19213098">
                <a:off x="7060672" y="4505637"/>
                <a:ext cx="166389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 smtClean="0">
                    <a:solidFill>
                      <a:schemeClr val="bg1"/>
                    </a:solidFill>
                  </a:rPr>
                  <a:t>Innovative Capabilities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17" name="Straight Connector 16"/>
              <p:cNvCxnSpPr>
                <a:endCxn id="19" idx="1"/>
              </p:cNvCxnSpPr>
              <p:nvPr/>
            </p:nvCxnSpPr>
            <p:spPr>
              <a:xfrm>
                <a:off x="3679626" y="3261670"/>
                <a:ext cx="2502571" cy="2048518"/>
              </a:xfrm>
              <a:prstGeom prst="line">
                <a:avLst/>
              </a:prstGeom>
              <a:ln w="5715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>
                <a:stCxn id="57" idx="3"/>
              </p:cNvCxnSpPr>
              <p:nvPr/>
            </p:nvCxnSpPr>
            <p:spPr>
              <a:xfrm flipV="1">
                <a:off x="6182197" y="3249577"/>
                <a:ext cx="2494097" cy="2081962"/>
              </a:xfrm>
              <a:prstGeom prst="line">
                <a:avLst/>
              </a:prstGeom>
              <a:ln w="5715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Rectangle 7"/>
              <p:cNvSpPr/>
              <p:nvPr/>
            </p:nvSpPr>
            <p:spPr>
              <a:xfrm rot="5400000">
                <a:off x="6468394" y="1038828"/>
                <a:ext cx="1940519" cy="2512917"/>
              </a:xfrm>
              <a:custGeom>
                <a:avLst/>
                <a:gdLst>
                  <a:gd name="connsiteX0" fmla="*/ 0 w 2050026"/>
                  <a:gd name="connsiteY0" fmla="*/ 0 h 1700216"/>
                  <a:gd name="connsiteX1" fmla="*/ 2050026 w 2050026"/>
                  <a:gd name="connsiteY1" fmla="*/ 0 h 1700216"/>
                  <a:gd name="connsiteX2" fmla="*/ 2050026 w 2050026"/>
                  <a:gd name="connsiteY2" fmla="*/ 1700216 h 1700216"/>
                  <a:gd name="connsiteX3" fmla="*/ 0 w 2050026"/>
                  <a:gd name="connsiteY3" fmla="*/ 1700216 h 1700216"/>
                  <a:gd name="connsiteX4" fmla="*/ 0 w 2050026"/>
                  <a:gd name="connsiteY4" fmla="*/ 0 h 1700216"/>
                  <a:gd name="connsiteX0" fmla="*/ 0 w 2050026"/>
                  <a:gd name="connsiteY0" fmla="*/ 0 h 1700216"/>
                  <a:gd name="connsiteX1" fmla="*/ 2050026 w 2050026"/>
                  <a:gd name="connsiteY1" fmla="*/ 0 h 1700216"/>
                  <a:gd name="connsiteX2" fmla="*/ 1084007 w 2050026"/>
                  <a:gd name="connsiteY2" fmla="*/ 778442 h 1700216"/>
                  <a:gd name="connsiteX3" fmla="*/ 0 w 2050026"/>
                  <a:gd name="connsiteY3" fmla="*/ 1700216 h 1700216"/>
                  <a:gd name="connsiteX4" fmla="*/ 0 w 2050026"/>
                  <a:gd name="connsiteY4" fmla="*/ 0 h 1700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50026" h="1700216">
                    <a:moveTo>
                      <a:pt x="0" y="0"/>
                    </a:moveTo>
                    <a:lnTo>
                      <a:pt x="2050026" y="0"/>
                    </a:lnTo>
                    <a:lnTo>
                      <a:pt x="1084007" y="778442"/>
                    </a:lnTo>
                    <a:lnTo>
                      <a:pt x="0" y="17002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486B4"/>
              </a:solidFill>
              <a:ln>
                <a:solidFill>
                  <a:srgbClr val="A486B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 rot="2334674">
                <a:off x="7334189" y="1881374"/>
                <a:ext cx="117429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>
                    <a:solidFill>
                      <a:schemeClr val="bg1"/>
                    </a:solidFill>
                  </a:rPr>
                  <a:t>Ethical Mindset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3" name="Straight Connector 2"/>
              <p:cNvCxnSpPr>
                <a:stCxn id="20" idx="3"/>
                <a:endCxn id="20" idx="1"/>
              </p:cNvCxnSpPr>
              <p:nvPr/>
            </p:nvCxnSpPr>
            <p:spPr>
              <a:xfrm>
                <a:off x="6182197" y="1349661"/>
                <a:ext cx="2497019" cy="1915884"/>
              </a:xfrm>
              <a:prstGeom prst="line">
                <a:avLst/>
              </a:prstGeom>
              <a:ln w="5715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" name="Rectangle 7"/>
              <p:cNvSpPr/>
              <p:nvPr/>
            </p:nvSpPr>
            <p:spPr>
              <a:xfrm>
                <a:off x="3653460" y="1325022"/>
                <a:ext cx="2528735" cy="1940520"/>
              </a:xfrm>
              <a:custGeom>
                <a:avLst/>
                <a:gdLst>
                  <a:gd name="connsiteX0" fmla="*/ 0 w 2050026"/>
                  <a:gd name="connsiteY0" fmla="*/ 0 h 1700216"/>
                  <a:gd name="connsiteX1" fmla="*/ 2050026 w 2050026"/>
                  <a:gd name="connsiteY1" fmla="*/ 0 h 1700216"/>
                  <a:gd name="connsiteX2" fmla="*/ 2050026 w 2050026"/>
                  <a:gd name="connsiteY2" fmla="*/ 1700216 h 1700216"/>
                  <a:gd name="connsiteX3" fmla="*/ 0 w 2050026"/>
                  <a:gd name="connsiteY3" fmla="*/ 1700216 h 1700216"/>
                  <a:gd name="connsiteX4" fmla="*/ 0 w 2050026"/>
                  <a:gd name="connsiteY4" fmla="*/ 0 h 1700216"/>
                  <a:gd name="connsiteX0" fmla="*/ 0 w 2050026"/>
                  <a:gd name="connsiteY0" fmla="*/ 0 h 1700216"/>
                  <a:gd name="connsiteX1" fmla="*/ 2050026 w 2050026"/>
                  <a:gd name="connsiteY1" fmla="*/ 0 h 1700216"/>
                  <a:gd name="connsiteX2" fmla="*/ 1084007 w 2050026"/>
                  <a:gd name="connsiteY2" fmla="*/ 778442 h 1700216"/>
                  <a:gd name="connsiteX3" fmla="*/ 0 w 2050026"/>
                  <a:gd name="connsiteY3" fmla="*/ 1700216 h 1700216"/>
                  <a:gd name="connsiteX4" fmla="*/ 0 w 2050026"/>
                  <a:gd name="connsiteY4" fmla="*/ 0 h 1700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50026" h="1700216">
                    <a:moveTo>
                      <a:pt x="0" y="0"/>
                    </a:moveTo>
                    <a:lnTo>
                      <a:pt x="2050026" y="0"/>
                    </a:lnTo>
                    <a:lnTo>
                      <a:pt x="1084007" y="778442"/>
                    </a:lnTo>
                    <a:lnTo>
                      <a:pt x="0" y="17002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486B4"/>
              </a:solidFill>
              <a:ln>
                <a:solidFill>
                  <a:srgbClr val="A486B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 rot="19387167">
                <a:off x="3697428" y="1853941"/>
                <a:ext cx="136057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 smtClean="0">
                    <a:solidFill>
                      <a:schemeClr val="bg1"/>
                    </a:solidFill>
                  </a:rPr>
                  <a:t>Impactful Data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1" name="Straight Connector 20"/>
              <p:cNvCxnSpPr>
                <a:stCxn id="57" idx="1"/>
              </p:cNvCxnSpPr>
              <p:nvPr/>
            </p:nvCxnSpPr>
            <p:spPr>
              <a:xfrm flipV="1">
                <a:off x="3694812" y="1349660"/>
                <a:ext cx="2505452" cy="1915882"/>
              </a:xfrm>
              <a:prstGeom prst="line">
                <a:avLst/>
              </a:prstGeom>
              <a:ln w="5715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" name="TextBox 37"/>
              <p:cNvSpPr txBox="1"/>
              <p:nvPr/>
            </p:nvSpPr>
            <p:spPr>
              <a:xfrm>
                <a:off x="4674607" y="2031159"/>
                <a:ext cx="4089473" cy="2554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0" dirty="0" smtClean="0">
                    <a:solidFill>
                      <a:srgbClr val="E7C3F5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IVS</a:t>
                </a:r>
                <a:endParaRPr lang="en-US" sz="16000" dirty="0">
                  <a:solidFill>
                    <a:srgbClr val="E7C3F5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p:grp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6587" y="1670858"/>
              <a:ext cx="2292465" cy="1715503"/>
            </a:xfrm>
            <a:prstGeom prst="rect">
              <a:avLst/>
            </a:prstGeom>
          </p:spPr>
        </p:pic>
        <p:sp>
          <p:nvSpPr>
            <p:cNvPr id="27" name="TextBox 26"/>
            <p:cNvSpPr txBox="1"/>
            <p:nvPr/>
          </p:nvSpPr>
          <p:spPr>
            <a:xfrm>
              <a:off x="4726061" y="2005598"/>
              <a:ext cx="4089473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IVS</a:t>
              </a:r>
              <a:endParaRPr lang="en-US" sz="160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287676" y="184935"/>
            <a:ext cx="98110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Originally were thinking of using a rectangle shape but with a diamond in the middle so not as boring…</a:t>
            </a:r>
          </a:p>
          <a:p>
            <a:r>
              <a:rPr lang="en-US" dirty="0" smtClean="0"/>
              <a:t>Tried to find colors to complement SO and SAO’s logos, but </a:t>
            </a:r>
            <a:r>
              <a:rPr lang="en-US" dirty="0" smtClean="0"/>
              <a:t>these </a:t>
            </a:r>
            <a:r>
              <a:rPr lang="en-US" dirty="0" smtClean="0"/>
              <a:t>are too light…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909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rot="2980488">
            <a:off x="3950711" y="855088"/>
            <a:ext cx="4370788" cy="5107717"/>
          </a:xfrm>
          <a:custGeom>
            <a:avLst/>
            <a:gdLst>
              <a:gd name="connsiteX0" fmla="*/ 0 w 6031831"/>
              <a:gd name="connsiteY0" fmla="*/ 0 h 4283242"/>
              <a:gd name="connsiteX1" fmla="*/ 6031831 w 6031831"/>
              <a:gd name="connsiteY1" fmla="*/ 0 h 4283242"/>
              <a:gd name="connsiteX2" fmla="*/ 6031831 w 6031831"/>
              <a:gd name="connsiteY2" fmla="*/ 4283242 h 4283242"/>
              <a:gd name="connsiteX3" fmla="*/ 0 w 6031831"/>
              <a:gd name="connsiteY3" fmla="*/ 4283242 h 4283242"/>
              <a:gd name="connsiteX4" fmla="*/ 0 w 6031831"/>
              <a:gd name="connsiteY4" fmla="*/ 0 h 4283242"/>
              <a:gd name="connsiteX0" fmla="*/ 0 w 6031831"/>
              <a:gd name="connsiteY0" fmla="*/ 1106905 h 5390147"/>
              <a:gd name="connsiteX1" fmla="*/ 5358062 w 6031831"/>
              <a:gd name="connsiteY1" fmla="*/ 0 h 5390147"/>
              <a:gd name="connsiteX2" fmla="*/ 6031831 w 6031831"/>
              <a:gd name="connsiteY2" fmla="*/ 5390147 h 5390147"/>
              <a:gd name="connsiteX3" fmla="*/ 0 w 6031831"/>
              <a:gd name="connsiteY3" fmla="*/ 5390147 h 5390147"/>
              <a:gd name="connsiteX4" fmla="*/ 0 w 6031831"/>
              <a:gd name="connsiteY4" fmla="*/ 1106905 h 5390147"/>
              <a:gd name="connsiteX0" fmla="*/ 0 w 6031831"/>
              <a:gd name="connsiteY0" fmla="*/ 1106905 h 6288504"/>
              <a:gd name="connsiteX1" fmla="*/ 5358062 w 6031831"/>
              <a:gd name="connsiteY1" fmla="*/ 0 h 6288504"/>
              <a:gd name="connsiteX2" fmla="*/ 6031831 w 6031831"/>
              <a:gd name="connsiteY2" fmla="*/ 5390147 h 6288504"/>
              <a:gd name="connsiteX3" fmla="*/ 48126 w 6031831"/>
              <a:gd name="connsiteY3" fmla="*/ 6288504 h 6288504"/>
              <a:gd name="connsiteX4" fmla="*/ 0 w 6031831"/>
              <a:gd name="connsiteY4" fmla="*/ 1106905 h 6288504"/>
              <a:gd name="connsiteX0" fmla="*/ 0 w 5518484"/>
              <a:gd name="connsiteY0" fmla="*/ 1106905 h 6288504"/>
              <a:gd name="connsiteX1" fmla="*/ 5358062 w 5518484"/>
              <a:gd name="connsiteY1" fmla="*/ 0 h 6288504"/>
              <a:gd name="connsiteX2" fmla="*/ 5518484 w 5518484"/>
              <a:gd name="connsiteY2" fmla="*/ 4780547 h 6288504"/>
              <a:gd name="connsiteX3" fmla="*/ 48126 w 5518484"/>
              <a:gd name="connsiteY3" fmla="*/ 6288504 h 6288504"/>
              <a:gd name="connsiteX4" fmla="*/ 0 w 5518484"/>
              <a:gd name="connsiteY4" fmla="*/ 1106905 h 6288504"/>
              <a:gd name="connsiteX0" fmla="*/ 609600 w 5470358"/>
              <a:gd name="connsiteY0" fmla="*/ 978569 h 6288504"/>
              <a:gd name="connsiteX1" fmla="*/ 5309936 w 5470358"/>
              <a:gd name="connsiteY1" fmla="*/ 0 h 6288504"/>
              <a:gd name="connsiteX2" fmla="*/ 5470358 w 5470358"/>
              <a:gd name="connsiteY2" fmla="*/ 4780547 h 6288504"/>
              <a:gd name="connsiteX3" fmla="*/ 0 w 5470358"/>
              <a:gd name="connsiteY3" fmla="*/ 6288504 h 6288504"/>
              <a:gd name="connsiteX4" fmla="*/ 609600 w 5470358"/>
              <a:gd name="connsiteY4" fmla="*/ 978569 h 6288504"/>
              <a:gd name="connsiteX0" fmla="*/ 465221 w 5470358"/>
              <a:gd name="connsiteY0" fmla="*/ 1283369 h 6288504"/>
              <a:gd name="connsiteX1" fmla="*/ 5309936 w 5470358"/>
              <a:gd name="connsiteY1" fmla="*/ 0 h 6288504"/>
              <a:gd name="connsiteX2" fmla="*/ 5470358 w 5470358"/>
              <a:gd name="connsiteY2" fmla="*/ 4780547 h 6288504"/>
              <a:gd name="connsiteX3" fmla="*/ 0 w 5470358"/>
              <a:gd name="connsiteY3" fmla="*/ 6288504 h 6288504"/>
              <a:gd name="connsiteX4" fmla="*/ 465221 w 5470358"/>
              <a:gd name="connsiteY4" fmla="*/ 1283369 h 6288504"/>
              <a:gd name="connsiteX0" fmla="*/ 465221 w 5309936"/>
              <a:gd name="connsiteY0" fmla="*/ 1283369 h 6288504"/>
              <a:gd name="connsiteX1" fmla="*/ 5309936 w 5309936"/>
              <a:gd name="connsiteY1" fmla="*/ 0 h 6288504"/>
              <a:gd name="connsiteX2" fmla="*/ 4989095 w 5309936"/>
              <a:gd name="connsiteY2" fmla="*/ 4860757 h 6288504"/>
              <a:gd name="connsiteX3" fmla="*/ 0 w 5309936"/>
              <a:gd name="connsiteY3" fmla="*/ 6288504 h 6288504"/>
              <a:gd name="connsiteX4" fmla="*/ 465221 w 5309936"/>
              <a:gd name="connsiteY4" fmla="*/ 1283369 h 6288504"/>
              <a:gd name="connsiteX0" fmla="*/ 859574 w 5309936"/>
              <a:gd name="connsiteY0" fmla="*/ 1512892 h 6288504"/>
              <a:gd name="connsiteX1" fmla="*/ 5309936 w 5309936"/>
              <a:gd name="connsiteY1" fmla="*/ 0 h 6288504"/>
              <a:gd name="connsiteX2" fmla="*/ 4989095 w 5309936"/>
              <a:gd name="connsiteY2" fmla="*/ 4860757 h 6288504"/>
              <a:gd name="connsiteX3" fmla="*/ 0 w 5309936"/>
              <a:gd name="connsiteY3" fmla="*/ 6288504 h 6288504"/>
              <a:gd name="connsiteX4" fmla="*/ 859574 w 5309936"/>
              <a:gd name="connsiteY4" fmla="*/ 1512892 h 6288504"/>
              <a:gd name="connsiteX0" fmla="*/ 859574 w 4989095"/>
              <a:gd name="connsiteY0" fmla="*/ 1035912 h 5811524"/>
              <a:gd name="connsiteX1" fmla="*/ 4905067 w 4989095"/>
              <a:gd name="connsiteY1" fmla="*/ 0 h 5811524"/>
              <a:gd name="connsiteX2" fmla="*/ 4989095 w 4989095"/>
              <a:gd name="connsiteY2" fmla="*/ 4383777 h 5811524"/>
              <a:gd name="connsiteX3" fmla="*/ 0 w 4989095"/>
              <a:gd name="connsiteY3" fmla="*/ 5811524 h 5811524"/>
              <a:gd name="connsiteX4" fmla="*/ 859574 w 4989095"/>
              <a:gd name="connsiteY4" fmla="*/ 1035912 h 5811524"/>
              <a:gd name="connsiteX0" fmla="*/ 360137 w 4489658"/>
              <a:gd name="connsiteY0" fmla="*/ 1035912 h 5099185"/>
              <a:gd name="connsiteX1" fmla="*/ 4405630 w 4489658"/>
              <a:gd name="connsiteY1" fmla="*/ 0 h 5099185"/>
              <a:gd name="connsiteX2" fmla="*/ 4489658 w 4489658"/>
              <a:gd name="connsiteY2" fmla="*/ 4383777 h 5099185"/>
              <a:gd name="connsiteX3" fmla="*/ 0 w 4489658"/>
              <a:gd name="connsiteY3" fmla="*/ 5099185 h 5099185"/>
              <a:gd name="connsiteX4" fmla="*/ 360137 w 4489658"/>
              <a:gd name="connsiteY4" fmla="*/ 1035912 h 5099185"/>
              <a:gd name="connsiteX0" fmla="*/ 360137 w 4405630"/>
              <a:gd name="connsiteY0" fmla="*/ 1035912 h 5099185"/>
              <a:gd name="connsiteX1" fmla="*/ 4405630 w 4405630"/>
              <a:gd name="connsiteY1" fmla="*/ 0 h 5099185"/>
              <a:gd name="connsiteX2" fmla="*/ 4208362 w 4405630"/>
              <a:gd name="connsiteY2" fmla="*/ 4145008 h 5099185"/>
              <a:gd name="connsiteX3" fmla="*/ 0 w 4405630"/>
              <a:gd name="connsiteY3" fmla="*/ 5099185 h 5099185"/>
              <a:gd name="connsiteX4" fmla="*/ 360137 w 4405630"/>
              <a:gd name="connsiteY4" fmla="*/ 1035912 h 5099185"/>
              <a:gd name="connsiteX0" fmla="*/ 360137 w 4405630"/>
              <a:gd name="connsiteY0" fmla="*/ 1035912 h 5099185"/>
              <a:gd name="connsiteX1" fmla="*/ 4405630 w 4405630"/>
              <a:gd name="connsiteY1" fmla="*/ 0 h 5099185"/>
              <a:gd name="connsiteX2" fmla="*/ 3906305 w 4405630"/>
              <a:gd name="connsiteY2" fmla="*/ 3930700 h 5099185"/>
              <a:gd name="connsiteX3" fmla="*/ 0 w 4405630"/>
              <a:gd name="connsiteY3" fmla="*/ 5099185 h 5099185"/>
              <a:gd name="connsiteX4" fmla="*/ 360137 w 4405630"/>
              <a:gd name="connsiteY4" fmla="*/ 1035912 h 5099185"/>
              <a:gd name="connsiteX0" fmla="*/ 360137 w 4405630"/>
              <a:gd name="connsiteY0" fmla="*/ 1035912 h 5099185"/>
              <a:gd name="connsiteX1" fmla="*/ 4405630 w 4405630"/>
              <a:gd name="connsiteY1" fmla="*/ 0 h 5099185"/>
              <a:gd name="connsiteX2" fmla="*/ 4114219 w 4405630"/>
              <a:gd name="connsiteY2" fmla="*/ 4107182 h 5099185"/>
              <a:gd name="connsiteX3" fmla="*/ 0 w 4405630"/>
              <a:gd name="connsiteY3" fmla="*/ 5099185 h 5099185"/>
              <a:gd name="connsiteX4" fmla="*/ 360137 w 4405630"/>
              <a:gd name="connsiteY4" fmla="*/ 1035912 h 5099185"/>
              <a:gd name="connsiteX0" fmla="*/ 360137 w 4444169"/>
              <a:gd name="connsiteY0" fmla="*/ 982157 h 5045430"/>
              <a:gd name="connsiteX1" fmla="*/ 4444169 w 4444169"/>
              <a:gd name="connsiteY1" fmla="*/ 0 h 5045430"/>
              <a:gd name="connsiteX2" fmla="*/ 4114219 w 4444169"/>
              <a:gd name="connsiteY2" fmla="*/ 4053427 h 5045430"/>
              <a:gd name="connsiteX3" fmla="*/ 0 w 4444169"/>
              <a:gd name="connsiteY3" fmla="*/ 5045430 h 5045430"/>
              <a:gd name="connsiteX4" fmla="*/ 360137 w 4444169"/>
              <a:gd name="connsiteY4" fmla="*/ 982157 h 5045430"/>
              <a:gd name="connsiteX0" fmla="*/ 360137 w 4370788"/>
              <a:gd name="connsiteY0" fmla="*/ 1044444 h 5107717"/>
              <a:gd name="connsiteX1" fmla="*/ 4370788 w 4370788"/>
              <a:gd name="connsiteY1" fmla="*/ 0 h 5107717"/>
              <a:gd name="connsiteX2" fmla="*/ 4114219 w 4370788"/>
              <a:gd name="connsiteY2" fmla="*/ 4115714 h 5107717"/>
              <a:gd name="connsiteX3" fmla="*/ 0 w 4370788"/>
              <a:gd name="connsiteY3" fmla="*/ 5107717 h 5107717"/>
              <a:gd name="connsiteX4" fmla="*/ 360137 w 4370788"/>
              <a:gd name="connsiteY4" fmla="*/ 1044444 h 5107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70788" h="5107717">
                <a:moveTo>
                  <a:pt x="360137" y="1044444"/>
                </a:moveTo>
                <a:lnTo>
                  <a:pt x="4370788" y="0"/>
                </a:lnTo>
                <a:lnTo>
                  <a:pt x="4114219" y="4115714"/>
                </a:lnTo>
                <a:lnTo>
                  <a:pt x="0" y="5107717"/>
                </a:lnTo>
                <a:lnTo>
                  <a:pt x="360137" y="1044444"/>
                </a:lnTo>
                <a:close/>
              </a:path>
            </a:pathLst>
          </a:custGeom>
          <a:solidFill>
            <a:srgbClr val="5D4599"/>
          </a:solidFill>
          <a:ln>
            <a:solidFill>
              <a:srgbClr val="5D45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3"/>
          <p:cNvSpPr/>
          <p:nvPr/>
        </p:nvSpPr>
        <p:spPr>
          <a:xfrm rot="2980488">
            <a:off x="4157499" y="1073280"/>
            <a:ext cx="3957212" cy="4671332"/>
          </a:xfrm>
          <a:custGeom>
            <a:avLst/>
            <a:gdLst>
              <a:gd name="connsiteX0" fmla="*/ 0 w 6031831"/>
              <a:gd name="connsiteY0" fmla="*/ 0 h 4283242"/>
              <a:gd name="connsiteX1" fmla="*/ 6031831 w 6031831"/>
              <a:gd name="connsiteY1" fmla="*/ 0 h 4283242"/>
              <a:gd name="connsiteX2" fmla="*/ 6031831 w 6031831"/>
              <a:gd name="connsiteY2" fmla="*/ 4283242 h 4283242"/>
              <a:gd name="connsiteX3" fmla="*/ 0 w 6031831"/>
              <a:gd name="connsiteY3" fmla="*/ 4283242 h 4283242"/>
              <a:gd name="connsiteX4" fmla="*/ 0 w 6031831"/>
              <a:gd name="connsiteY4" fmla="*/ 0 h 4283242"/>
              <a:gd name="connsiteX0" fmla="*/ 0 w 6031831"/>
              <a:gd name="connsiteY0" fmla="*/ 1106905 h 5390147"/>
              <a:gd name="connsiteX1" fmla="*/ 5358062 w 6031831"/>
              <a:gd name="connsiteY1" fmla="*/ 0 h 5390147"/>
              <a:gd name="connsiteX2" fmla="*/ 6031831 w 6031831"/>
              <a:gd name="connsiteY2" fmla="*/ 5390147 h 5390147"/>
              <a:gd name="connsiteX3" fmla="*/ 0 w 6031831"/>
              <a:gd name="connsiteY3" fmla="*/ 5390147 h 5390147"/>
              <a:gd name="connsiteX4" fmla="*/ 0 w 6031831"/>
              <a:gd name="connsiteY4" fmla="*/ 1106905 h 5390147"/>
              <a:gd name="connsiteX0" fmla="*/ 0 w 6031831"/>
              <a:gd name="connsiteY0" fmla="*/ 1106905 h 6288504"/>
              <a:gd name="connsiteX1" fmla="*/ 5358062 w 6031831"/>
              <a:gd name="connsiteY1" fmla="*/ 0 h 6288504"/>
              <a:gd name="connsiteX2" fmla="*/ 6031831 w 6031831"/>
              <a:gd name="connsiteY2" fmla="*/ 5390147 h 6288504"/>
              <a:gd name="connsiteX3" fmla="*/ 48126 w 6031831"/>
              <a:gd name="connsiteY3" fmla="*/ 6288504 h 6288504"/>
              <a:gd name="connsiteX4" fmla="*/ 0 w 6031831"/>
              <a:gd name="connsiteY4" fmla="*/ 1106905 h 6288504"/>
              <a:gd name="connsiteX0" fmla="*/ 0 w 5518484"/>
              <a:gd name="connsiteY0" fmla="*/ 1106905 h 6288504"/>
              <a:gd name="connsiteX1" fmla="*/ 5358062 w 5518484"/>
              <a:gd name="connsiteY1" fmla="*/ 0 h 6288504"/>
              <a:gd name="connsiteX2" fmla="*/ 5518484 w 5518484"/>
              <a:gd name="connsiteY2" fmla="*/ 4780547 h 6288504"/>
              <a:gd name="connsiteX3" fmla="*/ 48126 w 5518484"/>
              <a:gd name="connsiteY3" fmla="*/ 6288504 h 6288504"/>
              <a:gd name="connsiteX4" fmla="*/ 0 w 5518484"/>
              <a:gd name="connsiteY4" fmla="*/ 1106905 h 6288504"/>
              <a:gd name="connsiteX0" fmla="*/ 609600 w 5470358"/>
              <a:gd name="connsiteY0" fmla="*/ 978569 h 6288504"/>
              <a:gd name="connsiteX1" fmla="*/ 5309936 w 5470358"/>
              <a:gd name="connsiteY1" fmla="*/ 0 h 6288504"/>
              <a:gd name="connsiteX2" fmla="*/ 5470358 w 5470358"/>
              <a:gd name="connsiteY2" fmla="*/ 4780547 h 6288504"/>
              <a:gd name="connsiteX3" fmla="*/ 0 w 5470358"/>
              <a:gd name="connsiteY3" fmla="*/ 6288504 h 6288504"/>
              <a:gd name="connsiteX4" fmla="*/ 609600 w 5470358"/>
              <a:gd name="connsiteY4" fmla="*/ 978569 h 6288504"/>
              <a:gd name="connsiteX0" fmla="*/ 465221 w 5470358"/>
              <a:gd name="connsiteY0" fmla="*/ 1283369 h 6288504"/>
              <a:gd name="connsiteX1" fmla="*/ 5309936 w 5470358"/>
              <a:gd name="connsiteY1" fmla="*/ 0 h 6288504"/>
              <a:gd name="connsiteX2" fmla="*/ 5470358 w 5470358"/>
              <a:gd name="connsiteY2" fmla="*/ 4780547 h 6288504"/>
              <a:gd name="connsiteX3" fmla="*/ 0 w 5470358"/>
              <a:gd name="connsiteY3" fmla="*/ 6288504 h 6288504"/>
              <a:gd name="connsiteX4" fmla="*/ 465221 w 5470358"/>
              <a:gd name="connsiteY4" fmla="*/ 1283369 h 6288504"/>
              <a:gd name="connsiteX0" fmla="*/ 465221 w 5309936"/>
              <a:gd name="connsiteY0" fmla="*/ 1283369 h 6288504"/>
              <a:gd name="connsiteX1" fmla="*/ 5309936 w 5309936"/>
              <a:gd name="connsiteY1" fmla="*/ 0 h 6288504"/>
              <a:gd name="connsiteX2" fmla="*/ 4989095 w 5309936"/>
              <a:gd name="connsiteY2" fmla="*/ 4860757 h 6288504"/>
              <a:gd name="connsiteX3" fmla="*/ 0 w 5309936"/>
              <a:gd name="connsiteY3" fmla="*/ 6288504 h 6288504"/>
              <a:gd name="connsiteX4" fmla="*/ 465221 w 5309936"/>
              <a:gd name="connsiteY4" fmla="*/ 1283369 h 6288504"/>
              <a:gd name="connsiteX0" fmla="*/ 859574 w 5309936"/>
              <a:gd name="connsiteY0" fmla="*/ 1512892 h 6288504"/>
              <a:gd name="connsiteX1" fmla="*/ 5309936 w 5309936"/>
              <a:gd name="connsiteY1" fmla="*/ 0 h 6288504"/>
              <a:gd name="connsiteX2" fmla="*/ 4989095 w 5309936"/>
              <a:gd name="connsiteY2" fmla="*/ 4860757 h 6288504"/>
              <a:gd name="connsiteX3" fmla="*/ 0 w 5309936"/>
              <a:gd name="connsiteY3" fmla="*/ 6288504 h 6288504"/>
              <a:gd name="connsiteX4" fmla="*/ 859574 w 5309936"/>
              <a:gd name="connsiteY4" fmla="*/ 1512892 h 6288504"/>
              <a:gd name="connsiteX0" fmla="*/ 859574 w 4989095"/>
              <a:gd name="connsiteY0" fmla="*/ 1035912 h 5811524"/>
              <a:gd name="connsiteX1" fmla="*/ 4905067 w 4989095"/>
              <a:gd name="connsiteY1" fmla="*/ 0 h 5811524"/>
              <a:gd name="connsiteX2" fmla="*/ 4989095 w 4989095"/>
              <a:gd name="connsiteY2" fmla="*/ 4383777 h 5811524"/>
              <a:gd name="connsiteX3" fmla="*/ 0 w 4989095"/>
              <a:gd name="connsiteY3" fmla="*/ 5811524 h 5811524"/>
              <a:gd name="connsiteX4" fmla="*/ 859574 w 4989095"/>
              <a:gd name="connsiteY4" fmla="*/ 1035912 h 5811524"/>
              <a:gd name="connsiteX0" fmla="*/ 360137 w 4489658"/>
              <a:gd name="connsiteY0" fmla="*/ 1035912 h 5099185"/>
              <a:gd name="connsiteX1" fmla="*/ 4405630 w 4489658"/>
              <a:gd name="connsiteY1" fmla="*/ 0 h 5099185"/>
              <a:gd name="connsiteX2" fmla="*/ 4489658 w 4489658"/>
              <a:gd name="connsiteY2" fmla="*/ 4383777 h 5099185"/>
              <a:gd name="connsiteX3" fmla="*/ 0 w 4489658"/>
              <a:gd name="connsiteY3" fmla="*/ 5099185 h 5099185"/>
              <a:gd name="connsiteX4" fmla="*/ 360137 w 4489658"/>
              <a:gd name="connsiteY4" fmla="*/ 1035912 h 5099185"/>
              <a:gd name="connsiteX0" fmla="*/ 360137 w 4405630"/>
              <a:gd name="connsiteY0" fmla="*/ 1035912 h 5099185"/>
              <a:gd name="connsiteX1" fmla="*/ 4405630 w 4405630"/>
              <a:gd name="connsiteY1" fmla="*/ 0 h 5099185"/>
              <a:gd name="connsiteX2" fmla="*/ 4208362 w 4405630"/>
              <a:gd name="connsiteY2" fmla="*/ 4145008 h 5099185"/>
              <a:gd name="connsiteX3" fmla="*/ 0 w 4405630"/>
              <a:gd name="connsiteY3" fmla="*/ 5099185 h 5099185"/>
              <a:gd name="connsiteX4" fmla="*/ 360137 w 4405630"/>
              <a:gd name="connsiteY4" fmla="*/ 1035912 h 5099185"/>
              <a:gd name="connsiteX0" fmla="*/ 360137 w 4405630"/>
              <a:gd name="connsiteY0" fmla="*/ 1035912 h 5099185"/>
              <a:gd name="connsiteX1" fmla="*/ 4405630 w 4405630"/>
              <a:gd name="connsiteY1" fmla="*/ 0 h 5099185"/>
              <a:gd name="connsiteX2" fmla="*/ 3906305 w 4405630"/>
              <a:gd name="connsiteY2" fmla="*/ 3930700 h 5099185"/>
              <a:gd name="connsiteX3" fmla="*/ 0 w 4405630"/>
              <a:gd name="connsiteY3" fmla="*/ 5099185 h 5099185"/>
              <a:gd name="connsiteX4" fmla="*/ 360137 w 4405630"/>
              <a:gd name="connsiteY4" fmla="*/ 1035912 h 5099185"/>
              <a:gd name="connsiteX0" fmla="*/ 360137 w 4405630"/>
              <a:gd name="connsiteY0" fmla="*/ 1035912 h 5099185"/>
              <a:gd name="connsiteX1" fmla="*/ 4405630 w 4405630"/>
              <a:gd name="connsiteY1" fmla="*/ 0 h 5099185"/>
              <a:gd name="connsiteX2" fmla="*/ 4114219 w 4405630"/>
              <a:gd name="connsiteY2" fmla="*/ 4107182 h 5099185"/>
              <a:gd name="connsiteX3" fmla="*/ 0 w 4405630"/>
              <a:gd name="connsiteY3" fmla="*/ 5099185 h 5099185"/>
              <a:gd name="connsiteX4" fmla="*/ 360137 w 4405630"/>
              <a:gd name="connsiteY4" fmla="*/ 1035912 h 5099185"/>
              <a:gd name="connsiteX0" fmla="*/ 360137 w 4444169"/>
              <a:gd name="connsiteY0" fmla="*/ 982157 h 5045430"/>
              <a:gd name="connsiteX1" fmla="*/ 4444169 w 4444169"/>
              <a:gd name="connsiteY1" fmla="*/ 0 h 5045430"/>
              <a:gd name="connsiteX2" fmla="*/ 4114219 w 4444169"/>
              <a:gd name="connsiteY2" fmla="*/ 4053427 h 5045430"/>
              <a:gd name="connsiteX3" fmla="*/ 0 w 4444169"/>
              <a:gd name="connsiteY3" fmla="*/ 5045430 h 5045430"/>
              <a:gd name="connsiteX4" fmla="*/ 360137 w 4444169"/>
              <a:gd name="connsiteY4" fmla="*/ 982157 h 5045430"/>
              <a:gd name="connsiteX0" fmla="*/ 360137 w 4370788"/>
              <a:gd name="connsiteY0" fmla="*/ 1044444 h 5107717"/>
              <a:gd name="connsiteX1" fmla="*/ 4370788 w 4370788"/>
              <a:gd name="connsiteY1" fmla="*/ 0 h 5107717"/>
              <a:gd name="connsiteX2" fmla="*/ 4114219 w 4370788"/>
              <a:gd name="connsiteY2" fmla="*/ 4115714 h 5107717"/>
              <a:gd name="connsiteX3" fmla="*/ 0 w 4370788"/>
              <a:gd name="connsiteY3" fmla="*/ 5107717 h 5107717"/>
              <a:gd name="connsiteX4" fmla="*/ 360137 w 4370788"/>
              <a:gd name="connsiteY4" fmla="*/ 1044444 h 5107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70788" h="5107717">
                <a:moveTo>
                  <a:pt x="360137" y="1044444"/>
                </a:moveTo>
                <a:lnTo>
                  <a:pt x="4370788" y="0"/>
                </a:lnTo>
                <a:lnTo>
                  <a:pt x="4114219" y="4115714"/>
                </a:lnTo>
                <a:lnTo>
                  <a:pt x="0" y="5107717"/>
                </a:lnTo>
                <a:lnTo>
                  <a:pt x="360137" y="1044444"/>
                </a:lnTo>
                <a:close/>
              </a:path>
            </a:pathLst>
          </a:custGeom>
          <a:solidFill>
            <a:srgbClr val="C290F4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5082740" y="4448981"/>
            <a:ext cx="22062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 Vivo Studies</a:t>
            </a:r>
          </a:p>
          <a:p>
            <a:pPr algn="ctr"/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2"/>
          <a:srcRect l="4259" t="2140" r="2973"/>
          <a:stretch/>
        </p:blipFill>
        <p:spPr>
          <a:xfrm>
            <a:off x="854919" y="767291"/>
            <a:ext cx="2502568" cy="1907647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 rot="2162900">
            <a:off x="3828430" y="5159856"/>
            <a:ext cx="270510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solidFill>
                  <a:srgbClr val="5D45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Nonclinical </a:t>
            </a:r>
            <a:r>
              <a:rPr lang="en-US" sz="1600" dirty="0" smtClean="0">
                <a:solidFill>
                  <a:srgbClr val="5D45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Expertise + Ethical </a:t>
            </a:r>
            <a:endParaRPr lang="en-US" sz="1600" dirty="0">
              <a:solidFill>
                <a:srgbClr val="5D459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 rot="19380122">
            <a:off x="5963096" y="5227593"/>
            <a:ext cx="229190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5D45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Mindset = Impactful </a:t>
            </a:r>
            <a:r>
              <a:rPr lang="en-US" sz="1600" dirty="0">
                <a:solidFill>
                  <a:srgbClr val="5D45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3" y="3833812"/>
            <a:ext cx="2752725" cy="28098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0916" y="905061"/>
            <a:ext cx="3769904" cy="389518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98407" y="2102846"/>
            <a:ext cx="4089473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IVS</a:t>
            </a:r>
            <a:endParaRPr lang="en-US" sz="17000" dirty="0">
              <a:solidFill>
                <a:schemeClr val="tx1">
                  <a:lumMod val="65000"/>
                  <a:lumOff val="3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7676" y="184935"/>
            <a:ext cx="69551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Attempted just a diamond shape with slightly bolder shades of purple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53570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702" y="2605563"/>
            <a:ext cx="1816104" cy="1356199"/>
          </a:xfrm>
          <a:prstGeom prst="rect">
            <a:avLst/>
          </a:prstGeom>
        </p:spPr>
      </p:pic>
      <p:pic>
        <p:nvPicPr>
          <p:cNvPr id="1028" name="Picture 4" descr="C:\Users\mmcdow\AppData\Local\Temp\SNAGHTML117ae54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934" y="3944193"/>
            <a:ext cx="3595955" cy="3755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912" y="-60636"/>
            <a:ext cx="2328972" cy="240637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139452" y="2931083"/>
            <a:ext cx="9893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 drew this one based off the first image before I figured out how to take most of the watermarks away ;)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918574" y="773217"/>
            <a:ext cx="18085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Found this online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822860" y="5312685"/>
            <a:ext cx="73338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 like the idea of this… more impression of a mouse rather than in your face. </a:t>
            </a:r>
          </a:p>
          <a:p>
            <a:r>
              <a:rPr lang="en-US" dirty="0" smtClean="0"/>
              <a:t>Whiskers could maybe be added…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3684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686" y="940111"/>
            <a:ext cx="5092063" cy="497777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7676" y="184935"/>
            <a:ext cx="91562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Jaclyn used a free program to create this mockup and I added the mouse profile as an example. </a:t>
            </a:r>
          </a:p>
          <a:p>
            <a:r>
              <a:rPr lang="en-US" dirty="0" smtClean="0"/>
              <a:t>The colors might be too dark/busy </a:t>
            </a:r>
            <a:r>
              <a:rPr lang="en-US" dirty="0" err="1" smtClean="0"/>
              <a:t>tho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6" name="Picture 4" descr="C:\Users\mmcdow\AppData\Local\Temp\SNAGHTML117ae54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4008" y="3226084"/>
            <a:ext cx="2729266" cy="2850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8596" y="1019492"/>
            <a:ext cx="5092063" cy="497777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6585" y="3971719"/>
            <a:ext cx="1816458" cy="1359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089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1325" y="1404937"/>
            <a:ext cx="6229350" cy="40481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7676" y="184935"/>
            <a:ext cx="74221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Not as much of a fan of this mouse image and logo overall seems a little plain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93921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1325" y="1404937"/>
            <a:ext cx="6229350" cy="404812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172989" y="2443942"/>
            <a:ext cx="3948546" cy="1895302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990109" y="2236124"/>
            <a:ext cx="4314305" cy="2302626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024065" y="2198855"/>
            <a:ext cx="22478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spc="30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Nonclinical Expertise</a:t>
            </a:r>
            <a:endParaRPr lang="en-US" sz="1200" b="1" spc="3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16200000">
            <a:off x="3232856" y="3290499"/>
            <a:ext cx="16973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spc="30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Ethical Mindset</a:t>
            </a:r>
            <a:endParaRPr lang="en-US" sz="1200" b="1" spc="3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41848" y="4299020"/>
            <a:ext cx="16108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spc="30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Impactful Data</a:t>
            </a:r>
            <a:endParaRPr lang="en-US" sz="1200" b="1" spc="3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rot="5400000">
            <a:off x="7622982" y="3290499"/>
            <a:ext cx="1196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spc="30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Innovative</a:t>
            </a:r>
            <a:endParaRPr lang="en-US" sz="1200" b="1" spc="3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7676" y="184935"/>
            <a:ext cx="4306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With mission statement/key words included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2062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252" y="1379970"/>
            <a:ext cx="3181350" cy="41719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2996" y="1379970"/>
            <a:ext cx="3171825" cy="41814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6233" y="1379970"/>
            <a:ext cx="3171825" cy="41719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87676" y="184935"/>
            <a:ext cx="6162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Another option but not sure how to fit in the mission statement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70803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6087" y="1381125"/>
            <a:ext cx="6219825" cy="40957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7676" y="184935"/>
            <a:ext cx="53448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Group likes this layout and image but sizing seemed off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33956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0375" y="1414462"/>
            <a:ext cx="6191250" cy="40290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7676" y="184935"/>
            <a:ext cx="53631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Same logo in lighter shade. Not sure it’s strong enough.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4392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6087" y="1395412"/>
            <a:ext cx="6219825" cy="40671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7676" y="184935"/>
            <a:ext cx="64852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sizing is more uniform here which is better, but shade is still off.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1141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1588" y="1395412"/>
            <a:ext cx="6219825" cy="4067175"/>
          </a:xfrm>
          <a:prstGeom prst="rect">
            <a:avLst/>
          </a:prstGeom>
        </p:spPr>
      </p:pic>
      <p:cxnSp>
        <p:nvCxnSpPr>
          <p:cNvPr id="3" name="Straight Connector 2"/>
          <p:cNvCxnSpPr/>
          <p:nvPr/>
        </p:nvCxnSpPr>
        <p:spPr>
          <a:xfrm>
            <a:off x="3909195" y="2091642"/>
            <a:ext cx="8147" cy="281794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8156932" y="2083748"/>
            <a:ext cx="8147" cy="281794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H="1" flipV="1">
            <a:off x="4023264" y="1987695"/>
            <a:ext cx="4016882" cy="1052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 flipV="1">
            <a:off x="4023263" y="5005566"/>
            <a:ext cx="4016882" cy="1052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466790" y="4697580"/>
            <a:ext cx="125867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Nonclinical Expertise</a:t>
            </a:r>
            <a:endParaRPr lang="en-US" sz="1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70778" y="4697580"/>
            <a:ext cx="9861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Ethical Mindset</a:t>
            </a:r>
            <a:endParaRPr lang="en-US" sz="1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609497" y="4704458"/>
            <a:ext cx="9476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Impactful Data</a:t>
            </a:r>
            <a:endParaRPr lang="en-US" sz="1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7" name="Flowchart: Connector 16"/>
          <p:cNvSpPr/>
          <p:nvPr/>
        </p:nvSpPr>
        <p:spPr>
          <a:xfrm>
            <a:off x="5663098" y="4801160"/>
            <a:ext cx="45719" cy="47846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lowchart: Connector 17"/>
          <p:cNvSpPr/>
          <p:nvPr/>
        </p:nvSpPr>
        <p:spPr>
          <a:xfrm>
            <a:off x="6602898" y="4801160"/>
            <a:ext cx="45719" cy="47846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548641" y="1395412"/>
            <a:ext cx="2107096" cy="4067175"/>
          </a:xfrm>
          <a:prstGeom prst="rect">
            <a:avLst/>
          </a:prstGeom>
          <a:solidFill>
            <a:srgbClr val="BA16AE"/>
          </a:solidFill>
          <a:ln>
            <a:solidFill>
              <a:srgbClr val="BA16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87676" y="184935"/>
            <a:ext cx="94103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Like this option for incorporating the vision statement. Would maybe like a bolder shade of purple.</a:t>
            </a:r>
          </a:p>
          <a:p>
            <a:r>
              <a:rPr lang="en-US" dirty="0" smtClean="0"/>
              <a:t>Color block on left might be too bright.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93409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4560" t="13936" r="16068" b="10186"/>
          <a:stretch/>
        </p:blipFill>
        <p:spPr>
          <a:xfrm>
            <a:off x="3867150" y="1962151"/>
            <a:ext cx="4314825" cy="3086100"/>
          </a:xfrm>
          <a:prstGeom prst="rect">
            <a:avLst/>
          </a:prstGeom>
          <a:effectLst>
            <a:softEdge rad="31750"/>
          </a:effectLst>
        </p:spPr>
      </p:pic>
      <p:cxnSp>
        <p:nvCxnSpPr>
          <p:cNvPr id="3" name="Straight Connector 2"/>
          <p:cNvCxnSpPr/>
          <p:nvPr/>
        </p:nvCxnSpPr>
        <p:spPr>
          <a:xfrm>
            <a:off x="3909195" y="2091642"/>
            <a:ext cx="8147" cy="281794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8156932" y="2083748"/>
            <a:ext cx="8147" cy="281794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H="1" flipV="1">
            <a:off x="4023264" y="1987695"/>
            <a:ext cx="4016882" cy="1052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 flipV="1">
            <a:off x="4023263" y="5005566"/>
            <a:ext cx="4016882" cy="1052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466790" y="4697580"/>
            <a:ext cx="125867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Nonclinical Expertise</a:t>
            </a:r>
            <a:endParaRPr lang="en-US" sz="1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70778" y="4697580"/>
            <a:ext cx="9861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Ethical Mindset</a:t>
            </a:r>
            <a:endParaRPr lang="en-US" sz="1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609497" y="4704458"/>
            <a:ext cx="9476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Impactful Data</a:t>
            </a:r>
            <a:endParaRPr lang="en-US" sz="1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7" name="Flowchart: Connector 16"/>
          <p:cNvSpPr/>
          <p:nvPr/>
        </p:nvSpPr>
        <p:spPr>
          <a:xfrm>
            <a:off x="5663098" y="4801160"/>
            <a:ext cx="45719" cy="47846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lowchart: Connector 17"/>
          <p:cNvSpPr/>
          <p:nvPr/>
        </p:nvSpPr>
        <p:spPr>
          <a:xfrm>
            <a:off x="6602898" y="4801160"/>
            <a:ext cx="45719" cy="47846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87676" y="184935"/>
            <a:ext cx="6720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Was trying to see what it would look like if the borders were the lines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094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68317" y="1504604"/>
            <a:ext cx="5875281" cy="3889144"/>
            <a:chOff x="2986087" y="1381125"/>
            <a:chExt cx="6219825" cy="409575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86087" y="1381125"/>
              <a:ext cx="6219825" cy="4095750"/>
            </a:xfrm>
            <a:prstGeom prst="rect">
              <a:avLst/>
            </a:prstGeom>
          </p:spPr>
        </p:pic>
        <p:cxnSp>
          <p:nvCxnSpPr>
            <p:cNvPr id="4" name="Straight Connector 3"/>
            <p:cNvCxnSpPr/>
            <p:nvPr/>
          </p:nvCxnSpPr>
          <p:spPr>
            <a:xfrm>
              <a:off x="3807230" y="1953491"/>
              <a:ext cx="8312" cy="296764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8140932" y="1945178"/>
              <a:ext cx="8312" cy="296764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flipH="1" flipV="1">
              <a:off x="3923607" y="1942408"/>
              <a:ext cx="4098175" cy="11083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 flipV="1">
              <a:off x="3923606" y="4901739"/>
              <a:ext cx="4098175" cy="11083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9050" y="1504603"/>
            <a:ext cx="6096446" cy="3889145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6833904" y="2091642"/>
            <a:ext cx="8147" cy="281794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1081641" y="2083748"/>
            <a:ext cx="8147" cy="281794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 flipV="1">
            <a:off x="6947973" y="1987695"/>
            <a:ext cx="4016882" cy="1052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 flipV="1">
            <a:off x="6947972" y="5005566"/>
            <a:ext cx="4016882" cy="1052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373027" y="4627908"/>
            <a:ext cx="125867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Nonclinical Expertise</a:t>
            </a:r>
            <a:endParaRPr lang="en-US" sz="1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6" name="Flowchart: Connector 15"/>
          <p:cNvSpPr/>
          <p:nvPr/>
        </p:nvSpPr>
        <p:spPr>
          <a:xfrm>
            <a:off x="8573037" y="4731488"/>
            <a:ext cx="45719" cy="47846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8577015" y="4627903"/>
            <a:ext cx="9861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Ethical Mindset</a:t>
            </a:r>
            <a:endParaRPr lang="en-US" sz="1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0" name="Flowchart: Connector 19"/>
          <p:cNvSpPr/>
          <p:nvPr/>
        </p:nvSpPr>
        <p:spPr>
          <a:xfrm>
            <a:off x="9506648" y="4731488"/>
            <a:ext cx="45719" cy="47846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9515734" y="4634786"/>
            <a:ext cx="9476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Impactful Data</a:t>
            </a:r>
            <a:endParaRPr lang="en-US" sz="1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87676" y="184935"/>
            <a:ext cx="1156643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Sizing is off on this version, but liked the shades of purple (bolder).</a:t>
            </a:r>
          </a:p>
          <a:p>
            <a:r>
              <a:rPr lang="en-US" dirty="0" smtClean="0"/>
              <a:t>Another idea… could the mouse be moved over so the tail makes up the S in IVS? Not sure if that will be too busy looking.</a:t>
            </a:r>
          </a:p>
          <a:p>
            <a:r>
              <a:rPr lang="en-US" dirty="0" smtClean="0"/>
              <a:t>Mouse would need to be smaller to fit in between the letters…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2760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4187" y="1409700"/>
            <a:ext cx="6143625" cy="4038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7676" y="184935"/>
            <a:ext cx="2637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Yellow might be too dilute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90162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lh5.googleusercontent.com/UJhJ36gpPNPaHTKTAXrKhy0qr4relpr_48pEXx63N6k-Bh5IE2WAPIa9r7AJ0AZZ9dMnEQJoMaBdCqcfBYvhsR78faUMHCurNCLw_Wcl4jBJyXnTpUdHx8pHl1myduBafl2NE-Po3k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799" y="1479883"/>
            <a:ext cx="3192380" cy="3691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4155" y="1589887"/>
            <a:ext cx="3441682" cy="347118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7676" y="184935"/>
            <a:ext cx="103089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For reference – logos of other functional groups in </a:t>
            </a:r>
            <a:r>
              <a:rPr lang="en-US" dirty="0" err="1" smtClean="0"/>
              <a:t>gNO</a:t>
            </a:r>
            <a:r>
              <a:rPr lang="en-US" dirty="0" smtClean="0"/>
              <a:t>. Would like IVS logo to complement these if possible.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381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ARPPTCOMPATIBLE4" val="RXP"/>
  <p:tag name="VARPPTCOMPATIBLERD03" val="RXP"/>
  <p:tag name="VARPPTTYPE" val="RXP"/>
  <p:tag name="VARPPTSLIDEFORMAT" val="RXP"/>
  <p:tag name="VARSAVEMESSAGETIMESTAMP" val="RXP8/11/202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55509</TotalTime>
  <Words>477</Words>
  <Application>Microsoft Office PowerPoint</Application>
  <PresentationFormat>Widescreen</PresentationFormat>
  <Paragraphs>58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Cambria</vt:lpstr>
      <vt:lpstr>Office Theme</vt:lpstr>
      <vt:lpstr>IVS Logo Ideas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F. Hoffmann-La Roche, Ltd.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IVS Logos</dc:title>
  <dc:creator>McDowell, Michelle {GCDH~South San Francisco}</dc:creator>
  <cp:lastModifiedBy>McDowell, Michelle {GCDH~South San Francisco}</cp:lastModifiedBy>
  <cp:revision>74</cp:revision>
  <dcterms:created xsi:type="dcterms:W3CDTF">2020-09-02T18:00:00Z</dcterms:created>
  <dcterms:modified xsi:type="dcterms:W3CDTF">2021-08-12T05:44:55Z</dcterms:modified>
</cp:coreProperties>
</file>