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88" r:id="rId3"/>
    <p:sldId id="283"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 woo" initials="sw" lastIdx="1" clrIdx="0">
    <p:extLst>
      <p:ext uri="{19B8F6BF-5375-455C-9EA6-DF929625EA0E}">
        <p15:presenceInfo xmlns:p15="http://schemas.microsoft.com/office/powerpoint/2012/main" userId="48281dd711819e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3476"/>
    <a:srgbClr val="CDA7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35" autoAdjust="0"/>
    <p:restoredTop sz="94660"/>
  </p:normalViewPr>
  <p:slideViewPr>
    <p:cSldViewPr snapToGrid="0">
      <p:cViewPr varScale="1">
        <p:scale>
          <a:sx n="124" d="100"/>
          <a:sy n="124" d="100"/>
        </p:scale>
        <p:origin x="1072"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7" name="Graphic 2">
            <a:extLst>
              <a:ext uri="{FF2B5EF4-FFF2-40B4-BE49-F238E27FC236}">
                <a16:creationId xmlns:a16="http://schemas.microsoft.com/office/drawing/2014/main" id="{CF0E6B64-2432-4E1F-A5B6-31D53FA585C2}"/>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319087" y="262545"/>
            <a:ext cx="1385888" cy="601120"/>
          </a:xfrm>
          <a:prstGeom prst="rect">
            <a:avLst/>
          </a:prstGeom>
        </p:spPr>
      </p:pic>
    </p:spTree>
    <p:extLst>
      <p:ext uri="{BB962C8B-B14F-4D97-AF65-F5344CB8AC3E}">
        <p14:creationId xmlns:p14="http://schemas.microsoft.com/office/powerpoint/2010/main" val="6118709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D67FB-B78A-4503-A412-DE9AF57B027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6416410-E615-4642-B331-82AE127226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DA1D59F-D7A2-4045-8B0D-67AE1FB6475A}"/>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5" name="Footer Placeholder 4">
            <a:extLst>
              <a:ext uri="{FF2B5EF4-FFF2-40B4-BE49-F238E27FC236}">
                <a16:creationId xmlns:a16="http://schemas.microsoft.com/office/drawing/2014/main" id="{F0FC6C91-63D8-4CE8-B7FE-5E414AD7C1D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D49D6EA-0E50-4E87-A476-D67AA99D7ED4}"/>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2696733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0BC0-8430-4CDE-AFA6-186D0C97A6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9E120A4-533D-44EF-9F9B-4EAF7E851C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D5CF35-08E6-4B77-8FFB-E141CF6CEEBA}"/>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5" name="Footer Placeholder 4">
            <a:extLst>
              <a:ext uri="{FF2B5EF4-FFF2-40B4-BE49-F238E27FC236}">
                <a16:creationId xmlns:a16="http://schemas.microsoft.com/office/drawing/2014/main" id="{A9AB3DB5-1648-4128-AB88-70B70A1B9E9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8015809-AEEE-4629-9B58-5D215D34C3C6}"/>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262848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CC571-F67D-4808-A139-3B20F5800F6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BBBD858-F144-43DA-9B38-61A8F7947C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D1E2C99D-29DE-4D16-B3DD-C92977B93F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F4BAC84-E0E0-4AE8-97B8-4C7FE019A831}"/>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6" name="Footer Placeholder 5">
            <a:extLst>
              <a:ext uri="{FF2B5EF4-FFF2-40B4-BE49-F238E27FC236}">
                <a16:creationId xmlns:a16="http://schemas.microsoft.com/office/drawing/2014/main" id="{F998B7FB-49F2-4071-B646-D053F44024C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86F691A-CB90-4236-986B-6472010B4AD5}"/>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175897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68B2-E17E-424D-9800-79C29F7DB14D}"/>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9BAACDA-363B-4F09-8C61-F9942F6352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1A5463-7539-4B33-A0CA-5B75DBDB7D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730F28C7-F4BF-4FDE-B8A6-B9B5DF4660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5DDA28-044F-4F79-9BEF-2E7EBC3981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709C27D-06D5-4DF6-B03D-21DE250483AD}"/>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8" name="Footer Placeholder 7">
            <a:extLst>
              <a:ext uri="{FF2B5EF4-FFF2-40B4-BE49-F238E27FC236}">
                <a16:creationId xmlns:a16="http://schemas.microsoft.com/office/drawing/2014/main" id="{F67384D1-D74D-4B66-A95A-73B07C397C4D}"/>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5FBC58F-4F54-4360-BFAA-D6754A40F97A}"/>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3319668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7253-2E5E-47CC-86A4-15E57710C452}"/>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C6E299D-89E7-444E-8A8E-713B3E6A599F}"/>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4" name="Footer Placeholder 3">
            <a:extLst>
              <a:ext uri="{FF2B5EF4-FFF2-40B4-BE49-F238E27FC236}">
                <a16:creationId xmlns:a16="http://schemas.microsoft.com/office/drawing/2014/main" id="{8164B560-6623-448A-99A8-DED7EF9812D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529AB0A-9C84-45AC-8383-56F6E36AAB9C}"/>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23327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F46DF4-D65C-42F0-8D79-935C93E35B86}"/>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3" name="Footer Placeholder 2">
            <a:extLst>
              <a:ext uri="{FF2B5EF4-FFF2-40B4-BE49-F238E27FC236}">
                <a16:creationId xmlns:a16="http://schemas.microsoft.com/office/drawing/2014/main" id="{8F2F427B-B2C7-4428-8388-89B65B4B89A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EFE8E0B-3FA2-405A-9184-0F90F3203F45}"/>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1890064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50B7B-7E7F-430F-AF02-57C2A7C73C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B9160D1-BD3F-40AB-B5B1-AA8DF7946A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AABC3353-A74A-455E-8DFD-8F745AFBE4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5F150D-1104-4476-B954-D6A591945389}"/>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6" name="Footer Placeholder 5">
            <a:extLst>
              <a:ext uri="{FF2B5EF4-FFF2-40B4-BE49-F238E27FC236}">
                <a16:creationId xmlns:a16="http://schemas.microsoft.com/office/drawing/2014/main" id="{E9304F01-D147-4201-BCA9-6866718B143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F3B05A9-709A-44A2-B92D-902990D1FDED}"/>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72170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9D5A8-DC25-47EF-8C0A-793563B70E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DC01BA7F-CE94-4E2C-AA7C-280B2B7494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29079F59-10D7-4778-8136-843F939700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38AD21-EB98-443F-B5FB-D2147BE24BF3}"/>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6" name="Footer Placeholder 5">
            <a:extLst>
              <a:ext uri="{FF2B5EF4-FFF2-40B4-BE49-F238E27FC236}">
                <a16:creationId xmlns:a16="http://schemas.microsoft.com/office/drawing/2014/main" id="{310457BC-21EF-4114-BA0B-5182AF46BF6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DC77875-01A4-4325-B494-30539FB88BC3}"/>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1463807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402E-C741-4A4A-9184-A14D284AD4F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8891653-040D-4468-B6B5-D55169874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8597E97-A5CF-4EDF-BD3B-2B1A9003CBE3}"/>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5" name="Footer Placeholder 4">
            <a:extLst>
              <a:ext uri="{FF2B5EF4-FFF2-40B4-BE49-F238E27FC236}">
                <a16:creationId xmlns:a16="http://schemas.microsoft.com/office/drawing/2014/main" id="{E8B222B5-3632-4BF6-BA43-4378A475909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3E81A25-1D87-469D-95FD-6E052243CE03}"/>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2140872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A664AC-664A-4CCD-8744-6490DED9B9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8817EA2-9488-481B-B9D9-703908D5DC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7DF61D2-5E8B-4F72-A498-AE918EE5D484}"/>
              </a:ext>
            </a:extLst>
          </p:cNvPr>
          <p:cNvSpPr>
            <a:spLocks noGrp="1"/>
          </p:cNvSpPr>
          <p:nvPr>
            <p:ph type="dt" sz="half" idx="10"/>
          </p:nvPr>
        </p:nvSpPr>
        <p:spPr/>
        <p:txBody>
          <a:bodyPr/>
          <a:lstStyle/>
          <a:p>
            <a:fld id="{DBE1CBD8-D2B5-4CBC-A923-5C6CE92FC8CD}" type="datetimeFigureOut">
              <a:rPr lang="en-AU" smtClean="0"/>
              <a:t>17/1/2022</a:t>
            </a:fld>
            <a:endParaRPr lang="en-AU"/>
          </a:p>
        </p:txBody>
      </p:sp>
      <p:sp>
        <p:nvSpPr>
          <p:cNvPr id="5" name="Footer Placeholder 4">
            <a:extLst>
              <a:ext uri="{FF2B5EF4-FFF2-40B4-BE49-F238E27FC236}">
                <a16:creationId xmlns:a16="http://schemas.microsoft.com/office/drawing/2014/main" id="{0BC8848A-8A15-4B4D-9C31-33FEFF8E20C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B93F921-00D5-4331-8969-189E090649F9}"/>
              </a:ext>
            </a:extLst>
          </p:cNvPr>
          <p:cNvSpPr>
            <a:spLocks noGrp="1"/>
          </p:cNvSpPr>
          <p:nvPr>
            <p:ph type="sldNum" sz="quarter" idx="12"/>
          </p:nvPr>
        </p:nvSpPr>
        <p:spPr/>
        <p:txBody>
          <a:bodyPr/>
          <a:lstStyle/>
          <a:p>
            <a:fld id="{811E073C-BA1B-4E63-AE13-8CD9D8CF9956}" type="slidenum">
              <a:rPr lang="en-AU" smtClean="0"/>
              <a:t>‹#›</a:t>
            </a:fld>
            <a:endParaRPr lang="en-AU"/>
          </a:p>
        </p:txBody>
      </p:sp>
    </p:spTree>
    <p:extLst>
      <p:ext uri="{BB962C8B-B14F-4D97-AF65-F5344CB8AC3E}">
        <p14:creationId xmlns:p14="http://schemas.microsoft.com/office/powerpoint/2010/main" val="975166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6C4003-BB38-4179-AEAC-ECF849160A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65155F3-E33E-4683-B6C1-A9EF1F87BA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B6A4F0D-6221-4DE1-95B5-0DE89B24C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1CBD8-D2B5-4CBC-A923-5C6CE92FC8CD}" type="datetimeFigureOut">
              <a:rPr lang="en-AU" smtClean="0"/>
              <a:t>17/1/2022</a:t>
            </a:fld>
            <a:endParaRPr lang="en-AU"/>
          </a:p>
        </p:txBody>
      </p:sp>
      <p:sp>
        <p:nvSpPr>
          <p:cNvPr id="5" name="Footer Placeholder 4">
            <a:extLst>
              <a:ext uri="{FF2B5EF4-FFF2-40B4-BE49-F238E27FC236}">
                <a16:creationId xmlns:a16="http://schemas.microsoft.com/office/drawing/2014/main" id="{70EE40FB-39CF-425A-BE24-20C186075F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02719C4F-4706-4C3B-AD5C-F68C1230F4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1E073C-BA1B-4E63-AE13-8CD9D8CF9956}" type="slidenum">
              <a:rPr lang="en-AU" smtClean="0"/>
              <a:t>‹#›</a:t>
            </a:fld>
            <a:endParaRPr lang="en-AU"/>
          </a:p>
        </p:txBody>
      </p:sp>
    </p:spTree>
    <p:extLst>
      <p:ext uri="{BB962C8B-B14F-4D97-AF65-F5344CB8AC3E}">
        <p14:creationId xmlns:p14="http://schemas.microsoft.com/office/powerpoint/2010/main" val="3808361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semrush.com/blog/how-to-define-your-tone-of-voice/#header4" TargetMode="External"/><Relationship Id="rId3" Type="http://schemas.openxmlformats.org/officeDocument/2006/relationships/image" Target="../media/image3.svg"/><Relationship Id="rId7" Type="http://schemas.openxmlformats.org/officeDocument/2006/relationships/hyperlink" Target="https://www.nngroup.com/articles/tone-of-voice-dimensions/"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afterml.medium.com/the-magician-archetype-bc3516fa1a24" TargetMode="External"/><Relationship Id="rId5" Type="http://schemas.openxmlformats.org/officeDocument/2006/relationships/hyperlink" Target="https://iconicfox.com.au/brand-archetypes/" TargetMode="External"/><Relationship Id="rId4" Type="http://schemas.openxmlformats.org/officeDocument/2006/relationships/hyperlink" Target="https://brandpersonalities.com.au/personalities/the-magician/" TargetMode="Externa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hyperlink" Target="https://commons.wikimedia.org/wiki/File:Old_Parliament_Building,_Colombo.JPG" TargetMode="External"/><Relationship Id="rId18" Type="http://schemas.openxmlformats.org/officeDocument/2006/relationships/image" Target="../media/image14.emf"/><Relationship Id="rId3" Type="http://schemas.openxmlformats.org/officeDocument/2006/relationships/hyperlink" Target="https://www.2020colours.com/273476" TargetMode="External"/><Relationship Id="rId7" Type="http://schemas.openxmlformats.org/officeDocument/2006/relationships/image" Target="../media/image7.svg"/><Relationship Id="rId12" Type="http://schemas.microsoft.com/office/2007/relationships/hdphoto" Target="../media/hdphoto1.wdp"/><Relationship Id="rId17" Type="http://schemas.openxmlformats.org/officeDocument/2006/relationships/image" Target="../media/image13.png"/><Relationship Id="rId2" Type="http://schemas.openxmlformats.org/officeDocument/2006/relationships/hyperlink" Target="https://htmlcolors.com/hex/273476" TargetMode="Externa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1.png"/><Relationship Id="rId15" Type="http://schemas.openxmlformats.org/officeDocument/2006/relationships/hyperlink" Target="https://fonts.adobe.com/fonts/sofia" TargetMode="External"/><Relationship Id="rId10" Type="http://schemas.openxmlformats.org/officeDocument/2006/relationships/image" Target="../media/image10.jpg"/><Relationship Id="rId19" Type="http://schemas.openxmlformats.org/officeDocument/2006/relationships/image" Target="../media/image15.emf"/><Relationship Id="rId4" Type="http://schemas.openxmlformats.org/officeDocument/2006/relationships/image" Target="../media/image5.png"/><Relationship Id="rId9" Type="http://schemas.openxmlformats.org/officeDocument/2006/relationships/image" Target="../media/image9.svg"/><Relationship Id="rId14" Type="http://schemas.openxmlformats.org/officeDocument/2006/relationships/hyperlink" Target="https://fonts.adobe.com/fonts/operet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A9EA41EF-BC2C-4CF4-AA57-07C966773EBB}"/>
              </a:ext>
            </a:extLst>
          </p:cNvPr>
          <p:cNvSpPr txBox="1"/>
          <p:nvPr/>
        </p:nvSpPr>
        <p:spPr>
          <a:xfrm>
            <a:off x="2950696" y="273019"/>
            <a:ext cx="7646082" cy="707886"/>
          </a:xfrm>
          <a:prstGeom prst="rect">
            <a:avLst/>
          </a:prstGeom>
          <a:noFill/>
        </p:spPr>
        <p:txBody>
          <a:bodyPr wrap="square" rtlCol="0">
            <a:spAutoFit/>
          </a:bodyPr>
          <a:lstStyle/>
          <a:p>
            <a:pPr algn="ctr"/>
            <a:r>
              <a:rPr lang="en-AU" sz="2000" dirty="0">
                <a:solidFill>
                  <a:srgbClr val="273476"/>
                </a:solidFill>
                <a:latin typeface="+mj-lt"/>
              </a:rPr>
              <a:t>TONE OF VOICE</a:t>
            </a:r>
          </a:p>
          <a:p>
            <a:pPr algn="ctr"/>
            <a:r>
              <a:rPr lang="en-AU" sz="2000" dirty="0">
                <a:solidFill>
                  <a:srgbClr val="273476"/>
                </a:solidFill>
                <a:latin typeface="+mj-lt"/>
              </a:rPr>
              <a:t>https://</a:t>
            </a:r>
            <a:r>
              <a:rPr lang="en-AU" sz="2000" dirty="0" err="1">
                <a:solidFill>
                  <a:srgbClr val="273476"/>
                </a:solidFill>
                <a:latin typeface="+mj-lt"/>
              </a:rPr>
              <a:t>fischerconsults.com</a:t>
            </a:r>
            <a:r>
              <a:rPr lang="en-AU" sz="2000" dirty="0">
                <a:solidFill>
                  <a:srgbClr val="273476"/>
                </a:solidFill>
                <a:latin typeface="+mj-lt"/>
              </a:rPr>
              <a:t>/</a:t>
            </a:r>
          </a:p>
        </p:txBody>
      </p:sp>
      <p:sp>
        <p:nvSpPr>
          <p:cNvPr id="4" name="Rectangle 2">
            <a:extLst>
              <a:ext uri="{FF2B5EF4-FFF2-40B4-BE49-F238E27FC236}">
                <a16:creationId xmlns:a16="http://schemas.microsoft.com/office/drawing/2014/main" id="{0C686BB1-35B7-42BF-BF79-3A158F7EA93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35" name="Graphic 34" descr="Shooting star">
            <a:extLst>
              <a:ext uri="{FF2B5EF4-FFF2-40B4-BE49-F238E27FC236}">
                <a16:creationId xmlns:a16="http://schemas.microsoft.com/office/drawing/2014/main" id="{ADB725A6-1C00-41F6-9403-0CB53BA0A72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8319" y="3102937"/>
            <a:ext cx="713781" cy="713781"/>
          </a:xfrm>
          <a:prstGeom prst="rect">
            <a:avLst/>
          </a:prstGeom>
        </p:spPr>
      </p:pic>
      <p:sp>
        <p:nvSpPr>
          <p:cNvPr id="36" name="TextBox 35">
            <a:extLst>
              <a:ext uri="{FF2B5EF4-FFF2-40B4-BE49-F238E27FC236}">
                <a16:creationId xmlns:a16="http://schemas.microsoft.com/office/drawing/2014/main" id="{336C7525-AEBA-4E3F-AE35-1CF818DC70E0}"/>
              </a:ext>
            </a:extLst>
          </p:cNvPr>
          <p:cNvSpPr txBox="1"/>
          <p:nvPr/>
        </p:nvSpPr>
        <p:spPr>
          <a:xfrm>
            <a:off x="525702" y="2815860"/>
            <a:ext cx="3020910" cy="261610"/>
          </a:xfrm>
          <a:prstGeom prst="rect">
            <a:avLst/>
          </a:prstGeom>
          <a:noFill/>
        </p:spPr>
        <p:txBody>
          <a:bodyPr wrap="square">
            <a:spAutoFit/>
          </a:bodyPr>
          <a:lstStyle/>
          <a:p>
            <a:pPr lvl="0" algn="ctr"/>
            <a:r>
              <a:rPr lang="en-AU" sz="1100" b="1" dirty="0">
                <a:solidFill>
                  <a:srgbClr val="273476"/>
                </a:solidFill>
                <a:latin typeface="Garamond" panose="02020404030301010803" pitchFamily="18" charset="0"/>
                <a:ea typeface="Calibri" panose="020F0502020204030204" pitchFamily="34" charset="0"/>
                <a:cs typeface="Calibri" panose="020F0502020204030204" pitchFamily="34" charset="0"/>
              </a:rPr>
              <a:t>BRAND ARCHETYPE: THE MAGICIAN</a:t>
            </a:r>
            <a:endParaRPr lang="en-AU" sz="1000" dirty="0">
              <a:solidFill>
                <a:srgbClr val="273476"/>
              </a:solidFill>
              <a:latin typeface="Garamond" panose="02020404030301010803" pitchFamily="18" charset="0"/>
              <a:ea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6B535322-68B3-4DA5-87BA-86A0FB293F97}"/>
              </a:ext>
            </a:extLst>
          </p:cNvPr>
          <p:cNvSpPr txBox="1"/>
          <p:nvPr/>
        </p:nvSpPr>
        <p:spPr>
          <a:xfrm>
            <a:off x="186818" y="1125780"/>
            <a:ext cx="7351475" cy="1569660"/>
          </a:xfrm>
          <a:prstGeom prst="rect">
            <a:avLst/>
          </a:prstGeom>
          <a:solidFill>
            <a:schemeClr val="tx2">
              <a:lumMod val="20000"/>
              <a:lumOff val="80000"/>
            </a:schemeClr>
          </a:solidFill>
        </p:spPr>
        <p:txBody>
          <a:bodyPr wrap="square" anchor="ctr">
            <a:spAutoFit/>
          </a:bodyPr>
          <a:lstStyle/>
          <a:p>
            <a:endParaRPr lang="en-AU" sz="100" b="1" dirty="0">
              <a:solidFill>
                <a:srgbClr val="273476"/>
              </a:solidFill>
              <a:effectLst/>
              <a:latin typeface="+mj-lt"/>
              <a:ea typeface="Calibri" panose="020F0502020204030204" pitchFamily="34" charset="0"/>
              <a:cs typeface="Times New Roman" panose="02020603050405020304" pitchFamily="18" charset="0"/>
            </a:endParaRPr>
          </a:p>
          <a:p>
            <a:r>
              <a:rPr lang="en-AU" sz="900" b="1" dirty="0">
                <a:solidFill>
                  <a:srgbClr val="273476"/>
                </a:solidFill>
                <a:effectLst/>
                <a:latin typeface="+mj-lt"/>
                <a:ea typeface="Calibri" panose="020F0502020204030204" pitchFamily="34" charset="0"/>
                <a:cs typeface="Times New Roman" panose="02020603050405020304" pitchFamily="18" charset="0"/>
              </a:rPr>
              <a:t>ABOUT TONE OF VOICE</a:t>
            </a:r>
          </a:p>
          <a:p>
            <a:endParaRPr lang="en-AU" sz="900" b="1" dirty="0">
              <a:solidFill>
                <a:srgbClr val="273476"/>
              </a:solidFill>
              <a:effectLst/>
              <a:latin typeface="+mj-lt"/>
              <a:ea typeface="Calibri" panose="020F0502020204030204" pitchFamily="34" charset="0"/>
              <a:cs typeface="Times New Roman" panose="02020603050405020304" pitchFamily="18" charset="0"/>
            </a:endParaRPr>
          </a:p>
          <a:p>
            <a:r>
              <a:rPr lang="en-AU" sz="900" dirty="0">
                <a:solidFill>
                  <a:srgbClr val="273476"/>
                </a:solidFill>
                <a:effectLst/>
                <a:latin typeface="+mj-lt"/>
                <a:ea typeface="Calibri" panose="020F0502020204030204" pitchFamily="34" charset="0"/>
                <a:cs typeface="Times New Roman" panose="02020603050405020304" pitchFamily="18" charset="0"/>
              </a:rPr>
              <a:t>Tone of voice helps differentiate the Fischer Consults brand from others. It is an </a:t>
            </a:r>
            <a:r>
              <a:rPr lang="en-US" sz="900" dirty="0">
                <a:solidFill>
                  <a:srgbClr val="273476"/>
                </a:solidFill>
                <a:effectLst/>
                <a:latin typeface="+mj-lt"/>
                <a:ea typeface="Calibri" panose="020F0502020204030204" pitchFamily="34" charset="0"/>
                <a:cs typeface="Times New Roman" panose="02020603050405020304" pitchFamily="18" charset="0"/>
              </a:rPr>
              <a:t>articulation of the Fischer Consults brand traits, values, personality and mindset and the overarching vision and mission of the organisation. It reflects the way </a:t>
            </a:r>
            <a:r>
              <a:rPr lang="en-AU" sz="900" dirty="0">
                <a:solidFill>
                  <a:srgbClr val="273476"/>
                </a:solidFill>
                <a:effectLst/>
                <a:latin typeface="+mj-lt"/>
                <a:ea typeface="Calibri" panose="020F0502020204030204" pitchFamily="34" charset="0"/>
                <a:cs typeface="Times New Roman" panose="02020603050405020304" pitchFamily="18" charset="0"/>
              </a:rPr>
              <a:t>Fischer Consults writes and speaks. Like a person, the way we speak is dictated by knowledge, experience, values and aspirations; how we say it is informed by personality.</a:t>
            </a:r>
          </a:p>
          <a:p>
            <a:r>
              <a:rPr lang="en-AU" sz="900" dirty="0">
                <a:solidFill>
                  <a:srgbClr val="273476"/>
                </a:solidFill>
                <a:effectLst/>
                <a:latin typeface="+mj-lt"/>
                <a:ea typeface="Calibri" panose="020F0502020204030204" pitchFamily="34" charset="0"/>
                <a:cs typeface="Times New Roman" panose="02020603050405020304" pitchFamily="18" charset="0"/>
              </a:rPr>
              <a:t> </a:t>
            </a:r>
          </a:p>
          <a:p>
            <a:r>
              <a:rPr lang="en-AU" sz="900" b="1" i="1" dirty="0">
                <a:solidFill>
                  <a:srgbClr val="273476"/>
                </a:solidFill>
                <a:effectLst/>
                <a:latin typeface="+mj-lt"/>
                <a:ea typeface="Calibri" panose="020F0502020204030204" pitchFamily="34" charset="0"/>
                <a:cs typeface="Times New Roman" panose="02020603050405020304" pitchFamily="18" charset="0"/>
              </a:rPr>
              <a:t>Bringing words to life</a:t>
            </a:r>
          </a:p>
          <a:p>
            <a:endParaRPr lang="en-AU" sz="900" b="1" i="1" dirty="0">
              <a:solidFill>
                <a:srgbClr val="273476"/>
              </a:solidFill>
              <a:effectLst/>
              <a:latin typeface="+mj-lt"/>
              <a:ea typeface="Calibri" panose="020F0502020204030204" pitchFamily="34" charset="0"/>
              <a:cs typeface="Times New Roman" panose="02020603050405020304" pitchFamily="18" charset="0"/>
            </a:endParaRPr>
          </a:p>
          <a:p>
            <a:r>
              <a:rPr lang="en-AU" sz="900" dirty="0">
                <a:solidFill>
                  <a:srgbClr val="273476"/>
                </a:solidFill>
                <a:effectLst/>
                <a:latin typeface="+mj-lt"/>
                <a:ea typeface="Calibri" panose="020F0502020204030204" pitchFamily="34" charset="0"/>
                <a:cs typeface="Times New Roman" panose="02020603050405020304" pitchFamily="18" charset="0"/>
              </a:rPr>
              <a:t>Through tone of voice, the personality and values of Fischer Consults come to life in way that differentiates the brand in the healthcare category and makes Fischer Consults distinctive.</a:t>
            </a:r>
          </a:p>
          <a:p>
            <a:endParaRPr lang="en-AU" sz="500" dirty="0">
              <a:solidFill>
                <a:srgbClr val="273476"/>
              </a:solidFill>
              <a:effectLst/>
              <a:latin typeface="+mj-lt"/>
              <a:ea typeface="Calibri" panose="020F0502020204030204" pitchFamily="34" charset="0"/>
              <a:cs typeface="Times New Roman" panose="02020603050405020304" pitchFamily="18" charset="0"/>
            </a:endParaRPr>
          </a:p>
        </p:txBody>
      </p:sp>
      <p:sp>
        <p:nvSpPr>
          <p:cNvPr id="34" name="TextBox 33">
            <a:extLst>
              <a:ext uri="{FF2B5EF4-FFF2-40B4-BE49-F238E27FC236}">
                <a16:creationId xmlns:a16="http://schemas.microsoft.com/office/drawing/2014/main" id="{D26C9851-8E72-4D69-B5FF-E54446831CC9}"/>
              </a:ext>
            </a:extLst>
          </p:cNvPr>
          <p:cNvSpPr txBox="1"/>
          <p:nvPr/>
        </p:nvSpPr>
        <p:spPr>
          <a:xfrm>
            <a:off x="325830" y="4045824"/>
            <a:ext cx="3232159" cy="2539157"/>
          </a:xfrm>
          <a:prstGeom prst="rect">
            <a:avLst/>
          </a:prstGeom>
          <a:noFill/>
        </p:spPr>
        <p:txBody>
          <a:bodyPr wrap="square">
            <a:spAutoFit/>
          </a:bodyPr>
          <a:lstStyle/>
          <a:p>
            <a:r>
              <a:rPr lang="en-AU" sz="900" dirty="0">
                <a:solidFill>
                  <a:srgbClr val="273476"/>
                </a:solidFill>
                <a:effectLst/>
                <a:latin typeface="+mj-lt"/>
                <a:ea typeface="Calibri" panose="020F0502020204030204" pitchFamily="34" charset="0"/>
                <a:cs typeface="Times New Roman" panose="02020603050405020304" pitchFamily="18" charset="0"/>
              </a:rPr>
              <a:t>Drivers: Transformation, knowledge, vision, belief, discovery.</a:t>
            </a:r>
          </a:p>
          <a:p>
            <a:r>
              <a:rPr lang="en-AU" sz="900" dirty="0">
                <a:solidFill>
                  <a:srgbClr val="273476"/>
                </a:solidFill>
                <a:effectLst/>
                <a:latin typeface="+mj-lt"/>
                <a:ea typeface="Calibri" panose="020F0502020204030204" pitchFamily="34" charset="0"/>
                <a:cs typeface="Times New Roman" panose="02020603050405020304" pitchFamily="18" charset="0"/>
              </a:rPr>
              <a:t> </a:t>
            </a:r>
          </a:p>
          <a:p>
            <a:r>
              <a:rPr lang="en-AU" sz="900" dirty="0">
                <a:solidFill>
                  <a:srgbClr val="273476"/>
                </a:solidFill>
                <a:effectLst/>
                <a:latin typeface="+mj-lt"/>
                <a:ea typeface="Calibri" panose="020F0502020204030204" pitchFamily="34" charset="0"/>
                <a:cs typeface="Times New Roman" panose="02020603050405020304" pitchFamily="18" charset="0"/>
              </a:rPr>
              <a:t>Magician organisations are successful serving as catalysts for change; turning problems into opportunities; reframing difficulties; empowering people, teams, and networks; and creating flexible, win/win solutions for all involved in a situation. They uncover solutions to create something from nothing — or turn a mess into a miracle. They take people on a journey of transformation through the experience of a magical moment. The magician has </a:t>
            </a:r>
            <a:r>
              <a:rPr lang="en-US" sz="900" dirty="0">
                <a:solidFill>
                  <a:srgbClr val="273476"/>
                </a:solidFill>
                <a:effectLst/>
                <a:latin typeface="+mj-lt"/>
                <a:ea typeface="Calibri" panose="020F0502020204030204" pitchFamily="34" charset="0"/>
                <a:cs typeface="Times New Roman" panose="02020603050405020304" pitchFamily="18" charset="0"/>
              </a:rPr>
              <a:t>a thirst for knowledge and uses this knowledge to show their vision. </a:t>
            </a:r>
            <a:endParaRPr lang="en-AU" sz="900" dirty="0">
              <a:solidFill>
                <a:srgbClr val="273476"/>
              </a:solidFill>
              <a:effectLst/>
              <a:latin typeface="+mj-lt"/>
              <a:ea typeface="Calibri" panose="020F0502020204030204" pitchFamily="34" charset="0"/>
              <a:cs typeface="Times New Roman" panose="02020603050405020304" pitchFamily="18" charset="0"/>
            </a:endParaRPr>
          </a:p>
          <a:p>
            <a:r>
              <a:rPr lang="en-US" sz="900" dirty="0">
                <a:solidFill>
                  <a:srgbClr val="273476"/>
                </a:solidFill>
                <a:effectLst/>
                <a:latin typeface="+mj-lt"/>
                <a:ea typeface="Calibri" panose="020F0502020204030204" pitchFamily="34" charset="0"/>
                <a:cs typeface="Times New Roman" panose="02020603050405020304" pitchFamily="18" charset="0"/>
              </a:rPr>
              <a:t> </a:t>
            </a:r>
            <a:endParaRPr lang="en-AU" sz="900" dirty="0">
              <a:solidFill>
                <a:srgbClr val="273476"/>
              </a:solidFill>
              <a:effectLst/>
              <a:latin typeface="+mj-lt"/>
              <a:ea typeface="Calibri" panose="020F0502020204030204" pitchFamily="34" charset="0"/>
              <a:cs typeface="Times New Roman" panose="02020603050405020304" pitchFamily="18" charset="0"/>
            </a:endParaRPr>
          </a:p>
          <a:p>
            <a:r>
              <a:rPr lang="en-US" sz="700" dirty="0">
                <a:solidFill>
                  <a:srgbClr val="273476"/>
                </a:solidFill>
                <a:effectLst/>
                <a:latin typeface="+mj-lt"/>
                <a:ea typeface="Calibri" panose="020F0502020204030204" pitchFamily="34" charset="0"/>
                <a:cs typeface="Times New Roman" panose="02020603050405020304" pitchFamily="18" charset="0"/>
              </a:rPr>
              <a:t>Reference: </a:t>
            </a:r>
            <a:endParaRPr lang="en-AU" sz="700" dirty="0">
              <a:solidFill>
                <a:srgbClr val="273476"/>
              </a:solidFill>
              <a:effectLst/>
              <a:latin typeface="+mj-lt"/>
              <a:ea typeface="Calibri" panose="020F0502020204030204" pitchFamily="34" charset="0"/>
              <a:cs typeface="Times New Roman" panose="02020603050405020304" pitchFamily="18" charset="0"/>
            </a:endParaRPr>
          </a:p>
          <a:p>
            <a:r>
              <a:rPr lang="en-US" sz="700" u="sng" dirty="0">
                <a:solidFill>
                  <a:srgbClr val="273476"/>
                </a:solidFill>
                <a:effectLst/>
                <a:latin typeface="+mj-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https://brandpersonalities.com.au/personalities/the-magician/</a:t>
            </a:r>
            <a:endParaRPr lang="en-AU" sz="700" dirty="0">
              <a:solidFill>
                <a:srgbClr val="273476"/>
              </a:solidFill>
              <a:effectLst/>
              <a:latin typeface="+mj-lt"/>
              <a:ea typeface="Calibri" panose="020F0502020204030204" pitchFamily="34" charset="0"/>
              <a:cs typeface="Times New Roman" panose="02020603050405020304" pitchFamily="18" charset="0"/>
            </a:endParaRPr>
          </a:p>
          <a:p>
            <a:r>
              <a:rPr lang="en-US" sz="700" u="sng" dirty="0">
                <a:solidFill>
                  <a:srgbClr val="273476"/>
                </a:solidFill>
                <a:effectLst/>
                <a:latin typeface="+mj-l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https://iconicfox.com.au/brand-archetypes/</a:t>
            </a:r>
            <a:endParaRPr lang="en-AU" sz="700" dirty="0">
              <a:solidFill>
                <a:srgbClr val="273476"/>
              </a:solidFill>
              <a:effectLst/>
              <a:latin typeface="+mj-lt"/>
              <a:ea typeface="Calibri" panose="020F0502020204030204" pitchFamily="34" charset="0"/>
              <a:cs typeface="Times New Roman" panose="02020603050405020304" pitchFamily="18" charset="0"/>
            </a:endParaRPr>
          </a:p>
          <a:p>
            <a:r>
              <a:rPr lang="en-US" sz="700" u="sng" dirty="0">
                <a:solidFill>
                  <a:srgbClr val="273476"/>
                </a:solidFill>
                <a:effectLst/>
                <a:latin typeface="+mj-l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https://afterml.medium.com/the-magician-archetype-bc3516fa1a24</a:t>
            </a:r>
            <a:endParaRPr lang="en-US" sz="700" u="sng" dirty="0">
              <a:solidFill>
                <a:srgbClr val="273476"/>
              </a:solidFill>
              <a:effectLst/>
              <a:latin typeface="+mj-lt"/>
              <a:ea typeface="Calibri" panose="020F0502020204030204" pitchFamily="34" charset="0"/>
              <a:cs typeface="Times New Roman" panose="02020603050405020304" pitchFamily="18" charset="0"/>
            </a:endParaRPr>
          </a:p>
          <a:p>
            <a:r>
              <a:rPr lang="en-AU" sz="700" dirty="0">
                <a:solidFill>
                  <a:srgbClr val="0563C1"/>
                </a:solidFill>
                <a:hlinkClick r:id="rId7">
                  <a:extLst>
                    <a:ext uri="{A12FA001-AC4F-418D-AE19-62706E023703}">
                      <ahyp:hlinkClr xmlns:ahyp="http://schemas.microsoft.com/office/drawing/2018/hyperlinkcolor" val="tx"/>
                    </a:ext>
                  </a:extLst>
                </a:hlinkClick>
              </a:rPr>
              <a:t>https://www.nngroup.com/articles/tone-of-voice-dimensions</a:t>
            </a:r>
            <a:r>
              <a:rPr lang="en-AU" sz="700" dirty="0">
                <a:solidFill>
                  <a:srgbClr val="273476"/>
                </a:solidFill>
                <a:hlinkClick r:id="rId7">
                  <a:extLst>
                    <a:ext uri="{A12FA001-AC4F-418D-AE19-62706E023703}">
                      <ahyp:hlinkClr xmlns:ahyp="http://schemas.microsoft.com/office/drawing/2018/hyperlinkcolor" val="tx"/>
                    </a:ext>
                  </a:extLst>
                </a:hlinkClick>
              </a:rPr>
              <a:t>/</a:t>
            </a:r>
            <a:endParaRPr lang="en-AU" sz="700" dirty="0">
              <a:solidFill>
                <a:srgbClr val="273476"/>
              </a:solidFill>
            </a:endParaRPr>
          </a:p>
          <a:p>
            <a:r>
              <a:rPr lang="en-AU" sz="700" dirty="0">
                <a:solidFill>
                  <a:srgbClr val="273476"/>
                </a:solidFill>
                <a:hlinkClick r:id="rId8">
                  <a:extLst>
                    <a:ext uri="{A12FA001-AC4F-418D-AE19-62706E023703}">
                      <ahyp:hlinkClr xmlns:ahyp="http://schemas.microsoft.com/office/drawing/2018/hyperlinkcolor" val="tx"/>
                    </a:ext>
                  </a:extLst>
                </a:hlinkClick>
              </a:rPr>
              <a:t>https://www.semrush.com/blog/how-to-define-your-tone-of-voice/#header4</a:t>
            </a:r>
            <a:endParaRPr lang="en-AU" sz="700" dirty="0">
              <a:solidFill>
                <a:srgbClr val="273476"/>
              </a:solidFill>
            </a:endParaRPr>
          </a:p>
          <a:p>
            <a:endParaRPr lang="en-AU" sz="900" dirty="0">
              <a:solidFill>
                <a:srgbClr val="273476"/>
              </a:solidFill>
              <a:effectLst/>
              <a:latin typeface="+mj-lt"/>
              <a:ea typeface="Calibri" panose="020F0502020204030204" pitchFamily="34" charset="0"/>
              <a:cs typeface="Times New Roman" panose="02020603050405020304" pitchFamily="18" charset="0"/>
            </a:endParaRPr>
          </a:p>
        </p:txBody>
      </p:sp>
      <p:sp>
        <p:nvSpPr>
          <p:cNvPr id="46" name="TextBox 45">
            <a:extLst>
              <a:ext uri="{FF2B5EF4-FFF2-40B4-BE49-F238E27FC236}">
                <a16:creationId xmlns:a16="http://schemas.microsoft.com/office/drawing/2014/main" id="{8682B2D3-638A-4B71-A2B2-5D24BD1177F2}"/>
              </a:ext>
            </a:extLst>
          </p:cNvPr>
          <p:cNvSpPr txBox="1"/>
          <p:nvPr/>
        </p:nvSpPr>
        <p:spPr>
          <a:xfrm>
            <a:off x="3835198" y="5288424"/>
            <a:ext cx="3740681" cy="1338828"/>
          </a:xfrm>
          <a:prstGeom prst="rect">
            <a:avLst/>
          </a:prstGeom>
          <a:noFill/>
        </p:spPr>
        <p:txBody>
          <a:bodyPr wrap="square">
            <a:spAutoFit/>
          </a:bodyPr>
          <a:lstStyle/>
          <a:p>
            <a:r>
              <a:rPr lang="en-US" sz="900" dirty="0">
                <a:solidFill>
                  <a:srgbClr val="273476"/>
                </a:solidFill>
                <a:effectLst/>
                <a:latin typeface="+mj-lt"/>
                <a:ea typeface="Calibri" panose="020F0502020204030204" pitchFamily="34" charset="0"/>
                <a:cs typeface="Times New Roman" panose="02020603050405020304" pitchFamily="18" charset="0"/>
              </a:rPr>
              <a:t>Fischer Consults talks to the individual not the group. The tone of voice is personable and speaks to people with an authenticity they can relate to. It is gentle and knowledgeable without being demeaning, demanding or overbearing. </a:t>
            </a:r>
          </a:p>
          <a:p>
            <a:endParaRPr lang="en-US" sz="900" dirty="0">
              <a:solidFill>
                <a:srgbClr val="273476"/>
              </a:solidFill>
              <a:latin typeface="+mj-lt"/>
              <a:ea typeface="Calibri" panose="020F0502020204030204" pitchFamily="34" charset="0"/>
              <a:cs typeface="Times New Roman" panose="02020603050405020304" pitchFamily="18" charset="0"/>
            </a:endParaRPr>
          </a:p>
          <a:p>
            <a:r>
              <a:rPr lang="en-US" sz="900" dirty="0">
                <a:solidFill>
                  <a:srgbClr val="273476"/>
                </a:solidFill>
                <a:effectLst/>
                <a:latin typeface="+mj-lt"/>
                <a:ea typeface="Calibri" panose="020F0502020204030204" pitchFamily="34" charset="0"/>
                <a:cs typeface="Times New Roman" panose="02020603050405020304" pitchFamily="18" charset="0"/>
              </a:rPr>
              <a:t>It listens, and learns whilst being a guide. It strives to go deeper, not skim the surface, and provide real-world, deeper understanding in a thoughtful, inspiring manner. It aims to speak from within the healthcare sector, not as an outsider. </a:t>
            </a:r>
            <a:endParaRPr lang="en-AU" sz="900" dirty="0">
              <a:solidFill>
                <a:srgbClr val="273476"/>
              </a:solidFill>
              <a:effectLst/>
              <a:latin typeface="+mj-lt"/>
              <a:ea typeface="Calibri" panose="020F0502020204030204" pitchFamily="34" charset="0"/>
              <a:cs typeface="Times New Roman" panose="02020603050405020304" pitchFamily="18" charset="0"/>
            </a:endParaRPr>
          </a:p>
        </p:txBody>
      </p:sp>
      <p:sp>
        <p:nvSpPr>
          <p:cNvPr id="50" name="TextBox 49">
            <a:extLst>
              <a:ext uri="{FF2B5EF4-FFF2-40B4-BE49-F238E27FC236}">
                <a16:creationId xmlns:a16="http://schemas.microsoft.com/office/drawing/2014/main" id="{7950708F-24E7-43B5-B2D6-A7CE096744E2}"/>
              </a:ext>
            </a:extLst>
          </p:cNvPr>
          <p:cNvSpPr txBox="1"/>
          <p:nvPr/>
        </p:nvSpPr>
        <p:spPr>
          <a:xfrm>
            <a:off x="1315701" y="3095485"/>
            <a:ext cx="2197751" cy="769441"/>
          </a:xfrm>
          <a:prstGeom prst="rect">
            <a:avLst/>
          </a:prstGeom>
          <a:noFill/>
        </p:spPr>
        <p:txBody>
          <a:bodyPr wrap="square">
            <a:spAutoFit/>
          </a:bodyPr>
          <a:lstStyle/>
          <a:p>
            <a:r>
              <a:rPr lang="en-AU" sz="1100" b="1" dirty="0">
                <a:solidFill>
                  <a:srgbClr val="273476"/>
                </a:solidFill>
                <a:effectLst/>
                <a:latin typeface="+mj-lt"/>
                <a:ea typeface="Calibri" panose="020F0502020204030204" pitchFamily="34" charset="0"/>
                <a:cs typeface="Times New Roman" panose="02020603050405020304" pitchFamily="18" charset="0"/>
              </a:rPr>
              <a:t>NATURALLY INTUITIVE</a:t>
            </a:r>
          </a:p>
          <a:p>
            <a:r>
              <a:rPr lang="en-AU" sz="1100" b="1" dirty="0">
                <a:solidFill>
                  <a:srgbClr val="273476"/>
                </a:solidFill>
                <a:effectLst/>
                <a:latin typeface="+mj-lt"/>
                <a:ea typeface="Calibri" panose="020F0502020204030204" pitchFamily="34" charset="0"/>
                <a:cs typeface="Times New Roman" panose="02020603050405020304" pitchFamily="18" charset="0"/>
              </a:rPr>
              <a:t>INSIGHTFUL AND INSPIRING</a:t>
            </a:r>
          </a:p>
          <a:p>
            <a:r>
              <a:rPr lang="en-AU" sz="1100" b="1" dirty="0">
                <a:solidFill>
                  <a:srgbClr val="273476"/>
                </a:solidFill>
                <a:effectLst/>
                <a:latin typeface="+mj-lt"/>
                <a:ea typeface="Calibri" panose="020F0502020204030204" pitchFamily="34" charset="0"/>
                <a:cs typeface="Times New Roman" panose="02020603050405020304" pitchFamily="18" charset="0"/>
              </a:rPr>
              <a:t>INFORMED</a:t>
            </a:r>
          </a:p>
          <a:p>
            <a:r>
              <a:rPr lang="en-AU" sz="1100" b="1" dirty="0">
                <a:solidFill>
                  <a:srgbClr val="273476"/>
                </a:solidFill>
                <a:effectLst/>
                <a:latin typeface="+mj-lt"/>
                <a:ea typeface="Calibri" panose="020F0502020204030204" pitchFamily="34" charset="0"/>
                <a:cs typeface="Times New Roman" panose="02020603050405020304" pitchFamily="18" charset="0"/>
              </a:rPr>
              <a:t>REASSURING</a:t>
            </a:r>
            <a:endParaRPr lang="en-AU" sz="900" dirty="0">
              <a:solidFill>
                <a:srgbClr val="273476"/>
              </a:solidFill>
              <a:effectLst/>
              <a:latin typeface="+mj-lt"/>
              <a:ea typeface="Calibri" panose="020F0502020204030204" pitchFamily="34" charset="0"/>
              <a:cs typeface="Times New Roman" panose="02020603050405020304" pitchFamily="18" charset="0"/>
            </a:endParaRPr>
          </a:p>
        </p:txBody>
      </p:sp>
      <p:sp>
        <p:nvSpPr>
          <p:cNvPr id="53" name="TextBox 52">
            <a:extLst>
              <a:ext uri="{FF2B5EF4-FFF2-40B4-BE49-F238E27FC236}">
                <a16:creationId xmlns:a16="http://schemas.microsoft.com/office/drawing/2014/main" id="{31FCDDCF-F730-48F8-9EB1-10071D4D823D}"/>
              </a:ext>
            </a:extLst>
          </p:cNvPr>
          <p:cNvSpPr txBox="1"/>
          <p:nvPr/>
        </p:nvSpPr>
        <p:spPr>
          <a:xfrm>
            <a:off x="7876435" y="1143299"/>
            <a:ext cx="4015325" cy="569387"/>
          </a:xfrm>
          <a:prstGeom prst="rect">
            <a:avLst/>
          </a:prstGeom>
          <a:solidFill>
            <a:schemeClr val="tx2">
              <a:lumMod val="20000"/>
              <a:lumOff val="80000"/>
            </a:schemeClr>
          </a:solidFill>
        </p:spPr>
        <p:txBody>
          <a:bodyPr wrap="square" rtlCol="0">
            <a:spAutoFit/>
          </a:bodyPr>
          <a:lstStyle/>
          <a:p>
            <a:pPr algn="ctr"/>
            <a:r>
              <a:rPr lang="en-AU" sz="1100" b="1" dirty="0">
                <a:solidFill>
                  <a:srgbClr val="273476"/>
                </a:solidFill>
                <a:latin typeface="+mj-lt"/>
              </a:rPr>
              <a:t>BRAND PERSONALITY DIMENSIONS</a:t>
            </a:r>
          </a:p>
          <a:p>
            <a:pPr algn="ctr"/>
            <a:r>
              <a:rPr lang="en-US" sz="1000" dirty="0">
                <a:solidFill>
                  <a:srgbClr val="273476"/>
                </a:solidFill>
                <a:effectLst/>
                <a:latin typeface="+mj-lt"/>
              </a:rPr>
              <a:t>The traits </a:t>
            </a:r>
            <a:r>
              <a:rPr lang="en-US" sz="1000" dirty="0">
                <a:solidFill>
                  <a:srgbClr val="273476"/>
                </a:solidFill>
                <a:latin typeface="+mj-lt"/>
              </a:rPr>
              <a:t>the brand </a:t>
            </a:r>
            <a:r>
              <a:rPr lang="en-US" sz="1000" dirty="0">
                <a:solidFill>
                  <a:srgbClr val="273476"/>
                </a:solidFill>
                <a:effectLst/>
                <a:latin typeface="+mj-lt"/>
              </a:rPr>
              <a:t>emits to help inform brand look and feel and tone of voice</a:t>
            </a:r>
            <a:r>
              <a:rPr lang="en-US" sz="1000" b="0" i="1" dirty="0">
                <a:solidFill>
                  <a:srgbClr val="273476"/>
                </a:solidFill>
                <a:effectLst/>
                <a:latin typeface="+mj-lt"/>
              </a:rPr>
              <a:t>.</a:t>
            </a:r>
            <a:r>
              <a:rPr lang="en-AU" sz="1000" b="1" dirty="0">
                <a:solidFill>
                  <a:srgbClr val="273476"/>
                </a:solidFill>
                <a:latin typeface="+mj-lt"/>
              </a:rPr>
              <a:t> </a:t>
            </a:r>
          </a:p>
        </p:txBody>
      </p:sp>
      <p:graphicFrame>
        <p:nvGraphicFramePr>
          <p:cNvPr id="54" name="Table 3">
            <a:extLst>
              <a:ext uri="{FF2B5EF4-FFF2-40B4-BE49-F238E27FC236}">
                <a16:creationId xmlns:a16="http://schemas.microsoft.com/office/drawing/2014/main" id="{51D5247C-3FE6-44BD-ADD5-3EAA665CD552}"/>
              </a:ext>
            </a:extLst>
          </p:cNvPr>
          <p:cNvGraphicFramePr>
            <a:graphicFrameLocks noGrp="1"/>
          </p:cNvGraphicFramePr>
          <p:nvPr>
            <p:extLst>
              <p:ext uri="{D42A27DB-BD31-4B8C-83A1-F6EECF244321}">
                <p14:modId xmlns:p14="http://schemas.microsoft.com/office/powerpoint/2010/main" val="600393915"/>
              </p:ext>
            </p:extLst>
          </p:nvPr>
        </p:nvGraphicFramePr>
        <p:xfrm>
          <a:off x="8030036" y="1715038"/>
          <a:ext cx="3469858" cy="4869943"/>
        </p:xfrm>
        <a:graphic>
          <a:graphicData uri="http://schemas.openxmlformats.org/drawingml/2006/table">
            <a:tbl>
              <a:tblPr firstRow="1" bandRow="1">
                <a:tableStyleId>{5C22544A-7EE6-4342-B048-85BDC9FD1C3A}</a:tableStyleId>
              </a:tblPr>
              <a:tblGrid>
                <a:gridCol w="1734929">
                  <a:extLst>
                    <a:ext uri="{9D8B030D-6E8A-4147-A177-3AD203B41FA5}">
                      <a16:colId xmlns:a16="http://schemas.microsoft.com/office/drawing/2014/main" val="1586561197"/>
                    </a:ext>
                  </a:extLst>
                </a:gridCol>
                <a:gridCol w="1734929">
                  <a:extLst>
                    <a:ext uri="{9D8B030D-6E8A-4147-A177-3AD203B41FA5}">
                      <a16:colId xmlns:a16="http://schemas.microsoft.com/office/drawing/2014/main" val="55219279"/>
                    </a:ext>
                  </a:extLst>
                </a:gridCol>
              </a:tblGrid>
              <a:tr h="374611">
                <a:tc gridSpan="2">
                  <a:txBody>
                    <a:bodyPr/>
                    <a:lstStyle/>
                    <a:p>
                      <a:pPr algn="ctr"/>
                      <a:r>
                        <a:rPr lang="en-AU" sz="1000" b="1" kern="1200" dirty="0">
                          <a:solidFill>
                            <a:srgbClr val="273476"/>
                          </a:solidFill>
                          <a:latin typeface="+mn-lt"/>
                          <a:ea typeface="+mn-ea"/>
                          <a:cs typeface="+mn-cs"/>
                        </a:rPr>
                        <a:t>BRAND PERSONALITY </a:t>
                      </a:r>
                      <a:r>
                        <a:rPr lang="en-AU" sz="1000" b="1" dirty="0">
                          <a:solidFill>
                            <a:srgbClr val="273476"/>
                          </a:solidFill>
                        </a:rPr>
                        <a:t>DIMENSIONS</a:t>
                      </a:r>
                    </a:p>
                  </a:txBody>
                  <a:tcPr anchor="b">
                    <a:lnB w="6350" cap="flat" cmpd="sng" algn="ctr">
                      <a:solidFill>
                        <a:schemeClr val="tx2"/>
                      </a:solidFill>
                      <a:prstDash val="solid"/>
                      <a:round/>
                      <a:headEnd type="none" w="med" len="med"/>
                      <a:tailEnd type="none" w="med" len="med"/>
                    </a:lnB>
                    <a:noFill/>
                  </a:tcPr>
                </a:tc>
                <a:tc hMerge="1">
                  <a:txBody>
                    <a:bodyPr/>
                    <a:lstStyle/>
                    <a:p>
                      <a:pPr algn="r"/>
                      <a:endParaRPr lang="en-AU" sz="900" b="1" dirty="0">
                        <a:solidFill>
                          <a:srgbClr val="273476"/>
                        </a:solidFill>
                      </a:endParaRPr>
                    </a:p>
                  </a:txBody>
                  <a:tcPr anchor="b">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822295878"/>
                  </a:ext>
                </a:extLst>
              </a:tr>
              <a:tr h="374611">
                <a:tc>
                  <a:txBody>
                    <a:bodyPr/>
                    <a:lstStyle/>
                    <a:p>
                      <a:pPr algn="l"/>
                      <a:r>
                        <a:rPr lang="en-AU" sz="800" b="1" dirty="0">
                          <a:solidFill>
                            <a:srgbClr val="273476"/>
                          </a:solidFill>
                        </a:rPr>
                        <a:t>ACADEMIC</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r"/>
                      <a:r>
                        <a:rPr lang="en-AU" sz="800" b="1" dirty="0">
                          <a:solidFill>
                            <a:srgbClr val="273476"/>
                          </a:solidFill>
                        </a:rPr>
                        <a:t>DOWN-TO-EARTH</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36393080"/>
                  </a:ext>
                </a:extLst>
              </a:tr>
              <a:tr h="374611">
                <a:tc>
                  <a:txBody>
                    <a:bodyPr/>
                    <a:lstStyle/>
                    <a:p>
                      <a:pPr algn="l"/>
                      <a:r>
                        <a:rPr lang="en-AU" sz="800" b="1" dirty="0">
                          <a:solidFill>
                            <a:srgbClr val="273476"/>
                          </a:solidFill>
                        </a:rPr>
                        <a:t>RATIONAL</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r"/>
                      <a:r>
                        <a:rPr lang="en-AU" sz="800" b="1" dirty="0">
                          <a:solidFill>
                            <a:srgbClr val="273476"/>
                          </a:solidFill>
                        </a:rPr>
                        <a:t>EMOTIONAL</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715276235"/>
                  </a:ext>
                </a:extLst>
              </a:tr>
              <a:tr h="374611">
                <a:tc>
                  <a:txBody>
                    <a:bodyPr/>
                    <a:lstStyle/>
                    <a:p>
                      <a:pPr algn="l"/>
                      <a:r>
                        <a:rPr lang="en-AU" sz="800" b="1" dirty="0">
                          <a:solidFill>
                            <a:srgbClr val="273476"/>
                          </a:solidFill>
                        </a:rPr>
                        <a:t>CONFIDENT</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r"/>
                      <a:r>
                        <a:rPr lang="en-AU" sz="800" b="1" dirty="0">
                          <a:solidFill>
                            <a:srgbClr val="273476"/>
                          </a:solidFill>
                        </a:rPr>
                        <a:t>MODEST</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98899323"/>
                  </a:ext>
                </a:extLst>
              </a:tr>
              <a:tr h="374611">
                <a:tc>
                  <a:txBody>
                    <a:bodyPr/>
                    <a:lstStyle/>
                    <a:p>
                      <a:pPr algn="l"/>
                      <a:r>
                        <a:rPr lang="en-AU" sz="800" b="1" dirty="0">
                          <a:solidFill>
                            <a:srgbClr val="273476"/>
                          </a:solidFill>
                        </a:rPr>
                        <a:t>INFORMATIVE</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r"/>
                      <a:r>
                        <a:rPr lang="en-AU" sz="800" b="1" dirty="0">
                          <a:solidFill>
                            <a:srgbClr val="273476"/>
                          </a:solidFill>
                        </a:rPr>
                        <a:t>INSPIRING</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36372445"/>
                  </a:ext>
                </a:extLst>
              </a:tr>
              <a:tr h="374611">
                <a:tc>
                  <a:txBody>
                    <a:bodyPr/>
                    <a:lstStyle/>
                    <a:p>
                      <a:pPr algn="l"/>
                      <a:r>
                        <a:rPr lang="en-AU" sz="800" b="1" dirty="0">
                          <a:solidFill>
                            <a:srgbClr val="273476"/>
                          </a:solidFill>
                        </a:rPr>
                        <a:t>DETAILED</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r"/>
                      <a:r>
                        <a:rPr lang="en-AU" sz="800" b="1" dirty="0">
                          <a:solidFill>
                            <a:srgbClr val="273476"/>
                          </a:solidFill>
                        </a:rPr>
                        <a:t>BIG PICTURE</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1396741"/>
                  </a:ext>
                </a:extLst>
              </a:tr>
              <a:tr h="374611">
                <a:tc>
                  <a:txBody>
                    <a:bodyPr/>
                    <a:lstStyle/>
                    <a:p>
                      <a:pPr marL="0" algn="l" defTabSz="914400" rtl="0" eaLnBrk="1" latinLnBrk="0" hangingPunct="1"/>
                      <a:r>
                        <a:rPr lang="en-AU" sz="800" b="1" kern="1200" dirty="0">
                          <a:solidFill>
                            <a:srgbClr val="273476"/>
                          </a:solidFill>
                          <a:latin typeface="+mn-lt"/>
                          <a:ea typeface="+mn-ea"/>
                          <a:cs typeface="+mn-cs"/>
                        </a:rPr>
                        <a:t>TRADITIONAL</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algn="r" defTabSz="914400" rtl="0" eaLnBrk="1" latinLnBrk="0" hangingPunct="1"/>
                      <a:r>
                        <a:rPr lang="en-AU" sz="800" b="1" kern="1200" dirty="0">
                          <a:solidFill>
                            <a:srgbClr val="273476"/>
                          </a:solidFill>
                          <a:latin typeface="+mn-lt"/>
                          <a:ea typeface="+mn-ea"/>
                          <a:cs typeface="+mn-cs"/>
                        </a:rPr>
                        <a:t>MODERN</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782634785"/>
                  </a:ext>
                </a:extLst>
              </a:tr>
              <a:tr h="374611">
                <a:tc>
                  <a:txBody>
                    <a:bodyPr/>
                    <a:lstStyle/>
                    <a:p>
                      <a:pPr marL="0" algn="l" defTabSz="914400" rtl="0" eaLnBrk="1" latinLnBrk="0" hangingPunct="1"/>
                      <a:r>
                        <a:rPr lang="en-AU" sz="800" b="1" kern="1200" dirty="0">
                          <a:solidFill>
                            <a:srgbClr val="273476"/>
                          </a:solidFill>
                          <a:latin typeface="+mn-lt"/>
                          <a:ea typeface="+mn-ea"/>
                          <a:cs typeface="+mn-cs"/>
                        </a:rPr>
                        <a:t>QUIET</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algn="r" defTabSz="914400" rtl="0" eaLnBrk="1" latinLnBrk="0" hangingPunct="1"/>
                      <a:r>
                        <a:rPr lang="en-AU" sz="800" b="1" kern="1200" dirty="0">
                          <a:solidFill>
                            <a:srgbClr val="273476"/>
                          </a:solidFill>
                          <a:latin typeface="+mn-lt"/>
                          <a:ea typeface="+mn-ea"/>
                          <a:cs typeface="+mn-cs"/>
                        </a:rPr>
                        <a:t>LOUD</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112237733"/>
                  </a:ext>
                </a:extLst>
              </a:tr>
              <a:tr h="374611">
                <a:tc>
                  <a:txBody>
                    <a:bodyPr/>
                    <a:lstStyle/>
                    <a:p>
                      <a:pPr marL="0" algn="l" defTabSz="914400" rtl="0" eaLnBrk="1" latinLnBrk="0" hangingPunct="1"/>
                      <a:r>
                        <a:rPr lang="en-AU" sz="800" b="1" kern="1200" dirty="0">
                          <a:solidFill>
                            <a:srgbClr val="273476"/>
                          </a:solidFill>
                          <a:latin typeface="+mn-lt"/>
                          <a:ea typeface="+mn-ea"/>
                          <a:cs typeface="+mn-cs"/>
                        </a:rPr>
                        <a:t>REFINED</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algn="r" defTabSz="914400" rtl="0" eaLnBrk="1" latinLnBrk="0" hangingPunct="1"/>
                      <a:r>
                        <a:rPr lang="en-AU" sz="800" b="1" kern="1200" dirty="0">
                          <a:solidFill>
                            <a:srgbClr val="273476"/>
                          </a:solidFill>
                          <a:latin typeface="+mn-lt"/>
                          <a:ea typeface="+mn-ea"/>
                          <a:cs typeface="+mn-cs"/>
                        </a:rPr>
                        <a:t>RUGGED</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96258874"/>
                  </a:ext>
                </a:extLst>
              </a:tr>
              <a:tr h="374611">
                <a:tc>
                  <a:txBody>
                    <a:bodyPr/>
                    <a:lstStyle/>
                    <a:p>
                      <a:pPr marL="0" algn="l" defTabSz="914400" rtl="0" eaLnBrk="1" latinLnBrk="0" hangingPunct="1"/>
                      <a:r>
                        <a:rPr lang="en-AU" sz="800" b="1" kern="1200" dirty="0">
                          <a:solidFill>
                            <a:srgbClr val="273476"/>
                          </a:solidFill>
                          <a:latin typeface="+mn-lt"/>
                          <a:ea typeface="+mn-ea"/>
                          <a:cs typeface="+mn-cs"/>
                        </a:rPr>
                        <a:t>SERIOUS</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algn="r" defTabSz="914400" rtl="0" eaLnBrk="1" latinLnBrk="0" hangingPunct="1"/>
                      <a:r>
                        <a:rPr lang="en-AU" sz="800" b="1" kern="1200" dirty="0">
                          <a:solidFill>
                            <a:srgbClr val="273476"/>
                          </a:solidFill>
                          <a:latin typeface="+mn-lt"/>
                          <a:ea typeface="+mn-ea"/>
                          <a:cs typeface="+mn-cs"/>
                        </a:rPr>
                        <a:t>PLAYFUL</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75782497"/>
                  </a:ext>
                </a:extLst>
              </a:tr>
              <a:tr h="374611">
                <a:tc>
                  <a:txBody>
                    <a:bodyPr/>
                    <a:lstStyle/>
                    <a:p>
                      <a:pPr marL="0" algn="l" defTabSz="914400" rtl="0" eaLnBrk="1" latinLnBrk="0" hangingPunct="1"/>
                      <a:r>
                        <a:rPr lang="en-AU" sz="800" b="1" kern="1200" dirty="0">
                          <a:solidFill>
                            <a:srgbClr val="273476"/>
                          </a:solidFill>
                          <a:latin typeface="+mn-lt"/>
                          <a:ea typeface="+mn-ea"/>
                          <a:cs typeface="+mn-cs"/>
                        </a:rPr>
                        <a:t>AUTHORITY</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algn="r" defTabSz="914400" rtl="0" eaLnBrk="1" latinLnBrk="0" hangingPunct="1"/>
                      <a:r>
                        <a:rPr lang="en-AU" sz="800" b="1" kern="1200" dirty="0">
                          <a:solidFill>
                            <a:srgbClr val="273476"/>
                          </a:solidFill>
                          <a:latin typeface="+mn-lt"/>
                          <a:ea typeface="+mn-ea"/>
                          <a:cs typeface="+mn-cs"/>
                        </a:rPr>
                        <a:t>FRIEND</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449236501"/>
                  </a:ext>
                </a:extLst>
              </a:tr>
              <a:tr h="374611">
                <a:tc>
                  <a:txBody>
                    <a:bodyPr/>
                    <a:lstStyle/>
                    <a:p>
                      <a:pPr marL="0" algn="l" defTabSz="914400" rtl="0" eaLnBrk="1" latinLnBrk="0" hangingPunct="1"/>
                      <a:r>
                        <a:rPr lang="en-AU" sz="800" b="1" kern="1200" dirty="0">
                          <a:solidFill>
                            <a:srgbClr val="273476"/>
                          </a:solidFill>
                          <a:latin typeface="+mn-lt"/>
                          <a:ea typeface="+mn-ea"/>
                          <a:cs typeface="+mn-cs"/>
                        </a:rPr>
                        <a:t>SAFE</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algn="r" defTabSz="914400" rtl="0" eaLnBrk="1" latinLnBrk="0" hangingPunct="1"/>
                      <a:r>
                        <a:rPr lang="en-AU" sz="800" b="1" kern="1200" dirty="0">
                          <a:solidFill>
                            <a:srgbClr val="273476"/>
                          </a:solidFill>
                          <a:latin typeface="+mn-lt"/>
                          <a:ea typeface="+mn-ea"/>
                          <a:cs typeface="+mn-cs"/>
                        </a:rPr>
                        <a:t>ADVENTUROUS</a:t>
                      </a:r>
                    </a:p>
                  </a:txBody>
                  <a:tcPr anchor="b">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360428055"/>
                  </a:ext>
                </a:extLst>
              </a:tr>
              <a:tr h="374611">
                <a:tc>
                  <a:txBody>
                    <a:bodyPr/>
                    <a:lstStyle/>
                    <a:p>
                      <a:pPr algn="l"/>
                      <a:endParaRPr lang="en-AU" sz="900" b="1" dirty="0">
                        <a:solidFill>
                          <a:srgbClr val="273476"/>
                        </a:solidFill>
                      </a:endParaRPr>
                    </a:p>
                  </a:txBody>
                  <a:tcPr anchor="b">
                    <a:lnT w="6350" cap="flat" cmpd="sng" algn="ctr">
                      <a:solidFill>
                        <a:schemeClr val="tx2"/>
                      </a:solidFill>
                      <a:prstDash val="solid"/>
                      <a:round/>
                      <a:headEnd type="none" w="med" len="med"/>
                      <a:tailEnd type="none" w="med" len="med"/>
                    </a:lnT>
                    <a:noFill/>
                  </a:tcPr>
                </a:tc>
                <a:tc>
                  <a:txBody>
                    <a:bodyPr/>
                    <a:lstStyle/>
                    <a:p>
                      <a:pPr algn="r"/>
                      <a:endParaRPr lang="en-AU" sz="900" b="1" dirty="0">
                        <a:solidFill>
                          <a:srgbClr val="273476"/>
                        </a:solidFill>
                      </a:endParaRPr>
                    </a:p>
                  </a:txBody>
                  <a:tcPr anchor="b">
                    <a:lnT w="6350" cap="flat" cmpd="sng" algn="ctr">
                      <a:solidFill>
                        <a:schemeClr val="tx2"/>
                      </a:solidFill>
                      <a:prstDash val="solid"/>
                      <a:round/>
                      <a:headEnd type="none" w="med" len="med"/>
                      <a:tailEnd type="none" w="med" len="med"/>
                    </a:lnT>
                    <a:noFill/>
                  </a:tcPr>
                </a:tc>
                <a:extLst>
                  <a:ext uri="{0D108BD9-81ED-4DB2-BD59-A6C34878D82A}">
                    <a16:rowId xmlns:a16="http://schemas.microsoft.com/office/drawing/2014/main" val="424774002"/>
                  </a:ext>
                </a:extLst>
              </a:tr>
            </a:tbl>
          </a:graphicData>
        </a:graphic>
      </p:graphicFrame>
      <p:cxnSp>
        <p:nvCxnSpPr>
          <p:cNvPr id="55" name="Straight Connector 54">
            <a:extLst>
              <a:ext uri="{FF2B5EF4-FFF2-40B4-BE49-F238E27FC236}">
                <a16:creationId xmlns:a16="http://schemas.microsoft.com/office/drawing/2014/main" id="{D885E217-46BA-4E16-B6A4-C27238CA8984}"/>
              </a:ext>
            </a:extLst>
          </p:cNvPr>
          <p:cNvCxnSpPr>
            <a:cxnSpLocks/>
          </p:cNvCxnSpPr>
          <p:nvPr/>
        </p:nvCxnSpPr>
        <p:spPr>
          <a:xfrm>
            <a:off x="9764965" y="2052381"/>
            <a:ext cx="0" cy="4188230"/>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BEA325CE-FFA3-4338-BCC5-6A0848BB2B32}"/>
              </a:ext>
            </a:extLst>
          </p:cNvPr>
          <p:cNvSpPr>
            <a:spLocks noChangeAspect="1"/>
          </p:cNvSpPr>
          <p:nvPr/>
        </p:nvSpPr>
        <p:spPr>
          <a:xfrm flipH="1">
            <a:off x="10247559" y="3104374"/>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57" name="Rectangle 56">
            <a:extLst>
              <a:ext uri="{FF2B5EF4-FFF2-40B4-BE49-F238E27FC236}">
                <a16:creationId xmlns:a16="http://schemas.microsoft.com/office/drawing/2014/main" id="{176A516F-36CD-4766-91DC-1266999621E2}"/>
              </a:ext>
            </a:extLst>
          </p:cNvPr>
          <p:cNvSpPr>
            <a:spLocks noChangeAspect="1"/>
          </p:cNvSpPr>
          <p:nvPr/>
        </p:nvSpPr>
        <p:spPr>
          <a:xfrm flipH="1">
            <a:off x="10244082" y="2773645"/>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58" name="Rectangle 57">
            <a:extLst>
              <a:ext uri="{FF2B5EF4-FFF2-40B4-BE49-F238E27FC236}">
                <a16:creationId xmlns:a16="http://schemas.microsoft.com/office/drawing/2014/main" id="{2538271C-3F12-442A-8B0A-8477C21B92DC}"/>
              </a:ext>
            </a:extLst>
          </p:cNvPr>
          <p:cNvSpPr>
            <a:spLocks noChangeAspect="1"/>
          </p:cNvSpPr>
          <p:nvPr/>
        </p:nvSpPr>
        <p:spPr>
          <a:xfrm flipH="1">
            <a:off x="9374088" y="4978337"/>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59" name="Rectangle 58">
            <a:extLst>
              <a:ext uri="{FF2B5EF4-FFF2-40B4-BE49-F238E27FC236}">
                <a16:creationId xmlns:a16="http://schemas.microsoft.com/office/drawing/2014/main" id="{0FF37EFC-2893-461B-A9B0-FF049F076521}"/>
              </a:ext>
            </a:extLst>
          </p:cNvPr>
          <p:cNvSpPr>
            <a:spLocks noChangeAspect="1"/>
          </p:cNvSpPr>
          <p:nvPr/>
        </p:nvSpPr>
        <p:spPr>
          <a:xfrm flipH="1">
            <a:off x="9577318" y="5321042"/>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0" name="Rectangle 59">
            <a:extLst>
              <a:ext uri="{FF2B5EF4-FFF2-40B4-BE49-F238E27FC236}">
                <a16:creationId xmlns:a16="http://schemas.microsoft.com/office/drawing/2014/main" id="{A62CC8B3-51AF-4A5B-8643-DC93195A397B}"/>
              </a:ext>
            </a:extLst>
          </p:cNvPr>
          <p:cNvSpPr>
            <a:spLocks noChangeAspect="1"/>
          </p:cNvSpPr>
          <p:nvPr/>
        </p:nvSpPr>
        <p:spPr>
          <a:xfrm flipH="1">
            <a:off x="10228607" y="5719738"/>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1" name="Rectangle 60">
            <a:extLst>
              <a:ext uri="{FF2B5EF4-FFF2-40B4-BE49-F238E27FC236}">
                <a16:creationId xmlns:a16="http://schemas.microsoft.com/office/drawing/2014/main" id="{9183CFAF-8E72-4CFF-8BEA-62817E319726}"/>
              </a:ext>
            </a:extLst>
          </p:cNvPr>
          <p:cNvSpPr>
            <a:spLocks noChangeAspect="1"/>
          </p:cNvSpPr>
          <p:nvPr/>
        </p:nvSpPr>
        <p:spPr>
          <a:xfrm flipH="1">
            <a:off x="9741344" y="4570598"/>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2" name="Rectangle 61">
            <a:extLst>
              <a:ext uri="{FF2B5EF4-FFF2-40B4-BE49-F238E27FC236}">
                <a16:creationId xmlns:a16="http://schemas.microsoft.com/office/drawing/2014/main" id="{5DCFEFD9-FC32-4EEC-981B-9C29EB96ECDB}"/>
              </a:ext>
            </a:extLst>
          </p:cNvPr>
          <p:cNvSpPr>
            <a:spLocks noChangeAspect="1"/>
          </p:cNvSpPr>
          <p:nvPr/>
        </p:nvSpPr>
        <p:spPr>
          <a:xfrm flipH="1">
            <a:off x="10314540" y="3855653"/>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3" name="Rectangle 62">
            <a:extLst>
              <a:ext uri="{FF2B5EF4-FFF2-40B4-BE49-F238E27FC236}">
                <a16:creationId xmlns:a16="http://schemas.microsoft.com/office/drawing/2014/main" id="{FC7D6305-E403-4989-8E3D-595D3EAA3018}"/>
              </a:ext>
            </a:extLst>
          </p:cNvPr>
          <p:cNvSpPr>
            <a:spLocks noChangeAspect="1"/>
          </p:cNvSpPr>
          <p:nvPr/>
        </p:nvSpPr>
        <p:spPr>
          <a:xfrm flipH="1">
            <a:off x="10224699" y="3488175"/>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4" name="Rectangle 63">
            <a:extLst>
              <a:ext uri="{FF2B5EF4-FFF2-40B4-BE49-F238E27FC236}">
                <a16:creationId xmlns:a16="http://schemas.microsoft.com/office/drawing/2014/main" id="{A1091664-0819-4663-AFC6-654E961531D0}"/>
              </a:ext>
            </a:extLst>
          </p:cNvPr>
          <p:cNvSpPr>
            <a:spLocks noChangeAspect="1"/>
          </p:cNvSpPr>
          <p:nvPr/>
        </p:nvSpPr>
        <p:spPr>
          <a:xfrm flipH="1">
            <a:off x="10065522" y="4203901"/>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5" name="Rectangle 64">
            <a:extLst>
              <a:ext uri="{FF2B5EF4-FFF2-40B4-BE49-F238E27FC236}">
                <a16:creationId xmlns:a16="http://schemas.microsoft.com/office/drawing/2014/main" id="{9D1B483E-590D-411F-8221-6D612C9022CD}"/>
              </a:ext>
            </a:extLst>
          </p:cNvPr>
          <p:cNvSpPr/>
          <p:nvPr/>
        </p:nvSpPr>
        <p:spPr>
          <a:xfrm>
            <a:off x="7876435" y="1715038"/>
            <a:ext cx="4015325" cy="4869943"/>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sp>
        <p:nvSpPr>
          <p:cNvPr id="66" name="Rectangle 65">
            <a:extLst>
              <a:ext uri="{FF2B5EF4-FFF2-40B4-BE49-F238E27FC236}">
                <a16:creationId xmlns:a16="http://schemas.microsoft.com/office/drawing/2014/main" id="{BFC79266-DB82-4D9C-AC60-B55932EFEF85}"/>
              </a:ext>
            </a:extLst>
          </p:cNvPr>
          <p:cNvSpPr>
            <a:spLocks noChangeAspect="1"/>
          </p:cNvSpPr>
          <p:nvPr/>
        </p:nvSpPr>
        <p:spPr>
          <a:xfrm flipH="1">
            <a:off x="9486971" y="6121561"/>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7" name="Rectangle 66">
            <a:extLst>
              <a:ext uri="{FF2B5EF4-FFF2-40B4-BE49-F238E27FC236}">
                <a16:creationId xmlns:a16="http://schemas.microsoft.com/office/drawing/2014/main" id="{BB365B34-FB14-4ECD-9009-081156A4B453}"/>
              </a:ext>
            </a:extLst>
          </p:cNvPr>
          <p:cNvSpPr>
            <a:spLocks noChangeAspect="1"/>
          </p:cNvSpPr>
          <p:nvPr/>
        </p:nvSpPr>
        <p:spPr>
          <a:xfrm flipH="1">
            <a:off x="10003372" y="2325415"/>
            <a:ext cx="45719" cy="238100"/>
          </a:xfrm>
          <a:prstGeom prst="rect">
            <a:avLst/>
          </a:prstGeom>
          <a:solidFill>
            <a:srgbClr val="27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68" name="TextBox 67">
            <a:extLst>
              <a:ext uri="{FF2B5EF4-FFF2-40B4-BE49-F238E27FC236}">
                <a16:creationId xmlns:a16="http://schemas.microsoft.com/office/drawing/2014/main" id="{971BEF44-9FD2-4D7A-95E2-319BEE9DF227}"/>
              </a:ext>
            </a:extLst>
          </p:cNvPr>
          <p:cNvSpPr txBox="1"/>
          <p:nvPr/>
        </p:nvSpPr>
        <p:spPr>
          <a:xfrm>
            <a:off x="4108425" y="4442001"/>
            <a:ext cx="3392210" cy="261610"/>
          </a:xfrm>
          <a:prstGeom prst="rect">
            <a:avLst/>
          </a:prstGeom>
          <a:noFill/>
        </p:spPr>
        <p:txBody>
          <a:bodyPr wrap="square">
            <a:spAutoFit/>
          </a:bodyPr>
          <a:lstStyle/>
          <a:p>
            <a:pPr lvl="0" algn="ctr"/>
            <a:r>
              <a:rPr lang="en-AU" sz="1100" b="1" dirty="0">
                <a:solidFill>
                  <a:srgbClr val="273476"/>
                </a:solidFill>
                <a:latin typeface="Garamond" panose="02020404030301010803" pitchFamily="18" charset="0"/>
                <a:ea typeface="Calibri" panose="020F0502020204030204" pitchFamily="34" charset="0"/>
                <a:cs typeface="Calibri" panose="020F0502020204030204" pitchFamily="34" charset="0"/>
              </a:rPr>
              <a:t>TONE OF VOICE PRINCIPLES</a:t>
            </a:r>
            <a:endParaRPr lang="en-AU" sz="1000" dirty="0">
              <a:solidFill>
                <a:srgbClr val="273476"/>
              </a:solidFill>
              <a:latin typeface="Garamond" panose="02020404030301010803" pitchFamily="18" charset="0"/>
              <a:ea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8124959C-0EF0-4F22-B7B8-9161ABCAF2A1}"/>
              </a:ext>
            </a:extLst>
          </p:cNvPr>
          <p:cNvSpPr txBox="1"/>
          <p:nvPr/>
        </p:nvSpPr>
        <p:spPr>
          <a:xfrm>
            <a:off x="5430034" y="4701749"/>
            <a:ext cx="1264747" cy="600164"/>
          </a:xfrm>
          <a:prstGeom prst="rect">
            <a:avLst/>
          </a:prstGeom>
          <a:noFill/>
        </p:spPr>
        <p:txBody>
          <a:bodyPr wrap="square">
            <a:spAutoFit/>
          </a:bodyPr>
          <a:lstStyle/>
          <a:p>
            <a:r>
              <a:rPr lang="en-AU" sz="1100" b="1" dirty="0">
                <a:solidFill>
                  <a:srgbClr val="273476"/>
                </a:solidFill>
                <a:effectLst/>
                <a:latin typeface="+mj-lt"/>
                <a:ea typeface="Calibri" panose="020F0502020204030204" pitchFamily="34" charset="0"/>
                <a:cs typeface="Times New Roman" panose="02020603050405020304" pitchFamily="18" charset="0"/>
              </a:rPr>
              <a:t>WARM</a:t>
            </a:r>
          </a:p>
          <a:p>
            <a:r>
              <a:rPr lang="en-AU" sz="1100" b="1" dirty="0">
                <a:solidFill>
                  <a:srgbClr val="273476"/>
                </a:solidFill>
                <a:latin typeface="+mj-lt"/>
                <a:ea typeface="Calibri" panose="020F0502020204030204" pitchFamily="34" charset="0"/>
                <a:cs typeface="Times New Roman" panose="02020603050405020304" pitchFamily="18" charset="0"/>
              </a:rPr>
              <a:t>EMPOWERING</a:t>
            </a:r>
          </a:p>
          <a:p>
            <a:r>
              <a:rPr lang="en-AU" sz="1100" b="1" dirty="0">
                <a:solidFill>
                  <a:srgbClr val="273476"/>
                </a:solidFill>
                <a:effectLst/>
                <a:latin typeface="+mj-lt"/>
                <a:ea typeface="Calibri" panose="020F0502020204030204" pitchFamily="34" charset="0"/>
                <a:cs typeface="Times New Roman" panose="02020603050405020304" pitchFamily="18" charset="0"/>
              </a:rPr>
              <a:t>EXPERT</a:t>
            </a:r>
          </a:p>
        </p:txBody>
      </p:sp>
      <p:sp>
        <p:nvSpPr>
          <p:cNvPr id="70" name="TextBox 69">
            <a:extLst>
              <a:ext uri="{FF2B5EF4-FFF2-40B4-BE49-F238E27FC236}">
                <a16:creationId xmlns:a16="http://schemas.microsoft.com/office/drawing/2014/main" id="{700764B9-F3AB-44BA-86D1-DED431094871}"/>
              </a:ext>
            </a:extLst>
          </p:cNvPr>
          <p:cNvSpPr txBox="1"/>
          <p:nvPr/>
        </p:nvSpPr>
        <p:spPr>
          <a:xfrm>
            <a:off x="4741776" y="3143562"/>
            <a:ext cx="2258264" cy="1200329"/>
          </a:xfrm>
          <a:prstGeom prst="rect">
            <a:avLst/>
          </a:prstGeom>
          <a:noFill/>
        </p:spPr>
        <p:txBody>
          <a:bodyPr wrap="square">
            <a:spAutoFit/>
          </a:bodyPr>
          <a:lstStyle/>
          <a:p>
            <a:pPr lvl="0" algn="ctr"/>
            <a:r>
              <a:rPr lang="en-AU" sz="1000" b="1" dirty="0">
                <a:solidFill>
                  <a:srgbClr val="273476"/>
                </a:solidFill>
                <a:latin typeface="Calibri" panose="020F0502020204030204" pitchFamily="34" charset="0"/>
                <a:ea typeface="Calibri" panose="020F0502020204030204" pitchFamily="34" charset="0"/>
                <a:cs typeface="Calibri" panose="020F0502020204030204" pitchFamily="34" charset="0"/>
              </a:rPr>
              <a:t>SINCERITY</a:t>
            </a:r>
          </a:p>
          <a:p>
            <a:pPr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GENUINE</a:t>
            </a:r>
          </a:p>
          <a:p>
            <a:pPr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WARM</a:t>
            </a:r>
          </a:p>
          <a:p>
            <a:pPr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THOUGHTFUL</a:t>
            </a:r>
          </a:p>
          <a:p>
            <a:pPr lvl="0" algn="ctr"/>
            <a:r>
              <a:rPr lang="en-AU" sz="1000" dirty="0">
                <a:solidFill>
                  <a:srgbClr val="273476"/>
                </a:solidFill>
                <a:effectLst/>
                <a:latin typeface="Calibri" panose="020F0502020204030204" pitchFamily="34" charset="0"/>
                <a:ea typeface="Calibri" panose="020F0502020204030204" pitchFamily="34" charset="0"/>
                <a:cs typeface="Calibri" panose="020F0502020204030204" pitchFamily="34" charset="0"/>
              </a:rPr>
              <a:t>EMPATHIC</a:t>
            </a:r>
          </a:p>
          <a:p>
            <a:pPr lvl="0"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ETHICAL</a:t>
            </a:r>
          </a:p>
          <a:p>
            <a:pPr lvl="0"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ALTRUISTIC</a:t>
            </a:r>
          </a:p>
        </p:txBody>
      </p:sp>
      <p:sp>
        <p:nvSpPr>
          <p:cNvPr id="71" name="TextBox 70">
            <a:extLst>
              <a:ext uri="{FF2B5EF4-FFF2-40B4-BE49-F238E27FC236}">
                <a16:creationId xmlns:a16="http://schemas.microsoft.com/office/drawing/2014/main" id="{A776D25D-C2FA-4792-8856-7B9BC72F0C29}"/>
              </a:ext>
            </a:extLst>
          </p:cNvPr>
          <p:cNvSpPr txBox="1"/>
          <p:nvPr/>
        </p:nvSpPr>
        <p:spPr>
          <a:xfrm>
            <a:off x="6163558" y="3143562"/>
            <a:ext cx="1589775" cy="415498"/>
          </a:xfrm>
          <a:prstGeom prst="rect">
            <a:avLst/>
          </a:prstGeom>
          <a:noFill/>
        </p:spPr>
        <p:txBody>
          <a:bodyPr wrap="square">
            <a:spAutoFit/>
          </a:bodyPr>
          <a:lstStyle/>
          <a:p>
            <a:pPr lvl="0" algn="ctr"/>
            <a:r>
              <a:rPr lang="en-AU" sz="1000" b="1" dirty="0">
                <a:solidFill>
                  <a:srgbClr val="273476"/>
                </a:solidFill>
                <a:effectLst/>
                <a:latin typeface="Calibri" panose="020F0502020204030204" pitchFamily="34" charset="0"/>
                <a:ea typeface="Calibri" panose="020F0502020204030204" pitchFamily="34" charset="0"/>
                <a:cs typeface="Calibri" panose="020F0502020204030204" pitchFamily="34" charset="0"/>
              </a:rPr>
              <a:t>INSPIRATIONAL</a:t>
            </a:r>
          </a:p>
          <a:p>
            <a:pPr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MOTIVATING</a:t>
            </a:r>
          </a:p>
        </p:txBody>
      </p:sp>
      <p:sp>
        <p:nvSpPr>
          <p:cNvPr id="72" name="TextBox 71">
            <a:extLst>
              <a:ext uri="{FF2B5EF4-FFF2-40B4-BE49-F238E27FC236}">
                <a16:creationId xmlns:a16="http://schemas.microsoft.com/office/drawing/2014/main" id="{7F2AF274-97B4-42AF-AFB1-8FCB4064DD15}"/>
              </a:ext>
            </a:extLst>
          </p:cNvPr>
          <p:cNvSpPr txBox="1"/>
          <p:nvPr/>
        </p:nvSpPr>
        <p:spPr>
          <a:xfrm>
            <a:off x="3777996" y="3143562"/>
            <a:ext cx="1737381" cy="707886"/>
          </a:xfrm>
          <a:prstGeom prst="rect">
            <a:avLst/>
          </a:prstGeom>
          <a:noFill/>
        </p:spPr>
        <p:txBody>
          <a:bodyPr wrap="square">
            <a:spAutoFit/>
          </a:bodyPr>
          <a:lstStyle/>
          <a:p>
            <a:pPr lvl="0" algn="ctr"/>
            <a:r>
              <a:rPr lang="en-AU" sz="1000" b="1" dirty="0">
                <a:solidFill>
                  <a:srgbClr val="273476"/>
                </a:solidFill>
                <a:effectLst/>
                <a:latin typeface="Calibri" panose="020F0502020204030204" pitchFamily="34" charset="0"/>
                <a:ea typeface="Calibri" panose="020F0502020204030204" pitchFamily="34" charset="0"/>
                <a:cs typeface="Calibri" panose="020F0502020204030204" pitchFamily="34" charset="0"/>
              </a:rPr>
              <a:t>COMPETENCY</a:t>
            </a:r>
          </a:p>
          <a:p>
            <a:pPr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EVIDENCE BASED INTELLIGENT/INTELLECTUAL</a:t>
            </a:r>
          </a:p>
          <a:p>
            <a:pPr algn="ctr"/>
            <a:r>
              <a:rPr lang="en-AU" sz="1000" dirty="0">
                <a:solidFill>
                  <a:srgbClr val="273476"/>
                </a:solidFill>
                <a:latin typeface="Calibri" panose="020F0502020204030204" pitchFamily="34" charset="0"/>
                <a:ea typeface="Calibri" panose="020F0502020204030204" pitchFamily="34" charset="0"/>
                <a:cs typeface="Calibri" panose="020F0502020204030204" pitchFamily="34" charset="0"/>
              </a:rPr>
              <a:t>REAL-WORLD EXPERTISE</a:t>
            </a:r>
          </a:p>
        </p:txBody>
      </p:sp>
      <p:sp>
        <p:nvSpPr>
          <p:cNvPr id="73" name="TextBox 72">
            <a:extLst>
              <a:ext uri="{FF2B5EF4-FFF2-40B4-BE49-F238E27FC236}">
                <a16:creationId xmlns:a16="http://schemas.microsoft.com/office/drawing/2014/main" id="{44A1B0EF-7BFE-4F69-816D-926586D47AEB}"/>
              </a:ext>
            </a:extLst>
          </p:cNvPr>
          <p:cNvSpPr txBox="1"/>
          <p:nvPr/>
        </p:nvSpPr>
        <p:spPr>
          <a:xfrm>
            <a:off x="4602453" y="2828835"/>
            <a:ext cx="2218142" cy="384721"/>
          </a:xfrm>
          <a:prstGeom prst="rect">
            <a:avLst/>
          </a:prstGeom>
          <a:noFill/>
        </p:spPr>
        <p:txBody>
          <a:bodyPr wrap="square" rtlCol="0">
            <a:spAutoFit/>
          </a:bodyPr>
          <a:lstStyle/>
          <a:p>
            <a:pPr algn="ctr"/>
            <a:r>
              <a:rPr lang="en-AU" sz="1100" b="1" dirty="0">
                <a:solidFill>
                  <a:srgbClr val="273476"/>
                </a:solidFill>
                <a:latin typeface="Garamond" panose="02020404030301010803" pitchFamily="18" charset="0"/>
              </a:rPr>
              <a:t>BRAND VALUES</a:t>
            </a:r>
          </a:p>
          <a:p>
            <a:pPr algn="ctr"/>
            <a:endParaRPr lang="en-AU" sz="800" dirty="0">
              <a:solidFill>
                <a:srgbClr val="273476"/>
              </a:solidFill>
            </a:endParaRPr>
          </a:p>
        </p:txBody>
      </p:sp>
      <p:sp>
        <p:nvSpPr>
          <p:cNvPr id="74" name="Rectangle 73">
            <a:extLst>
              <a:ext uri="{FF2B5EF4-FFF2-40B4-BE49-F238E27FC236}">
                <a16:creationId xmlns:a16="http://schemas.microsoft.com/office/drawing/2014/main" id="{317CA71F-0AB9-49EB-BA4C-D1B0911F323E}"/>
              </a:ext>
            </a:extLst>
          </p:cNvPr>
          <p:cNvSpPr/>
          <p:nvPr/>
        </p:nvSpPr>
        <p:spPr>
          <a:xfrm>
            <a:off x="3835199" y="2806115"/>
            <a:ext cx="3740680" cy="1569660"/>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rgbClr val="273476"/>
              </a:solidFill>
            </a:endParaRPr>
          </a:p>
        </p:txBody>
      </p:sp>
      <p:sp>
        <p:nvSpPr>
          <p:cNvPr id="75" name="Rectangle 74">
            <a:extLst>
              <a:ext uri="{FF2B5EF4-FFF2-40B4-BE49-F238E27FC236}">
                <a16:creationId xmlns:a16="http://schemas.microsoft.com/office/drawing/2014/main" id="{89768A48-77E3-4248-AE5F-411E42CCAFED}"/>
              </a:ext>
            </a:extLst>
          </p:cNvPr>
          <p:cNvSpPr/>
          <p:nvPr/>
        </p:nvSpPr>
        <p:spPr>
          <a:xfrm>
            <a:off x="186818" y="2806115"/>
            <a:ext cx="3553862" cy="3778866"/>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rgbClr val="273476"/>
              </a:solidFill>
            </a:endParaRPr>
          </a:p>
        </p:txBody>
      </p:sp>
      <p:sp>
        <p:nvSpPr>
          <p:cNvPr id="76" name="Rectangle 75">
            <a:extLst>
              <a:ext uri="{FF2B5EF4-FFF2-40B4-BE49-F238E27FC236}">
                <a16:creationId xmlns:a16="http://schemas.microsoft.com/office/drawing/2014/main" id="{DD304CE0-5F58-4C43-8EDE-27F22731AA9E}"/>
              </a:ext>
            </a:extLst>
          </p:cNvPr>
          <p:cNvSpPr/>
          <p:nvPr/>
        </p:nvSpPr>
        <p:spPr>
          <a:xfrm>
            <a:off x="3835199" y="4449865"/>
            <a:ext cx="3740680" cy="2135116"/>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rgbClr val="273476"/>
              </a:solidFill>
            </a:endParaRPr>
          </a:p>
        </p:txBody>
      </p:sp>
      <p:pic>
        <p:nvPicPr>
          <p:cNvPr id="23" name="Picture 22">
            <a:extLst>
              <a:ext uri="{FF2B5EF4-FFF2-40B4-BE49-F238E27FC236}">
                <a16:creationId xmlns:a16="http://schemas.microsoft.com/office/drawing/2014/main" id="{B373FC15-F339-4EEE-AD11-1EA41C4B1E8D}"/>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73784" y="4689648"/>
            <a:ext cx="561731" cy="561731"/>
          </a:xfrm>
          <a:prstGeom prst="rect">
            <a:avLst/>
          </a:prstGeom>
        </p:spPr>
      </p:pic>
    </p:spTree>
    <p:extLst>
      <p:ext uri="{BB962C8B-B14F-4D97-AF65-F5344CB8AC3E}">
        <p14:creationId xmlns:p14="http://schemas.microsoft.com/office/powerpoint/2010/main" val="1765379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A9EA41EF-BC2C-4CF4-AA57-07C966773EBB}"/>
              </a:ext>
            </a:extLst>
          </p:cNvPr>
          <p:cNvSpPr txBox="1"/>
          <p:nvPr/>
        </p:nvSpPr>
        <p:spPr>
          <a:xfrm>
            <a:off x="2922121" y="457200"/>
            <a:ext cx="7646082" cy="707886"/>
          </a:xfrm>
          <a:prstGeom prst="rect">
            <a:avLst/>
          </a:prstGeom>
          <a:noFill/>
        </p:spPr>
        <p:txBody>
          <a:bodyPr wrap="square" rtlCol="0">
            <a:spAutoFit/>
          </a:bodyPr>
          <a:lstStyle/>
          <a:p>
            <a:pPr algn="ctr"/>
            <a:r>
              <a:rPr lang="en-AU" sz="2000" dirty="0">
                <a:solidFill>
                  <a:srgbClr val="273476"/>
                </a:solidFill>
                <a:latin typeface="+mj-lt"/>
              </a:rPr>
              <a:t>TONE OF VOICE DIMENSIONS</a:t>
            </a:r>
          </a:p>
          <a:p>
            <a:pPr algn="ctr"/>
            <a:r>
              <a:rPr lang="en-AU" sz="2000" dirty="0">
                <a:solidFill>
                  <a:srgbClr val="273476"/>
                </a:solidFill>
                <a:latin typeface="+mj-lt"/>
              </a:rPr>
              <a:t>https://</a:t>
            </a:r>
            <a:r>
              <a:rPr lang="en-AU" sz="2000" dirty="0" err="1">
                <a:solidFill>
                  <a:srgbClr val="273476"/>
                </a:solidFill>
                <a:latin typeface="+mj-lt"/>
              </a:rPr>
              <a:t>fischerconsults.com</a:t>
            </a:r>
            <a:r>
              <a:rPr lang="en-AU" sz="2000" dirty="0">
                <a:solidFill>
                  <a:srgbClr val="273476"/>
                </a:solidFill>
                <a:latin typeface="+mj-lt"/>
              </a:rPr>
              <a:t>/</a:t>
            </a:r>
          </a:p>
        </p:txBody>
      </p:sp>
      <p:sp>
        <p:nvSpPr>
          <p:cNvPr id="4" name="Rectangle 2">
            <a:extLst>
              <a:ext uri="{FF2B5EF4-FFF2-40B4-BE49-F238E27FC236}">
                <a16:creationId xmlns:a16="http://schemas.microsoft.com/office/drawing/2014/main" id="{0C686BB1-35B7-42BF-BF79-3A158F7EA93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graphicFrame>
        <p:nvGraphicFramePr>
          <p:cNvPr id="6" name="Table 5">
            <a:extLst>
              <a:ext uri="{FF2B5EF4-FFF2-40B4-BE49-F238E27FC236}">
                <a16:creationId xmlns:a16="http://schemas.microsoft.com/office/drawing/2014/main" id="{C2EFD86A-6D4E-4BCE-B555-AFA85D03752C}"/>
              </a:ext>
            </a:extLst>
          </p:cNvPr>
          <p:cNvGraphicFramePr>
            <a:graphicFrameLocks noGrp="1"/>
          </p:cNvGraphicFramePr>
          <p:nvPr>
            <p:extLst>
              <p:ext uri="{D42A27DB-BD31-4B8C-83A1-F6EECF244321}">
                <p14:modId xmlns:p14="http://schemas.microsoft.com/office/powerpoint/2010/main" val="3295637319"/>
              </p:ext>
            </p:extLst>
          </p:nvPr>
        </p:nvGraphicFramePr>
        <p:xfrm>
          <a:off x="244451" y="1188880"/>
          <a:ext cx="11703098" cy="5211920"/>
        </p:xfrm>
        <a:graphic>
          <a:graphicData uri="http://schemas.openxmlformats.org/drawingml/2006/table">
            <a:tbl>
              <a:tblPr>
                <a:tableStyleId>{5C22544A-7EE6-4342-B048-85BDC9FD1C3A}</a:tableStyleId>
              </a:tblPr>
              <a:tblGrid>
                <a:gridCol w="897171">
                  <a:extLst>
                    <a:ext uri="{9D8B030D-6E8A-4147-A177-3AD203B41FA5}">
                      <a16:colId xmlns:a16="http://schemas.microsoft.com/office/drawing/2014/main" val="1535809029"/>
                    </a:ext>
                  </a:extLst>
                </a:gridCol>
                <a:gridCol w="1800988">
                  <a:extLst>
                    <a:ext uri="{9D8B030D-6E8A-4147-A177-3AD203B41FA5}">
                      <a16:colId xmlns:a16="http://schemas.microsoft.com/office/drawing/2014/main" val="2143233277"/>
                    </a:ext>
                  </a:extLst>
                </a:gridCol>
                <a:gridCol w="1800988">
                  <a:extLst>
                    <a:ext uri="{9D8B030D-6E8A-4147-A177-3AD203B41FA5}">
                      <a16:colId xmlns:a16="http://schemas.microsoft.com/office/drawing/2014/main" val="2793333381"/>
                    </a:ext>
                  </a:extLst>
                </a:gridCol>
                <a:gridCol w="3765328">
                  <a:extLst>
                    <a:ext uri="{9D8B030D-6E8A-4147-A177-3AD203B41FA5}">
                      <a16:colId xmlns:a16="http://schemas.microsoft.com/office/drawing/2014/main" val="2752221265"/>
                    </a:ext>
                  </a:extLst>
                </a:gridCol>
                <a:gridCol w="1637635">
                  <a:extLst>
                    <a:ext uri="{9D8B030D-6E8A-4147-A177-3AD203B41FA5}">
                      <a16:colId xmlns:a16="http://schemas.microsoft.com/office/drawing/2014/main" val="3301004886"/>
                    </a:ext>
                  </a:extLst>
                </a:gridCol>
                <a:gridCol w="1800988">
                  <a:extLst>
                    <a:ext uri="{9D8B030D-6E8A-4147-A177-3AD203B41FA5}">
                      <a16:colId xmlns:a16="http://schemas.microsoft.com/office/drawing/2014/main" val="410286824"/>
                    </a:ext>
                  </a:extLst>
                </a:gridCol>
              </a:tblGrid>
              <a:tr h="185772">
                <a:tc>
                  <a:txBody>
                    <a:bodyPr/>
                    <a:lstStyle/>
                    <a:p>
                      <a:r>
                        <a:rPr lang="en-AU" sz="900" dirty="0">
                          <a:solidFill>
                            <a:srgbClr val="273476"/>
                          </a:solidFill>
                          <a:effectLst/>
                          <a:latin typeface="+mj-lt"/>
                        </a:rPr>
                        <a:t> </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noFill/>
                  </a:tcPr>
                </a:tc>
                <a:tc gridSpan="2">
                  <a:txBody>
                    <a:bodyPr/>
                    <a:lstStyle/>
                    <a:p>
                      <a:pPr algn="ctr"/>
                      <a:r>
                        <a:rPr lang="en-AU" sz="1600" b="1" dirty="0">
                          <a:solidFill>
                            <a:srgbClr val="273476"/>
                          </a:solidFill>
                          <a:effectLst/>
                          <a:latin typeface="+mj-lt"/>
                        </a:rPr>
                        <a:t>EMPOWERING</a:t>
                      </a:r>
                      <a:endParaRPr lang="en-AU" sz="1600" b="1"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tc>
                  <a:txBody>
                    <a:bodyPr/>
                    <a:lstStyle/>
                    <a:p>
                      <a:pPr algn="ctr"/>
                      <a:r>
                        <a:rPr lang="en-AU" sz="1600" b="1" dirty="0">
                          <a:solidFill>
                            <a:srgbClr val="273476"/>
                          </a:solidFill>
                          <a:effectLst/>
                          <a:latin typeface="+mj-lt"/>
                        </a:rPr>
                        <a:t>WARM</a:t>
                      </a:r>
                      <a:endParaRPr lang="en-AU" sz="1600" b="1"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lnB w="3175" cap="flat" cmpd="sng" algn="ctr">
                      <a:solidFill>
                        <a:schemeClr val="tx1"/>
                      </a:solidFill>
                      <a:prstDash val="sysDot"/>
                      <a:round/>
                      <a:headEnd type="none" w="med" len="med"/>
                      <a:tailEnd type="none" w="med" len="med"/>
                    </a:lnB>
                    <a:solidFill>
                      <a:schemeClr val="accent3">
                        <a:lumMod val="20000"/>
                        <a:lumOff val="80000"/>
                      </a:schemeClr>
                    </a:solidFill>
                  </a:tcPr>
                </a:tc>
                <a:tc gridSpan="2">
                  <a:txBody>
                    <a:bodyPr/>
                    <a:lstStyle/>
                    <a:p>
                      <a:pPr algn="ctr"/>
                      <a:r>
                        <a:rPr lang="en-AU" sz="1600" b="1" dirty="0">
                          <a:solidFill>
                            <a:srgbClr val="273476"/>
                          </a:solidFill>
                          <a:effectLst/>
                          <a:latin typeface="+mj-lt"/>
                        </a:rPr>
                        <a:t>EXPERT</a:t>
                      </a:r>
                      <a:endParaRPr lang="en-AU" sz="1600" b="1"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extLst>
                  <a:ext uri="{0D108BD9-81ED-4DB2-BD59-A6C34878D82A}">
                    <a16:rowId xmlns:a16="http://schemas.microsoft.com/office/drawing/2014/main" val="3006423671"/>
                  </a:ext>
                </a:extLst>
              </a:tr>
              <a:tr h="1044967">
                <a:tc>
                  <a:txBody>
                    <a:bodyPr/>
                    <a:lstStyle/>
                    <a:p>
                      <a:r>
                        <a:rPr lang="en-AU" sz="900" dirty="0">
                          <a:solidFill>
                            <a:srgbClr val="273476"/>
                          </a:solidFill>
                          <a:effectLst/>
                          <a:latin typeface="+mj-lt"/>
                        </a:rPr>
                        <a:t> </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noFill/>
                  </a:tcPr>
                </a:tc>
                <a:tc gridSpan="2">
                  <a:txBody>
                    <a:bodyPr/>
                    <a:lstStyle/>
                    <a:p>
                      <a:pPr algn="ctr"/>
                      <a:r>
                        <a:rPr lang="en-US" sz="900" dirty="0">
                          <a:solidFill>
                            <a:srgbClr val="273476"/>
                          </a:solidFill>
                          <a:effectLst/>
                          <a:latin typeface="+mj-lt"/>
                        </a:rPr>
                        <a:t>Fischer Consults is uplifting and positive, always focused on others (not the self) and supporting others needs, goals and capabilities. Fischer Consults guides people towards success and is future focused with the remit to help people achieve tangible outcomes. Fischer Consults is motivating and inspiring and committed to equipping people with the tools they need to take them from where they are now to where they want to be, in a supportive, empathic way. Fischer Consults focuses on growth and understands even small changes can make a big difference. </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tc>
                  <a:txBody>
                    <a:bodyPr/>
                    <a:lstStyle/>
                    <a:p>
                      <a:pPr algn="ctr"/>
                      <a:r>
                        <a:rPr lang="en-US" sz="900" dirty="0">
                          <a:solidFill>
                            <a:srgbClr val="273476"/>
                          </a:solidFill>
                          <a:effectLst/>
                          <a:latin typeface="+mj-lt"/>
                        </a:rPr>
                        <a:t>Fischer Consults uses open and welcoming language to encourage and share ideas and knowledge. The tone is approachable, personable and relatable in order to connect, engage and encourage participation and provide a safe space to conversation. By being inviting and friendly, Fischer Consults can provoke action and response and represent a journey taken together to explore the possibilities. Words like “together, us, united, collective, we” shows shared values, goals and common ground.</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accent3">
                        <a:lumMod val="20000"/>
                        <a:lumOff val="80000"/>
                      </a:schemeClr>
                    </a:solidFill>
                  </a:tcPr>
                </a:tc>
                <a:tc gridSpan="2">
                  <a:txBody>
                    <a:bodyPr/>
                    <a:lstStyle/>
                    <a:p>
                      <a:pPr algn="ctr"/>
                      <a:r>
                        <a:rPr lang="en-US" sz="900" dirty="0">
                          <a:solidFill>
                            <a:srgbClr val="273476"/>
                          </a:solidFill>
                          <a:effectLst/>
                          <a:latin typeface="+mj-lt"/>
                        </a:rPr>
                        <a:t>Fischer Consults speaks with a knowledgeable, intellectual, wise demeanor however there is no room to speak down to people, use jargon or too much academic language. An expert tone ensure a focus on knowledge and </a:t>
                      </a:r>
                      <a:r>
                        <a:rPr lang="en-US" sz="900" dirty="0" err="1">
                          <a:solidFill>
                            <a:srgbClr val="273476"/>
                          </a:solidFill>
                          <a:effectLst/>
                          <a:latin typeface="+mj-lt"/>
                        </a:rPr>
                        <a:t>rigour</a:t>
                      </a:r>
                      <a:r>
                        <a:rPr lang="en-US" sz="900" dirty="0">
                          <a:solidFill>
                            <a:srgbClr val="273476"/>
                          </a:solidFill>
                          <a:effectLst/>
                          <a:latin typeface="+mj-lt"/>
                        </a:rPr>
                        <a:t> that is on the same high-achieving, professional level as Fischer Consult’s audience. The expert tone must also be warm, empathic and understanding and conversational. We are in this together, understanding the world from each other’s perspective.</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extLst>
                  <a:ext uri="{0D108BD9-81ED-4DB2-BD59-A6C34878D82A}">
                    <a16:rowId xmlns:a16="http://schemas.microsoft.com/office/drawing/2014/main" val="1724409659"/>
                  </a:ext>
                </a:extLst>
              </a:tr>
              <a:tr h="1044967">
                <a:tc>
                  <a:txBody>
                    <a:bodyPr/>
                    <a:lstStyle/>
                    <a:p>
                      <a:pPr algn="r"/>
                      <a:r>
                        <a:rPr lang="en-AU" sz="900" b="1" dirty="0">
                          <a:solidFill>
                            <a:srgbClr val="273476"/>
                          </a:solidFill>
                          <a:effectLst/>
                          <a:latin typeface="+mj-lt"/>
                        </a:rPr>
                        <a:t>WHAT IT IS</a:t>
                      </a:r>
                      <a:endParaRPr lang="en-AU" sz="900" b="1"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nchor="ctr">
                    <a:solidFill>
                      <a:schemeClr val="bg2"/>
                    </a:solidFill>
                  </a:tcPr>
                </a:tc>
                <a:tc gridSpan="2">
                  <a:txBody>
                    <a:bodyPr/>
                    <a:lstStyle/>
                    <a:p>
                      <a:pPr algn="ctr"/>
                      <a:r>
                        <a:rPr lang="en-AU" sz="900" dirty="0">
                          <a:solidFill>
                            <a:srgbClr val="273476"/>
                          </a:solidFill>
                          <a:effectLst/>
                          <a:latin typeface="+mj-lt"/>
                        </a:rPr>
                        <a:t>INSPIRING</a:t>
                      </a:r>
                    </a:p>
                    <a:p>
                      <a:pPr algn="ctr"/>
                      <a:r>
                        <a:rPr lang="en-AU" sz="900" dirty="0">
                          <a:solidFill>
                            <a:srgbClr val="273476"/>
                          </a:solidFill>
                          <a:effectLst/>
                          <a:latin typeface="+mj-lt"/>
                        </a:rPr>
                        <a:t>UPLIFTING</a:t>
                      </a:r>
                    </a:p>
                    <a:p>
                      <a:pPr algn="ctr"/>
                      <a:r>
                        <a:rPr lang="en-AU" sz="900" dirty="0">
                          <a:solidFill>
                            <a:srgbClr val="273476"/>
                          </a:solidFill>
                          <a:effectLst/>
                          <a:latin typeface="+mj-lt"/>
                        </a:rPr>
                        <a:t>MOTIVATING</a:t>
                      </a:r>
                    </a:p>
                    <a:p>
                      <a:pPr algn="ctr"/>
                      <a:r>
                        <a:rPr lang="en-AU" sz="900" dirty="0">
                          <a:solidFill>
                            <a:srgbClr val="273476"/>
                          </a:solidFill>
                          <a:effectLst/>
                          <a:latin typeface="+mj-lt"/>
                        </a:rPr>
                        <a:t>A JOURNEY</a:t>
                      </a:r>
                    </a:p>
                    <a:p>
                      <a:pPr algn="ctr"/>
                      <a:r>
                        <a:rPr lang="en-AU" sz="900" dirty="0">
                          <a:solidFill>
                            <a:srgbClr val="273476"/>
                          </a:solidFill>
                          <a:effectLst/>
                          <a:latin typeface="+mj-lt"/>
                        </a:rPr>
                        <a:t>ENTHUSIASTIC</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nchor="ct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tc>
                  <a:txBody>
                    <a:bodyPr/>
                    <a:lstStyle/>
                    <a:p>
                      <a:pPr algn="ctr"/>
                      <a:r>
                        <a:rPr lang="en-AU" sz="900" dirty="0">
                          <a:solidFill>
                            <a:srgbClr val="273476"/>
                          </a:solidFill>
                          <a:effectLst/>
                          <a:latin typeface="+mj-lt"/>
                        </a:rPr>
                        <a:t>SINCERE</a:t>
                      </a:r>
                    </a:p>
                    <a:p>
                      <a:pPr algn="ctr"/>
                      <a:r>
                        <a:rPr lang="en-AU" sz="900" dirty="0">
                          <a:solidFill>
                            <a:srgbClr val="273476"/>
                          </a:solidFill>
                          <a:effectLst/>
                          <a:latin typeface="+mj-lt"/>
                        </a:rPr>
                        <a:t>GENUINE</a:t>
                      </a:r>
                    </a:p>
                    <a:p>
                      <a:pPr algn="ctr"/>
                      <a:r>
                        <a:rPr lang="en-AU" sz="900" dirty="0">
                          <a:solidFill>
                            <a:srgbClr val="273476"/>
                          </a:solidFill>
                          <a:effectLst/>
                          <a:latin typeface="+mj-lt"/>
                        </a:rPr>
                        <a:t>THOUGHTFUL</a:t>
                      </a:r>
                    </a:p>
                    <a:p>
                      <a:pPr algn="ctr"/>
                      <a:r>
                        <a:rPr lang="en-AU" sz="900" dirty="0">
                          <a:solidFill>
                            <a:srgbClr val="273476"/>
                          </a:solidFill>
                          <a:effectLst/>
                          <a:latin typeface="+mj-lt"/>
                        </a:rPr>
                        <a:t>CARING</a:t>
                      </a:r>
                    </a:p>
                    <a:p>
                      <a:pPr algn="ctr"/>
                      <a:r>
                        <a:rPr lang="en-AU" sz="900" dirty="0">
                          <a:solidFill>
                            <a:srgbClr val="273476"/>
                          </a:solidFill>
                          <a:effectLst/>
                          <a:latin typeface="+mj-lt"/>
                        </a:rPr>
                        <a:t>ETHICAL</a:t>
                      </a:r>
                    </a:p>
                    <a:p>
                      <a:pPr algn="ctr"/>
                      <a:r>
                        <a:rPr lang="en-AU" sz="900" dirty="0">
                          <a:solidFill>
                            <a:srgbClr val="273476"/>
                          </a:solidFill>
                          <a:effectLst/>
                          <a:latin typeface="+mj-lt"/>
                        </a:rPr>
                        <a:t>ALTRUISTIC</a:t>
                      </a:r>
                    </a:p>
                    <a:p>
                      <a:pPr algn="ctr"/>
                      <a:r>
                        <a:rPr lang="en-AU" sz="900" dirty="0">
                          <a:solidFill>
                            <a:srgbClr val="273476"/>
                          </a:solidFill>
                          <a:effectLst/>
                          <a:latin typeface="+mj-lt"/>
                        </a:rPr>
                        <a:t>RESPECTFUL</a:t>
                      </a:r>
                    </a:p>
                    <a:p>
                      <a:pPr algn="ctr"/>
                      <a:r>
                        <a:rPr lang="en-AU" sz="900" dirty="0">
                          <a:solidFill>
                            <a:srgbClr val="273476"/>
                          </a:solidFill>
                          <a:effectLst/>
                          <a:latin typeface="+mj-lt"/>
                        </a:rPr>
                        <a:t>RELATABLE</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nchor="ct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accent3">
                        <a:lumMod val="20000"/>
                        <a:lumOff val="80000"/>
                      </a:schemeClr>
                    </a:solidFill>
                  </a:tcPr>
                </a:tc>
                <a:tc gridSpan="2">
                  <a:txBody>
                    <a:bodyPr/>
                    <a:lstStyle/>
                    <a:p>
                      <a:pPr algn="ctr"/>
                      <a:r>
                        <a:rPr lang="en-AU" sz="900" dirty="0">
                          <a:solidFill>
                            <a:srgbClr val="273476"/>
                          </a:solidFill>
                          <a:effectLst/>
                          <a:latin typeface="+mj-lt"/>
                        </a:rPr>
                        <a:t>COMPETENT</a:t>
                      </a:r>
                    </a:p>
                    <a:p>
                      <a:pPr algn="ctr"/>
                      <a:r>
                        <a:rPr lang="en-AU" sz="900" dirty="0">
                          <a:solidFill>
                            <a:srgbClr val="273476"/>
                          </a:solidFill>
                          <a:effectLst/>
                          <a:latin typeface="+mj-lt"/>
                        </a:rPr>
                        <a:t>EVIDENCE BASED INTELLIGENT</a:t>
                      </a:r>
                    </a:p>
                    <a:p>
                      <a:pPr algn="ctr"/>
                      <a:r>
                        <a:rPr lang="en-AU" sz="900" dirty="0">
                          <a:solidFill>
                            <a:srgbClr val="273476"/>
                          </a:solidFill>
                          <a:effectLst/>
                          <a:latin typeface="+mj-lt"/>
                        </a:rPr>
                        <a:t>INTELLECTUAL</a:t>
                      </a:r>
                    </a:p>
                    <a:p>
                      <a:pPr algn="ctr"/>
                      <a:r>
                        <a:rPr lang="en-AU" sz="900" dirty="0">
                          <a:solidFill>
                            <a:srgbClr val="273476"/>
                          </a:solidFill>
                          <a:effectLst/>
                          <a:latin typeface="+mj-lt"/>
                        </a:rPr>
                        <a:t>RIGOROUS</a:t>
                      </a:r>
                    </a:p>
                    <a:p>
                      <a:pPr algn="ctr"/>
                      <a:r>
                        <a:rPr lang="en-AU" sz="900" dirty="0">
                          <a:solidFill>
                            <a:srgbClr val="273476"/>
                          </a:solidFill>
                          <a:effectLst/>
                          <a:latin typeface="+mj-lt"/>
                        </a:rPr>
                        <a:t>INFORMATIVE</a:t>
                      </a:r>
                    </a:p>
                    <a:p>
                      <a:pPr algn="ctr"/>
                      <a:r>
                        <a:rPr lang="en-AU" sz="900" dirty="0">
                          <a:solidFill>
                            <a:srgbClr val="273476"/>
                          </a:solidFill>
                          <a:effectLst/>
                          <a:latin typeface="+mj-lt"/>
                        </a:rPr>
                        <a:t>TRUSTWORTHY</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nchor="ct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extLst>
                  <a:ext uri="{0D108BD9-81ED-4DB2-BD59-A6C34878D82A}">
                    <a16:rowId xmlns:a16="http://schemas.microsoft.com/office/drawing/2014/main" val="1660014193"/>
                  </a:ext>
                </a:extLst>
              </a:tr>
              <a:tr h="731477">
                <a:tc>
                  <a:txBody>
                    <a:bodyPr/>
                    <a:lstStyle/>
                    <a:p>
                      <a:pPr algn="r"/>
                      <a:r>
                        <a:rPr lang="en-AU" sz="900" b="1" dirty="0">
                          <a:solidFill>
                            <a:srgbClr val="273476"/>
                          </a:solidFill>
                          <a:effectLst/>
                          <a:latin typeface="+mj-lt"/>
                        </a:rPr>
                        <a:t>WHAT IT ISN’T</a:t>
                      </a:r>
                      <a:endParaRPr lang="en-AU" sz="900" b="1"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nchor="ctr">
                    <a:solidFill>
                      <a:schemeClr val="bg2"/>
                    </a:solidFill>
                  </a:tcPr>
                </a:tc>
                <a:tc gridSpan="2">
                  <a:txBody>
                    <a:bodyPr/>
                    <a:lstStyle/>
                    <a:p>
                      <a:pPr algn="ctr"/>
                      <a:r>
                        <a:rPr lang="en-AU" sz="900" dirty="0">
                          <a:solidFill>
                            <a:srgbClr val="273476"/>
                          </a:solidFill>
                          <a:effectLst/>
                          <a:latin typeface="+mj-lt"/>
                        </a:rPr>
                        <a:t>DOMINATING</a:t>
                      </a:r>
                    </a:p>
                    <a:p>
                      <a:pPr algn="ctr"/>
                      <a:r>
                        <a:rPr lang="en-AU" sz="900" dirty="0">
                          <a:solidFill>
                            <a:srgbClr val="273476"/>
                          </a:solidFill>
                          <a:effectLst/>
                          <a:latin typeface="+mj-lt"/>
                        </a:rPr>
                        <a:t>AUTHORITATIVE</a:t>
                      </a:r>
                    </a:p>
                    <a:p>
                      <a:pPr algn="ctr"/>
                      <a:r>
                        <a:rPr lang="en-AU" sz="900" dirty="0">
                          <a:solidFill>
                            <a:srgbClr val="273476"/>
                          </a:solidFill>
                          <a:effectLst/>
                          <a:latin typeface="+mj-lt"/>
                        </a:rPr>
                        <a:t>FALSE</a:t>
                      </a:r>
                    </a:p>
                    <a:p>
                      <a:pPr algn="ctr"/>
                      <a:r>
                        <a:rPr lang="en-AU" sz="900" dirty="0">
                          <a:solidFill>
                            <a:srgbClr val="273476"/>
                          </a:solidFill>
                          <a:effectLst/>
                          <a:latin typeface="+mj-lt"/>
                        </a:rPr>
                        <a:t>OVER-PROMISING</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nchor="ct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tc>
                  <a:txBody>
                    <a:bodyPr/>
                    <a:lstStyle/>
                    <a:p>
                      <a:pPr algn="ctr"/>
                      <a:r>
                        <a:rPr lang="en-AU" sz="900" dirty="0">
                          <a:solidFill>
                            <a:srgbClr val="273476"/>
                          </a:solidFill>
                          <a:effectLst/>
                          <a:latin typeface="+mj-lt"/>
                        </a:rPr>
                        <a:t>ALOOF</a:t>
                      </a:r>
                    </a:p>
                    <a:p>
                      <a:pPr algn="ctr"/>
                      <a:r>
                        <a:rPr lang="en-AU" sz="900" dirty="0">
                          <a:solidFill>
                            <a:srgbClr val="273476"/>
                          </a:solidFill>
                          <a:effectLst/>
                          <a:latin typeface="+mj-lt"/>
                        </a:rPr>
                        <a:t>CONDESCENDING</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nchor="ct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accent3">
                        <a:lumMod val="20000"/>
                        <a:lumOff val="80000"/>
                      </a:schemeClr>
                    </a:solidFill>
                  </a:tcPr>
                </a:tc>
                <a:tc gridSpan="2">
                  <a:txBody>
                    <a:bodyPr/>
                    <a:lstStyle/>
                    <a:p>
                      <a:pPr algn="ctr"/>
                      <a:r>
                        <a:rPr lang="en-AU" sz="900" dirty="0">
                          <a:solidFill>
                            <a:srgbClr val="273476"/>
                          </a:solidFill>
                          <a:effectLst/>
                          <a:latin typeface="+mj-lt"/>
                        </a:rPr>
                        <a:t>COMPLEX</a:t>
                      </a:r>
                    </a:p>
                    <a:p>
                      <a:pPr algn="ctr"/>
                      <a:r>
                        <a:rPr lang="en-AU" sz="900" dirty="0">
                          <a:solidFill>
                            <a:srgbClr val="273476"/>
                          </a:solidFill>
                          <a:effectLst/>
                          <a:latin typeface="+mj-lt"/>
                        </a:rPr>
                        <a:t>OVERLY ACADEMIC</a:t>
                      </a:r>
                    </a:p>
                    <a:p>
                      <a:pPr algn="ctr"/>
                      <a:r>
                        <a:rPr lang="en-AU" sz="900" dirty="0">
                          <a:solidFill>
                            <a:srgbClr val="273476"/>
                          </a:solidFill>
                          <a:effectLst/>
                          <a:latin typeface="+mj-lt"/>
                        </a:rPr>
                        <a:t>NOT PREACHY</a:t>
                      </a:r>
                    </a:p>
                    <a:p>
                      <a:pPr algn="ctr"/>
                      <a:r>
                        <a:rPr lang="en-AU" sz="900" dirty="0">
                          <a:solidFill>
                            <a:srgbClr val="273476"/>
                          </a:solidFill>
                          <a:effectLst/>
                          <a:latin typeface="+mj-lt"/>
                          <a:ea typeface="Calibri" panose="020F0502020204030204" pitchFamily="34" charset="0"/>
                          <a:cs typeface="Times New Roman" panose="02020603050405020304" pitchFamily="18" charset="0"/>
                        </a:rPr>
                        <a:t>JUDGEMENTAL</a:t>
                      </a:r>
                    </a:p>
                    <a:p>
                      <a:pPr algn="ctr"/>
                      <a:r>
                        <a:rPr lang="en-AU" sz="900" dirty="0">
                          <a:solidFill>
                            <a:srgbClr val="273476"/>
                          </a:solidFill>
                          <a:effectLst/>
                          <a:latin typeface="+mj-lt"/>
                          <a:ea typeface="Calibri" panose="020F0502020204030204" pitchFamily="34" charset="0"/>
                          <a:cs typeface="Times New Roman" panose="02020603050405020304" pitchFamily="18" charset="0"/>
                        </a:rPr>
                        <a:t>ELITIST</a:t>
                      </a:r>
                    </a:p>
                  </a:txBody>
                  <a:tcPr marL="137160" marR="137160" marT="137160" marB="137160" anchor="ct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solidFill>
                      <a:schemeClr val="tx2">
                        <a:lumMod val="20000"/>
                        <a:lumOff val="80000"/>
                      </a:schemeClr>
                    </a:solidFill>
                  </a:tcPr>
                </a:tc>
                <a:tc hMerge="1">
                  <a:txBody>
                    <a:bodyPr/>
                    <a:lstStyle/>
                    <a:p>
                      <a:endParaRPr lang="en-AU"/>
                    </a:p>
                  </a:txBody>
                  <a:tcPr/>
                </a:tc>
                <a:extLst>
                  <a:ext uri="{0D108BD9-81ED-4DB2-BD59-A6C34878D82A}">
                    <a16:rowId xmlns:a16="http://schemas.microsoft.com/office/drawing/2014/main" val="295301907"/>
                  </a:ext>
                </a:extLst>
              </a:tr>
              <a:tr h="1264760">
                <a:tc>
                  <a:txBody>
                    <a:bodyPr/>
                    <a:lstStyle/>
                    <a:p>
                      <a:pPr algn="r"/>
                      <a:r>
                        <a:rPr lang="en-AU" sz="900" b="1" dirty="0">
                          <a:solidFill>
                            <a:srgbClr val="273476"/>
                          </a:solidFill>
                          <a:effectLst/>
                          <a:latin typeface="+mj-lt"/>
                        </a:rPr>
                        <a:t> WORDS TO USE</a:t>
                      </a:r>
                      <a:endParaRPr lang="en-AU" sz="900" b="1" dirty="0">
                        <a:solidFill>
                          <a:srgbClr val="273476"/>
                        </a:solidFill>
                        <a:effectLst/>
                        <a:latin typeface="+mj-lt"/>
                        <a:ea typeface="Calibri" panose="020F0502020204030204" pitchFamily="34" charset="0"/>
                        <a:cs typeface="Times New Roman" panose="02020603050405020304" pitchFamily="18" charset="0"/>
                      </a:endParaRPr>
                    </a:p>
                  </a:txBody>
                  <a:tcPr marL="35473" marR="35473" marT="0" marB="0" anchor="ctr">
                    <a:solidFill>
                      <a:schemeClr val="bg2"/>
                    </a:solidFill>
                  </a:tcPr>
                </a:tc>
                <a:tc>
                  <a:txBody>
                    <a:bodyPr/>
                    <a:lstStyle/>
                    <a:p>
                      <a:pPr algn="ctr"/>
                      <a:r>
                        <a:rPr lang="en-US" sz="900" dirty="0">
                          <a:solidFill>
                            <a:srgbClr val="273476"/>
                          </a:solidFill>
                          <a:effectLst/>
                          <a:latin typeface="+mj-lt"/>
                        </a:rPr>
                        <a:t>Strive</a:t>
                      </a:r>
                      <a:endParaRPr lang="en-AU" sz="900" dirty="0">
                        <a:solidFill>
                          <a:srgbClr val="273476"/>
                        </a:solidFill>
                        <a:effectLst/>
                        <a:latin typeface="+mj-lt"/>
                      </a:endParaRPr>
                    </a:p>
                    <a:p>
                      <a:pPr algn="ctr"/>
                      <a:r>
                        <a:rPr lang="en-US" sz="900" dirty="0">
                          <a:solidFill>
                            <a:srgbClr val="273476"/>
                          </a:solidFill>
                          <a:effectLst/>
                          <a:latin typeface="+mj-lt"/>
                        </a:rPr>
                        <a:t>Drive</a:t>
                      </a:r>
                      <a:endParaRPr lang="en-AU" sz="900" dirty="0">
                        <a:solidFill>
                          <a:srgbClr val="273476"/>
                        </a:solidFill>
                        <a:effectLst/>
                        <a:latin typeface="+mj-lt"/>
                      </a:endParaRPr>
                    </a:p>
                    <a:p>
                      <a:pPr algn="ctr"/>
                      <a:r>
                        <a:rPr lang="en-US" sz="900" dirty="0">
                          <a:solidFill>
                            <a:srgbClr val="273476"/>
                          </a:solidFill>
                          <a:effectLst/>
                          <a:latin typeface="+mj-lt"/>
                        </a:rPr>
                        <a:t>Aspire</a:t>
                      </a:r>
                      <a:endParaRPr lang="en-AU" sz="900" dirty="0">
                        <a:solidFill>
                          <a:srgbClr val="273476"/>
                        </a:solidFill>
                        <a:effectLst/>
                        <a:latin typeface="+mj-lt"/>
                      </a:endParaRPr>
                    </a:p>
                    <a:p>
                      <a:pPr algn="ctr"/>
                      <a:r>
                        <a:rPr lang="en-US" sz="900" dirty="0">
                          <a:solidFill>
                            <a:srgbClr val="273476"/>
                          </a:solidFill>
                          <a:effectLst/>
                          <a:latin typeface="+mj-lt"/>
                        </a:rPr>
                        <a:t>Aim</a:t>
                      </a:r>
                      <a:endParaRPr lang="en-AU" sz="900" dirty="0">
                        <a:solidFill>
                          <a:srgbClr val="273476"/>
                        </a:solidFill>
                        <a:effectLst/>
                        <a:latin typeface="+mj-lt"/>
                      </a:endParaRPr>
                    </a:p>
                    <a:p>
                      <a:pPr algn="ctr"/>
                      <a:r>
                        <a:rPr lang="en-US" sz="900" dirty="0">
                          <a:solidFill>
                            <a:srgbClr val="273476"/>
                          </a:solidFill>
                          <a:effectLst/>
                          <a:latin typeface="+mj-lt"/>
                        </a:rPr>
                        <a:t>Confidence</a:t>
                      </a:r>
                      <a:endParaRPr lang="en-AU" sz="900" dirty="0">
                        <a:solidFill>
                          <a:srgbClr val="273476"/>
                        </a:solidFill>
                        <a:effectLst/>
                        <a:latin typeface="+mj-lt"/>
                      </a:endParaRPr>
                    </a:p>
                    <a:p>
                      <a:pPr algn="ctr"/>
                      <a:r>
                        <a:rPr lang="en-US" sz="900" dirty="0">
                          <a:solidFill>
                            <a:srgbClr val="273476"/>
                          </a:solidFill>
                          <a:effectLst/>
                          <a:latin typeface="+mj-lt"/>
                        </a:rPr>
                        <a:t>Equip</a:t>
                      </a:r>
                      <a:endParaRPr lang="en-AU" sz="900" dirty="0">
                        <a:solidFill>
                          <a:srgbClr val="273476"/>
                        </a:solidFill>
                        <a:effectLst/>
                        <a:latin typeface="+mj-lt"/>
                      </a:endParaRPr>
                    </a:p>
                  </a:txBody>
                  <a:tcPr marL="540000" marR="540000" marT="144000" marB="137160" anchor="ctr">
                    <a:lnT w="3175" cap="flat" cmpd="sng" algn="ctr">
                      <a:solidFill>
                        <a:schemeClr val="tx1"/>
                      </a:solidFill>
                      <a:prstDash val="sysDot"/>
                      <a:round/>
                      <a:headEnd type="none" w="med" len="med"/>
                      <a:tailEnd type="none" w="med" len="med"/>
                    </a:lnT>
                    <a:solidFill>
                      <a:schemeClr val="tx2">
                        <a:lumMod val="20000"/>
                        <a:lumOff val="80000"/>
                      </a:schemeClr>
                    </a:solidFill>
                  </a:tcPr>
                </a:tc>
                <a:tc>
                  <a:txBody>
                    <a:bodyPr/>
                    <a:lstStyle/>
                    <a:p>
                      <a:pPr algn="ctr"/>
                      <a:r>
                        <a:rPr lang="en-AU" sz="900" kern="1200" dirty="0">
                          <a:solidFill>
                            <a:srgbClr val="273476"/>
                          </a:solidFill>
                          <a:effectLst/>
                          <a:latin typeface="+mn-lt"/>
                          <a:ea typeface="+mn-ea"/>
                          <a:cs typeface="+mn-cs"/>
                        </a:rPr>
                        <a:t>Committed</a:t>
                      </a:r>
                    </a:p>
                    <a:p>
                      <a:pPr algn="ctr"/>
                      <a:r>
                        <a:rPr lang="en-AU" sz="900" kern="1200" dirty="0">
                          <a:solidFill>
                            <a:srgbClr val="273476"/>
                          </a:solidFill>
                          <a:effectLst/>
                          <a:latin typeface="+mn-lt"/>
                          <a:ea typeface="+mn-ea"/>
                          <a:cs typeface="+mn-cs"/>
                        </a:rPr>
                        <a:t>Enhance</a:t>
                      </a:r>
                    </a:p>
                    <a:p>
                      <a:pPr algn="ctr"/>
                      <a:r>
                        <a:rPr lang="en-AU" sz="900" kern="1200" dirty="0">
                          <a:solidFill>
                            <a:srgbClr val="273476"/>
                          </a:solidFill>
                          <a:effectLst/>
                          <a:latin typeface="+mn-lt"/>
                          <a:ea typeface="+mn-ea"/>
                          <a:cs typeface="+mn-cs"/>
                        </a:rPr>
                        <a:t>Grow</a:t>
                      </a:r>
                    </a:p>
                    <a:p>
                      <a:pPr algn="ctr"/>
                      <a:r>
                        <a:rPr lang="en-AU" sz="900" kern="1200" dirty="0">
                          <a:solidFill>
                            <a:srgbClr val="273476"/>
                          </a:solidFill>
                          <a:effectLst/>
                          <a:latin typeface="+mn-lt"/>
                          <a:ea typeface="+mn-ea"/>
                          <a:cs typeface="+mn-cs"/>
                        </a:rPr>
                        <a:t>Thrive</a:t>
                      </a:r>
                    </a:p>
                    <a:p>
                      <a:pPr algn="ctr"/>
                      <a:r>
                        <a:rPr lang="en-AU" sz="900" kern="1200" dirty="0">
                          <a:solidFill>
                            <a:srgbClr val="273476"/>
                          </a:solidFill>
                          <a:effectLst/>
                          <a:latin typeface="+mn-lt"/>
                          <a:ea typeface="+mn-ea"/>
                          <a:cs typeface="+mn-cs"/>
                        </a:rPr>
                        <a:t>Shape</a:t>
                      </a:r>
                    </a:p>
                    <a:p>
                      <a:pPr algn="ctr"/>
                      <a:r>
                        <a:rPr lang="en-AU" sz="900" kern="1200" dirty="0">
                          <a:solidFill>
                            <a:srgbClr val="273476"/>
                          </a:solidFill>
                          <a:effectLst/>
                          <a:latin typeface="+mn-lt"/>
                          <a:ea typeface="+mn-ea"/>
                          <a:cs typeface="+mn-cs"/>
                        </a:rPr>
                        <a:t>Transform</a:t>
                      </a:r>
                      <a:endParaRPr lang="en-AU" sz="900" kern="1200" dirty="0">
                        <a:solidFill>
                          <a:srgbClr val="273476"/>
                        </a:solidFill>
                        <a:effectLst/>
                        <a:latin typeface="+mn-lt"/>
                        <a:ea typeface="Calibri" panose="020F0502020204030204" pitchFamily="34" charset="0"/>
                        <a:cs typeface="Times New Roman" panose="02020603050405020304" pitchFamily="18" charset="0"/>
                      </a:endParaRPr>
                    </a:p>
                    <a:p>
                      <a:pPr algn="ct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540000" marR="540000" marT="144000" marB="137160" anchor="ctr">
                    <a:lnT w="3175" cap="flat" cmpd="sng" algn="ctr">
                      <a:solidFill>
                        <a:schemeClr val="tx1"/>
                      </a:solidFill>
                      <a:prstDash val="sysDot"/>
                      <a:round/>
                      <a:headEnd type="none" w="med" len="med"/>
                      <a:tailEnd type="none" w="med" len="med"/>
                    </a:lnT>
                    <a:solidFill>
                      <a:schemeClr val="tx2">
                        <a:lumMod val="20000"/>
                        <a:lumOff val="80000"/>
                      </a:schemeClr>
                    </a:solidFill>
                  </a:tcPr>
                </a:tc>
                <a:tc>
                  <a:txBody>
                    <a:bodyPr/>
                    <a:lstStyle/>
                    <a:p>
                      <a:pPr algn="ctr"/>
                      <a:r>
                        <a:rPr lang="en-US" sz="900" dirty="0">
                          <a:solidFill>
                            <a:srgbClr val="273476"/>
                          </a:solidFill>
                          <a:effectLst/>
                          <a:latin typeface="+mj-lt"/>
                        </a:rPr>
                        <a:t>We invite you  </a:t>
                      </a:r>
                      <a:endParaRPr lang="en-AU" sz="900" dirty="0">
                        <a:solidFill>
                          <a:srgbClr val="273476"/>
                        </a:solidFill>
                        <a:effectLst/>
                        <a:latin typeface="+mj-lt"/>
                      </a:endParaRPr>
                    </a:p>
                    <a:p>
                      <a:pPr algn="ctr"/>
                      <a:r>
                        <a:rPr lang="en-US" sz="900" dirty="0">
                          <a:solidFill>
                            <a:srgbClr val="273476"/>
                          </a:solidFill>
                          <a:effectLst/>
                          <a:latin typeface="+mj-lt"/>
                        </a:rPr>
                        <a:t>Join the conversation</a:t>
                      </a:r>
                      <a:endParaRPr lang="en-AU" sz="900" dirty="0">
                        <a:solidFill>
                          <a:srgbClr val="273476"/>
                        </a:solidFill>
                        <a:effectLst/>
                        <a:latin typeface="+mj-lt"/>
                      </a:endParaRPr>
                    </a:p>
                    <a:p>
                      <a:pPr algn="ctr"/>
                      <a:r>
                        <a:rPr lang="en-US" sz="900" dirty="0">
                          <a:solidFill>
                            <a:srgbClr val="273476"/>
                          </a:solidFill>
                          <a:effectLst/>
                          <a:latin typeface="+mj-lt"/>
                        </a:rPr>
                        <a:t>Open</a:t>
                      </a:r>
                      <a:endParaRPr lang="en-AU" sz="900" dirty="0">
                        <a:solidFill>
                          <a:srgbClr val="273476"/>
                        </a:solidFill>
                        <a:effectLst/>
                        <a:latin typeface="+mj-lt"/>
                      </a:endParaRPr>
                    </a:p>
                    <a:p>
                      <a:pPr algn="ctr"/>
                      <a:r>
                        <a:rPr lang="en-US" sz="900" dirty="0">
                          <a:solidFill>
                            <a:srgbClr val="273476"/>
                          </a:solidFill>
                          <a:effectLst/>
                          <a:latin typeface="+mj-lt"/>
                        </a:rPr>
                        <a:t>Common</a:t>
                      </a:r>
                      <a:endParaRPr lang="en-AU" sz="900" dirty="0">
                        <a:solidFill>
                          <a:srgbClr val="273476"/>
                        </a:solidFill>
                        <a:effectLst/>
                        <a:latin typeface="+mj-lt"/>
                      </a:endParaRPr>
                    </a:p>
                    <a:p>
                      <a:pPr algn="ctr"/>
                      <a:r>
                        <a:rPr lang="en-US" sz="900" dirty="0">
                          <a:solidFill>
                            <a:srgbClr val="273476"/>
                          </a:solidFill>
                          <a:effectLst/>
                          <a:latin typeface="+mj-lt"/>
                        </a:rPr>
                        <a:t>Shared</a:t>
                      </a:r>
                      <a:endParaRPr lang="en-AU" sz="900" dirty="0">
                        <a:solidFill>
                          <a:srgbClr val="273476"/>
                        </a:solidFill>
                        <a:effectLst/>
                        <a:latin typeface="+mj-lt"/>
                      </a:endParaRPr>
                    </a:p>
                    <a:p>
                      <a:pPr algn="ctr"/>
                      <a:r>
                        <a:rPr lang="en-US" sz="900" dirty="0">
                          <a:solidFill>
                            <a:srgbClr val="273476"/>
                          </a:solidFill>
                          <a:effectLst/>
                          <a:latin typeface="+mj-lt"/>
                        </a:rPr>
                        <a:t>Collective</a:t>
                      </a:r>
                      <a:endParaRPr lang="en-AU" sz="900" dirty="0">
                        <a:solidFill>
                          <a:srgbClr val="273476"/>
                        </a:solidFill>
                        <a:effectLst/>
                        <a:latin typeface="+mj-lt"/>
                      </a:endParaRPr>
                    </a:p>
                    <a:p>
                      <a:pPr algn="ctr"/>
                      <a:r>
                        <a:rPr lang="en-US" sz="900" dirty="0">
                          <a:solidFill>
                            <a:srgbClr val="273476"/>
                          </a:solidFill>
                          <a:effectLst/>
                          <a:latin typeface="+mj-lt"/>
                        </a:rPr>
                        <a:t>Mutual</a:t>
                      </a: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137160" marR="137160" marT="137160" marB="137160" anchor="ctr">
                    <a:lnT w="3175" cap="flat" cmpd="sng" algn="ctr">
                      <a:solidFill>
                        <a:schemeClr val="tx1"/>
                      </a:solidFill>
                      <a:prstDash val="sysDot"/>
                      <a:round/>
                      <a:headEnd type="none" w="med" len="med"/>
                      <a:tailEnd type="none" w="med" len="med"/>
                    </a:lnT>
                    <a:solidFill>
                      <a:schemeClr val="accent3">
                        <a:lumMod val="20000"/>
                        <a:lumOff val="80000"/>
                      </a:schemeClr>
                    </a:solidFill>
                  </a:tcPr>
                </a:tc>
                <a:tc>
                  <a:txBody>
                    <a:bodyPr/>
                    <a:lstStyle/>
                    <a:p>
                      <a:pPr algn="ctr"/>
                      <a:r>
                        <a:rPr lang="en-US" sz="900" dirty="0">
                          <a:solidFill>
                            <a:srgbClr val="273476"/>
                          </a:solidFill>
                          <a:effectLst/>
                          <a:latin typeface="+mj-lt"/>
                        </a:rPr>
                        <a:t>Proficient</a:t>
                      </a:r>
                      <a:endParaRPr lang="en-AU" sz="900" dirty="0">
                        <a:solidFill>
                          <a:srgbClr val="273476"/>
                        </a:solidFill>
                        <a:effectLst/>
                        <a:latin typeface="+mj-lt"/>
                      </a:endParaRPr>
                    </a:p>
                    <a:p>
                      <a:pPr algn="ctr"/>
                      <a:r>
                        <a:rPr lang="en-US" sz="900" dirty="0">
                          <a:solidFill>
                            <a:srgbClr val="273476"/>
                          </a:solidFill>
                          <a:effectLst/>
                          <a:latin typeface="+mj-lt"/>
                        </a:rPr>
                        <a:t>Capable</a:t>
                      </a:r>
                      <a:endParaRPr lang="en-AU" sz="900" dirty="0">
                        <a:solidFill>
                          <a:srgbClr val="273476"/>
                        </a:solidFill>
                        <a:effectLst/>
                        <a:latin typeface="+mj-lt"/>
                      </a:endParaRPr>
                    </a:p>
                    <a:p>
                      <a:pPr algn="ctr"/>
                      <a:r>
                        <a:rPr lang="en-US" sz="900" dirty="0">
                          <a:solidFill>
                            <a:srgbClr val="273476"/>
                          </a:solidFill>
                          <a:effectLst/>
                          <a:latin typeface="+mj-lt"/>
                        </a:rPr>
                        <a:t>Solutions</a:t>
                      </a:r>
                      <a:endParaRPr lang="en-AU" sz="900" dirty="0">
                        <a:solidFill>
                          <a:srgbClr val="273476"/>
                        </a:solidFill>
                        <a:effectLst/>
                        <a:latin typeface="+mj-lt"/>
                      </a:endParaRPr>
                    </a:p>
                    <a:p>
                      <a:pPr algn="ctr"/>
                      <a:r>
                        <a:rPr lang="en-US" sz="900" dirty="0">
                          <a:solidFill>
                            <a:srgbClr val="273476"/>
                          </a:solidFill>
                          <a:effectLst/>
                          <a:latin typeface="+mj-lt"/>
                        </a:rPr>
                        <a:t>Insightful</a:t>
                      </a:r>
                      <a:endParaRPr lang="en-AU" sz="900" dirty="0">
                        <a:solidFill>
                          <a:srgbClr val="273476"/>
                        </a:solidFill>
                        <a:effectLst/>
                        <a:latin typeface="+mj-lt"/>
                      </a:endParaRPr>
                    </a:p>
                    <a:p>
                      <a:pPr algn="ctr"/>
                      <a:r>
                        <a:rPr lang="en-US" sz="900" dirty="0">
                          <a:solidFill>
                            <a:srgbClr val="273476"/>
                          </a:solidFill>
                          <a:effectLst/>
                          <a:latin typeface="+mj-lt"/>
                        </a:rPr>
                        <a:t>Understand</a:t>
                      </a:r>
                      <a:endParaRPr lang="en-AU" sz="900" dirty="0">
                        <a:solidFill>
                          <a:srgbClr val="273476"/>
                        </a:solidFill>
                        <a:effectLst/>
                        <a:latin typeface="+mj-lt"/>
                      </a:endParaRPr>
                    </a:p>
                    <a:p>
                      <a:pPr algn="ctr"/>
                      <a:r>
                        <a:rPr lang="en-US" sz="900" dirty="0">
                          <a:solidFill>
                            <a:srgbClr val="273476"/>
                          </a:solidFill>
                          <a:effectLst/>
                          <a:latin typeface="+mj-lt"/>
                        </a:rPr>
                        <a:t>Recognising</a:t>
                      </a:r>
                      <a:endParaRPr lang="en-AU" sz="900" dirty="0">
                        <a:solidFill>
                          <a:srgbClr val="273476"/>
                        </a:solidFill>
                        <a:effectLst/>
                        <a:latin typeface="+mj-lt"/>
                      </a:endParaRPr>
                    </a:p>
                  </a:txBody>
                  <a:tcPr marL="540000" marR="540000" marT="137160" marB="137160" anchor="ctr">
                    <a:lnT w="3175" cap="flat" cmpd="sng" algn="ctr">
                      <a:solidFill>
                        <a:schemeClr val="tx1"/>
                      </a:solidFill>
                      <a:prstDash val="sysDot"/>
                      <a:round/>
                      <a:headEnd type="none" w="med" len="med"/>
                      <a:tailEnd type="none" w="med" len="med"/>
                    </a:lnT>
                    <a:solidFill>
                      <a:schemeClr val="tx2">
                        <a:lumMod val="20000"/>
                        <a:lumOff val="80000"/>
                      </a:schemeClr>
                    </a:solidFill>
                  </a:tcPr>
                </a:tc>
                <a:tc>
                  <a:txBody>
                    <a:bodyPr/>
                    <a:lstStyle/>
                    <a:p>
                      <a:pPr algn="ctr"/>
                      <a:r>
                        <a:rPr lang="en-US" sz="900" kern="1200" dirty="0">
                          <a:solidFill>
                            <a:srgbClr val="273476"/>
                          </a:solidFill>
                          <a:effectLst/>
                          <a:latin typeface="+mn-lt"/>
                          <a:ea typeface="+mn-ea"/>
                          <a:cs typeface="+mn-cs"/>
                        </a:rPr>
                        <a:t>Together</a:t>
                      </a:r>
                      <a:endParaRPr lang="en-AU" sz="900" kern="1200" dirty="0">
                        <a:solidFill>
                          <a:srgbClr val="273476"/>
                        </a:solidFill>
                        <a:effectLst/>
                        <a:latin typeface="+mn-lt"/>
                        <a:ea typeface="+mn-ea"/>
                        <a:cs typeface="+mn-cs"/>
                      </a:endParaRPr>
                    </a:p>
                    <a:p>
                      <a:pPr algn="ctr"/>
                      <a:r>
                        <a:rPr lang="en-US" sz="900" kern="1200" dirty="0">
                          <a:solidFill>
                            <a:srgbClr val="273476"/>
                          </a:solidFill>
                          <a:effectLst/>
                          <a:latin typeface="+mn-lt"/>
                          <a:ea typeface="+mn-ea"/>
                          <a:cs typeface="+mn-cs"/>
                        </a:rPr>
                        <a:t>Specialist</a:t>
                      </a:r>
                      <a:endParaRPr lang="en-AU" sz="900" kern="1200" dirty="0">
                        <a:solidFill>
                          <a:srgbClr val="273476"/>
                        </a:solidFill>
                        <a:effectLst/>
                        <a:latin typeface="+mn-lt"/>
                        <a:ea typeface="+mn-ea"/>
                        <a:cs typeface="+mn-cs"/>
                      </a:endParaRPr>
                    </a:p>
                    <a:p>
                      <a:pPr algn="ctr"/>
                      <a:r>
                        <a:rPr lang="en-US" sz="900" kern="1200" dirty="0">
                          <a:solidFill>
                            <a:srgbClr val="273476"/>
                          </a:solidFill>
                          <a:effectLst/>
                          <a:latin typeface="+mn-lt"/>
                          <a:ea typeface="+mn-ea"/>
                          <a:cs typeface="+mn-cs"/>
                        </a:rPr>
                        <a:t>Results</a:t>
                      </a:r>
                      <a:endParaRPr lang="en-AU" sz="900" kern="1200" dirty="0">
                        <a:solidFill>
                          <a:srgbClr val="273476"/>
                        </a:solidFill>
                        <a:effectLst/>
                        <a:latin typeface="+mn-lt"/>
                        <a:ea typeface="+mn-ea"/>
                        <a:cs typeface="+mn-cs"/>
                      </a:endParaRPr>
                    </a:p>
                    <a:p>
                      <a:pPr algn="ctr"/>
                      <a:r>
                        <a:rPr lang="en-US" sz="900" kern="1200" dirty="0">
                          <a:solidFill>
                            <a:srgbClr val="273476"/>
                          </a:solidFill>
                          <a:effectLst/>
                          <a:latin typeface="+mn-lt"/>
                          <a:ea typeface="+mn-ea"/>
                          <a:cs typeface="+mn-cs"/>
                        </a:rPr>
                        <a:t>Evidence</a:t>
                      </a:r>
                      <a:endParaRPr lang="en-AU" sz="900" kern="1200" dirty="0">
                        <a:solidFill>
                          <a:srgbClr val="273476"/>
                        </a:solidFill>
                        <a:effectLst/>
                        <a:latin typeface="+mn-lt"/>
                        <a:ea typeface="+mn-ea"/>
                        <a:cs typeface="+mn-cs"/>
                      </a:endParaRPr>
                    </a:p>
                    <a:p>
                      <a:pPr algn="ctr"/>
                      <a:r>
                        <a:rPr lang="en-US" sz="900" kern="1200" dirty="0">
                          <a:solidFill>
                            <a:srgbClr val="273476"/>
                          </a:solidFill>
                          <a:effectLst/>
                          <a:latin typeface="+mn-lt"/>
                          <a:ea typeface="+mn-ea"/>
                          <a:cs typeface="+mn-cs"/>
                        </a:rPr>
                        <a:t>Clear</a:t>
                      </a:r>
                      <a:endParaRPr lang="en-AU" sz="900" kern="1200" dirty="0">
                        <a:solidFill>
                          <a:srgbClr val="273476"/>
                        </a:solidFill>
                        <a:effectLst/>
                        <a:latin typeface="+mn-lt"/>
                        <a:ea typeface="Calibri" panose="020F0502020204030204" pitchFamily="34" charset="0"/>
                        <a:cs typeface="Times New Roman" panose="02020603050405020304" pitchFamily="18" charset="0"/>
                      </a:endParaRPr>
                    </a:p>
                    <a:p>
                      <a:pPr algn="ctr"/>
                      <a:endParaRPr lang="en-AU" sz="900" dirty="0">
                        <a:solidFill>
                          <a:srgbClr val="273476"/>
                        </a:solidFill>
                        <a:effectLst/>
                        <a:latin typeface="+mj-lt"/>
                        <a:ea typeface="Calibri" panose="020F0502020204030204" pitchFamily="34" charset="0"/>
                        <a:cs typeface="Times New Roman" panose="02020603050405020304" pitchFamily="18" charset="0"/>
                      </a:endParaRPr>
                    </a:p>
                  </a:txBody>
                  <a:tcPr marL="540000" marR="540000" marT="137160" marB="137160" anchor="ctr">
                    <a:lnT w="3175" cap="flat" cmpd="sng" algn="ctr">
                      <a:solidFill>
                        <a:schemeClr val="tx1"/>
                      </a:solidFill>
                      <a:prstDash val="sysDot"/>
                      <a:round/>
                      <a:headEnd type="none" w="med" len="med"/>
                      <a:tailEnd type="none" w="med" len="med"/>
                    </a:lnT>
                    <a:solidFill>
                      <a:schemeClr val="tx2">
                        <a:lumMod val="20000"/>
                        <a:lumOff val="80000"/>
                      </a:schemeClr>
                    </a:solidFill>
                  </a:tcPr>
                </a:tc>
                <a:extLst>
                  <a:ext uri="{0D108BD9-81ED-4DB2-BD59-A6C34878D82A}">
                    <a16:rowId xmlns:a16="http://schemas.microsoft.com/office/drawing/2014/main" val="3419085244"/>
                  </a:ext>
                </a:extLst>
              </a:tr>
            </a:tbl>
          </a:graphicData>
        </a:graphic>
      </p:graphicFrame>
    </p:spTree>
    <p:extLst>
      <p:ext uri="{BB962C8B-B14F-4D97-AF65-F5344CB8AC3E}">
        <p14:creationId xmlns:p14="http://schemas.microsoft.com/office/powerpoint/2010/main" val="3340776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A9EA41EF-BC2C-4CF4-AA57-07C966773EBB}"/>
              </a:ext>
            </a:extLst>
          </p:cNvPr>
          <p:cNvSpPr txBox="1"/>
          <p:nvPr/>
        </p:nvSpPr>
        <p:spPr>
          <a:xfrm>
            <a:off x="2016044" y="384978"/>
            <a:ext cx="9675889" cy="400110"/>
          </a:xfrm>
          <a:prstGeom prst="rect">
            <a:avLst/>
          </a:prstGeom>
          <a:noFill/>
        </p:spPr>
        <p:txBody>
          <a:bodyPr wrap="square" rtlCol="0">
            <a:spAutoFit/>
          </a:bodyPr>
          <a:lstStyle/>
          <a:p>
            <a:pPr algn="ctr"/>
            <a:r>
              <a:rPr lang="en-AU" sz="2000" dirty="0">
                <a:solidFill>
                  <a:srgbClr val="273476"/>
                </a:solidFill>
                <a:latin typeface="+mj-lt"/>
              </a:rPr>
              <a:t>STYLE-GUIDE</a:t>
            </a:r>
            <a:endParaRPr lang="en-AU" sz="2000" i="1" dirty="0">
              <a:solidFill>
                <a:srgbClr val="273476"/>
              </a:solidFill>
              <a:highlight>
                <a:srgbClr val="FFFF00"/>
              </a:highlight>
              <a:latin typeface="+mj-lt"/>
            </a:endParaRPr>
          </a:p>
        </p:txBody>
      </p:sp>
      <p:sp>
        <p:nvSpPr>
          <p:cNvPr id="4" name="Rectangle 2">
            <a:extLst>
              <a:ext uri="{FF2B5EF4-FFF2-40B4-BE49-F238E27FC236}">
                <a16:creationId xmlns:a16="http://schemas.microsoft.com/office/drawing/2014/main" id="{0C686BB1-35B7-42BF-BF79-3A158F7EA93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
        <p:nvSpPr>
          <p:cNvPr id="26" name="Rectangle 2">
            <a:extLst>
              <a:ext uri="{FF2B5EF4-FFF2-40B4-BE49-F238E27FC236}">
                <a16:creationId xmlns:a16="http://schemas.microsoft.com/office/drawing/2014/main" id="{2490CE1B-92F1-41CC-877B-CCD9C8F19F74}"/>
              </a:ext>
            </a:extLst>
          </p:cNvPr>
          <p:cNvSpPr>
            <a:spLocks noChangeArrowheads="1"/>
          </p:cNvSpPr>
          <p:nvPr/>
        </p:nvSpPr>
        <p:spPr bwMode="auto">
          <a:xfrm>
            <a:off x="3326766" y="1036264"/>
            <a:ext cx="2706482" cy="1531188"/>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a:ln>
                  <a:noFill/>
                </a:ln>
                <a:solidFill>
                  <a:srgbClr val="273476"/>
                </a:solidFill>
                <a:effectLst/>
                <a:latin typeface="+mj-lt"/>
              </a:rPr>
              <a:t>LOGO DESIGN (Updated lockup below – </a:t>
            </a:r>
            <a:r>
              <a:rPr kumimoji="0" lang="en-US" altLang="en-US" sz="1050" b="1" i="0" u="none" strike="noStrike" cap="none" normalizeH="0" baseline="0" dirty="0" err="1">
                <a:ln>
                  <a:noFill/>
                </a:ln>
                <a:solidFill>
                  <a:srgbClr val="273476"/>
                </a:solidFill>
                <a:effectLst/>
                <a:latin typeface="+mj-lt"/>
              </a:rPr>
              <a:t>colours</a:t>
            </a:r>
            <a:r>
              <a:rPr kumimoji="0" lang="en-US" altLang="en-US" sz="1050" b="1" i="0" u="none" strike="noStrike" cap="none" normalizeH="0" baseline="0" dirty="0">
                <a:ln>
                  <a:noFill/>
                </a:ln>
                <a:solidFill>
                  <a:srgbClr val="273476"/>
                </a:solidFill>
                <a:effectLst/>
                <a:latin typeface="+mj-lt"/>
              </a:rPr>
              <a:t> need adjusting)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1" i="0" u="none" strike="noStrike" cap="none" normalizeH="0" baseline="0" dirty="0">
              <a:ln>
                <a:noFill/>
              </a:ln>
              <a:solidFill>
                <a:srgbClr val="273476"/>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solidFill>
                  <a:srgbClr val="273476"/>
                </a:solidFill>
                <a:latin typeface="+mj-lt"/>
              </a:rPr>
              <a:t>The uppercase Delta symbol (</a:t>
            </a:r>
            <a:r>
              <a:rPr lang="el-GR" sz="1000" b="1" i="0" dirty="0">
                <a:solidFill>
                  <a:srgbClr val="273476"/>
                </a:solidFill>
                <a:effectLst/>
                <a:latin typeface="+mj-lt"/>
              </a:rPr>
              <a:t>Δ</a:t>
            </a:r>
            <a:r>
              <a:rPr lang="en-AU" sz="1000" b="1" i="0" dirty="0">
                <a:solidFill>
                  <a:srgbClr val="273476"/>
                </a:solidFill>
                <a:effectLst/>
                <a:latin typeface="+mj-lt"/>
              </a:rPr>
              <a:t>)</a:t>
            </a:r>
            <a:r>
              <a:rPr lang="en-US" altLang="en-US" sz="1000" dirty="0">
                <a:solidFill>
                  <a:srgbClr val="273476"/>
                </a:solidFill>
                <a:latin typeface="+mj-lt"/>
              </a:rPr>
              <a:t> represents diagnosis and change. </a:t>
            </a:r>
            <a:r>
              <a:rPr kumimoji="0" lang="en-US" altLang="en-US" sz="1000" b="0" i="0" u="none" strike="noStrike" cap="none" normalizeH="0" baseline="0" dirty="0">
                <a:ln>
                  <a:noFill/>
                </a:ln>
                <a:solidFill>
                  <a:srgbClr val="273476"/>
                </a:solidFill>
                <a:effectLst/>
                <a:latin typeface="+mj-lt"/>
                <a:cs typeface="Arial" panose="020B0604020202020204" pitchFamily="34" charset="0"/>
              </a:rPr>
              <a:t>Delta is the initial letter of the Greek word </a:t>
            </a:r>
            <a:r>
              <a:rPr kumimoji="0" lang="en-US" altLang="en-US" sz="1000" b="0" i="0" u="none" strike="noStrike" cap="none" normalizeH="0" baseline="0" dirty="0" err="1">
                <a:ln>
                  <a:noFill/>
                </a:ln>
                <a:solidFill>
                  <a:srgbClr val="273476"/>
                </a:solidFill>
                <a:effectLst/>
                <a:latin typeface="+mj-lt"/>
                <a:cs typeface="Arial" panose="020B0604020202020204" pitchFamily="34" charset="0"/>
              </a:rPr>
              <a:t>δι</a:t>
            </a:r>
            <a:r>
              <a:rPr kumimoji="0" lang="en-US" altLang="en-US" sz="1000" b="0" i="0" u="none" strike="noStrike" cap="none" normalizeH="0" baseline="0" dirty="0">
                <a:ln>
                  <a:noFill/>
                </a:ln>
                <a:solidFill>
                  <a:srgbClr val="273476"/>
                </a:solidFill>
                <a:effectLst/>
                <a:latin typeface="+mj-lt"/>
                <a:cs typeface="Arial" panose="020B0604020202020204" pitchFamily="34" charset="0"/>
              </a:rPr>
              <a:t>αφορά </a:t>
            </a:r>
            <a:r>
              <a:rPr kumimoji="0" lang="en-US" altLang="en-US" sz="1000" b="0" i="1" u="none" strike="noStrike" cap="none" normalizeH="0" baseline="0" dirty="0">
                <a:ln>
                  <a:noFill/>
                </a:ln>
                <a:solidFill>
                  <a:srgbClr val="273476"/>
                </a:solidFill>
                <a:effectLst/>
                <a:latin typeface="+mj-lt"/>
                <a:cs typeface="Arial" panose="020B0604020202020204" pitchFamily="34" charset="0"/>
              </a:rPr>
              <a:t>diaphorá</a:t>
            </a:r>
            <a:r>
              <a:rPr lang="en-US" altLang="en-US" sz="1000" dirty="0">
                <a:solidFill>
                  <a:srgbClr val="273476"/>
                </a:solidFill>
                <a:latin typeface="+mj-lt"/>
                <a:cs typeface="Arial" panose="020B0604020202020204" pitchFamily="34" charset="0"/>
              </a:rPr>
              <a:t> meaning</a:t>
            </a:r>
            <a:r>
              <a:rPr kumimoji="0" lang="en-US" altLang="en-US" sz="1000" b="0" i="0" u="none" strike="noStrike" cap="none" normalizeH="0" baseline="0" dirty="0">
                <a:ln>
                  <a:noFill/>
                </a:ln>
                <a:solidFill>
                  <a:srgbClr val="273476"/>
                </a:solidFill>
                <a:effectLst/>
                <a:latin typeface="+mj-lt"/>
                <a:cs typeface="Arial" panose="020B0604020202020204" pitchFamily="34" charset="0"/>
              </a:rPr>
              <a:t> "difference". </a:t>
            </a:r>
            <a:r>
              <a:rPr lang="en-US" altLang="en-US" sz="1000" dirty="0">
                <a:solidFill>
                  <a:srgbClr val="273476"/>
                </a:solidFill>
                <a:latin typeface="+mj-lt"/>
                <a:cs typeface="Arial" panose="020B0604020202020204" pitchFamily="34" charset="0"/>
              </a:rPr>
              <a:t>The logo represents forward movement and change.</a:t>
            </a:r>
            <a:endParaRPr kumimoji="0" lang="en-US" altLang="en-US" sz="1000" b="0" i="0" u="none" strike="noStrike" cap="none" normalizeH="0" baseline="0" dirty="0">
              <a:ln>
                <a:noFill/>
              </a:ln>
              <a:solidFill>
                <a:srgbClr val="273476"/>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273476"/>
              </a:solidFill>
              <a:effectLst/>
              <a:latin typeface="Arial" panose="020B0604020202020204" pitchFamily="34" charset="0"/>
            </a:endParaRPr>
          </a:p>
        </p:txBody>
      </p:sp>
      <p:sp>
        <p:nvSpPr>
          <p:cNvPr id="27" name="TextBox 26">
            <a:extLst>
              <a:ext uri="{FF2B5EF4-FFF2-40B4-BE49-F238E27FC236}">
                <a16:creationId xmlns:a16="http://schemas.microsoft.com/office/drawing/2014/main" id="{DCE8097C-42C0-44C5-BC56-2B873B3BBA8A}"/>
              </a:ext>
            </a:extLst>
          </p:cNvPr>
          <p:cNvSpPr txBox="1"/>
          <p:nvPr/>
        </p:nvSpPr>
        <p:spPr>
          <a:xfrm>
            <a:off x="222201" y="1454989"/>
            <a:ext cx="2939337" cy="1246495"/>
          </a:xfrm>
          <a:prstGeom prst="rect">
            <a:avLst/>
          </a:prstGeom>
          <a:noFill/>
        </p:spPr>
        <p:txBody>
          <a:bodyPr wrap="square">
            <a:spAutoFit/>
          </a:bodyPr>
          <a:lstStyle/>
          <a:p>
            <a:r>
              <a:rPr lang="en-US" sz="1100" dirty="0">
                <a:solidFill>
                  <a:srgbClr val="273476"/>
                </a:solidFill>
                <a:latin typeface="+mj-lt"/>
              </a:rPr>
              <a:t>HEX	</a:t>
            </a:r>
            <a:r>
              <a:rPr lang="en-US" sz="1100" dirty="0">
                <a:solidFill>
                  <a:srgbClr val="273476"/>
                </a:solidFill>
                <a:latin typeface="+mj-lt"/>
                <a:hlinkClick r:id="rId2">
                  <a:extLst>
                    <a:ext uri="{A12FA001-AC4F-418D-AE19-62706E023703}">
                      <ahyp:hlinkClr xmlns:ahyp="http://schemas.microsoft.com/office/drawing/2018/hyperlinkcolor" val="tx"/>
                    </a:ext>
                  </a:extLst>
                </a:hlinkClick>
              </a:rPr>
              <a:t>#273476</a:t>
            </a:r>
            <a:endParaRPr lang="en-US" sz="1100" dirty="0">
              <a:solidFill>
                <a:srgbClr val="273476"/>
              </a:solidFill>
              <a:latin typeface="+mj-lt"/>
            </a:endParaRPr>
          </a:p>
          <a:p>
            <a:r>
              <a:rPr lang="en-US" sz="1100" dirty="0">
                <a:solidFill>
                  <a:srgbClr val="273476"/>
                </a:solidFill>
                <a:latin typeface="+mj-lt"/>
              </a:rPr>
              <a:t>RGB	39, 52, 118</a:t>
            </a:r>
          </a:p>
          <a:p>
            <a:r>
              <a:rPr lang="en-US" sz="1100" dirty="0">
                <a:solidFill>
                  <a:srgbClr val="273476"/>
                </a:solidFill>
                <a:latin typeface="+mj-lt"/>
              </a:rPr>
              <a:t>CMYK	31 26 0 54</a:t>
            </a:r>
          </a:p>
          <a:p>
            <a:r>
              <a:rPr lang="en-US" sz="1100" dirty="0">
                <a:solidFill>
                  <a:srgbClr val="273476"/>
                </a:solidFill>
                <a:latin typeface="+mj-lt"/>
                <a:hlinkClick r:id="rId3">
                  <a:extLst>
                    <a:ext uri="{A12FA001-AC4F-418D-AE19-62706E023703}">
                      <ahyp:hlinkClr xmlns:ahyp="http://schemas.microsoft.com/office/drawing/2018/hyperlinkcolor" val="tx"/>
                    </a:ext>
                  </a:extLst>
                </a:hlinkClick>
              </a:rPr>
              <a:t>“St Patrick’s Blue</a:t>
            </a:r>
            <a:r>
              <a:rPr lang="en-US" sz="1100" dirty="0">
                <a:solidFill>
                  <a:srgbClr val="273476"/>
                </a:solidFill>
                <a:latin typeface="+mj-lt"/>
              </a:rPr>
              <a:t>”</a:t>
            </a:r>
          </a:p>
          <a:p>
            <a:endParaRPr lang="en-US" sz="1100" dirty="0">
              <a:solidFill>
                <a:srgbClr val="273476"/>
              </a:solidFill>
              <a:latin typeface="+mj-lt"/>
            </a:endParaRPr>
          </a:p>
          <a:p>
            <a:r>
              <a:rPr lang="en-AU" sz="1000" dirty="0">
                <a:solidFill>
                  <a:srgbClr val="273476"/>
                </a:solidFill>
                <a:latin typeface="+mj-lt"/>
              </a:rPr>
              <a:t>White text should be used on top of #273476 to ensure the best legibility.</a:t>
            </a:r>
            <a:endParaRPr lang="en-US" sz="1000" dirty="0">
              <a:solidFill>
                <a:srgbClr val="273476"/>
              </a:solidFill>
              <a:latin typeface="+mj-lt"/>
            </a:endParaRPr>
          </a:p>
        </p:txBody>
      </p:sp>
      <p:sp>
        <p:nvSpPr>
          <p:cNvPr id="33" name="Rectangle 2">
            <a:extLst>
              <a:ext uri="{FF2B5EF4-FFF2-40B4-BE49-F238E27FC236}">
                <a16:creationId xmlns:a16="http://schemas.microsoft.com/office/drawing/2014/main" id="{9FE04785-39A6-418F-A5B9-F74246B604AE}"/>
              </a:ext>
            </a:extLst>
          </p:cNvPr>
          <p:cNvSpPr>
            <a:spLocks noChangeArrowheads="1"/>
          </p:cNvSpPr>
          <p:nvPr/>
        </p:nvSpPr>
        <p:spPr bwMode="auto">
          <a:xfrm>
            <a:off x="329056" y="2764624"/>
            <a:ext cx="2766140" cy="1077218"/>
          </a:xfrm>
          <a:prstGeom prst="rect">
            <a:avLst/>
          </a:prstGeom>
          <a:noFill/>
          <a:ln>
            <a:noFill/>
          </a:ln>
          <a:effectLst/>
        </p:spPr>
        <p:txBody>
          <a:bodyPr vert="horz" wrap="square" lIns="0" tIns="0" rIns="0" bIns="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rgbClr val="273476"/>
                </a:solidFill>
                <a:effectLst/>
                <a:latin typeface="+mj-lt"/>
              </a:rPr>
              <a:t>About the </a:t>
            </a:r>
            <a:r>
              <a:rPr kumimoji="0" lang="en-US" altLang="en-US" sz="1000" b="1" i="0" u="none" strike="noStrike" cap="none" normalizeH="0" baseline="0" dirty="0" err="1">
                <a:ln>
                  <a:noFill/>
                </a:ln>
                <a:solidFill>
                  <a:srgbClr val="273476"/>
                </a:solidFill>
                <a:effectLst/>
                <a:latin typeface="+mj-lt"/>
              </a:rPr>
              <a:t>colour</a:t>
            </a:r>
            <a:endParaRPr kumimoji="0" lang="en-US" altLang="en-US" sz="1000" b="1" i="0" u="none" strike="noStrike" cap="none" normalizeH="0" baseline="0" dirty="0">
              <a:ln>
                <a:noFill/>
              </a:ln>
              <a:solidFill>
                <a:srgbClr val="273476"/>
              </a:solidFill>
              <a:effectLst/>
              <a:latin typeface="+mj-lt"/>
            </a:endParaRPr>
          </a:p>
          <a:p>
            <a:pPr marR="0" lvl="0" algn="l" defTabSz="914400" rtl="0" eaLnBrk="0" fontAlgn="base" latinLnBrk="0" hangingPunct="0">
              <a:lnSpc>
                <a:spcPct val="100000"/>
              </a:lnSpc>
              <a:spcBef>
                <a:spcPct val="0"/>
              </a:spcBef>
              <a:spcAft>
                <a:spcPct val="0"/>
              </a:spcAft>
              <a:buClrTx/>
              <a:buSzTx/>
              <a:buFontTx/>
              <a:buNone/>
              <a:tabLst/>
            </a:pPr>
            <a:r>
              <a:rPr kumimoji="0" lang="en-AU" altLang="en-US" sz="1000" b="0" i="0" u="none" strike="noStrike" cap="none" normalizeH="0" baseline="0" dirty="0">
                <a:ln>
                  <a:noFill/>
                </a:ln>
                <a:solidFill>
                  <a:srgbClr val="273476"/>
                </a:solidFill>
                <a:effectLst/>
                <a:latin typeface="+mj-lt"/>
              </a:rPr>
              <a:t>The colour blue represents trust</a:t>
            </a:r>
            <a:r>
              <a:rPr lang="en-AU" altLang="en-US" sz="1000" dirty="0">
                <a:solidFill>
                  <a:srgbClr val="273476"/>
                </a:solidFill>
                <a:latin typeface="+mj-lt"/>
              </a:rPr>
              <a:t>, dignity and intelligence.</a:t>
            </a:r>
            <a:r>
              <a:rPr kumimoji="0" lang="en-AU" altLang="en-US" sz="1000" b="0" i="0" u="none" strike="noStrike" cap="none" normalizeH="0" baseline="0" dirty="0">
                <a:ln>
                  <a:noFill/>
                </a:ln>
                <a:solidFill>
                  <a:srgbClr val="273476"/>
                </a:solidFill>
                <a:effectLst/>
                <a:latin typeface="+mj-lt"/>
              </a:rPr>
              <a:t> It is thought to induce calm</a:t>
            </a:r>
            <a:r>
              <a:rPr lang="en-AU" altLang="en-US" sz="1000" dirty="0">
                <a:solidFill>
                  <a:srgbClr val="273476"/>
                </a:solidFill>
                <a:latin typeface="+mj-lt"/>
              </a:rPr>
              <a:t> </a:t>
            </a:r>
            <a:r>
              <a:rPr kumimoji="0" lang="en-AU" altLang="en-US" sz="1000" b="0" i="0" u="none" strike="noStrike" cap="none" normalizeH="0" baseline="0" dirty="0">
                <a:ln>
                  <a:noFill/>
                </a:ln>
                <a:solidFill>
                  <a:srgbClr val="273476"/>
                </a:solidFill>
                <a:effectLst/>
                <a:latin typeface="+mj-lt"/>
              </a:rPr>
              <a:t>while instilling confidence. The colour inspires feelings of loyalty, responsibility, sincerity and security. It is a non-threatening colour. </a:t>
            </a:r>
            <a:r>
              <a:rPr lang="en-AU" altLang="en-US" sz="1000" dirty="0">
                <a:solidFill>
                  <a:srgbClr val="273476"/>
                </a:solidFill>
                <a:latin typeface="+mj-lt"/>
              </a:rPr>
              <a:t>D</a:t>
            </a:r>
            <a:r>
              <a:rPr kumimoji="0" lang="en-AU" altLang="en-US" sz="1000" b="0" i="0" u="none" strike="noStrike" cap="none" normalizeH="0" baseline="0" dirty="0">
                <a:ln>
                  <a:noFill/>
                </a:ln>
                <a:solidFill>
                  <a:srgbClr val="273476"/>
                </a:solidFill>
                <a:effectLst/>
                <a:latin typeface="+mj-lt"/>
              </a:rPr>
              <a:t>ark blue represents authority and importance.</a:t>
            </a:r>
            <a:endParaRPr lang="en-AU" altLang="en-US" sz="1000" b="1" dirty="0">
              <a:solidFill>
                <a:srgbClr val="273476"/>
              </a:solidFill>
              <a:latin typeface="+mj-lt"/>
            </a:endParaRPr>
          </a:p>
        </p:txBody>
      </p:sp>
      <p:pic>
        <p:nvPicPr>
          <p:cNvPr id="34" name="Picture 5" descr="#273476 Image">
            <a:extLst>
              <a:ext uri="{FF2B5EF4-FFF2-40B4-BE49-F238E27FC236}">
                <a16:creationId xmlns:a16="http://schemas.microsoft.com/office/drawing/2014/main" id="{D13DED37-823B-40C2-B4DF-EE890DB163E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53646" y="1409916"/>
            <a:ext cx="975004" cy="923331"/>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a:extLst>
              <a:ext uri="{FF2B5EF4-FFF2-40B4-BE49-F238E27FC236}">
                <a16:creationId xmlns:a16="http://schemas.microsoft.com/office/drawing/2014/main" id="{840DD73B-051B-4041-9864-76A82783D085}"/>
              </a:ext>
            </a:extLst>
          </p:cNvPr>
          <p:cNvSpPr txBox="1"/>
          <p:nvPr/>
        </p:nvSpPr>
        <p:spPr>
          <a:xfrm>
            <a:off x="-86714" y="1088058"/>
            <a:ext cx="1798840" cy="253916"/>
          </a:xfrm>
          <a:prstGeom prst="rect">
            <a:avLst/>
          </a:prstGeom>
          <a:noFill/>
        </p:spPr>
        <p:txBody>
          <a:bodyPr wrap="square">
            <a:spAutoFit/>
          </a:bodyPr>
          <a:lstStyle/>
          <a:p>
            <a:pPr lvl="0" algn="ctr"/>
            <a:r>
              <a:rPr lang="en-AU" sz="1050" b="1" dirty="0">
                <a:solidFill>
                  <a:srgbClr val="273476"/>
                </a:solidFill>
                <a:latin typeface="Calibri" panose="020F0502020204030204" pitchFamily="34" charset="0"/>
                <a:ea typeface="Calibri" panose="020F0502020204030204" pitchFamily="34" charset="0"/>
                <a:cs typeface="Calibri" panose="020F0502020204030204" pitchFamily="34" charset="0"/>
              </a:rPr>
              <a:t>PRIMARY COLOUR</a:t>
            </a:r>
            <a:endParaRPr lang="en-AU" sz="900" dirty="0">
              <a:solidFill>
                <a:srgbClr val="273476"/>
              </a:solidFill>
              <a:latin typeface="Calibri" panose="020F0502020204030204" pitchFamily="34" charset="0"/>
              <a:ea typeface="Calibri" panose="020F0502020204030204" pitchFamily="34" charset="0"/>
              <a:cs typeface="Calibri" panose="020F0502020204030204" pitchFamily="34" charset="0"/>
            </a:endParaRPr>
          </a:p>
        </p:txBody>
      </p:sp>
      <p:pic>
        <p:nvPicPr>
          <p:cNvPr id="52" name="Graphic 2" descr="Logo&#10;&#10;Description automatically generated">
            <a:extLst>
              <a:ext uri="{FF2B5EF4-FFF2-40B4-BE49-F238E27FC236}">
                <a16:creationId xmlns:a16="http://schemas.microsoft.com/office/drawing/2014/main" id="{170CB3EA-202B-4B76-AFC7-575FF0D01017}"/>
              </a:ext>
            </a:extLst>
          </p:cNvPr>
          <p:cNvPicPr/>
          <p:nvPr/>
        </p:nvPicPr>
        <p:blipFill>
          <a:blip r:embed="rId5" cstate="print">
            <a:extLst>
              <a:ext uri="{28A0092B-C50C-407E-A947-70E740481C1C}">
                <a14:useLocalDpi xmlns:a14="http://schemas.microsoft.com/office/drawing/2010/main"/>
              </a:ext>
            </a:extLst>
          </a:blip>
          <a:stretch>
            <a:fillRect/>
          </a:stretch>
        </p:blipFill>
        <p:spPr>
          <a:xfrm>
            <a:off x="675442" y="4468235"/>
            <a:ext cx="1606269" cy="675620"/>
          </a:xfrm>
          <a:prstGeom prst="rect">
            <a:avLst/>
          </a:prstGeom>
        </p:spPr>
      </p:pic>
      <p:sp>
        <p:nvSpPr>
          <p:cNvPr id="57" name="Rectangle 2">
            <a:extLst>
              <a:ext uri="{FF2B5EF4-FFF2-40B4-BE49-F238E27FC236}">
                <a16:creationId xmlns:a16="http://schemas.microsoft.com/office/drawing/2014/main" id="{125E2BE2-BB22-4477-8075-0628849F4814}"/>
              </a:ext>
            </a:extLst>
          </p:cNvPr>
          <p:cNvSpPr>
            <a:spLocks noChangeArrowheads="1"/>
          </p:cNvSpPr>
          <p:nvPr/>
        </p:nvSpPr>
        <p:spPr bwMode="auto">
          <a:xfrm>
            <a:off x="6210942" y="1094445"/>
            <a:ext cx="3002922" cy="1215717"/>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a:ln>
                  <a:noFill/>
                </a:ln>
                <a:solidFill>
                  <a:srgbClr val="273476"/>
                </a:solidFill>
                <a:effectLst/>
                <a:latin typeface="+mj-lt"/>
              </a:rPr>
              <a:t>LOGO USAGE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1" i="0" u="none" strike="noStrike" cap="none" normalizeH="0" baseline="0" dirty="0">
              <a:ln>
                <a:noFill/>
              </a:ln>
              <a:solidFill>
                <a:srgbClr val="273476"/>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u="sng" dirty="0">
                <a:solidFill>
                  <a:srgbClr val="273476"/>
                </a:solidFill>
                <a:latin typeface="+mj-lt"/>
                <a:cs typeface="Arial" panose="020B0604020202020204" pitchFamily="34" charset="0"/>
              </a:rPr>
              <a:t>Clear space</a:t>
            </a:r>
          </a:p>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dirty="0">
                <a:solidFill>
                  <a:srgbClr val="273476"/>
                </a:solidFill>
                <a:latin typeface="+mj-lt"/>
                <a:cs typeface="Arial" panose="020B0604020202020204" pitchFamily="34" charset="0"/>
              </a:rPr>
              <a:t>Clear space represents the distance from the logo elements a design element (image/text/margin) should appear. Nothing should encroach on this space.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273476"/>
              </a:solidFill>
              <a:effectLst/>
              <a:latin typeface="Arial" panose="020B0604020202020204" pitchFamily="34" charset="0"/>
            </a:endParaRPr>
          </a:p>
        </p:txBody>
      </p:sp>
      <p:grpSp>
        <p:nvGrpSpPr>
          <p:cNvPr id="23" name="Group 22">
            <a:extLst>
              <a:ext uri="{FF2B5EF4-FFF2-40B4-BE49-F238E27FC236}">
                <a16:creationId xmlns:a16="http://schemas.microsoft.com/office/drawing/2014/main" id="{EDF75763-1045-48DA-8221-AEA6ECEAF629}"/>
              </a:ext>
            </a:extLst>
          </p:cNvPr>
          <p:cNvGrpSpPr/>
          <p:nvPr/>
        </p:nvGrpSpPr>
        <p:grpSpPr>
          <a:xfrm>
            <a:off x="6460410" y="2157747"/>
            <a:ext cx="2383276" cy="1215717"/>
            <a:chOff x="7769854" y="2474813"/>
            <a:chExt cx="2383276" cy="1215717"/>
          </a:xfrm>
        </p:grpSpPr>
        <p:grpSp>
          <p:nvGrpSpPr>
            <p:cNvPr id="8" name="Group 7">
              <a:extLst>
                <a:ext uri="{FF2B5EF4-FFF2-40B4-BE49-F238E27FC236}">
                  <a16:creationId xmlns:a16="http://schemas.microsoft.com/office/drawing/2014/main" id="{3096C2AC-FEE6-4AE0-A48C-EEB69A592509}"/>
                </a:ext>
              </a:extLst>
            </p:cNvPr>
            <p:cNvGrpSpPr/>
            <p:nvPr/>
          </p:nvGrpSpPr>
          <p:grpSpPr>
            <a:xfrm>
              <a:off x="7769854" y="2474813"/>
              <a:ext cx="2383276" cy="1215717"/>
              <a:chOff x="7850223" y="2092696"/>
              <a:chExt cx="2383276" cy="1215717"/>
            </a:xfrm>
          </p:grpSpPr>
          <p:pic>
            <p:nvPicPr>
              <p:cNvPr id="58" name="Graphic 2" descr="Logo&#10;&#10;Description automatically generated">
                <a:extLst>
                  <a:ext uri="{FF2B5EF4-FFF2-40B4-BE49-F238E27FC236}">
                    <a16:creationId xmlns:a16="http://schemas.microsoft.com/office/drawing/2014/main" id="{7D0D1DDD-ABF8-4E5B-B82B-3874BCDA8BDF}"/>
                  </a:ext>
                </a:extLst>
              </p:cNvPr>
              <p:cNvPicPr/>
              <p:nvPr/>
            </p:nvPicPr>
            <p:blipFill>
              <a:blip r:embed="rId5" cstate="print">
                <a:extLst>
                  <a:ext uri="{28A0092B-C50C-407E-A947-70E740481C1C}">
                    <a14:useLocalDpi xmlns:a14="http://schemas.microsoft.com/office/drawing/2010/main"/>
                  </a:ext>
                </a:extLst>
              </a:blip>
              <a:stretch>
                <a:fillRect/>
              </a:stretch>
            </p:blipFill>
            <p:spPr>
              <a:xfrm>
                <a:off x="8060853" y="2288901"/>
                <a:ext cx="1945005" cy="853440"/>
              </a:xfrm>
              <a:prstGeom prst="rect">
                <a:avLst/>
              </a:prstGeom>
            </p:spPr>
          </p:pic>
          <p:grpSp>
            <p:nvGrpSpPr>
              <p:cNvPr id="7" name="Group 6">
                <a:extLst>
                  <a:ext uri="{FF2B5EF4-FFF2-40B4-BE49-F238E27FC236}">
                    <a16:creationId xmlns:a16="http://schemas.microsoft.com/office/drawing/2014/main" id="{514FA90B-400D-4AB6-A4C2-725C5CB0F09C}"/>
                  </a:ext>
                </a:extLst>
              </p:cNvPr>
              <p:cNvGrpSpPr/>
              <p:nvPr/>
            </p:nvGrpSpPr>
            <p:grpSpPr>
              <a:xfrm>
                <a:off x="7850223" y="2092696"/>
                <a:ext cx="2383276" cy="1215717"/>
                <a:chOff x="7850223" y="2092696"/>
                <a:chExt cx="2383276" cy="1215717"/>
              </a:xfrm>
            </p:grpSpPr>
            <p:sp>
              <p:nvSpPr>
                <p:cNvPr id="59" name="Rectangle 58">
                  <a:extLst>
                    <a:ext uri="{FF2B5EF4-FFF2-40B4-BE49-F238E27FC236}">
                      <a16:creationId xmlns:a16="http://schemas.microsoft.com/office/drawing/2014/main" id="{A39FD9AC-53B5-4F38-B68D-5D28F169A919}"/>
                    </a:ext>
                  </a:extLst>
                </p:cNvPr>
                <p:cNvSpPr/>
                <p:nvPr/>
              </p:nvSpPr>
              <p:spPr>
                <a:xfrm>
                  <a:off x="7850223" y="2092696"/>
                  <a:ext cx="2383276" cy="121571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sp>
              <p:nvSpPr>
                <p:cNvPr id="60" name="Rectangle 59">
                  <a:extLst>
                    <a:ext uri="{FF2B5EF4-FFF2-40B4-BE49-F238E27FC236}">
                      <a16:creationId xmlns:a16="http://schemas.microsoft.com/office/drawing/2014/main" id="{190B5B54-7175-4564-A6E8-17AB779BFA68}"/>
                    </a:ext>
                  </a:extLst>
                </p:cNvPr>
                <p:cNvSpPr/>
                <p:nvPr/>
              </p:nvSpPr>
              <p:spPr>
                <a:xfrm>
                  <a:off x="8060853" y="2288901"/>
                  <a:ext cx="1945005" cy="85344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grpSp>
        </p:grpSp>
        <p:cxnSp>
          <p:nvCxnSpPr>
            <p:cNvPr id="16" name="Straight Arrow Connector 15">
              <a:extLst>
                <a:ext uri="{FF2B5EF4-FFF2-40B4-BE49-F238E27FC236}">
                  <a16:creationId xmlns:a16="http://schemas.microsoft.com/office/drawing/2014/main" id="{234B1D27-4FD2-4006-845D-1815F8D04333}"/>
                </a:ext>
              </a:extLst>
            </p:cNvPr>
            <p:cNvCxnSpPr>
              <a:cxnSpLocks/>
            </p:cNvCxnSpPr>
            <p:nvPr/>
          </p:nvCxnSpPr>
          <p:spPr>
            <a:xfrm>
              <a:off x="9925489" y="3429000"/>
              <a:ext cx="227641"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858B614A-3FA9-4F25-8621-9D906922BC47}"/>
                </a:ext>
              </a:extLst>
            </p:cNvPr>
            <p:cNvCxnSpPr>
              <a:cxnSpLocks/>
            </p:cNvCxnSpPr>
            <p:nvPr/>
          </p:nvCxnSpPr>
          <p:spPr>
            <a:xfrm flipV="1">
              <a:off x="8823954" y="2492124"/>
              <a:ext cx="0" cy="196205"/>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62" name="Rectangle 2">
            <a:extLst>
              <a:ext uri="{FF2B5EF4-FFF2-40B4-BE49-F238E27FC236}">
                <a16:creationId xmlns:a16="http://schemas.microsoft.com/office/drawing/2014/main" id="{76B631FB-2E94-4FF2-BDA2-63B93839DDE0}"/>
              </a:ext>
            </a:extLst>
          </p:cNvPr>
          <p:cNvSpPr>
            <a:spLocks noChangeArrowheads="1"/>
          </p:cNvSpPr>
          <p:nvPr/>
        </p:nvSpPr>
        <p:spPr bwMode="auto">
          <a:xfrm>
            <a:off x="6245127" y="3486031"/>
            <a:ext cx="2773734" cy="769441"/>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u="sng" dirty="0">
                <a:solidFill>
                  <a:srgbClr val="273476"/>
                </a:solidFill>
                <a:latin typeface="+mj-lt"/>
                <a:cs typeface="Arial" panose="020B0604020202020204" pitchFamily="34" charset="0"/>
              </a:rPr>
              <a:t>Minimum size &amp; legibility</a:t>
            </a:r>
          </a:p>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dirty="0">
                <a:solidFill>
                  <a:srgbClr val="273476"/>
                </a:solidFill>
                <a:latin typeface="+mj-lt"/>
                <a:cs typeface="Arial" panose="020B0604020202020204" pitchFamily="34" charset="0"/>
              </a:rPr>
              <a:t>The Fischer Consults logo should not go below any size where the words ‘Fischer Consults’ are no longer legible. Do not skew or stretch the logo so it distorts out of proportion.</a:t>
            </a:r>
            <a:endParaRPr kumimoji="0" lang="en-US" altLang="en-US" sz="1800" b="0" i="0" u="none" strike="noStrike" cap="none" normalizeH="0" baseline="0" dirty="0">
              <a:ln>
                <a:noFill/>
              </a:ln>
              <a:solidFill>
                <a:srgbClr val="273476"/>
              </a:solidFill>
              <a:effectLst/>
              <a:latin typeface="Arial" panose="020B0604020202020204" pitchFamily="34" charset="0"/>
            </a:endParaRPr>
          </a:p>
        </p:txBody>
      </p:sp>
      <p:grpSp>
        <p:nvGrpSpPr>
          <p:cNvPr id="70" name="Group 69">
            <a:extLst>
              <a:ext uri="{FF2B5EF4-FFF2-40B4-BE49-F238E27FC236}">
                <a16:creationId xmlns:a16="http://schemas.microsoft.com/office/drawing/2014/main" id="{D0F299E0-41D8-4866-AE87-2511637AACA1}"/>
              </a:ext>
            </a:extLst>
          </p:cNvPr>
          <p:cNvGrpSpPr/>
          <p:nvPr/>
        </p:nvGrpSpPr>
        <p:grpSpPr>
          <a:xfrm>
            <a:off x="6457429" y="4372389"/>
            <a:ext cx="2372225" cy="354550"/>
            <a:chOff x="7746690" y="4617162"/>
            <a:chExt cx="2372225" cy="354550"/>
          </a:xfrm>
        </p:grpSpPr>
        <p:pic>
          <p:nvPicPr>
            <p:cNvPr id="63" name="Graphic 2" descr="Logo&#10;&#10;Description automatically generated">
              <a:extLst>
                <a:ext uri="{FF2B5EF4-FFF2-40B4-BE49-F238E27FC236}">
                  <a16:creationId xmlns:a16="http://schemas.microsoft.com/office/drawing/2014/main" id="{FF4B1E7C-6D92-4D59-930D-D647905D37B3}"/>
                </a:ext>
              </a:extLst>
            </p:cNvPr>
            <p:cNvPicPr/>
            <p:nvPr/>
          </p:nvPicPr>
          <p:blipFill>
            <a:blip r:embed="rId5" cstate="print">
              <a:extLst>
                <a:ext uri="{28A0092B-C50C-407E-A947-70E740481C1C}">
                  <a14:useLocalDpi xmlns:a14="http://schemas.microsoft.com/office/drawing/2010/main"/>
                </a:ext>
              </a:extLst>
            </a:blip>
            <a:stretch>
              <a:fillRect/>
            </a:stretch>
          </p:blipFill>
          <p:spPr>
            <a:xfrm>
              <a:off x="7746690" y="4617162"/>
              <a:ext cx="793121" cy="336177"/>
            </a:xfrm>
            <a:prstGeom prst="rect">
              <a:avLst/>
            </a:prstGeom>
          </p:spPr>
        </p:pic>
        <p:pic>
          <p:nvPicPr>
            <p:cNvPr id="65" name="Graphic 2" descr="Logo&#10;&#10;Description automatically generated">
              <a:extLst>
                <a:ext uri="{FF2B5EF4-FFF2-40B4-BE49-F238E27FC236}">
                  <a16:creationId xmlns:a16="http://schemas.microsoft.com/office/drawing/2014/main" id="{7DA07EFC-29F8-49AA-AF13-3A752F0D16AB}"/>
                </a:ext>
              </a:extLst>
            </p:cNvPr>
            <p:cNvPicPr/>
            <p:nvPr/>
          </p:nvPicPr>
          <p:blipFill>
            <a:blip r:embed="rId5" cstate="print">
              <a:extLst>
                <a:ext uri="{28A0092B-C50C-407E-A947-70E740481C1C}">
                  <a14:useLocalDpi xmlns:a14="http://schemas.microsoft.com/office/drawing/2010/main"/>
                </a:ext>
              </a:extLst>
            </a:blip>
            <a:stretch>
              <a:fillRect/>
            </a:stretch>
          </p:blipFill>
          <p:spPr>
            <a:xfrm>
              <a:off x="9482049" y="4708106"/>
              <a:ext cx="341591" cy="231936"/>
            </a:xfrm>
            <a:prstGeom prst="rect">
              <a:avLst/>
            </a:prstGeom>
          </p:spPr>
        </p:pic>
        <p:pic>
          <p:nvPicPr>
            <p:cNvPr id="67" name="Graphic 66" descr="Checkmark">
              <a:extLst>
                <a:ext uri="{FF2B5EF4-FFF2-40B4-BE49-F238E27FC236}">
                  <a16:creationId xmlns:a16="http://schemas.microsoft.com/office/drawing/2014/main" id="{334A0FE8-594C-4B4B-8378-2D2F66A307D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616250" y="4676437"/>
              <a:ext cx="265152" cy="265152"/>
            </a:xfrm>
            <a:prstGeom prst="rect">
              <a:avLst/>
            </a:prstGeom>
          </p:spPr>
        </p:pic>
        <p:pic>
          <p:nvPicPr>
            <p:cNvPr id="69" name="Graphic 68" descr="Close">
              <a:extLst>
                <a:ext uri="{FF2B5EF4-FFF2-40B4-BE49-F238E27FC236}">
                  <a16:creationId xmlns:a16="http://schemas.microsoft.com/office/drawing/2014/main" id="{9BA3699E-D32A-49CE-96CB-465F5F793F90}"/>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823640" y="4676437"/>
              <a:ext cx="295275" cy="295275"/>
            </a:xfrm>
            <a:prstGeom prst="rect">
              <a:avLst/>
            </a:prstGeom>
          </p:spPr>
        </p:pic>
      </p:grpSp>
      <p:sp>
        <p:nvSpPr>
          <p:cNvPr id="71" name="Rectangle 2">
            <a:extLst>
              <a:ext uri="{FF2B5EF4-FFF2-40B4-BE49-F238E27FC236}">
                <a16:creationId xmlns:a16="http://schemas.microsoft.com/office/drawing/2014/main" id="{8A42F4CA-4A77-4CAA-BABA-DA85F7BE31EB}"/>
              </a:ext>
            </a:extLst>
          </p:cNvPr>
          <p:cNvSpPr>
            <a:spLocks noChangeArrowheads="1"/>
          </p:cNvSpPr>
          <p:nvPr/>
        </p:nvSpPr>
        <p:spPr bwMode="auto">
          <a:xfrm>
            <a:off x="6226764" y="4861535"/>
            <a:ext cx="2922434" cy="615553"/>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u="sng" dirty="0">
                <a:solidFill>
                  <a:srgbClr val="273476"/>
                </a:solidFill>
                <a:latin typeface="+mj-lt"/>
                <a:cs typeface="Arial" panose="020B0604020202020204" pitchFamily="34" charset="0"/>
              </a:rPr>
              <a:t>Background</a:t>
            </a:r>
          </a:p>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dirty="0">
                <a:solidFill>
                  <a:srgbClr val="273476"/>
                </a:solidFill>
                <a:latin typeface="+mj-lt"/>
                <a:cs typeface="Arial" panose="020B0604020202020204" pitchFamily="34" charset="0"/>
              </a:rPr>
              <a:t>Try to always use the Fischer Consults logo on a non-busy background so the text remains legible. Find or adjust imagery to allow the to logo to be read clearly.</a:t>
            </a:r>
            <a:endParaRPr kumimoji="0" lang="en-US" altLang="en-US" sz="1800" b="0" i="0" u="none" strike="noStrike" cap="none" normalizeH="0" baseline="0" dirty="0">
              <a:ln>
                <a:noFill/>
              </a:ln>
              <a:solidFill>
                <a:srgbClr val="273476"/>
              </a:solidFill>
              <a:effectLst/>
              <a:latin typeface="Arial" panose="020B0604020202020204" pitchFamily="34" charset="0"/>
            </a:endParaRPr>
          </a:p>
        </p:txBody>
      </p:sp>
      <p:grpSp>
        <p:nvGrpSpPr>
          <p:cNvPr id="3" name="Group 2">
            <a:extLst>
              <a:ext uri="{FF2B5EF4-FFF2-40B4-BE49-F238E27FC236}">
                <a16:creationId xmlns:a16="http://schemas.microsoft.com/office/drawing/2014/main" id="{B1FEAEE7-8574-4313-95FB-0CF763FA6F7C}"/>
              </a:ext>
            </a:extLst>
          </p:cNvPr>
          <p:cNvGrpSpPr/>
          <p:nvPr/>
        </p:nvGrpSpPr>
        <p:grpSpPr>
          <a:xfrm>
            <a:off x="6202069" y="5692137"/>
            <a:ext cx="2968136" cy="885778"/>
            <a:chOff x="6301860" y="5824963"/>
            <a:chExt cx="2968136" cy="885778"/>
          </a:xfrm>
        </p:grpSpPr>
        <p:pic>
          <p:nvPicPr>
            <p:cNvPr id="72" name="Picture 71">
              <a:extLst>
                <a:ext uri="{FF2B5EF4-FFF2-40B4-BE49-F238E27FC236}">
                  <a16:creationId xmlns:a16="http://schemas.microsoft.com/office/drawing/2014/main" id="{DA55DA54-14B9-4FF8-85C3-A074EFD4EB00}"/>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808399" y="5839400"/>
              <a:ext cx="1461597" cy="723703"/>
            </a:xfrm>
            <a:prstGeom prst="rect">
              <a:avLst/>
            </a:prstGeom>
          </p:spPr>
        </p:pic>
        <p:pic>
          <p:nvPicPr>
            <p:cNvPr id="73" name="Graphic 72" descr="Close">
              <a:extLst>
                <a:ext uri="{FF2B5EF4-FFF2-40B4-BE49-F238E27FC236}">
                  <a16:creationId xmlns:a16="http://schemas.microsoft.com/office/drawing/2014/main" id="{2CFCDA3C-FA9D-41F1-A12B-BABF3139A0EE}"/>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936414" y="6415466"/>
              <a:ext cx="295275" cy="295275"/>
            </a:xfrm>
            <a:prstGeom prst="rect">
              <a:avLst/>
            </a:prstGeom>
          </p:spPr>
        </p:pic>
        <p:pic>
          <p:nvPicPr>
            <p:cNvPr id="77" name="Picture 76">
              <a:extLst>
                <a:ext uri="{FF2B5EF4-FFF2-40B4-BE49-F238E27FC236}">
                  <a16:creationId xmlns:a16="http://schemas.microsoft.com/office/drawing/2014/main" id="{35A828DA-02BB-499E-A537-9869FAB7537A}"/>
                </a:ext>
              </a:extLst>
            </p:cNvPr>
            <p:cNvPicPr>
              <a:picLocks noChangeAspect="1"/>
            </p:cNvPicPr>
            <p:nvPr/>
          </p:nvPicPr>
          <p:blipFill rotWithShape="1">
            <a:blip r:embed="rId11">
              <a:duotone>
                <a:schemeClr val="accent2">
                  <a:shade val="45000"/>
                  <a:satMod val="135000"/>
                </a:schemeClr>
                <a:prstClr val="white"/>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13"/>
                </a:ext>
              </a:extLst>
            </a:blip>
            <a:srcRect/>
            <a:stretch/>
          </p:blipFill>
          <p:spPr>
            <a:xfrm>
              <a:off x="6301860" y="5824963"/>
              <a:ext cx="1461598" cy="769441"/>
            </a:xfrm>
            <a:prstGeom prst="rect">
              <a:avLst/>
            </a:prstGeom>
          </p:spPr>
        </p:pic>
        <p:pic>
          <p:nvPicPr>
            <p:cNvPr id="79" name="Graphic 2" descr="Logo&#10;&#10;Description automatically generated">
              <a:extLst>
                <a:ext uri="{FF2B5EF4-FFF2-40B4-BE49-F238E27FC236}">
                  <a16:creationId xmlns:a16="http://schemas.microsoft.com/office/drawing/2014/main" id="{87013DEE-3D63-4750-AC11-AC94FA31DBEF}"/>
                </a:ext>
              </a:extLst>
            </p:cNvPr>
            <p:cNvPicPr/>
            <p:nvPr/>
          </p:nvPicPr>
          <p:blipFill>
            <a:blip r:embed="rId5" cstate="print">
              <a:extLst>
                <a:ext uri="{28A0092B-C50C-407E-A947-70E740481C1C}">
                  <a14:useLocalDpi xmlns:a14="http://schemas.microsoft.com/office/drawing/2010/main"/>
                </a:ext>
              </a:extLst>
            </a:blip>
            <a:stretch>
              <a:fillRect/>
            </a:stretch>
          </p:blipFill>
          <p:spPr>
            <a:xfrm>
              <a:off x="6569322" y="5912542"/>
              <a:ext cx="1089481" cy="482246"/>
            </a:xfrm>
            <a:prstGeom prst="rect">
              <a:avLst/>
            </a:prstGeom>
          </p:spPr>
        </p:pic>
        <p:pic>
          <p:nvPicPr>
            <p:cNvPr id="80" name="Graphic 79" descr="Checkmark">
              <a:extLst>
                <a:ext uri="{FF2B5EF4-FFF2-40B4-BE49-F238E27FC236}">
                  <a16:creationId xmlns:a16="http://schemas.microsoft.com/office/drawing/2014/main" id="{3A3325D5-BE9C-4C06-8194-35976E3E35FE}"/>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530731" y="6394788"/>
              <a:ext cx="265152" cy="265152"/>
            </a:xfrm>
            <a:prstGeom prst="rect">
              <a:avLst/>
            </a:prstGeom>
          </p:spPr>
        </p:pic>
      </p:grpSp>
      <p:sp>
        <p:nvSpPr>
          <p:cNvPr id="81" name="Rectangle 80">
            <a:extLst>
              <a:ext uri="{FF2B5EF4-FFF2-40B4-BE49-F238E27FC236}">
                <a16:creationId xmlns:a16="http://schemas.microsoft.com/office/drawing/2014/main" id="{6A6E6257-AA6A-4EBF-87D5-75961B5C2D0B}"/>
              </a:ext>
            </a:extLst>
          </p:cNvPr>
          <p:cNvSpPr/>
          <p:nvPr/>
        </p:nvSpPr>
        <p:spPr>
          <a:xfrm>
            <a:off x="222202" y="1029614"/>
            <a:ext cx="2872994" cy="5641307"/>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sp>
        <p:nvSpPr>
          <p:cNvPr id="82" name="Rectangle 81">
            <a:extLst>
              <a:ext uri="{FF2B5EF4-FFF2-40B4-BE49-F238E27FC236}">
                <a16:creationId xmlns:a16="http://schemas.microsoft.com/office/drawing/2014/main" id="{AA9AE445-0B1D-4392-B925-B937F0F744D2}"/>
              </a:ext>
            </a:extLst>
          </p:cNvPr>
          <p:cNvSpPr/>
          <p:nvPr/>
        </p:nvSpPr>
        <p:spPr>
          <a:xfrm>
            <a:off x="3223949" y="1029615"/>
            <a:ext cx="2872051" cy="5641306"/>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sp>
        <p:nvSpPr>
          <p:cNvPr id="83" name="Rectangle 82">
            <a:extLst>
              <a:ext uri="{FF2B5EF4-FFF2-40B4-BE49-F238E27FC236}">
                <a16:creationId xmlns:a16="http://schemas.microsoft.com/office/drawing/2014/main" id="{6F4073AD-B67F-48CD-826F-51BBA663395F}"/>
              </a:ext>
            </a:extLst>
          </p:cNvPr>
          <p:cNvSpPr/>
          <p:nvPr/>
        </p:nvSpPr>
        <p:spPr>
          <a:xfrm>
            <a:off x="6158411" y="1036517"/>
            <a:ext cx="3055453" cy="5634404"/>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sp>
        <p:nvSpPr>
          <p:cNvPr id="84" name="Rectangle 83">
            <a:extLst>
              <a:ext uri="{FF2B5EF4-FFF2-40B4-BE49-F238E27FC236}">
                <a16:creationId xmlns:a16="http://schemas.microsoft.com/office/drawing/2014/main" id="{E703493E-3B4C-4070-8F19-9629C5FF24A5}"/>
              </a:ext>
            </a:extLst>
          </p:cNvPr>
          <p:cNvSpPr/>
          <p:nvPr/>
        </p:nvSpPr>
        <p:spPr>
          <a:xfrm>
            <a:off x="9276275" y="1029613"/>
            <a:ext cx="2789103" cy="5641307"/>
          </a:xfrm>
          <a:prstGeom prst="rect">
            <a:avLst/>
          </a:prstGeom>
          <a:noFill/>
          <a:ln>
            <a:solidFill>
              <a:srgbClr val="27347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solidFill>
                <a:srgbClr val="273476"/>
              </a:solidFill>
            </a:endParaRPr>
          </a:p>
        </p:txBody>
      </p:sp>
      <p:sp>
        <p:nvSpPr>
          <p:cNvPr id="85" name="Rectangle 2">
            <a:extLst>
              <a:ext uri="{FF2B5EF4-FFF2-40B4-BE49-F238E27FC236}">
                <a16:creationId xmlns:a16="http://schemas.microsoft.com/office/drawing/2014/main" id="{F1DEBFAD-3312-47D5-8EC4-2A004EB74ACE}"/>
              </a:ext>
            </a:extLst>
          </p:cNvPr>
          <p:cNvSpPr>
            <a:spLocks noChangeArrowheads="1"/>
          </p:cNvSpPr>
          <p:nvPr/>
        </p:nvSpPr>
        <p:spPr bwMode="auto">
          <a:xfrm>
            <a:off x="9403947" y="1014651"/>
            <a:ext cx="2695904" cy="2292935"/>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50" b="1" dirty="0">
                <a:solidFill>
                  <a:srgbClr val="273476"/>
                </a:solidFill>
                <a:latin typeface="+mj-lt"/>
              </a:rPr>
              <a:t>FONTS</a:t>
            </a:r>
            <a:endParaRPr kumimoji="0" lang="en-US" altLang="en-US" sz="1050" b="1" i="0" u="none" strike="noStrike" cap="none" normalizeH="0" baseline="0" dirty="0">
              <a:ln>
                <a:noFill/>
              </a:ln>
              <a:solidFill>
                <a:srgbClr val="273476"/>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1" i="0" u="none" strike="noStrike" cap="none" normalizeH="0" baseline="0" dirty="0">
              <a:ln>
                <a:noFill/>
              </a:ln>
              <a:solidFill>
                <a:srgbClr val="273476"/>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u="sng" dirty="0">
                <a:solidFill>
                  <a:srgbClr val="273476"/>
                </a:solidFill>
                <a:latin typeface="+mj-lt"/>
                <a:cs typeface="Arial" panose="020B0604020202020204" pitchFamily="34" charset="0"/>
              </a:rPr>
              <a:t>Operetta</a:t>
            </a:r>
          </a:p>
          <a:p>
            <a:pPr marL="0" marR="0" lvl="0" indent="0" algn="l" defTabSz="914400" rtl="0" eaLnBrk="0" fontAlgn="base" latinLnBrk="0" hangingPunct="0">
              <a:lnSpc>
                <a:spcPct val="100000"/>
              </a:lnSpc>
              <a:spcBef>
                <a:spcPct val="0"/>
              </a:spcBef>
              <a:spcAft>
                <a:spcPct val="0"/>
              </a:spcAft>
              <a:buClrTx/>
              <a:buSzTx/>
              <a:buFontTx/>
              <a:buNone/>
              <a:tabLst/>
            </a:pPr>
            <a:r>
              <a:rPr lang="en-AU" altLang="en-US" sz="1000" dirty="0">
                <a:solidFill>
                  <a:srgbClr val="273476"/>
                </a:solidFill>
                <a:latin typeface="+mj-lt"/>
                <a:cs typeface="Arial" panose="020B0604020202020204" pitchFamily="34" charset="0"/>
              </a:rPr>
              <a:t>Operetta should be used for all headings and pull quotes to provide a sense of authority and academic excellence.</a:t>
            </a:r>
          </a:p>
          <a:p>
            <a:pPr eaLnBrk="0" fontAlgn="base" hangingPunct="0">
              <a:spcBef>
                <a:spcPct val="0"/>
              </a:spcBef>
              <a:spcAft>
                <a:spcPct val="0"/>
              </a:spcAft>
            </a:pPr>
            <a:r>
              <a:rPr lang="en-AU" sz="1000" dirty="0">
                <a:solidFill>
                  <a:srgbClr val="273476"/>
                </a:solidFill>
                <a:latin typeface="+mj-lt"/>
                <a:cs typeface="Arial" panose="020B0604020202020204" pitchFamily="34" charset="0"/>
                <a:hlinkClick r:id="rId14" tooltip="https://fonts.adobe.com/fonts/operetta">
                  <a:extLst>
                    <a:ext uri="{A12FA001-AC4F-418D-AE19-62706E023703}">
                      <ahyp:hlinkClr xmlns:ahyp="http://schemas.microsoft.com/office/drawing/2018/hyperlinkcolor" val="tx"/>
                    </a:ext>
                  </a:extLst>
                </a:hlinkClick>
              </a:rPr>
              <a:t>https://fonts.adobe.com/fonts/operetta</a:t>
            </a:r>
            <a:endParaRPr lang="en-AU" sz="1000" dirty="0">
              <a:solidFill>
                <a:srgbClr val="273476"/>
              </a:solidFill>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dirty="0">
              <a:solidFill>
                <a:srgbClr val="273476"/>
              </a:solidFill>
              <a:latin typeface="+mj-lt"/>
              <a:cs typeface="Arial" panose="020B0604020202020204" pitchFamily="34" charset="0"/>
            </a:endParaRPr>
          </a:p>
          <a:p>
            <a:pPr eaLnBrk="0" fontAlgn="base" hangingPunct="0">
              <a:spcBef>
                <a:spcPct val="0"/>
              </a:spcBef>
              <a:spcAft>
                <a:spcPct val="0"/>
              </a:spcAft>
            </a:pPr>
            <a:r>
              <a:rPr lang="en-US" altLang="en-US" sz="1000" u="sng" dirty="0">
                <a:solidFill>
                  <a:srgbClr val="273476"/>
                </a:solidFill>
                <a:latin typeface="+mj-lt"/>
                <a:cs typeface="Arial" panose="020B0604020202020204" pitchFamily="34" charset="0"/>
              </a:rPr>
              <a:t>Sofia</a:t>
            </a:r>
          </a:p>
          <a:p>
            <a:r>
              <a:rPr lang="en-AU" sz="1000" dirty="0">
                <a:solidFill>
                  <a:srgbClr val="273476"/>
                </a:solidFill>
                <a:latin typeface="+mj-lt"/>
                <a:cs typeface="Arial" panose="020B0604020202020204" pitchFamily="34" charset="0"/>
              </a:rPr>
              <a:t>Sofia should be used for all body copy and sub-headings to convey a contemporary, approachable edge.</a:t>
            </a:r>
          </a:p>
          <a:p>
            <a:r>
              <a:rPr lang="en-AU" sz="1000" dirty="0">
                <a:solidFill>
                  <a:srgbClr val="273476"/>
                </a:solidFill>
                <a:latin typeface="+mj-lt"/>
                <a:cs typeface="Arial" panose="020B0604020202020204" pitchFamily="34" charset="0"/>
              </a:rPr>
              <a:t> </a:t>
            </a:r>
            <a:r>
              <a:rPr lang="en-AU" sz="1000" dirty="0">
                <a:solidFill>
                  <a:srgbClr val="273476"/>
                </a:solidFill>
                <a:latin typeface="+mj-lt"/>
                <a:cs typeface="Arial" panose="020B0604020202020204" pitchFamily="34" charset="0"/>
                <a:hlinkClick r:id="rId15" tooltip="https://fonts.adobe.com/fonts/sofia">
                  <a:extLst>
                    <a:ext uri="{A12FA001-AC4F-418D-AE19-62706E023703}">
                      <ahyp:hlinkClr xmlns:ahyp="http://schemas.microsoft.com/office/drawing/2018/hyperlinkcolor" val="tx"/>
                    </a:ext>
                  </a:extLst>
                </a:hlinkClick>
              </a:rPr>
              <a:t>https://fonts.adobe.com/fonts/sofia</a:t>
            </a:r>
            <a:endParaRPr lang="en-AU" sz="1000" dirty="0">
              <a:solidFill>
                <a:srgbClr val="273476"/>
              </a:solidFill>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273476"/>
              </a:solidFill>
              <a:effectLst/>
              <a:latin typeface="Arial" panose="020B0604020202020204" pitchFamily="34" charset="0"/>
            </a:endParaRPr>
          </a:p>
        </p:txBody>
      </p:sp>
      <p:pic>
        <p:nvPicPr>
          <p:cNvPr id="87" name="Picture 86">
            <a:extLst>
              <a:ext uri="{FF2B5EF4-FFF2-40B4-BE49-F238E27FC236}">
                <a16:creationId xmlns:a16="http://schemas.microsoft.com/office/drawing/2014/main" id="{7E3A1002-4D92-4120-A17B-07AB866D1ACF}"/>
              </a:ext>
            </a:extLst>
          </p:cNvPr>
          <p:cNvPicPr>
            <a:picLocks noChangeAspect="1"/>
          </p:cNvPicPr>
          <p:nvPr/>
        </p:nvPicPr>
        <p:blipFill>
          <a:blip r:embed="rId16"/>
          <a:stretch>
            <a:fillRect/>
          </a:stretch>
        </p:blipFill>
        <p:spPr>
          <a:xfrm>
            <a:off x="9318056" y="3065160"/>
            <a:ext cx="2565851" cy="769755"/>
          </a:xfrm>
          <a:prstGeom prst="rect">
            <a:avLst/>
          </a:prstGeom>
        </p:spPr>
      </p:pic>
      <p:pic>
        <p:nvPicPr>
          <p:cNvPr id="89" name="Picture 88">
            <a:extLst>
              <a:ext uri="{FF2B5EF4-FFF2-40B4-BE49-F238E27FC236}">
                <a16:creationId xmlns:a16="http://schemas.microsoft.com/office/drawing/2014/main" id="{FB344CE7-1BB7-4D51-9869-E3F06745C9E4}"/>
              </a:ext>
            </a:extLst>
          </p:cNvPr>
          <p:cNvPicPr>
            <a:picLocks noChangeAspect="1"/>
          </p:cNvPicPr>
          <p:nvPr/>
        </p:nvPicPr>
        <p:blipFill>
          <a:blip r:embed="rId17"/>
          <a:stretch>
            <a:fillRect/>
          </a:stretch>
        </p:blipFill>
        <p:spPr>
          <a:xfrm>
            <a:off x="9433428" y="3730641"/>
            <a:ext cx="2467716" cy="686247"/>
          </a:xfrm>
          <a:prstGeom prst="rect">
            <a:avLst/>
          </a:prstGeom>
        </p:spPr>
      </p:pic>
      <p:pic>
        <p:nvPicPr>
          <p:cNvPr id="5" name="Picture 4">
            <a:extLst>
              <a:ext uri="{FF2B5EF4-FFF2-40B4-BE49-F238E27FC236}">
                <a16:creationId xmlns:a16="http://schemas.microsoft.com/office/drawing/2014/main" id="{B88FED0E-E1FE-AE4D-A843-1965BFD77D69}"/>
              </a:ext>
            </a:extLst>
          </p:cNvPr>
          <p:cNvPicPr>
            <a:picLocks noChangeAspect="1"/>
          </p:cNvPicPr>
          <p:nvPr/>
        </p:nvPicPr>
        <p:blipFill>
          <a:blip r:embed="rId18"/>
          <a:stretch>
            <a:fillRect/>
          </a:stretch>
        </p:blipFill>
        <p:spPr>
          <a:xfrm>
            <a:off x="3819672" y="3757632"/>
            <a:ext cx="1176785" cy="1300979"/>
          </a:xfrm>
          <a:prstGeom prst="rect">
            <a:avLst/>
          </a:prstGeom>
        </p:spPr>
      </p:pic>
      <p:pic>
        <p:nvPicPr>
          <p:cNvPr id="9" name="Picture 8">
            <a:extLst>
              <a:ext uri="{FF2B5EF4-FFF2-40B4-BE49-F238E27FC236}">
                <a16:creationId xmlns:a16="http://schemas.microsoft.com/office/drawing/2014/main" id="{62053D48-1D6D-F044-9ECF-0AFFB1F2B3DF}"/>
              </a:ext>
            </a:extLst>
          </p:cNvPr>
          <p:cNvPicPr>
            <a:picLocks noChangeAspect="1"/>
          </p:cNvPicPr>
          <p:nvPr/>
        </p:nvPicPr>
        <p:blipFill>
          <a:blip r:embed="rId19"/>
          <a:stretch>
            <a:fillRect/>
          </a:stretch>
        </p:blipFill>
        <p:spPr>
          <a:xfrm>
            <a:off x="3373708" y="2574101"/>
            <a:ext cx="2431339" cy="1122760"/>
          </a:xfrm>
          <a:prstGeom prst="rect">
            <a:avLst/>
          </a:prstGeom>
        </p:spPr>
      </p:pic>
    </p:spTree>
    <p:extLst>
      <p:ext uri="{BB962C8B-B14F-4D97-AF65-F5344CB8AC3E}">
        <p14:creationId xmlns:p14="http://schemas.microsoft.com/office/powerpoint/2010/main" val="2666249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3864</TotalTime>
  <Words>1128</Words>
  <Application>Microsoft Macintosh PowerPoint</Application>
  <PresentationFormat>Widescreen</PresentationFormat>
  <Paragraphs>173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Garamond</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suswoo@gmail.com</dc:creator>
  <cp:lastModifiedBy>Michael Fischer</cp:lastModifiedBy>
  <cp:revision>289</cp:revision>
  <dcterms:created xsi:type="dcterms:W3CDTF">2021-04-16T23:39:20Z</dcterms:created>
  <dcterms:modified xsi:type="dcterms:W3CDTF">2022-01-17T08:35:16Z</dcterms:modified>
</cp:coreProperties>
</file>