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4035" r:id="rId3"/>
    <p:sldId id="4029" r:id="rId4"/>
    <p:sldId id="4025" r:id="rId5"/>
    <p:sldId id="4037" r:id="rId6"/>
    <p:sldId id="4021" r:id="rId7"/>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livier boulic" initials="ob" lastIdx="1" clrIdx="0">
    <p:extLst>
      <p:ext uri="{19B8F6BF-5375-455C-9EA6-DF929625EA0E}">
        <p15:presenceInfo xmlns:p15="http://schemas.microsoft.com/office/powerpoint/2012/main" userId="5387b980735d22b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F0D9"/>
    <a:srgbClr val="767676"/>
    <a:srgbClr val="A9D18E"/>
    <a:srgbClr val="70AD47"/>
    <a:srgbClr val="15AA96"/>
    <a:srgbClr val="385723"/>
    <a:srgbClr val="B9B9B9"/>
    <a:srgbClr val="9BB955"/>
    <a:srgbClr val="633247"/>
    <a:srgbClr val="BE38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63" d="100"/>
          <a:sy n="63" d="100"/>
        </p:scale>
        <p:origin x="688"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2EAD6C-C13F-4D86-A25E-560C950F15F8}" type="datetimeFigureOut">
              <a:rPr lang="es-CO" smtClean="0"/>
              <a:t>30/12/2021</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B05BDE-381D-4E2E-B925-9C41807AF0FD}" type="slidenum">
              <a:rPr lang="es-CO" smtClean="0"/>
              <a:t>‹Nº›</a:t>
            </a:fld>
            <a:endParaRPr lang="es-CO"/>
          </a:p>
        </p:txBody>
      </p:sp>
    </p:spTree>
    <p:extLst>
      <p:ext uri="{BB962C8B-B14F-4D97-AF65-F5344CB8AC3E}">
        <p14:creationId xmlns:p14="http://schemas.microsoft.com/office/powerpoint/2010/main" val="1022185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561E88-C0A4-497E-AD1E-11789B130044}"/>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01D63192-0C08-4A31-8FBA-5695EA5E78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AFCD8C47-8A9D-445A-8FCE-E818B4137D09}"/>
              </a:ext>
            </a:extLst>
          </p:cNvPr>
          <p:cNvSpPr>
            <a:spLocks noGrp="1"/>
          </p:cNvSpPr>
          <p:nvPr>
            <p:ph type="dt" sz="half" idx="10"/>
          </p:nvPr>
        </p:nvSpPr>
        <p:spPr/>
        <p:txBody>
          <a:bodyPr/>
          <a:lstStyle/>
          <a:p>
            <a:fld id="{23CDA09C-D629-48EE-9EEF-A16F71B0AD43}" type="datetimeFigureOut">
              <a:rPr lang="es-CO" smtClean="0"/>
              <a:t>30/12/2021</a:t>
            </a:fld>
            <a:endParaRPr lang="es-CO"/>
          </a:p>
        </p:txBody>
      </p:sp>
      <p:sp>
        <p:nvSpPr>
          <p:cNvPr id="5" name="Marcador de pie de página 4">
            <a:extLst>
              <a:ext uri="{FF2B5EF4-FFF2-40B4-BE49-F238E27FC236}">
                <a16:creationId xmlns:a16="http://schemas.microsoft.com/office/drawing/2014/main" id="{4D3EF5A4-B35F-4ABE-979E-37AC59B98A96}"/>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FE1A9D2E-EE6B-4A5F-ADB2-D1FE98F799DF}"/>
              </a:ext>
            </a:extLst>
          </p:cNvPr>
          <p:cNvSpPr>
            <a:spLocks noGrp="1"/>
          </p:cNvSpPr>
          <p:nvPr>
            <p:ph type="sldNum" sz="quarter" idx="12"/>
          </p:nvPr>
        </p:nvSpPr>
        <p:spPr>
          <a:xfrm>
            <a:off x="8610600" y="6356350"/>
            <a:ext cx="2743200" cy="365125"/>
          </a:xfrm>
          <a:prstGeom prst="rect">
            <a:avLst/>
          </a:prstGeom>
        </p:spPr>
        <p:txBody>
          <a:bodyPr/>
          <a:lstStyle/>
          <a:p>
            <a:fld id="{62283B58-8529-4211-93CE-71E2718CE77F}" type="slidenum">
              <a:rPr lang="es-CO" smtClean="0"/>
              <a:t>‹Nº›</a:t>
            </a:fld>
            <a:endParaRPr lang="es-CO"/>
          </a:p>
        </p:txBody>
      </p:sp>
    </p:spTree>
    <p:extLst>
      <p:ext uri="{BB962C8B-B14F-4D97-AF65-F5344CB8AC3E}">
        <p14:creationId xmlns:p14="http://schemas.microsoft.com/office/powerpoint/2010/main" val="2989832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E3FE69-73D1-419C-938E-E4239AB993C9}"/>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5356C372-0D3B-4C48-B15D-6FF4697DDB2E}"/>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80CC30F3-DA6E-4C47-8DFF-63539C60C780}"/>
              </a:ext>
            </a:extLst>
          </p:cNvPr>
          <p:cNvSpPr>
            <a:spLocks noGrp="1"/>
          </p:cNvSpPr>
          <p:nvPr>
            <p:ph type="dt" sz="half" idx="10"/>
          </p:nvPr>
        </p:nvSpPr>
        <p:spPr/>
        <p:txBody>
          <a:bodyPr/>
          <a:lstStyle/>
          <a:p>
            <a:fld id="{23CDA09C-D629-48EE-9EEF-A16F71B0AD43}" type="datetimeFigureOut">
              <a:rPr lang="es-CO" smtClean="0"/>
              <a:t>30/12/2021</a:t>
            </a:fld>
            <a:endParaRPr lang="es-CO"/>
          </a:p>
        </p:txBody>
      </p:sp>
      <p:sp>
        <p:nvSpPr>
          <p:cNvPr id="5" name="Marcador de pie de página 4">
            <a:extLst>
              <a:ext uri="{FF2B5EF4-FFF2-40B4-BE49-F238E27FC236}">
                <a16:creationId xmlns:a16="http://schemas.microsoft.com/office/drawing/2014/main" id="{36A7CBEC-EBEE-4B71-AE86-75317D33DB2E}"/>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6A36FE59-30BF-4B7D-A153-1961C00EB898}"/>
              </a:ext>
            </a:extLst>
          </p:cNvPr>
          <p:cNvSpPr>
            <a:spLocks noGrp="1"/>
          </p:cNvSpPr>
          <p:nvPr>
            <p:ph type="sldNum" sz="quarter" idx="12"/>
          </p:nvPr>
        </p:nvSpPr>
        <p:spPr>
          <a:xfrm>
            <a:off x="8610600" y="6356350"/>
            <a:ext cx="2743200" cy="365125"/>
          </a:xfrm>
          <a:prstGeom prst="rect">
            <a:avLst/>
          </a:prstGeom>
        </p:spPr>
        <p:txBody>
          <a:bodyPr/>
          <a:lstStyle/>
          <a:p>
            <a:fld id="{62283B58-8529-4211-93CE-71E2718CE77F}" type="slidenum">
              <a:rPr lang="es-CO" smtClean="0"/>
              <a:t>‹Nº›</a:t>
            </a:fld>
            <a:endParaRPr lang="es-CO"/>
          </a:p>
        </p:txBody>
      </p:sp>
    </p:spTree>
    <p:extLst>
      <p:ext uri="{BB962C8B-B14F-4D97-AF65-F5344CB8AC3E}">
        <p14:creationId xmlns:p14="http://schemas.microsoft.com/office/powerpoint/2010/main" val="1893408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081BE0F2-64ED-40B7-9599-DDB933DCB551}"/>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783C00CD-DCFF-4D6B-A3EE-A127C1A5ECF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2F94A8BD-7F76-4FB5-B916-DA5DA5AA2E65}"/>
              </a:ext>
            </a:extLst>
          </p:cNvPr>
          <p:cNvSpPr>
            <a:spLocks noGrp="1"/>
          </p:cNvSpPr>
          <p:nvPr>
            <p:ph type="dt" sz="half" idx="10"/>
          </p:nvPr>
        </p:nvSpPr>
        <p:spPr/>
        <p:txBody>
          <a:bodyPr/>
          <a:lstStyle/>
          <a:p>
            <a:fld id="{23CDA09C-D629-48EE-9EEF-A16F71B0AD43}" type="datetimeFigureOut">
              <a:rPr lang="es-CO" smtClean="0"/>
              <a:t>30/12/2021</a:t>
            </a:fld>
            <a:endParaRPr lang="es-CO"/>
          </a:p>
        </p:txBody>
      </p:sp>
      <p:sp>
        <p:nvSpPr>
          <p:cNvPr id="5" name="Marcador de pie de página 4">
            <a:extLst>
              <a:ext uri="{FF2B5EF4-FFF2-40B4-BE49-F238E27FC236}">
                <a16:creationId xmlns:a16="http://schemas.microsoft.com/office/drawing/2014/main" id="{0BCAF777-B6D0-465A-8BC5-E08BF514D867}"/>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6B54FFE2-6ED6-4FDE-8C4E-163BE8B05AF3}"/>
              </a:ext>
            </a:extLst>
          </p:cNvPr>
          <p:cNvSpPr>
            <a:spLocks noGrp="1"/>
          </p:cNvSpPr>
          <p:nvPr>
            <p:ph type="sldNum" sz="quarter" idx="12"/>
          </p:nvPr>
        </p:nvSpPr>
        <p:spPr>
          <a:xfrm>
            <a:off x="8610600" y="6356350"/>
            <a:ext cx="2743200" cy="365125"/>
          </a:xfrm>
          <a:prstGeom prst="rect">
            <a:avLst/>
          </a:prstGeom>
        </p:spPr>
        <p:txBody>
          <a:bodyPr/>
          <a:lstStyle/>
          <a:p>
            <a:fld id="{62283B58-8529-4211-93CE-71E2718CE77F}" type="slidenum">
              <a:rPr lang="es-CO" smtClean="0"/>
              <a:t>‹Nº›</a:t>
            </a:fld>
            <a:endParaRPr lang="es-CO"/>
          </a:p>
        </p:txBody>
      </p:sp>
    </p:spTree>
    <p:extLst>
      <p:ext uri="{BB962C8B-B14F-4D97-AF65-F5344CB8AC3E}">
        <p14:creationId xmlns:p14="http://schemas.microsoft.com/office/powerpoint/2010/main" val="3779934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797769-0137-40B8-8BD2-131C6445BFC8}"/>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69DD32F9-5F99-4B34-A65B-D49C3589ABEC}"/>
              </a:ext>
            </a:extLst>
          </p:cNvPr>
          <p:cNvSpPr>
            <a:spLocks noGrp="1"/>
          </p:cNvSpPr>
          <p:nvPr>
            <p:ph idx="1"/>
          </p:nvPr>
        </p:nvSpPr>
        <p:spPr>
          <a:xfrm>
            <a:off x="114299" y="1366576"/>
            <a:ext cx="11934825" cy="4724662"/>
          </a:xfrm>
        </p:spPr>
        <p:txBody>
          <a:bodyPr>
            <a:normAutofit/>
          </a:bodyPr>
          <a:lstStyle>
            <a:lvl1pPr>
              <a:defRPr sz="1600"/>
            </a:lvl1pPr>
            <a:lvl2pPr>
              <a:defRPr sz="1600"/>
            </a:lvl2pPr>
            <a:lvl3pPr>
              <a:defRPr sz="1600"/>
            </a:lvl3pPr>
            <a:lvl4pPr>
              <a:defRPr sz="1600"/>
            </a:lvl4pPr>
            <a:lvl5pPr>
              <a:defRPr sz="1600"/>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C8BBFDF2-0BA3-4BC2-A5CC-61FC19DD4916}"/>
              </a:ext>
            </a:extLst>
          </p:cNvPr>
          <p:cNvSpPr>
            <a:spLocks noGrp="1"/>
          </p:cNvSpPr>
          <p:nvPr>
            <p:ph type="dt" sz="half" idx="10"/>
          </p:nvPr>
        </p:nvSpPr>
        <p:spPr/>
        <p:txBody>
          <a:bodyPr/>
          <a:lstStyle/>
          <a:p>
            <a:fld id="{23CDA09C-D629-48EE-9EEF-A16F71B0AD43}" type="datetimeFigureOut">
              <a:rPr lang="es-CO" smtClean="0"/>
              <a:t>30/12/2021</a:t>
            </a:fld>
            <a:endParaRPr lang="es-CO"/>
          </a:p>
        </p:txBody>
      </p:sp>
      <p:sp>
        <p:nvSpPr>
          <p:cNvPr id="7" name="Marcador de contenido 2">
            <a:extLst>
              <a:ext uri="{FF2B5EF4-FFF2-40B4-BE49-F238E27FC236}">
                <a16:creationId xmlns:a16="http://schemas.microsoft.com/office/drawing/2014/main" id="{202A8010-E3D5-4781-92CC-70F0A594D463}"/>
              </a:ext>
            </a:extLst>
          </p:cNvPr>
          <p:cNvSpPr>
            <a:spLocks noGrp="1"/>
          </p:cNvSpPr>
          <p:nvPr>
            <p:ph idx="11"/>
          </p:nvPr>
        </p:nvSpPr>
        <p:spPr>
          <a:xfrm>
            <a:off x="114299" y="812903"/>
            <a:ext cx="11934825" cy="342105"/>
          </a:xfrm>
        </p:spPr>
        <p:txBody>
          <a:bodyPr/>
          <a:lstStyle>
            <a:lvl1pPr marL="0" indent="0">
              <a:buNone/>
              <a:defRPr i="1"/>
            </a:lvl1pPr>
          </a:lstStyle>
          <a:p>
            <a:pPr lvl="0"/>
            <a:r>
              <a:rPr lang="es-ES" dirty="0"/>
              <a:t>Haga clic para modificar los estilos de texto del patrón</a:t>
            </a:r>
            <a:endParaRPr lang="es-CO" dirty="0"/>
          </a:p>
        </p:txBody>
      </p:sp>
    </p:spTree>
    <p:extLst>
      <p:ext uri="{BB962C8B-B14F-4D97-AF65-F5344CB8AC3E}">
        <p14:creationId xmlns:p14="http://schemas.microsoft.com/office/powerpoint/2010/main" val="1745942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AB92A7-B821-468B-B18A-F6A38FDF995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D6BE37C2-1117-4B7F-B8A0-6E6B992181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A5F7FAB7-EDDE-4150-AE52-4EA996B8F05E}"/>
              </a:ext>
            </a:extLst>
          </p:cNvPr>
          <p:cNvSpPr>
            <a:spLocks noGrp="1"/>
          </p:cNvSpPr>
          <p:nvPr>
            <p:ph type="dt" sz="half" idx="10"/>
          </p:nvPr>
        </p:nvSpPr>
        <p:spPr/>
        <p:txBody>
          <a:bodyPr/>
          <a:lstStyle/>
          <a:p>
            <a:fld id="{23CDA09C-D629-48EE-9EEF-A16F71B0AD43}" type="datetimeFigureOut">
              <a:rPr lang="es-CO" smtClean="0"/>
              <a:t>30/12/2021</a:t>
            </a:fld>
            <a:endParaRPr lang="es-CO"/>
          </a:p>
        </p:txBody>
      </p:sp>
      <p:sp>
        <p:nvSpPr>
          <p:cNvPr id="5" name="Marcador de pie de página 4">
            <a:extLst>
              <a:ext uri="{FF2B5EF4-FFF2-40B4-BE49-F238E27FC236}">
                <a16:creationId xmlns:a16="http://schemas.microsoft.com/office/drawing/2014/main" id="{0A61E826-A9E4-467A-8C11-6B8FFDA1A3D8}"/>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B7198929-BDF0-4073-8856-0C153126F9F7}"/>
              </a:ext>
            </a:extLst>
          </p:cNvPr>
          <p:cNvSpPr>
            <a:spLocks noGrp="1"/>
          </p:cNvSpPr>
          <p:nvPr>
            <p:ph type="sldNum" sz="quarter" idx="12"/>
          </p:nvPr>
        </p:nvSpPr>
        <p:spPr>
          <a:xfrm>
            <a:off x="8610600" y="6356350"/>
            <a:ext cx="2743200" cy="365125"/>
          </a:xfrm>
          <a:prstGeom prst="rect">
            <a:avLst/>
          </a:prstGeom>
        </p:spPr>
        <p:txBody>
          <a:bodyPr/>
          <a:lstStyle/>
          <a:p>
            <a:fld id="{62283B58-8529-4211-93CE-71E2718CE77F}" type="slidenum">
              <a:rPr lang="es-CO" smtClean="0"/>
              <a:t>‹Nº›</a:t>
            </a:fld>
            <a:endParaRPr lang="es-CO"/>
          </a:p>
        </p:txBody>
      </p:sp>
    </p:spTree>
    <p:extLst>
      <p:ext uri="{BB962C8B-B14F-4D97-AF65-F5344CB8AC3E}">
        <p14:creationId xmlns:p14="http://schemas.microsoft.com/office/powerpoint/2010/main" val="4233465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D1ED78-CCA7-485E-A305-0CC17941D7A4}"/>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3CD9B702-0AFE-4F1A-B658-16AE573391A7}"/>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EEF8E338-6450-4C04-8F2B-8C85C278CE6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53DD8FF7-4169-484D-87B6-DB16090BFAE1}"/>
              </a:ext>
            </a:extLst>
          </p:cNvPr>
          <p:cNvSpPr>
            <a:spLocks noGrp="1"/>
          </p:cNvSpPr>
          <p:nvPr>
            <p:ph type="dt" sz="half" idx="10"/>
          </p:nvPr>
        </p:nvSpPr>
        <p:spPr/>
        <p:txBody>
          <a:bodyPr/>
          <a:lstStyle/>
          <a:p>
            <a:fld id="{23CDA09C-D629-48EE-9EEF-A16F71B0AD43}" type="datetimeFigureOut">
              <a:rPr lang="es-CO" smtClean="0"/>
              <a:t>30/12/2021</a:t>
            </a:fld>
            <a:endParaRPr lang="es-CO"/>
          </a:p>
        </p:txBody>
      </p:sp>
      <p:sp>
        <p:nvSpPr>
          <p:cNvPr id="6" name="Marcador de pie de página 5">
            <a:extLst>
              <a:ext uri="{FF2B5EF4-FFF2-40B4-BE49-F238E27FC236}">
                <a16:creationId xmlns:a16="http://schemas.microsoft.com/office/drawing/2014/main" id="{9C16E8C5-B76F-49B5-B00B-B7998A72E95D}"/>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7032153D-D4F7-4FC0-8987-6E6498B95621}"/>
              </a:ext>
            </a:extLst>
          </p:cNvPr>
          <p:cNvSpPr>
            <a:spLocks noGrp="1"/>
          </p:cNvSpPr>
          <p:nvPr>
            <p:ph type="sldNum" sz="quarter" idx="12"/>
          </p:nvPr>
        </p:nvSpPr>
        <p:spPr>
          <a:xfrm>
            <a:off x="8610600" y="6356350"/>
            <a:ext cx="2743200" cy="365125"/>
          </a:xfrm>
          <a:prstGeom prst="rect">
            <a:avLst/>
          </a:prstGeom>
        </p:spPr>
        <p:txBody>
          <a:bodyPr/>
          <a:lstStyle/>
          <a:p>
            <a:fld id="{62283B58-8529-4211-93CE-71E2718CE77F}" type="slidenum">
              <a:rPr lang="es-CO" smtClean="0"/>
              <a:t>‹Nº›</a:t>
            </a:fld>
            <a:endParaRPr lang="es-CO"/>
          </a:p>
        </p:txBody>
      </p:sp>
    </p:spTree>
    <p:extLst>
      <p:ext uri="{BB962C8B-B14F-4D97-AF65-F5344CB8AC3E}">
        <p14:creationId xmlns:p14="http://schemas.microsoft.com/office/powerpoint/2010/main" val="2951087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0DA7D7-7DD2-498C-855C-165A5E3125B9}"/>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AD31D06A-C521-4BF1-9165-529AB9A7E2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49B85600-423D-44F6-9727-1D26B9387E6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FC34D9CC-808F-45F1-802F-7E63843C80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27AB739-4A35-45FB-9678-C8F3260BE8C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F416F3E4-7EAF-4981-AB2F-AF5E2AA842EC}"/>
              </a:ext>
            </a:extLst>
          </p:cNvPr>
          <p:cNvSpPr>
            <a:spLocks noGrp="1"/>
          </p:cNvSpPr>
          <p:nvPr>
            <p:ph type="dt" sz="half" idx="10"/>
          </p:nvPr>
        </p:nvSpPr>
        <p:spPr/>
        <p:txBody>
          <a:bodyPr/>
          <a:lstStyle/>
          <a:p>
            <a:fld id="{23CDA09C-D629-48EE-9EEF-A16F71B0AD43}" type="datetimeFigureOut">
              <a:rPr lang="es-CO" smtClean="0"/>
              <a:t>30/12/2021</a:t>
            </a:fld>
            <a:endParaRPr lang="es-CO"/>
          </a:p>
        </p:txBody>
      </p:sp>
      <p:sp>
        <p:nvSpPr>
          <p:cNvPr id="8" name="Marcador de pie de página 7">
            <a:extLst>
              <a:ext uri="{FF2B5EF4-FFF2-40B4-BE49-F238E27FC236}">
                <a16:creationId xmlns:a16="http://schemas.microsoft.com/office/drawing/2014/main" id="{468F155B-C8B7-4D0B-ACFB-07AAF973B40C}"/>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9" name="Marcador de número de diapositiva 8">
            <a:extLst>
              <a:ext uri="{FF2B5EF4-FFF2-40B4-BE49-F238E27FC236}">
                <a16:creationId xmlns:a16="http://schemas.microsoft.com/office/drawing/2014/main" id="{AF6B49EC-B5F0-463D-AED6-CCCE5D203CFA}"/>
              </a:ext>
            </a:extLst>
          </p:cNvPr>
          <p:cNvSpPr>
            <a:spLocks noGrp="1"/>
          </p:cNvSpPr>
          <p:nvPr>
            <p:ph type="sldNum" sz="quarter" idx="12"/>
          </p:nvPr>
        </p:nvSpPr>
        <p:spPr>
          <a:xfrm>
            <a:off x="8610600" y="6356350"/>
            <a:ext cx="2743200" cy="365125"/>
          </a:xfrm>
          <a:prstGeom prst="rect">
            <a:avLst/>
          </a:prstGeom>
        </p:spPr>
        <p:txBody>
          <a:bodyPr/>
          <a:lstStyle/>
          <a:p>
            <a:fld id="{62283B58-8529-4211-93CE-71E2718CE77F}" type="slidenum">
              <a:rPr lang="es-CO" smtClean="0"/>
              <a:t>‹Nº›</a:t>
            </a:fld>
            <a:endParaRPr lang="es-CO"/>
          </a:p>
        </p:txBody>
      </p:sp>
    </p:spTree>
    <p:extLst>
      <p:ext uri="{BB962C8B-B14F-4D97-AF65-F5344CB8AC3E}">
        <p14:creationId xmlns:p14="http://schemas.microsoft.com/office/powerpoint/2010/main" val="177270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060996-4EF0-459C-BCF0-9152ADFCAD32}"/>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58472AB3-ADBF-4B5F-BAC5-0EA1A2F868FA}"/>
              </a:ext>
            </a:extLst>
          </p:cNvPr>
          <p:cNvSpPr>
            <a:spLocks noGrp="1"/>
          </p:cNvSpPr>
          <p:nvPr>
            <p:ph type="dt" sz="half" idx="10"/>
          </p:nvPr>
        </p:nvSpPr>
        <p:spPr/>
        <p:txBody>
          <a:bodyPr/>
          <a:lstStyle/>
          <a:p>
            <a:fld id="{23CDA09C-D629-48EE-9EEF-A16F71B0AD43}" type="datetimeFigureOut">
              <a:rPr lang="es-CO" smtClean="0"/>
              <a:t>30/12/2021</a:t>
            </a:fld>
            <a:endParaRPr lang="es-CO"/>
          </a:p>
        </p:txBody>
      </p:sp>
      <p:sp>
        <p:nvSpPr>
          <p:cNvPr id="4" name="Marcador de pie de página 3">
            <a:extLst>
              <a:ext uri="{FF2B5EF4-FFF2-40B4-BE49-F238E27FC236}">
                <a16:creationId xmlns:a16="http://schemas.microsoft.com/office/drawing/2014/main" id="{B1DCBE8D-001D-4CA5-B50A-AE8336773D13}"/>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5" name="Marcador de número de diapositiva 4">
            <a:extLst>
              <a:ext uri="{FF2B5EF4-FFF2-40B4-BE49-F238E27FC236}">
                <a16:creationId xmlns:a16="http://schemas.microsoft.com/office/drawing/2014/main" id="{079040B8-1109-4C76-88FA-8F0E440B7825}"/>
              </a:ext>
            </a:extLst>
          </p:cNvPr>
          <p:cNvSpPr>
            <a:spLocks noGrp="1"/>
          </p:cNvSpPr>
          <p:nvPr>
            <p:ph type="sldNum" sz="quarter" idx="12"/>
          </p:nvPr>
        </p:nvSpPr>
        <p:spPr>
          <a:xfrm>
            <a:off x="8610600" y="6356350"/>
            <a:ext cx="2743200" cy="365125"/>
          </a:xfrm>
          <a:prstGeom prst="rect">
            <a:avLst/>
          </a:prstGeom>
        </p:spPr>
        <p:txBody>
          <a:bodyPr/>
          <a:lstStyle/>
          <a:p>
            <a:fld id="{62283B58-8529-4211-93CE-71E2718CE77F}" type="slidenum">
              <a:rPr lang="es-CO" smtClean="0"/>
              <a:t>‹Nº›</a:t>
            </a:fld>
            <a:endParaRPr lang="es-CO"/>
          </a:p>
        </p:txBody>
      </p:sp>
    </p:spTree>
    <p:extLst>
      <p:ext uri="{BB962C8B-B14F-4D97-AF65-F5344CB8AC3E}">
        <p14:creationId xmlns:p14="http://schemas.microsoft.com/office/powerpoint/2010/main" val="33314957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2770241A-6DCE-4ACE-9EBB-B1B794AFC18B}"/>
              </a:ext>
            </a:extLst>
          </p:cNvPr>
          <p:cNvSpPr>
            <a:spLocks noGrp="1"/>
          </p:cNvSpPr>
          <p:nvPr>
            <p:ph type="dt" sz="half" idx="10"/>
          </p:nvPr>
        </p:nvSpPr>
        <p:spPr/>
        <p:txBody>
          <a:bodyPr/>
          <a:lstStyle/>
          <a:p>
            <a:fld id="{23CDA09C-D629-48EE-9EEF-A16F71B0AD43}" type="datetimeFigureOut">
              <a:rPr lang="es-CO" smtClean="0"/>
              <a:t>30/12/2021</a:t>
            </a:fld>
            <a:endParaRPr lang="es-CO"/>
          </a:p>
        </p:txBody>
      </p:sp>
      <p:sp>
        <p:nvSpPr>
          <p:cNvPr id="3" name="Marcador de pie de página 2">
            <a:extLst>
              <a:ext uri="{FF2B5EF4-FFF2-40B4-BE49-F238E27FC236}">
                <a16:creationId xmlns:a16="http://schemas.microsoft.com/office/drawing/2014/main" id="{C3CF43CA-74D4-417A-8075-C3BEAB5071EB}"/>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4" name="Marcador de número de diapositiva 3">
            <a:extLst>
              <a:ext uri="{FF2B5EF4-FFF2-40B4-BE49-F238E27FC236}">
                <a16:creationId xmlns:a16="http://schemas.microsoft.com/office/drawing/2014/main" id="{3C9D5235-5B25-47E7-B892-536DF92F9FF5}"/>
              </a:ext>
            </a:extLst>
          </p:cNvPr>
          <p:cNvSpPr>
            <a:spLocks noGrp="1"/>
          </p:cNvSpPr>
          <p:nvPr>
            <p:ph type="sldNum" sz="quarter" idx="12"/>
          </p:nvPr>
        </p:nvSpPr>
        <p:spPr>
          <a:xfrm>
            <a:off x="8610600" y="6356350"/>
            <a:ext cx="2743200" cy="365125"/>
          </a:xfrm>
          <a:prstGeom prst="rect">
            <a:avLst/>
          </a:prstGeom>
        </p:spPr>
        <p:txBody>
          <a:bodyPr/>
          <a:lstStyle/>
          <a:p>
            <a:fld id="{62283B58-8529-4211-93CE-71E2718CE77F}" type="slidenum">
              <a:rPr lang="es-CO" smtClean="0"/>
              <a:t>‹Nº›</a:t>
            </a:fld>
            <a:endParaRPr lang="es-CO"/>
          </a:p>
        </p:txBody>
      </p:sp>
    </p:spTree>
    <p:extLst>
      <p:ext uri="{BB962C8B-B14F-4D97-AF65-F5344CB8AC3E}">
        <p14:creationId xmlns:p14="http://schemas.microsoft.com/office/powerpoint/2010/main" val="2307816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59ECA1-283D-4DE1-BF58-17C8BC21BE4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0A97330C-F96B-42A0-9A35-0742FC7DF3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6C9D2DF6-B31C-43D0-B9DB-371C0B3B8D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41772B2-82E0-4C0B-824A-468C327CACDA}"/>
              </a:ext>
            </a:extLst>
          </p:cNvPr>
          <p:cNvSpPr>
            <a:spLocks noGrp="1"/>
          </p:cNvSpPr>
          <p:nvPr>
            <p:ph type="dt" sz="half" idx="10"/>
          </p:nvPr>
        </p:nvSpPr>
        <p:spPr/>
        <p:txBody>
          <a:bodyPr/>
          <a:lstStyle/>
          <a:p>
            <a:fld id="{23CDA09C-D629-48EE-9EEF-A16F71B0AD43}" type="datetimeFigureOut">
              <a:rPr lang="es-CO" smtClean="0"/>
              <a:t>30/12/2021</a:t>
            </a:fld>
            <a:endParaRPr lang="es-CO"/>
          </a:p>
        </p:txBody>
      </p:sp>
      <p:sp>
        <p:nvSpPr>
          <p:cNvPr id="6" name="Marcador de pie de página 5">
            <a:extLst>
              <a:ext uri="{FF2B5EF4-FFF2-40B4-BE49-F238E27FC236}">
                <a16:creationId xmlns:a16="http://schemas.microsoft.com/office/drawing/2014/main" id="{A3DF4213-EA54-479A-863D-83834393BCEC}"/>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C83FADCB-FC55-403A-8672-5E2AB828DE37}"/>
              </a:ext>
            </a:extLst>
          </p:cNvPr>
          <p:cNvSpPr>
            <a:spLocks noGrp="1"/>
          </p:cNvSpPr>
          <p:nvPr>
            <p:ph type="sldNum" sz="quarter" idx="12"/>
          </p:nvPr>
        </p:nvSpPr>
        <p:spPr>
          <a:xfrm>
            <a:off x="8610600" y="6356350"/>
            <a:ext cx="2743200" cy="365125"/>
          </a:xfrm>
          <a:prstGeom prst="rect">
            <a:avLst/>
          </a:prstGeom>
        </p:spPr>
        <p:txBody>
          <a:bodyPr/>
          <a:lstStyle/>
          <a:p>
            <a:fld id="{62283B58-8529-4211-93CE-71E2718CE77F}" type="slidenum">
              <a:rPr lang="es-CO" smtClean="0"/>
              <a:t>‹Nº›</a:t>
            </a:fld>
            <a:endParaRPr lang="es-CO"/>
          </a:p>
        </p:txBody>
      </p:sp>
    </p:spTree>
    <p:extLst>
      <p:ext uri="{BB962C8B-B14F-4D97-AF65-F5344CB8AC3E}">
        <p14:creationId xmlns:p14="http://schemas.microsoft.com/office/powerpoint/2010/main" val="1763991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27228B-9D4F-4FD1-90C7-E1E38194E50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7ACD7328-B1F5-4B93-8679-D37F8AF83B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6AFF14D2-C243-4152-9061-7CBEEE0609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0C34391D-29A0-43DE-AA0F-6746D3AED8CF}"/>
              </a:ext>
            </a:extLst>
          </p:cNvPr>
          <p:cNvSpPr>
            <a:spLocks noGrp="1"/>
          </p:cNvSpPr>
          <p:nvPr>
            <p:ph type="dt" sz="half" idx="10"/>
          </p:nvPr>
        </p:nvSpPr>
        <p:spPr/>
        <p:txBody>
          <a:bodyPr/>
          <a:lstStyle/>
          <a:p>
            <a:fld id="{23CDA09C-D629-48EE-9EEF-A16F71B0AD43}" type="datetimeFigureOut">
              <a:rPr lang="es-CO" smtClean="0"/>
              <a:t>30/12/2021</a:t>
            </a:fld>
            <a:endParaRPr lang="es-CO"/>
          </a:p>
        </p:txBody>
      </p:sp>
      <p:sp>
        <p:nvSpPr>
          <p:cNvPr id="6" name="Marcador de pie de página 5">
            <a:extLst>
              <a:ext uri="{FF2B5EF4-FFF2-40B4-BE49-F238E27FC236}">
                <a16:creationId xmlns:a16="http://schemas.microsoft.com/office/drawing/2014/main" id="{F1C724F4-8391-4943-85CA-FB57CBB15C6C}"/>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A429EDB9-B647-44BC-9577-398B1BE1AB5D}"/>
              </a:ext>
            </a:extLst>
          </p:cNvPr>
          <p:cNvSpPr>
            <a:spLocks noGrp="1"/>
          </p:cNvSpPr>
          <p:nvPr>
            <p:ph type="sldNum" sz="quarter" idx="12"/>
          </p:nvPr>
        </p:nvSpPr>
        <p:spPr>
          <a:xfrm>
            <a:off x="8610600" y="6356350"/>
            <a:ext cx="2743200" cy="365125"/>
          </a:xfrm>
          <a:prstGeom prst="rect">
            <a:avLst/>
          </a:prstGeom>
        </p:spPr>
        <p:txBody>
          <a:bodyPr/>
          <a:lstStyle/>
          <a:p>
            <a:fld id="{62283B58-8529-4211-93CE-71E2718CE77F}" type="slidenum">
              <a:rPr lang="es-CO" smtClean="0"/>
              <a:t>‹Nº›</a:t>
            </a:fld>
            <a:endParaRPr lang="es-CO"/>
          </a:p>
        </p:txBody>
      </p:sp>
    </p:spTree>
    <p:extLst>
      <p:ext uri="{BB962C8B-B14F-4D97-AF65-F5344CB8AC3E}">
        <p14:creationId xmlns:p14="http://schemas.microsoft.com/office/powerpoint/2010/main" val="1164024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08A2B29-9230-4614-919F-C34D871AF41F}"/>
              </a:ext>
            </a:extLst>
          </p:cNvPr>
          <p:cNvSpPr>
            <a:spLocks noGrp="1"/>
          </p:cNvSpPr>
          <p:nvPr>
            <p:ph type="title"/>
          </p:nvPr>
        </p:nvSpPr>
        <p:spPr>
          <a:xfrm>
            <a:off x="114300" y="130175"/>
            <a:ext cx="11934824" cy="479425"/>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0F4C8FCC-BB6E-4A56-A66B-DAAD2499FD18}"/>
              </a:ext>
            </a:extLst>
          </p:cNvPr>
          <p:cNvSpPr>
            <a:spLocks noGrp="1"/>
          </p:cNvSpPr>
          <p:nvPr>
            <p:ph type="body" idx="1"/>
          </p:nvPr>
        </p:nvSpPr>
        <p:spPr>
          <a:xfrm>
            <a:off x="114299" y="1253331"/>
            <a:ext cx="11934825" cy="4923632"/>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69031BDF-CCFA-49EC-BB79-12A688B25911}"/>
              </a:ext>
            </a:extLst>
          </p:cNvPr>
          <p:cNvSpPr>
            <a:spLocks noGrp="1"/>
          </p:cNvSpPr>
          <p:nvPr>
            <p:ph type="dt" sz="half" idx="2"/>
          </p:nvPr>
        </p:nvSpPr>
        <p:spPr>
          <a:xfrm>
            <a:off x="114299" y="6433343"/>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s-CO" dirty="0"/>
              <a:t>Solid OI – Pitch </a:t>
            </a:r>
            <a:r>
              <a:rPr lang="es-CO" dirty="0" err="1"/>
              <a:t>Deck</a:t>
            </a:r>
            <a:endParaRPr lang="es-CO" dirty="0"/>
          </a:p>
        </p:txBody>
      </p:sp>
      <p:cxnSp>
        <p:nvCxnSpPr>
          <p:cNvPr id="12" name="Conector recto 11">
            <a:extLst>
              <a:ext uri="{FF2B5EF4-FFF2-40B4-BE49-F238E27FC236}">
                <a16:creationId xmlns:a16="http://schemas.microsoft.com/office/drawing/2014/main" id="{8B0CFE0C-2D23-4DEF-9F33-3A754BEB8C98}"/>
              </a:ext>
            </a:extLst>
          </p:cNvPr>
          <p:cNvCxnSpPr>
            <a:cxnSpLocks/>
          </p:cNvCxnSpPr>
          <p:nvPr userDrawn="1"/>
        </p:nvCxnSpPr>
        <p:spPr>
          <a:xfrm>
            <a:off x="114299" y="6356350"/>
            <a:ext cx="11934824" cy="0"/>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31605260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2800" b="0" kern="1200">
          <a:solidFill>
            <a:schemeClr val="tx1"/>
          </a:solidFill>
          <a:latin typeface="Arial Nova Light" panose="020B0304020202020204" pitchFamily="34" charset="0"/>
          <a:ea typeface="+mj-ea"/>
          <a:cs typeface="Raav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Arial Nova Light" panose="020B03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Nova Light" panose="020B03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Nova Light" panose="020B03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Nova Light" panose="020B03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Nova Light" panose="020B03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6F56C0B0-CE2B-4528-ACCB-0BAF211F6B2E}"/>
              </a:ext>
            </a:extLst>
          </p:cNvPr>
          <p:cNvSpPr txBox="1"/>
          <p:nvPr/>
        </p:nvSpPr>
        <p:spPr>
          <a:xfrm>
            <a:off x="7860130" y="912257"/>
            <a:ext cx="2117567" cy="707886"/>
          </a:xfrm>
          <a:prstGeom prst="rect">
            <a:avLst/>
          </a:prstGeom>
          <a:noFill/>
        </p:spPr>
        <p:txBody>
          <a:bodyPr wrap="none" lIns="0" rIns="0" rtlCol="0">
            <a:spAutoFit/>
          </a:bodyPr>
          <a:lstStyle/>
          <a:p>
            <a:pPr algn="ctr"/>
            <a:r>
              <a:rPr lang="es-US" sz="4000" dirty="0">
                <a:latin typeface="Arial Nova Light" panose="020B0304020202020204" pitchFamily="34" charset="0"/>
                <a:cs typeface="Raavi" panose="020B0502040204020203" pitchFamily="34" charset="0"/>
              </a:rPr>
              <a:t>SOLID OI</a:t>
            </a:r>
            <a:endParaRPr lang="es-CO" sz="4000" dirty="0">
              <a:latin typeface="Arial Nova Light" panose="020B0304020202020204" pitchFamily="34" charset="0"/>
              <a:cs typeface="Raavi" panose="020B0502040204020203" pitchFamily="34" charset="0"/>
            </a:endParaRPr>
          </a:p>
        </p:txBody>
      </p:sp>
      <p:pic>
        <p:nvPicPr>
          <p:cNvPr id="1026" name="Picture 2" descr="white sectional couch on living room">
            <a:extLst>
              <a:ext uri="{FF2B5EF4-FFF2-40B4-BE49-F238E27FC236}">
                <a16:creationId xmlns:a16="http://schemas.microsoft.com/office/drawing/2014/main" id="{6A96F381-2398-4D0B-8E52-D7895932F2E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5249" r="1"/>
          <a:stretch/>
        </p:blipFill>
        <p:spPr bwMode="auto">
          <a:xfrm>
            <a:off x="0" y="0"/>
            <a:ext cx="5629275"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DC462B47-0346-47C6-AD28-048D18B16C08}"/>
              </a:ext>
            </a:extLst>
          </p:cNvPr>
          <p:cNvSpPr txBox="1"/>
          <p:nvPr/>
        </p:nvSpPr>
        <p:spPr>
          <a:xfrm>
            <a:off x="5751852" y="1994238"/>
            <a:ext cx="6334125" cy="646331"/>
          </a:xfrm>
          <a:prstGeom prst="rect">
            <a:avLst/>
          </a:prstGeom>
          <a:noFill/>
        </p:spPr>
        <p:txBody>
          <a:bodyPr wrap="square" lIns="0" rIns="0">
            <a:spAutoFit/>
          </a:bodyPr>
          <a:lstStyle/>
          <a:p>
            <a:pPr algn="ctr"/>
            <a:r>
              <a:rPr lang="en-US" sz="1800" spc="1500" dirty="0">
                <a:latin typeface="Arial Nova Light" panose="020B0304020202020204" pitchFamily="34" charset="0"/>
                <a:ea typeface="Noto Sans ExtraLight" panose="020B0302040504020204" pitchFamily="34" charset="0"/>
                <a:cs typeface="Raavi" panose="020B0502040204020203" pitchFamily="34" charset="0"/>
              </a:rPr>
              <a:t>The first sustainable co-living community </a:t>
            </a:r>
          </a:p>
        </p:txBody>
      </p:sp>
      <p:sp>
        <p:nvSpPr>
          <p:cNvPr id="10" name="CuadroTexto 9">
            <a:extLst>
              <a:ext uri="{FF2B5EF4-FFF2-40B4-BE49-F238E27FC236}">
                <a16:creationId xmlns:a16="http://schemas.microsoft.com/office/drawing/2014/main" id="{ECB37FDE-A7AB-4429-BF5E-3F9F69E34881}"/>
              </a:ext>
            </a:extLst>
          </p:cNvPr>
          <p:cNvSpPr txBox="1"/>
          <p:nvPr/>
        </p:nvSpPr>
        <p:spPr>
          <a:xfrm>
            <a:off x="5751851" y="4451688"/>
            <a:ext cx="6334125" cy="523220"/>
          </a:xfrm>
          <a:prstGeom prst="rect">
            <a:avLst/>
          </a:prstGeom>
          <a:noFill/>
        </p:spPr>
        <p:txBody>
          <a:bodyPr wrap="square" lIns="0" rIns="0">
            <a:spAutoFit/>
          </a:bodyPr>
          <a:lstStyle/>
          <a:p>
            <a:pPr algn="ctr"/>
            <a:endParaRPr lang="en-US" sz="1400" spc="1500" dirty="0">
              <a:latin typeface="Arial Nova Light" panose="020B0304020202020204" pitchFamily="34" charset="0"/>
              <a:ea typeface="Noto Sans ExtraLight" panose="020B0302040504020204" pitchFamily="34" charset="0"/>
              <a:cs typeface="Raavi" panose="020B0502040204020203" pitchFamily="34" charset="0"/>
            </a:endParaRPr>
          </a:p>
          <a:p>
            <a:pPr algn="ctr"/>
            <a:r>
              <a:rPr lang="en-US" sz="1400" spc="1500" dirty="0">
                <a:latin typeface="Arial Nova Light" panose="020B0304020202020204" pitchFamily="34" charset="0"/>
                <a:ea typeface="Noto Sans ExtraLight" panose="020B0302040504020204" pitchFamily="34" charset="0"/>
                <a:cs typeface="Raavi" panose="020B0502040204020203" pitchFamily="34" charset="0"/>
              </a:rPr>
              <a:t>December 2021</a:t>
            </a:r>
          </a:p>
        </p:txBody>
      </p:sp>
    </p:spTree>
    <p:extLst>
      <p:ext uri="{BB962C8B-B14F-4D97-AF65-F5344CB8AC3E}">
        <p14:creationId xmlns:p14="http://schemas.microsoft.com/office/powerpoint/2010/main" val="35357144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EF4591-26CD-41A2-B12D-28038789A5EE}"/>
              </a:ext>
            </a:extLst>
          </p:cNvPr>
          <p:cNvSpPr>
            <a:spLocks noGrp="1"/>
          </p:cNvSpPr>
          <p:nvPr>
            <p:ph type="title"/>
          </p:nvPr>
        </p:nvSpPr>
        <p:spPr/>
        <p:txBody>
          <a:bodyPr>
            <a:normAutofit/>
          </a:bodyPr>
          <a:lstStyle/>
          <a:p>
            <a:pPr algn="ctr"/>
            <a:r>
              <a:rPr lang="en-US" sz="2500" dirty="0"/>
              <a:t>How We Will Work, Live &amp; Travel</a:t>
            </a:r>
            <a:endParaRPr lang="es-CO" sz="2500" dirty="0"/>
          </a:p>
        </p:txBody>
      </p:sp>
      <p:sp>
        <p:nvSpPr>
          <p:cNvPr id="4" name="Marcador de contenido 3">
            <a:extLst>
              <a:ext uri="{FF2B5EF4-FFF2-40B4-BE49-F238E27FC236}">
                <a16:creationId xmlns:a16="http://schemas.microsoft.com/office/drawing/2014/main" id="{B1EED811-FC07-4569-8FAF-92055822D3AB}"/>
              </a:ext>
            </a:extLst>
          </p:cNvPr>
          <p:cNvSpPr>
            <a:spLocks noGrp="1"/>
          </p:cNvSpPr>
          <p:nvPr>
            <p:ph idx="11"/>
          </p:nvPr>
        </p:nvSpPr>
        <p:spPr>
          <a:xfrm>
            <a:off x="114299" y="812903"/>
            <a:ext cx="11934825" cy="843177"/>
          </a:xfrm>
        </p:spPr>
        <p:txBody>
          <a:bodyPr>
            <a:noAutofit/>
          </a:bodyPr>
          <a:lstStyle/>
          <a:p>
            <a:pPr algn="ctr"/>
            <a:r>
              <a:rPr lang="en-US" dirty="0"/>
              <a:t>10 years – NEW WORK/ LEISURE/ LIVING/ TRAVEL HABITS LOOKING FOR WELLBEING &amp; SUSTAINABILITY – NEW TECHOLOGIES – EVER FASTER TELECOM, METAVERSE</a:t>
            </a:r>
            <a:endParaRPr lang="es-CO" dirty="0"/>
          </a:p>
        </p:txBody>
      </p:sp>
      <p:sp>
        <p:nvSpPr>
          <p:cNvPr id="45" name="Rectángulo 44">
            <a:extLst>
              <a:ext uri="{FF2B5EF4-FFF2-40B4-BE49-F238E27FC236}">
                <a16:creationId xmlns:a16="http://schemas.microsoft.com/office/drawing/2014/main" id="{C1D91978-337C-49D1-8213-357927DD7DF5}"/>
              </a:ext>
            </a:extLst>
          </p:cNvPr>
          <p:cNvSpPr/>
          <p:nvPr/>
        </p:nvSpPr>
        <p:spPr>
          <a:xfrm>
            <a:off x="7105335" y="2114440"/>
            <a:ext cx="4772967" cy="3866576"/>
          </a:xfrm>
          <a:prstGeom prst="rect">
            <a:avLst/>
          </a:prstGeom>
          <a:solidFill>
            <a:srgbClr val="E2F0D9"/>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lumMod val="50000"/>
                    <a:lumOff val="50000"/>
                  </a:schemeClr>
                </a:solidFill>
              </a:rPr>
              <a:t>… We will have 1 BILLION “KNOWMADS” in 2032 seeking to live and work anywhere characterized by shifting attitudes towards wellbeing, flexibility and openness toward</a:t>
            </a:r>
          </a:p>
        </p:txBody>
      </p:sp>
      <p:sp>
        <p:nvSpPr>
          <p:cNvPr id="22" name="Rectángulo 21">
            <a:extLst>
              <a:ext uri="{FF2B5EF4-FFF2-40B4-BE49-F238E27FC236}">
                <a16:creationId xmlns:a16="http://schemas.microsoft.com/office/drawing/2014/main" id="{11D4F1F6-B49D-4303-AFE0-DAD4AB5B0D07}"/>
              </a:ext>
            </a:extLst>
          </p:cNvPr>
          <p:cNvSpPr/>
          <p:nvPr/>
        </p:nvSpPr>
        <p:spPr>
          <a:xfrm>
            <a:off x="1070295" y="2124600"/>
            <a:ext cx="4772967" cy="3866576"/>
          </a:xfrm>
          <a:prstGeom prst="rect">
            <a:avLst/>
          </a:prstGeom>
          <a:solidFill>
            <a:srgbClr val="E2F0D9"/>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lumMod val="50000"/>
                    <a:lumOff val="50000"/>
                  </a:schemeClr>
                </a:solidFill>
              </a:rPr>
              <a:t>Huge market demand and growing for flex-living, wellbeing and sustainable</a:t>
            </a:r>
          </a:p>
        </p:txBody>
      </p:sp>
    </p:spTree>
    <p:extLst>
      <p:ext uri="{BB962C8B-B14F-4D97-AF65-F5344CB8AC3E}">
        <p14:creationId xmlns:p14="http://schemas.microsoft.com/office/powerpoint/2010/main" val="2604265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89F63FF6-E45A-4803-91E4-F41D8667D41F}"/>
              </a:ext>
            </a:extLst>
          </p:cNvPr>
          <p:cNvSpPr>
            <a:spLocks noGrp="1"/>
          </p:cNvSpPr>
          <p:nvPr>
            <p:ph type="title"/>
          </p:nvPr>
        </p:nvSpPr>
        <p:spPr/>
        <p:txBody>
          <a:bodyPr>
            <a:noAutofit/>
          </a:bodyPr>
          <a:lstStyle/>
          <a:p>
            <a:r>
              <a:rPr lang="es-US" sz="2500" dirty="0"/>
              <a:t>A </a:t>
            </a:r>
            <a:r>
              <a:rPr lang="es-US" sz="2500" dirty="0" err="1"/>
              <a:t>roaring</a:t>
            </a:r>
            <a:r>
              <a:rPr lang="es-US" sz="2500" dirty="0"/>
              <a:t> </a:t>
            </a:r>
            <a:r>
              <a:rPr lang="es-US" sz="2500" dirty="0" err="1"/>
              <a:t>demand</a:t>
            </a:r>
            <a:r>
              <a:rPr lang="es-US" sz="2500" dirty="0"/>
              <a:t> </a:t>
            </a:r>
            <a:r>
              <a:rPr lang="es-US" sz="2500" dirty="0" err="1"/>
              <a:t>for</a:t>
            </a:r>
            <a:r>
              <a:rPr lang="es-US" sz="2500" dirty="0"/>
              <a:t> </a:t>
            </a:r>
            <a:r>
              <a:rPr lang="es-US" sz="2500" dirty="0" err="1"/>
              <a:t>sustainable</a:t>
            </a:r>
            <a:r>
              <a:rPr lang="es-US" sz="2500" dirty="0"/>
              <a:t>,</a:t>
            </a:r>
            <a:r>
              <a:rPr lang="en-US" sz="2500" dirty="0"/>
              <a:t> convenient, social, and flexible housing</a:t>
            </a:r>
            <a:endParaRPr lang="es-CO" sz="2500" dirty="0"/>
          </a:p>
        </p:txBody>
      </p:sp>
      <p:sp>
        <p:nvSpPr>
          <p:cNvPr id="8" name="Marcador de contenido 7">
            <a:extLst>
              <a:ext uri="{FF2B5EF4-FFF2-40B4-BE49-F238E27FC236}">
                <a16:creationId xmlns:a16="http://schemas.microsoft.com/office/drawing/2014/main" id="{87042D4B-5390-49F8-9B49-7DC187C28154}"/>
              </a:ext>
            </a:extLst>
          </p:cNvPr>
          <p:cNvSpPr>
            <a:spLocks noGrp="1"/>
          </p:cNvSpPr>
          <p:nvPr>
            <p:ph idx="11"/>
          </p:nvPr>
        </p:nvSpPr>
        <p:spPr/>
        <p:txBody>
          <a:bodyPr>
            <a:normAutofit lnSpcReduction="10000"/>
          </a:bodyPr>
          <a:lstStyle/>
          <a:p>
            <a:r>
              <a:rPr lang="es-US" dirty="0"/>
              <a:t>A </a:t>
            </a:r>
            <a:r>
              <a:rPr lang="es-US" dirty="0" err="1"/>
              <a:t>value</a:t>
            </a:r>
            <a:r>
              <a:rPr lang="es-US" dirty="0"/>
              <a:t> </a:t>
            </a:r>
            <a:r>
              <a:rPr lang="es-US" dirty="0" err="1"/>
              <a:t>proposition</a:t>
            </a:r>
            <a:r>
              <a:rPr lang="es-US" dirty="0"/>
              <a:t> </a:t>
            </a:r>
            <a:r>
              <a:rPr lang="es-US" dirty="0" err="1"/>
              <a:t>for</a:t>
            </a:r>
            <a:r>
              <a:rPr lang="es-US" dirty="0"/>
              <a:t> a </a:t>
            </a:r>
            <a:r>
              <a:rPr lang="es-US" dirty="0" err="1"/>
              <a:t>whole</a:t>
            </a:r>
            <a:r>
              <a:rPr lang="es-US" dirty="0"/>
              <a:t> new </a:t>
            </a:r>
            <a:r>
              <a:rPr lang="es-US" dirty="0" err="1"/>
              <a:t>way</a:t>
            </a:r>
            <a:r>
              <a:rPr lang="es-US" dirty="0"/>
              <a:t> </a:t>
            </a:r>
            <a:r>
              <a:rPr lang="es-US" dirty="0" err="1"/>
              <a:t>of</a:t>
            </a:r>
            <a:r>
              <a:rPr lang="es-US" dirty="0"/>
              <a:t> </a:t>
            </a:r>
            <a:r>
              <a:rPr lang="es-US" dirty="0" err="1"/>
              <a:t>life</a:t>
            </a:r>
            <a:endParaRPr lang="es-CO" dirty="0"/>
          </a:p>
        </p:txBody>
      </p:sp>
      <p:sp>
        <p:nvSpPr>
          <p:cNvPr id="17" name="CuadroTexto 16">
            <a:extLst>
              <a:ext uri="{FF2B5EF4-FFF2-40B4-BE49-F238E27FC236}">
                <a16:creationId xmlns:a16="http://schemas.microsoft.com/office/drawing/2014/main" id="{6923EBE1-3D00-4434-BA6E-5BEBDEEED0F4}"/>
              </a:ext>
            </a:extLst>
          </p:cNvPr>
          <p:cNvSpPr txBox="1"/>
          <p:nvPr/>
        </p:nvSpPr>
        <p:spPr>
          <a:xfrm>
            <a:off x="113270" y="6481604"/>
            <a:ext cx="6104238" cy="246221"/>
          </a:xfrm>
          <a:prstGeom prst="rect">
            <a:avLst/>
          </a:prstGeom>
          <a:noFill/>
        </p:spPr>
        <p:txBody>
          <a:bodyPr wrap="square">
            <a:spAutoFit/>
          </a:bodyPr>
          <a:lstStyle>
            <a:defPPr>
              <a:defRPr lang="es-CO"/>
            </a:defPPr>
            <a:lvl1pPr>
              <a:defRPr>
                <a:latin typeface="Arial Nova Light" panose="020B0304020202020204" pitchFamily="34" charset="0"/>
              </a:defRPr>
            </a:lvl1pPr>
          </a:lstStyle>
          <a:p>
            <a:r>
              <a:rPr lang="en-US" sz="1000" dirty="0"/>
              <a:t>*LIVING AS A SERVICE</a:t>
            </a:r>
          </a:p>
        </p:txBody>
      </p:sp>
      <p:sp>
        <p:nvSpPr>
          <p:cNvPr id="6" name="Triángulo isósceles 5">
            <a:extLst>
              <a:ext uri="{FF2B5EF4-FFF2-40B4-BE49-F238E27FC236}">
                <a16:creationId xmlns:a16="http://schemas.microsoft.com/office/drawing/2014/main" id="{679FF2E1-E247-4460-9D33-F0251A157668}"/>
              </a:ext>
            </a:extLst>
          </p:cNvPr>
          <p:cNvSpPr/>
          <p:nvPr/>
        </p:nvSpPr>
        <p:spPr>
          <a:xfrm>
            <a:off x="1367488" y="3484610"/>
            <a:ext cx="1371600" cy="1371600"/>
          </a:xfrm>
          <a:prstGeom prst="triangle">
            <a:avLst/>
          </a:prstGeom>
          <a:solidFill>
            <a:srgbClr val="E2F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767676"/>
              </a:solidFill>
            </a:endParaRPr>
          </a:p>
        </p:txBody>
      </p:sp>
      <p:sp>
        <p:nvSpPr>
          <p:cNvPr id="7" name="Triángulo isósceles 6">
            <a:extLst>
              <a:ext uri="{FF2B5EF4-FFF2-40B4-BE49-F238E27FC236}">
                <a16:creationId xmlns:a16="http://schemas.microsoft.com/office/drawing/2014/main" id="{200F0D42-E410-431E-9FDA-BBC2118179BA}"/>
              </a:ext>
            </a:extLst>
          </p:cNvPr>
          <p:cNvSpPr/>
          <p:nvPr/>
        </p:nvSpPr>
        <p:spPr>
          <a:xfrm>
            <a:off x="2739088" y="3484610"/>
            <a:ext cx="1371600" cy="1371600"/>
          </a:xfrm>
          <a:prstGeom prst="triangle">
            <a:avLst/>
          </a:prstGeom>
          <a:solidFill>
            <a:srgbClr val="E2F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767676"/>
              </a:solidFill>
            </a:endParaRPr>
          </a:p>
        </p:txBody>
      </p:sp>
      <p:sp>
        <p:nvSpPr>
          <p:cNvPr id="9" name="Triángulo isósceles 8">
            <a:extLst>
              <a:ext uri="{FF2B5EF4-FFF2-40B4-BE49-F238E27FC236}">
                <a16:creationId xmlns:a16="http://schemas.microsoft.com/office/drawing/2014/main" id="{2A7E5F47-D4AA-41D0-9C3A-8E28A318415C}"/>
              </a:ext>
            </a:extLst>
          </p:cNvPr>
          <p:cNvSpPr/>
          <p:nvPr/>
        </p:nvSpPr>
        <p:spPr>
          <a:xfrm>
            <a:off x="2053288" y="2113010"/>
            <a:ext cx="1371600" cy="1371600"/>
          </a:xfrm>
          <a:prstGeom prst="triangle">
            <a:avLst/>
          </a:prstGeom>
          <a:solidFill>
            <a:srgbClr val="E2F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767676"/>
              </a:solidFill>
            </a:endParaRPr>
          </a:p>
        </p:txBody>
      </p:sp>
      <p:sp>
        <p:nvSpPr>
          <p:cNvPr id="10" name="CuadroTexto 9">
            <a:extLst>
              <a:ext uri="{FF2B5EF4-FFF2-40B4-BE49-F238E27FC236}">
                <a16:creationId xmlns:a16="http://schemas.microsoft.com/office/drawing/2014/main" id="{89849AFD-880E-4909-9350-90E98A16E13F}"/>
              </a:ext>
            </a:extLst>
          </p:cNvPr>
          <p:cNvSpPr txBox="1"/>
          <p:nvPr/>
        </p:nvSpPr>
        <p:spPr>
          <a:xfrm>
            <a:off x="2154202" y="3115278"/>
            <a:ext cx="1169773" cy="369332"/>
          </a:xfrm>
          <a:prstGeom prst="rect">
            <a:avLst/>
          </a:prstGeom>
          <a:noFill/>
        </p:spPr>
        <p:txBody>
          <a:bodyPr wrap="square" rtlCol="0">
            <a:spAutoFit/>
          </a:bodyPr>
          <a:lstStyle/>
          <a:p>
            <a:pPr algn="ctr"/>
            <a:r>
              <a:rPr lang="es-US" dirty="0">
                <a:solidFill>
                  <a:srgbClr val="767676"/>
                </a:solidFill>
              </a:rPr>
              <a:t>TRAVEL</a:t>
            </a:r>
            <a:endParaRPr lang="es-CO" dirty="0">
              <a:solidFill>
                <a:srgbClr val="767676"/>
              </a:solidFill>
            </a:endParaRPr>
          </a:p>
        </p:txBody>
      </p:sp>
      <p:sp>
        <p:nvSpPr>
          <p:cNvPr id="11" name="CuadroTexto 10">
            <a:extLst>
              <a:ext uri="{FF2B5EF4-FFF2-40B4-BE49-F238E27FC236}">
                <a16:creationId xmlns:a16="http://schemas.microsoft.com/office/drawing/2014/main" id="{28E3DCB1-4E81-4FB8-8864-213F95B60DE5}"/>
              </a:ext>
            </a:extLst>
          </p:cNvPr>
          <p:cNvSpPr txBox="1"/>
          <p:nvPr/>
        </p:nvSpPr>
        <p:spPr>
          <a:xfrm>
            <a:off x="1468401" y="4486878"/>
            <a:ext cx="1169773" cy="369332"/>
          </a:xfrm>
          <a:prstGeom prst="rect">
            <a:avLst/>
          </a:prstGeom>
          <a:noFill/>
        </p:spPr>
        <p:txBody>
          <a:bodyPr wrap="square" rtlCol="0">
            <a:spAutoFit/>
          </a:bodyPr>
          <a:lstStyle/>
          <a:p>
            <a:pPr algn="ctr"/>
            <a:r>
              <a:rPr lang="es-US" dirty="0">
                <a:solidFill>
                  <a:srgbClr val="767676"/>
                </a:solidFill>
              </a:rPr>
              <a:t>WORK</a:t>
            </a:r>
            <a:endParaRPr lang="es-CO" dirty="0">
              <a:solidFill>
                <a:srgbClr val="767676"/>
              </a:solidFill>
            </a:endParaRPr>
          </a:p>
        </p:txBody>
      </p:sp>
      <p:sp>
        <p:nvSpPr>
          <p:cNvPr id="12" name="CuadroTexto 11">
            <a:extLst>
              <a:ext uri="{FF2B5EF4-FFF2-40B4-BE49-F238E27FC236}">
                <a16:creationId xmlns:a16="http://schemas.microsoft.com/office/drawing/2014/main" id="{063BBE64-7E74-46C7-A6BA-BFDF62DD3AFC}"/>
              </a:ext>
            </a:extLst>
          </p:cNvPr>
          <p:cNvSpPr txBox="1"/>
          <p:nvPr/>
        </p:nvSpPr>
        <p:spPr>
          <a:xfrm>
            <a:off x="2840001" y="4486878"/>
            <a:ext cx="1169773" cy="369332"/>
          </a:xfrm>
          <a:prstGeom prst="rect">
            <a:avLst/>
          </a:prstGeom>
          <a:noFill/>
        </p:spPr>
        <p:txBody>
          <a:bodyPr wrap="square" rtlCol="0">
            <a:spAutoFit/>
          </a:bodyPr>
          <a:lstStyle/>
          <a:p>
            <a:pPr algn="ctr"/>
            <a:r>
              <a:rPr lang="es-US" dirty="0">
                <a:solidFill>
                  <a:srgbClr val="767676"/>
                </a:solidFill>
              </a:rPr>
              <a:t>LIVE</a:t>
            </a:r>
            <a:endParaRPr lang="es-CO" dirty="0">
              <a:solidFill>
                <a:srgbClr val="767676"/>
              </a:solidFill>
            </a:endParaRPr>
          </a:p>
        </p:txBody>
      </p:sp>
      <p:sp>
        <p:nvSpPr>
          <p:cNvPr id="13" name="CuadroTexto 12">
            <a:extLst>
              <a:ext uri="{FF2B5EF4-FFF2-40B4-BE49-F238E27FC236}">
                <a16:creationId xmlns:a16="http://schemas.microsoft.com/office/drawing/2014/main" id="{9FC3482E-31F9-43C4-AB2B-BE9D36362848}"/>
              </a:ext>
            </a:extLst>
          </p:cNvPr>
          <p:cNvSpPr txBox="1"/>
          <p:nvPr/>
        </p:nvSpPr>
        <p:spPr>
          <a:xfrm>
            <a:off x="647707" y="3299944"/>
            <a:ext cx="1237735" cy="369332"/>
          </a:xfrm>
          <a:prstGeom prst="rect">
            <a:avLst/>
          </a:prstGeom>
          <a:noFill/>
        </p:spPr>
        <p:txBody>
          <a:bodyPr wrap="square" rtlCol="0">
            <a:spAutoFit/>
          </a:bodyPr>
          <a:lstStyle/>
          <a:p>
            <a:r>
              <a:rPr lang="es-US" dirty="0">
                <a:solidFill>
                  <a:srgbClr val="767676"/>
                </a:solidFill>
              </a:rPr>
              <a:t>FLEXIBILITY</a:t>
            </a:r>
            <a:endParaRPr lang="es-CO" dirty="0">
              <a:solidFill>
                <a:srgbClr val="767676"/>
              </a:solidFill>
            </a:endParaRPr>
          </a:p>
        </p:txBody>
      </p:sp>
      <p:sp>
        <p:nvSpPr>
          <p:cNvPr id="14" name="CuadroTexto 13">
            <a:extLst>
              <a:ext uri="{FF2B5EF4-FFF2-40B4-BE49-F238E27FC236}">
                <a16:creationId xmlns:a16="http://schemas.microsoft.com/office/drawing/2014/main" id="{5849BCD3-DA4B-4186-9480-67C659845449}"/>
              </a:ext>
            </a:extLst>
          </p:cNvPr>
          <p:cNvSpPr txBox="1"/>
          <p:nvPr/>
        </p:nvSpPr>
        <p:spPr>
          <a:xfrm>
            <a:off x="3592734" y="3298578"/>
            <a:ext cx="1687727" cy="369332"/>
          </a:xfrm>
          <a:prstGeom prst="rect">
            <a:avLst/>
          </a:prstGeom>
          <a:noFill/>
        </p:spPr>
        <p:txBody>
          <a:bodyPr wrap="square" rtlCol="0">
            <a:spAutoFit/>
          </a:bodyPr>
          <a:lstStyle/>
          <a:p>
            <a:r>
              <a:rPr lang="es-US" dirty="0">
                <a:solidFill>
                  <a:srgbClr val="767676"/>
                </a:solidFill>
              </a:rPr>
              <a:t>AFFORDABILITY</a:t>
            </a:r>
            <a:endParaRPr lang="es-CO" dirty="0">
              <a:solidFill>
                <a:srgbClr val="767676"/>
              </a:solidFill>
            </a:endParaRPr>
          </a:p>
        </p:txBody>
      </p:sp>
      <p:sp>
        <p:nvSpPr>
          <p:cNvPr id="15" name="CuadroTexto 14">
            <a:extLst>
              <a:ext uri="{FF2B5EF4-FFF2-40B4-BE49-F238E27FC236}">
                <a16:creationId xmlns:a16="http://schemas.microsoft.com/office/drawing/2014/main" id="{E2CB3DD7-AACD-4658-BA40-6CB74C2DC29D}"/>
              </a:ext>
            </a:extLst>
          </p:cNvPr>
          <p:cNvSpPr txBox="1"/>
          <p:nvPr/>
        </p:nvSpPr>
        <p:spPr>
          <a:xfrm>
            <a:off x="1945681" y="4862401"/>
            <a:ext cx="1687727" cy="369332"/>
          </a:xfrm>
          <a:prstGeom prst="rect">
            <a:avLst/>
          </a:prstGeom>
          <a:noFill/>
        </p:spPr>
        <p:txBody>
          <a:bodyPr wrap="square" rtlCol="0">
            <a:spAutoFit/>
          </a:bodyPr>
          <a:lstStyle/>
          <a:p>
            <a:pPr algn="ctr"/>
            <a:r>
              <a:rPr lang="es-US" dirty="0">
                <a:solidFill>
                  <a:srgbClr val="767676"/>
                </a:solidFill>
              </a:rPr>
              <a:t>WELLNESS</a:t>
            </a:r>
            <a:endParaRPr lang="es-CO" dirty="0">
              <a:solidFill>
                <a:srgbClr val="767676"/>
              </a:solidFill>
            </a:endParaRPr>
          </a:p>
        </p:txBody>
      </p:sp>
      <p:sp>
        <p:nvSpPr>
          <p:cNvPr id="18" name="CuadroTexto 17">
            <a:extLst>
              <a:ext uri="{FF2B5EF4-FFF2-40B4-BE49-F238E27FC236}">
                <a16:creationId xmlns:a16="http://schemas.microsoft.com/office/drawing/2014/main" id="{25FB2180-432D-49F2-B4E3-440741FFF606}"/>
              </a:ext>
            </a:extLst>
          </p:cNvPr>
          <p:cNvSpPr txBox="1"/>
          <p:nvPr/>
        </p:nvSpPr>
        <p:spPr>
          <a:xfrm>
            <a:off x="6134107" y="1859339"/>
            <a:ext cx="5618204" cy="3139321"/>
          </a:xfrm>
          <a:prstGeom prst="rect">
            <a:avLst/>
          </a:prstGeom>
          <a:noFill/>
        </p:spPr>
        <p:txBody>
          <a:bodyPr wrap="square">
            <a:spAutoFit/>
          </a:bodyPr>
          <a:lstStyle/>
          <a:p>
            <a:r>
              <a:rPr lang="en-US" dirty="0">
                <a:solidFill>
                  <a:srgbClr val="505050"/>
                </a:solidFill>
                <a:latin typeface="Arial Nova Light" panose="020B0304020202020204" pitchFamily="34" charset="0"/>
              </a:rPr>
              <a:t>The </a:t>
            </a:r>
            <a:r>
              <a:rPr lang="en-US" b="1" dirty="0">
                <a:solidFill>
                  <a:srgbClr val="505050"/>
                </a:solidFill>
                <a:latin typeface="Arial Nova Light" panose="020B0304020202020204" pitchFamily="34" charset="0"/>
              </a:rPr>
              <a:t>Solid OI Project </a:t>
            </a:r>
            <a:r>
              <a:rPr lang="en-US" dirty="0">
                <a:solidFill>
                  <a:srgbClr val="505050"/>
                </a:solidFill>
                <a:latin typeface="Arial Nova Light" panose="020B0304020202020204" pitchFamily="34" charset="0"/>
              </a:rPr>
              <a:t>design, build, finance and operate flexible, affordable and wellness-minded housing options for the new urban “live, work and travel” lifestyles . </a:t>
            </a:r>
          </a:p>
          <a:p>
            <a:endParaRPr lang="en-US" dirty="0">
              <a:solidFill>
                <a:srgbClr val="505050"/>
              </a:solidFill>
              <a:latin typeface="Arial Nova Light" panose="020B0304020202020204" pitchFamily="34" charset="0"/>
            </a:endParaRPr>
          </a:p>
          <a:p>
            <a:r>
              <a:rPr lang="en-US" dirty="0">
                <a:solidFill>
                  <a:srgbClr val="505050"/>
                </a:solidFill>
                <a:latin typeface="Arial Nova Light" panose="020B0304020202020204" pitchFamily="34" charset="0"/>
              </a:rPr>
              <a:t>Our aim is to build a global urban living as a service (Laas) community that fits the needs of the fast growing digital, remote and knowledgeable workforce while contributing to build more sustainable cities.</a:t>
            </a:r>
          </a:p>
          <a:p>
            <a:endParaRPr lang="en-US" dirty="0">
              <a:solidFill>
                <a:srgbClr val="505050"/>
              </a:solidFill>
              <a:latin typeface="Arial Nova Light" panose="020B0304020202020204" pitchFamily="34" charset="0"/>
            </a:endParaRPr>
          </a:p>
          <a:p>
            <a:r>
              <a:rPr lang="en-US" dirty="0">
                <a:solidFill>
                  <a:srgbClr val="505050"/>
                </a:solidFill>
                <a:latin typeface="Arial Nova Light" panose="020B0304020202020204" pitchFamily="34" charset="0"/>
              </a:rPr>
              <a:t>Here’s how we envision that to happen.</a:t>
            </a:r>
            <a:endParaRPr lang="es-CO" dirty="0">
              <a:solidFill>
                <a:srgbClr val="505050"/>
              </a:solidFill>
              <a:latin typeface="Arial Nova Light" panose="020B0304020202020204" pitchFamily="34" charset="0"/>
            </a:endParaRPr>
          </a:p>
        </p:txBody>
      </p:sp>
    </p:spTree>
    <p:extLst>
      <p:ext uri="{BB962C8B-B14F-4D97-AF65-F5344CB8AC3E}">
        <p14:creationId xmlns:p14="http://schemas.microsoft.com/office/powerpoint/2010/main" val="620712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137599-6ECE-4375-A111-CAEF4608B782}"/>
              </a:ext>
            </a:extLst>
          </p:cNvPr>
          <p:cNvSpPr>
            <a:spLocks noGrp="1"/>
          </p:cNvSpPr>
          <p:nvPr>
            <p:ph type="title"/>
          </p:nvPr>
        </p:nvSpPr>
        <p:spPr/>
        <p:txBody>
          <a:bodyPr>
            <a:noAutofit/>
          </a:bodyPr>
          <a:lstStyle/>
          <a:p>
            <a:r>
              <a:rPr lang="en-US" sz="2500" dirty="0"/>
              <a:t>To deliver our value proposition to our customers we guarantee a strong and systematic approach all along our value chain</a:t>
            </a:r>
          </a:p>
        </p:txBody>
      </p:sp>
      <p:sp>
        <p:nvSpPr>
          <p:cNvPr id="18" name="Flecha: pentágono 17">
            <a:extLst>
              <a:ext uri="{FF2B5EF4-FFF2-40B4-BE49-F238E27FC236}">
                <a16:creationId xmlns:a16="http://schemas.microsoft.com/office/drawing/2014/main" id="{D1FB791C-6A7C-4FDA-BD2B-82FC55E458CE}"/>
              </a:ext>
            </a:extLst>
          </p:cNvPr>
          <p:cNvSpPr/>
          <p:nvPr/>
        </p:nvSpPr>
        <p:spPr>
          <a:xfrm>
            <a:off x="616017" y="1542836"/>
            <a:ext cx="10915047" cy="143756"/>
          </a:xfrm>
          <a:prstGeom prst="homePlat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CuadroTexto 18">
            <a:extLst>
              <a:ext uri="{FF2B5EF4-FFF2-40B4-BE49-F238E27FC236}">
                <a16:creationId xmlns:a16="http://schemas.microsoft.com/office/drawing/2014/main" id="{8F308539-5F26-4E30-90B0-24C0A7D26FAC}"/>
              </a:ext>
            </a:extLst>
          </p:cNvPr>
          <p:cNvSpPr txBox="1"/>
          <p:nvPr/>
        </p:nvSpPr>
        <p:spPr>
          <a:xfrm>
            <a:off x="597669" y="1805893"/>
            <a:ext cx="2011680" cy="2286000"/>
          </a:xfrm>
          <a:prstGeom prst="rect">
            <a:avLst/>
          </a:prstGeom>
          <a:noFill/>
        </p:spPr>
        <p:txBody>
          <a:bodyPr wrap="square">
            <a:noAutofit/>
          </a:bodyPr>
          <a:lstStyle/>
          <a:p>
            <a:r>
              <a:rPr lang="en-US" sz="1300" dirty="0">
                <a:latin typeface="Arial Nova Light" panose="020B0304020202020204" pitchFamily="34" charset="0"/>
                <a:ea typeface="+mj-ea"/>
                <a:cs typeface="Raavi" panose="020B0502040204020203" pitchFamily="34" charset="0"/>
              </a:rPr>
              <a:t>We source potential investments locating legacy real estate under market value but with high potential to be transformed in low carbon co-living areas.</a:t>
            </a:r>
          </a:p>
        </p:txBody>
      </p:sp>
      <p:sp>
        <p:nvSpPr>
          <p:cNvPr id="20" name="CuadroTexto 19">
            <a:extLst>
              <a:ext uri="{FF2B5EF4-FFF2-40B4-BE49-F238E27FC236}">
                <a16:creationId xmlns:a16="http://schemas.microsoft.com/office/drawing/2014/main" id="{90B76320-FC72-4AB1-B1BC-8A85289A2D4D}"/>
              </a:ext>
            </a:extLst>
          </p:cNvPr>
          <p:cNvSpPr txBox="1"/>
          <p:nvPr/>
        </p:nvSpPr>
        <p:spPr>
          <a:xfrm>
            <a:off x="2820322" y="1805893"/>
            <a:ext cx="2011680" cy="2286000"/>
          </a:xfrm>
          <a:prstGeom prst="rect">
            <a:avLst/>
          </a:prstGeom>
          <a:noFill/>
        </p:spPr>
        <p:txBody>
          <a:bodyPr wrap="square">
            <a:noAutofit/>
          </a:bodyPr>
          <a:lstStyle/>
          <a:p>
            <a:r>
              <a:rPr lang="en-US" sz="1300" dirty="0">
                <a:latin typeface="Arial Nova Light" panose="020B0304020202020204" pitchFamily="34" charset="0"/>
                <a:ea typeface="+mj-ea"/>
                <a:cs typeface="Raavi" panose="020B0502040204020203" pitchFamily="34" charset="0"/>
              </a:rPr>
              <a:t>We reengineer the asset into a high-performance and wellness oriented co-living building fitting all the needs of the new ways of living and working of our community.</a:t>
            </a:r>
          </a:p>
        </p:txBody>
      </p:sp>
      <p:sp>
        <p:nvSpPr>
          <p:cNvPr id="22" name="CuadroTexto 21">
            <a:extLst>
              <a:ext uri="{FF2B5EF4-FFF2-40B4-BE49-F238E27FC236}">
                <a16:creationId xmlns:a16="http://schemas.microsoft.com/office/drawing/2014/main" id="{93D02625-474B-4100-A14B-CEB7525536DB}"/>
              </a:ext>
            </a:extLst>
          </p:cNvPr>
          <p:cNvSpPr txBox="1"/>
          <p:nvPr/>
        </p:nvSpPr>
        <p:spPr>
          <a:xfrm>
            <a:off x="7265628" y="1805893"/>
            <a:ext cx="2011680" cy="2286000"/>
          </a:xfrm>
          <a:prstGeom prst="rect">
            <a:avLst/>
          </a:prstGeom>
          <a:noFill/>
        </p:spPr>
        <p:txBody>
          <a:bodyPr wrap="square">
            <a:noAutofit/>
          </a:bodyPr>
          <a:lstStyle/>
          <a:p>
            <a:r>
              <a:rPr lang="en-US" sz="1300" dirty="0">
                <a:latin typeface="Arial Nova Light" panose="020B0304020202020204" pitchFamily="34" charset="0"/>
                <a:ea typeface="+mj-ea"/>
                <a:cs typeface="Raavi" panose="020B0502040204020203" pitchFamily="34" charset="0"/>
              </a:rPr>
              <a:t>We operate the co-living facility ensuring a sound experience that cover all the needs of our users and improving their quality of life in the cities.</a:t>
            </a:r>
          </a:p>
        </p:txBody>
      </p:sp>
      <p:sp>
        <p:nvSpPr>
          <p:cNvPr id="23" name="CuadroTexto 22">
            <a:extLst>
              <a:ext uri="{FF2B5EF4-FFF2-40B4-BE49-F238E27FC236}">
                <a16:creationId xmlns:a16="http://schemas.microsoft.com/office/drawing/2014/main" id="{3227AC8E-EBE4-4BDD-ADAE-4A120416BC84}"/>
              </a:ext>
            </a:extLst>
          </p:cNvPr>
          <p:cNvSpPr txBox="1"/>
          <p:nvPr/>
        </p:nvSpPr>
        <p:spPr>
          <a:xfrm>
            <a:off x="9488281" y="1805893"/>
            <a:ext cx="2011680" cy="2286000"/>
          </a:xfrm>
          <a:prstGeom prst="rect">
            <a:avLst/>
          </a:prstGeom>
          <a:noFill/>
        </p:spPr>
        <p:txBody>
          <a:bodyPr wrap="square">
            <a:noAutofit/>
          </a:bodyPr>
          <a:lstStyle/>
          <a:p>
            <a:r>
              <a:rPr lang="en-US" sz="1300" dirty="0">
                <a:latin typeface="Arial Nova Light" panose="020B0304020202020204" pitchFamily="34" charset="0"/>
                <a:ea typeface="+mj-ea"/>
                <a:cs typeface="Raavi" panose="020B0502040204020203" pitchFamily="34" charset="0"/>
              </a:rPr>
              <a:t>We continuously improve our facilities to maintain the highest wellness and sustainability standards making sure our community has the highest quality of life and our investments improve their value over time.</a:t>
            </a:r>
          </a:p>
        </p:txBody>
      </p:sp>
      <p:sp>
        <p:nvSpPr>
          <p:cNvPr id="24" name="CuadroTexto 23">
            <a:extLst>
              <a:ext uri="{FF2B5EF4-FFF2-40B4-BE49-F238E27FC236}">
                <a16:creationId xmlns:a16="http://schemas.microsoft.com/office/drawing/2014/main" id="{4422232B-4730-4159-AA36-6CE00C4E011F}"/>
              </a:ext>
            </a:extLst>
          </p:cNvPr>
          <p:cNvSpPr txBox="1"/>
          <p:nvPr/>
        </p:nvSpPr>
        <p:spPr>
          <a:xfrm>
            <a:off x="5042975" y="1805893"/>
            <a:ext cx="2011680" cy="2286000"/>
          </a:xfrm>
          <a:prstGeom prst="rect">
            <a:avLst/>
          </a:prstGeom>
          <a:noFill/>
        </p:spPr>
        <p:txBody>
          <a:bodyPr wrap="square">
            <a:noAutofit/>
          </a:bodyPr>
          <a:lstStyle/>
          <a:p>
            <a:r>
              <a:rPr lang="en-US" sz="1300" dirty="0">
                <a:latin typeface="Arial Nova Light" panose="020B0304020202020204" pitchFamily="34" charset="0"/>
                <a:ea typeface="+mj-ea"/>
                <a:cs typeface="Raavi" panose="020B0502040204020203" pitchFamily="34" charset="0"/>
              </a:rPr>
              <a:t>We offer through digital platform flexible and private housing options to students, young professionals and digital nomads within great shared areas that fill all their needs.</a:t>
            </a:r>
          </a:p>
        </p:txBody>
      </p:sp>
      <p:cxnSp>
        <p:nvCxnSpPr>
          <p:cNvPr id="25" name="Conector recto de flecha 24">
            <a:extLst>
              <a:ext uri="{FF2B5EF4-FFF2-40B4-BE49-F238E27FC236}">
                <a16:creationId xmlns:a16="http://schemas.microsoft.com/office/drawing/2014/main" id="{B67ED054-278F-4EE0-9DD1-8F9F1E9283B1}"/>
              </a:ext>
            </a:extLst>
          </p:cNvPr>
          <p:cNvCxnSpPr>
            <a:stCxn id="19" idx="3"/>
            <a:endCxn id="20" idx="1"/>
          </p:cNvCxnSpPr>
          <p:nvPr/>
        </p:nvCxnSpPr>
        <p:spPr>
          <a:xfrm>
            <a:off x="2609349" y="2948893"/>
            <a:ext cx="210973" cy="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26" name="Conector recto de flecha 25">
            <a:extLst>
              <a:ext uri="{FF2B5EF4-FFF2-40B4-BE49-F238E27FC236}">
                <a16:creationId xmlns:a16="http://schemas.microsoft.com/office/drawing/2014/main" id="{FE0DBAF6-15FF-4034-A8E8-AAB7B7251164}"/>
              </a:ext>
            </a:extLst>
          </p:cNvPr>
          <p:cNvCxnSpPr>
            <a:cxnSpLocks/>
            <a:stCxn id="20" idx="3"/>
            <a:endCxn id="24" idx="1"/>
          </p:cNvCxnSpPr>
          <p:nvPr/>
        </p:nvCxnSpPr>
        <p:spPr>
          <a:xfrm>
            <a:off x="4832002" y="2948893"/>
            <a:ext cx="210973" cy="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27" name="Conector recto de flecha 26">
            <a:extLst>
              <a:ext uri="{FF2B5EF4-FFF2-40B4-BE49-F238E27FC236}">
                <a16:creationId xmlns:a16="http://schemas.microsoft.com/office/drawing/2014/main" id="{1268CDF2-BC27-4906-A962-B31F6A496ED6}"/>
              </a:ext>
            </a:extLst>
          </p:cNvPr>
          <p:cNvCxnSpPr>
            <a:cxnSpLocks/>
            <a:stCxn id="24" idx="3"/>
            <a:endCxn id="22" idx="1"/>
          </p:cNvCxnSpPr>
          <p:nvPr/>
        </p:nvCxnSpPr>
        <p:spPr>
          <a:xfrm>
            <a:off x="7054655" y="2948893"/>
            <a:ext cx="210973" cy="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28" name="Conector recto de flecha 27">
            <a:extLst>
              <a:ext uri="{FF2B5EF4-FFF2-40B4-BE49-F238E27FC236}">
                <a16:creationId xmlns:a16="http://schemas.microsoft.com/office/drawing/2014/main" id="{13DC6F8E-E6AF-4FAA-82B4-10B2D6A20ECF}"/>
              </a:ext>
            </a:extLst>
          </p:cNvPr>
          <p:cNvCxnSpPr>
            <a:stCxn id="22" idx="3"/>
            <a:endCxn id="23" idx="1"/>
          </p:cNvCxnSpPr>
          <p:nvPr/>
        </p:nvCxnSpPr>
        <p:spPr>
          <a:xfrm>
            <a:off x="9277308" y="2948893"/>
            <a:ext cx="210973" cy="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29" name="Conector: angular 28">
            <a:extLst>
              <a:ext uri="{FF2B5EF4-FFF2-40B4-BE49-F238E27FC236}">
                <a16:creationId xmlns:a16="http://schemas.microsoft.com/office/drawing/2014/main" id="{9E77A243-B4FC-4334-B12A-34C2913A6000}"/>
              </a:ext>
            </a:extLst>
          </p:cNvPr>
          <p:cNvCxnSpPr>
            <a:cxnSpLocks/>
            <a:stCxn id="19" idx="2"/>
            <a:endCxn id="20" idx="2"/>
          </p:cNvCxnSpPr>
          <p:nvPr/>
        </p:nvCxnSpPr>
        <p:spPr>
          <a:xfrm rot="16200000" flipH="1">
            <a:off x="2714835" y="2980566"/>
            <a:ext cx="12700" cy="2222653"/>
          </a:xfrm>
          <a:prstGeom prst="bentConnector3">
            <a:avLst>
              <a:gd name="adj1" fmla="val 5243496"/>
            </a:avLst>
          </a:prstGeom>
          <a:ln>
            <a:tailEnd type="triangle"/>
          </a:ln>
        </p:spPr>
        <p:style>
          <a:lnRef idx="1">
            <a:schemeClr val="accent6"/>
          </a:lnRef>
          <a:fillRef idx="0">
            <a:schemeClr val="accent6"/>
          </a:fillRef>
          <a:effectRef idx="0">
            <a:schemeClr val="accent6"/>
          </a:effectRef>
          <a:fontRef idx="minor">
            <a:schemeClr val="tx1"/>
          </a:fontRef>
        </p:style>
      </p:cxnSp>
      <p:sp>
        <p:nvSpPr>
          <p:cNvPr id="30" name="CuadroTexto 29">
            <a:extLst>
              <a:ext uri="{FF2B5EF4-FFF2-40B4-BE49-F238E27FC236}">
                <a16:creationId xmlns:a16="http://schemas.microsoft.com/office/drawing/2014/main" id="{A91A578D-FFB8-4568-B91D-2447B28AEA94}"/>
              </a:ext>
            </a:extLst>
          </p:cNvPr>
          <p:cNvSpPr txBox="1"/>
          <p:nvPr/>
        </p:nvSpPr>
        <p:spPr>
          <a:xfrm>
            <a:off x="1715345" y="3939219"/>
            <a:ext cx="2011680" cy="1608929"/>
          </a:xfrm>
          <a:prstGeom prst="rect">
            <a:avLst/>
          </a:prstGeom>
          <a:solidFill>
            <a:schemeClr val="bg1"/>
          </a:solidFill>
        </p:spPr>
        <p:txBody>
          <a:bodyPr wrap="square">
            <a:noAutofit/>
          </a:bodyPr>
          <a:lstStyle/>
          <a:p>
            <a:r>
              <a:rPr lang="en-US" sz="1300" dirty="0">
                <a:latin typeface="Arial Nova Light" panose="020B0304020202020204" pitchFamily="34" charset="0"/>
                <a:ea typeface="+mj-ea"/>
                <a:cs typeface="Raavi" panose="020B0502040204020203" pitchFamily="34" charset="0"/>
              </a:rPr>
              <a:t>We bring together people interested in diversifying their real estate investments and taking a share in our co-living projects.</a:t>
            </a:r>
          </a:p>
        </p:txBody>
      </p:sp>
      <p:sp>
        <p:nvSpPr>
          <p:cNvPr id="31" name="CuadroTexto 30">
            <a:extLst>
              <a:ext uri="{FF2B5EF4-FFF2-40B4-BE49-F238E27FC236}">
                <a16:creationId xmlns:a16="http://schemas.microsoft.com/office/drawing/2014/main" id="{6B025F26-B039-4D13-88BB-5C733D5EB67B}"/>
              </a:ext>
            </a:extLst>
          </p:cNvPr>
          <p:cNvSpPr txBox="1"/>
          <p:nvPr/>
        </p:nvSpPr>
        <p:spPr>
          <a:xfrm>
            <a:off x="8376954" y="3939219"/>
            <a:ext cx="2011680" cy="1608929"/>
          </a:xfrm>
          <a:prstGeom prst="rect">
            <a:avLst/>
          </a:prstGeom>
          <a:solidFill>
            <a:schemeClr val="bg1"/>
          </a:solidFill>
        </p:spPr>
        <p:txBody>
          <a:bodyPr wrap="square">
            <a:noAutofit/>
          </a:bodyPr>
          <a:lstStyle/>
          <a:p>
            <a:r>
              <a:rPr lang="en-US" sz="1300" dirty="0">
                <a:latin typeface="Arial Nova Light" panose="020B0304020202020204" pitchFamily="34" charset="0"/>
                <a:ea typeface="+mj-ea"/>
                <a:cs typeface="Raavi" panose="020B0502040204020203" pitchFamily="34" charset="0"/>
              </a:rPr>
              <a:t>We continuously bring visibility on investment and help people to manage their investments buying shares in new projects or exchanging them when reaching their expected return.</a:t>
            </a:r>
          </a:p>
        </p:txBody>
      </p:sp>
      <p:cxnSp>
        <p:nvCxnSpPr>
          <p:cNvPr id="32" name="Conector recto de flecha 31">
            <a:extLst>
              <a:ext uri="{FF2B5EF4-FFF2-40B4-BE49-F238E27FC236}">
                <a16:creationId xmlns:a16="http://schemas.microsoft.com/office/drawing/2014/main" id="{F22843C2-EC27-40DE-932F-9EDDFD6E6F6E}"/>
              </a:ext>
            </a:extLst>
          </p:cNvPr>
          <p:cNvCxnSpPr>
            <a:stCxn id="30" idx="3"/>
            <a:endCxn id="31" idx="1"/>
          </p:cNvCxnSpPr>
          <p:nvPr/>
        </p:nvCxnSpPr>
        <p:spPr>
          <a:xfrm>
            <a:off x="3727025" y="4743684"/>
            <a:ext cx="4649929" cy="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pic>
        <p:nvPicPr>
          <p:cNvPr id="33" name="Picture 2" descr="locator Icon 3993253">
            <a:extLst>
              <a:ext uri="{FF2B5EF4-FFF2-40B4-BE49-F238E27FC236}">
                <a16:creationId xmlns:a16="http://schemas.microsoft.com/office/drawing/2014/main" id="{4F543EE0-F2EB-4D00-8944-C20A589DE0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439" y="1393824"/>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6" descr="Construction Icon 2539451">
            <a:extLst>
              <a:ext uri="{FF2B5EF4-FFF2-40B4-BE49-F238E27FC236}">
                <a16:creationId xmlns:a16="http://schemas.microsoft.com/office/drawing/2014/main" id="{8829C377-46FB-4664-B3E3-C39435619E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0322" y="1393824"/>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8" descr="booking Icon 1693185">
            <a:extLst>
              <a:ext uri="{FF2B5EF4-FFF2-40B4-BE49-F238E27FC236}">
                <a16:creationId xmlns:a16="http://schemas.microsoft.com/office/drawing/2014/main" id="{A7561BCA-29E7-4F2D-A59E-0B39CC4816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2975" y="1393824"/>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10" descr="managing Icon 3822373">
            <a:extLst>
              <a:ext uri="{FF2B5EF4-FFF2-40B4-BE49-F238E27FC236}">
                <a16:creationId xmlns:a16="http://schemas.microsoft.com/office/drawing/2014/main" id="{B8CD462F-8179-4931-B703-ACE5A5B013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65628" y="1397300"/>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2" descr="improvement Icon 3341742">
            <a:extLst>
              <a:ext uri="{FF2B5EF4-FFF2-40B4-BE49-F238E27FC236}">
                <a16:creationId xmlns:a16="http://schemas.microsoft.com/office/drawing/2014/main" id="{79C7B8A7-767E-47A3-9269-227F6EBB062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14267" y="4515083"/>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4" descr="improvement Icon 3341413">
            <a:extLst>
              <a:ext uri="{FF2B5EF4-FFF2-40B4-BE49-F238E27FC236}">
                <a16:creationId xmlns:a16="http://schemas.microsoft.com/office/drawing/2014/main" id="{F546E7D8-C770-47FD-87FE-742C05534E3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88281" y="1393824"/>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16" descr="investor Icon 2754473">
            <a:extLst>
              <a:ext uri="{FF2B5EF4-FFF2-40B4-BE49-F238E27FC236}">
                <a16:creationId xmlns:a16="http://schemas.microsoft.com/office/drawing/2014/main" id="{7CC22347-A9C6-467B-BB87-6B283945CA5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75772" y="3856942"/>
            <a:ext cx="457200" cy="45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1927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82FCCE-C9E5-4064-8D59-0B8F2547E3CA}"/>
              </a:ext>
            </a:extLst>
          </p:cNvPr>
          <p:cNvSpPr>
            <a:spLocks noGrp="1"/>
          </p:cNvSpPr>
          <p:nvPr>
            <p:ph type="title"/>
          </p:nvPr>
        </p:nvSpPr>
        <p:spPr/>
        <p:txBody>
          <a:bodyPr>
            <a:normAutofit/>
          </a:bodyPr>
          <a:lstStyle/>
          <a:p>
            <a:r>
              <a:rPr lang="es-US" sz="2500" dirty="0" err="1"/>
              <a:t>Our</a:t>
            </a:r>
            <a:r>
              <a:rPr lang="es-US" sz="2500" dirty="0"/>
              <a:t> </a:t>
            </a:r>
            <a:r>
              <a:rPr lang="es-US" sz="2500" dirty="0" err="1"/>
              <a:t>impact</a:t>
            </a:r>
            <a:r>
              <a:rPr lang="es-US" sz="2500" dirty="0"/>
              <a:t> / </a:t>
            </a:r>
            <a:r>
              <a:rPr lang="es-US" sz="2500" dirty="0" err="1"/>
              <a:t>prop</a:t>
            </a:r>
            <a:r>
              <a:rPr lang="es-US" sz="2500" dirty="0"/>
              <a:t> / fin </a:t>
            </a:r>
            <a:r>
              <a:rPr lang="es-US" sz="2500" dirty="0" err="1"/>
              <a:t>tech</a:t>
            </a:r>
            <a:r>
              <a:rPr lang="es-US" sz="2500" dirty="0"/>
              <a:t> </a:t>
            </a:r>
            <a:r>
              <a:rPr lang="es-US" sz="2500" dirty="0" err="1"/>
              <a:t>business</a:t>
            </a:r>
            <a:r>
              <a:rPr lang="es-US" sz="2500" dirty="0"/>
              <a:t> </a:t>
            </a:r>
            <a:r>
              <a:rPr lang="es-US" sz="2500" dirty="0" err="1"/>
              <a:t>model</a:t>
            </a:r>
            <a:endParaRPr lang="es-CO" sz="2500" dirty="0"/>
          </a:p>
        </p:txBody>
      </p:sp>
      <p:sp>
        <p:nvSpPr>
          <p:cNvPr id="5" name="Rectángulo 4">
            <a:extLst>
              <a:ext uri="{FF2B5EF4-FFF2-40B4-BE49-F238E27FC236}">
                <a16:creationId xmlns:a16="http://schemas.microsoft.com/office/drawing/2014/main" id="{347ED77E-0D84-4423-9712-F85180BDE7BB}"/>
              </a:ext>
            </a:extLst>
          </p:cNvPr>
          <p:cNvSpPr/>
          <p:nvPr/>
        </p:nvSpPr>
        <p:spPr>
          <a:xfrm>
            <a:off x="3705726" y="1723354"/>
            <a:ext cx="1501541" cy="3821229"/>
          </a:xfrm>
          <a:prstGeom prst="rect">
            <a:avLst/>
          </a:prstGeom>
          <a:solidFill>
            <a:srgbClr val="E2F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lumMod val="50000"/>
                    <a:lumOff val="50000"/>
                  </a:schemeClr>
                </a:solidFill>
              </a:rPr>
              <a:t>We bring investment projects and -  - </a:t>
            </a:r>
            <a:r>
              <a:rPr lang="en-US" b="1" dirty="0">
                <a:solidFill>
                  <a:srgbClr val="00B050"/>
                </a:solidFill>
              </a:rPr>
              <a:t>structure SPVs</a:t>
            </a:r>
          </a:p>
        </p:txBody>
      </p:sp>
      <p:sp>
        <p:nvSpPr>
          <p:cNvPr id="6" name="Rectángulo 5">
            <a:extLst>
              <a:ext uri="{FF2B5EF4-FFF2-40B4-BE49-F238E27FC236}">
                <a16:creationId xmlns:a16="http://schemas.microsoft.com/office/drawing/2014/main" id="{E4695EAB-4CBB-4979-A0EB-63E9C6C886A0}"/>
              </a:ext>
            </a:extLst>
          </p:cNvPr>
          <p:cNvSpPr/>
          <p:nvPr/>
        </p:nvSpPr>
        <p:spPr>
          <a:xfrm>
            <a:off x="6801320" y="1723354"/>
            <a:ext cx="1753401" cy="3821229"/>
          </a:xfrm>
          <a:prstGeom prst="rect">
            <a:avLst/>
          </a:prstGeom>
          <a:solidFill>
            <a:srgbClr val="E2F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lumMod val="50000"/>
                    <a:lumOff val="50000"/>
                  </a:schemeClr>
                </a:solidFill>
              </a:rPr>
              <a:t>We </a:t>
            </a:r>
            <a:r>
              <a:rPr lang="en-US" b="1" dirty="0">
                <a:solidFill>
                  <a:schemeClr val="tx1">
                    <a:lumMod val="50000"/>
                    <a:lumOff val="50000"/>
                  </a:schemeClr>
                </a:solidFill>
              </a:rPr>
              <a:t>operate</a:t>
            </a:r>
            <a:r>
              <a:rPr lang="en-US" dirty="0">
                <a:solidFill>
                  <a:schemeClr val="tx1">
                    <a:lumMod val="50000"/>
                    <a:lumOff val="50000"/>
                  </a:schemeClr>
                </a:solidFill>
              </a:rPr>
              <a:t> places for environmentally conscious KNOWMADS</a:t>
            </a:r>
          </a:p>
          <a:p>
            <a:pPr algn="ctr"/>
            <a:r>
              <a:rPr lang="es-CO" b="1" dirty="0">
                <a:solidFill>
                  <a:srgbClr val="00B050"/>
                </a:solidFill>
              </a:rPr>
              <a:t>- </a:t>
            </a:r>
            <a:r>
              <a:rPr lang="en-US" b="1" dirty="0">
                <a:solidFill>
                  <a:srgbClr val="00B050"/>
                </a:solidFill>
              </a:rPr>
              <a:t>revenue generation</a:t>
            </a:r>
          </a:p>
        </p:txBody>
      </p:sp>
      <p:sp>
        <p:nvSpPr>
          <p:cNvPr id="7" name="Rectángulo 6">
            <a:extLst>
              <a:ext uri="{FF2B5EF4-FFF2-40B4-BE49-F238E27FC236}">
                <a16:creationId xmlns:a16="http://schemas.microsoft.com/office/drawing/2014/main" id="{6FB0A01B-99BF-455C-B6B9-95D6F66B7565}"/>
              </a:ext>
            </a:extLst>
          </p:cNvPr>
          <p:cNvSpPr/>
          <p:nvPr/>
        </p:nvSpPr>
        <p:spPr>
          <a:xfrm>
            <a:off x="5258603" y="1723354"/>
            <a:ext cx="1501541" cy="3821229"/>
          </a:xfrm>
          <a:prstGeom prst="rect">
            <a:avLst/>
          </a:prstGeom>
          <a:solidFill>
            <a:srgbClr val="E2F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lumMod val="50000"/>
                    <a:lumOff val="50000"/>
                  </a:schemeClr>
                </a:solidFill>
              </a:rPr>
              <a:t>We </a:t>
            </a:r>
            <a:r>
              <a:rPr lang="en-US" b="1" dirty="0">
                <a:solidFill>
                  <a:schemeClr val="tx1">
                    <a:lumMod val="50000"/>
                    <a:lumOff val="50000"/>
                  </a:schemeClr>
                </a:solidFill>
              </a:rPr>
              <a:t>upgrade</a:t>
            </a:r>
            <a:r>
              <a:rPr lang="en-US" dirty="0">
                <a:solidFill>
                  <a:schemeClr val="tx1">
                    <a:lumMod val="50000"/>
                    <a:lumOff val="50000"/>
                  </a:schemeClr>
                </a:solidFill>
              </a:rPr>
              <a:t> making more sustainable and we highest standard of wellbeing </a:t>
            </a:r>
          </a:p>
          <a:p>
            <a:pPr algn="ctr"/>
            <a:r>
              <a:rPr lang="en-US" b="1" dirty="0">
                <a:solidFill>
                  <a:srgbClr val="00B050"/>
                </a:solidFill>
              </a:rPr>
              <a:t>- increase intrinsic value</a:t>
            </a:r>
          </a:p>
        </p:txBody>
      </p:sp>
      <p:sp>
        <p:nvSpPr>
          <p:cNvPr id="9" name="CuadroTexto 8">
            <a:extLst>
              <a:ext uri="{FF2B5EF4-FFF2-40B4-BE49-F238E27FC236}">
                <a16:creationId xmlns:a16="http://schemas.microsoft.com/office/drawing/2014/main" id="{D7325DD8-3883-4BD3-A5FB-EF2F6128E5DF}"/>
              </a:ext>
            </a:extLst>
          </p:cNvPr>
          <p:cNvSpPr txBox="1"/>
          <p:nvPr/>
        </p:nvSpPr>
        <p:spPr>
          <a:xfrm>
            <a:off x="3705726" y="829557"/>
            <a:ext cx="4607295" cy="923330"/>
          </a:xfrm>
          <a:prstGeom prst="rect">
            <a:avLst/>
          </a:prstGeom>
          <a:noFill/>
        </p:spPr>
        <p:txBody>
          <a:bodyPr wrap="square" rtlCol="0">
            <a:spAutoFit/>
          </a:bodyPr>
          <a:lstStyle/>
          <a:p>
            <a:pPr algn="ctr"/>
            <a:r>
              <a:rPr lang="en-US" b="1">
                <a:solidFill>
                  <a:schemeClr val="tx1">
                    <a:lumMod val="50000"/>
                    <a:lumOff val="50000"/>
                  </a:schemeClr>
                </a:solidFill>
              </a:rPr>
              <a:t>Sustainable share living solutions  for Knowmads with strong values: Flexibility, Affordability, Wellness</a:t>
            </a:r>
          </a:p>
        </p:txBody>
      </p:sp>
      <p:sp>
        <p:nvSpPr>
          <p:cNvPr id="10" name="Rectángulo 9">
            <a:extLst>
              <a:ext uri="{FF2B5EF4-FFF2-40B4-BE49-F238E27FC236}">
                <a16:creationId xmlns:a16="http://schemas.microsoft.com/office/drawing/2014/main" id="{6C2B9EBC-47EA-4247-AA5E-22FE8EF4E426}"/>
              </a:ext>
            </a:extLst>
          </p:cNvPr>
          <p:cNvSpPr/>
          <p:nvPr/>
        </p:nvSpPr>
        <p:spPr>
          <a:xfrm>
            <a:off x="4109453" y="5245768"/>
            <a:ext cx="4023360" cy="621981"/>
          </a:xfrm>
          <a:prstGeom prst="rect">
            <a:avLst/>
          </a:prstGeom>
          <a:solidFill>
            <a:srgbClr val="E2F0D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lumMod val="50000"/>
                    <a:lumOff val="50000"/>
                  </a:schemeClr>
                </a:solidFill>
              </a:rPr>
              <a:t>Our know-how is the base of </a:t>
            </a:r>
            <a:r>
              <a:rPr lang="en-US" b="1" dirty="0">
                <a:solidFill>
                  <a:srgbClr val="00B050"/>
                </a:solidFill>
              </a:rPr>
              <a:t>professional services selling</a:t>
            </a:r>
          </a:p>
        </p:txBody>
      </p:sp>
      <p:sp>
        <p:nvSpPr>
          <p:cNvPr id="11" name="CuadroTexto 10">
            <a:extLst>
              <a:ext uri="{FF2B5EF4-FFF2-40B4-BE49-F238E27FC236}">
                <a16:creationId xmlns:a16="http://schemas.microsoft.com/office/drawing/2014/main" id="{0D55B223-2D65-4514-ABF7-69A7FD6C3125}"/>
              </a:ext>
            </a:extLst>
          </p:cNvPr>
          <p:cNvSpPr txBox="1"/>
          <p:nvPr/>
        </p:nvSpPr>
        <p:spPr>
          <a:xfrm>
            <a:off x="751839" y="2967335"/>
            <a:ext cx="2469951" cy="2585323"/>
          </a:xfrm>
          <a:prstGeom prst="rect">
            <a:avLst/>
          </a:prstGeom>
          <a:noFill/>
        </p:spPr>
        <p:txBody>
          <a:bodyPr wrap="square" rtlCol="0">
            <a:spAutoFit/>
          </a:bodyPr>
          <a:lstStyle/>
          <a:p>
            <a:r>
              <a:rPr lang="en-US" b="1" dirty="0">
                <a:solidFill>
                  <a:schemeClr val="tx1">
                    <a:lumMod val="50000"/>
                    <a:lumOff val="50000"/>
                  </a:schemeClr>
                </a:solidFill>
              </a:rPr>
              <a:t>SCI, SOCIMI, REIT, CROWDFUNDING (EQUITY FUNDING – INDIVIDUAL INVESTORS &amp; FUNDS), DEBT FUNDING (TRADITIONAL BANKING &amp; CROWD LENDING)</a:t>
            </a:r>
          </a:p>
        </p:txBody>
      </p:sp>
      <p:sp>
        <p:nvSpPr>
          <p:cNvPr id="12" name="CuadroTexto 11">
            <a:extLst>
              <a:ext uri="{FF2B5EF4-FFF2-40B4-BE49-F238E27FC236}">
                <a16:creationId xmlns:a16="http://schemas.microsoft.com/office/drawing/2014/main" id="{65167796-B8AA-445B-BDAB-F871F66C57D9}"/>
              </a:ext>
            </a:extLst>
          </p:cNvPr>
          <p:cNvSpPr txBox="1"/>
          <p:nvPr/>
        </p:nvSpPr>
        <p:spPr>
          <a:xfrm>
            <a:off x="9134375" y="3176994"/>
            <a:ext cx="2483318" cy="646331"/>
          </a:xfrm>
          <a:prstGeom prst="rect">
            <a:avLst/>
          </a:prstGeom>
          <a:noFill/>
        </p:spPr>
        <p:txBody>
          <a:bodyPr wrap="square" rtlCol="0">
            <a:spAutoFit/>
          </a:bodyPr>
          <a:lstStyle/>
          <a:p>
            <a:r>
              <a:rPr lang="en-US" b="1">
                <a:solidFill>
                  <a:schemeClr val="tx1">
                    <a:lumMod val="50000"/>
                    <a:lumOff val="50000"/>
                  </a:schemeClr>
                </a:solidFill>
              </a:rPr>
              <a:t>Knowmads</a:t>
            </a:r>
          </a:p>
          <a:p>
            <a:r>
              <a:rPr lang="en-US" b="1">
                <a:solidFill>
                  <a:schemeClr val="tx1">
                    <a:lumMod val="50000"/>
                    <a:lumOff val="50000"/>
                  </a:schemeClr>
                </a:solidFill>
              </a:rPr>
              <a:t>Workationers</a:t>
            </a:r>
          </a:p>
        </p:txBody>
      </p:sp>
      <p:sp>
        <p:nvSpPr>
          <p:cNvPr id="13" name="Flecha: pentágono 12">
            <a:extLst>
              <a:ext uri="{FF2B5EF4-FFF2-40B4-BE49-F238E27FC236}">
                <a16:creationId xmlns:a16="http://schemas.microsoft.com/office/drawing/2014/main" id="{24271679-EB14-4E23-A650-5B7077FB9FD3}"/>
              </a:ext>
            </a:extLst>
          </p:cNvPr>
          <p:cNvSpPr/>
          <p:nvPr/>
        </p:nvSpPr>
        <p:spPr>
          <a:xfrm>
            <a:off x="3118585" y="2967335"/>
            <a:ext cx="317634" cy="1065650"/>
          </a:xfrm>
          <a:prstGeom prst="homePlat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Flecha: pentágono 13">
            <a:extLst>
              <a:ext uri="{FF2B5EF4-FFF2-40B4-BE49-F238E27FC236}">
                <a16:creationId xmlns:a16="http://schemas.microsoft.com/office/drawing/2014/main" id="{6054BE0E-3941-4045-9A30-383A22C7C8C6}"/>
              </a:ext>
            </a:extLst>
          </p:cNvPr>
          <p:cNvSpPr/>
          <p:nvPr/>
        </p:nvSpPr>
        <p:spPr>
          <a:xfrm>
            <a:off x="8564881" y="2896174"/>
            <a:ext cx="317634" cy="1065650"/>
          </a:xfrm>
          <a:prstGeom prst="homePlat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848039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4D535D6-6214-45E6-8C3A-7FC9A49C5E0F}"/>
              </a:ext>
            </a:extLst>
          </p:cNvPr>
          <p:cNvSpPr>
            <a:spLocks noGrp="1"/>
          </p:cNvSpPr>
          <p:nvPr>
            <p:ph type="title"/>
          </p:nvPr>
        </p:nvSpPr>
        <p:spPr/>
        <p:txBody>
          <a:bodyPr>
            <a:normAutofit fontScale="90000"/>
          </a:bodyPr>
          <a:lstStyle/>
          <a:p>
            <a:r>
              <a:rPr lang="es-US" dirty="0" err="1"/>
              <a:t>We</a:t>
            </a:r>
            <a:r>
              <a:rPr lang="es-US" dirty="0"/>
              <a:t> </a:t>
            </a:r>
            <a:r>
              <a:rPr lang="es-US" dirty="0" err="1"/>
              <a:t>cover</a:t>
            </a:r>
            <a:r>
              <a:rPr lang="es-US" dirty="0"/>
              <a:t> </a:t>
            </a:r>
            <a:r>
              <a:rPr lang="es-US" dirty="0" err="1"/>
              <a:t>the</a:t>
            </a:r>
            <a:r>
              <a:rPr lang="es-US" dirty="0"/>
              <a:t> </a:t>
            </a:r>
            <a:r>
              <a:rPr lang="es-US" dirty="0" err="1"/>
              <a:t>needs</a:t>
            </a:r>
            <a:r>
              <a:rPr lang="es-US" dirty="0"/>
              <a:t> </a:t>
            </a:r>
            <a:r>
              <a:rPr lang="es-US" dirty="0" err="1"/>
              <a:t>for</a:t>
            </a:r>
            <a:r>
              <a:rPr lang="es-US" dirty="0"/>
              <a:t> more </a:t>
            </a:r>
            <a:r>
              <a:rPr lang="es-US" dirty="0" err="1"/>
              <a:t>sustainable</a:t>
            </a:r>
            <a:r>
              <a:rPr lang="es-US" dirty="0"/>
              <a:t>,</a:t>
            </a:r>
            <a:r>
              <a:rPr lang="en-US" dirty="0"/>
              <a:t> convenient, social, and flexible housing</a:t>
            </a:r>
            <a:r>
              <a:rPr lang="es-US" dirty="0"/>
              <a:t> </a:t>
            </a:r>
            <a:endParaRPr lang="es-CO" dirty="0"/>
          </a:p>
        </p:txBody>
      </p:sp>
      <p:sp>
        <p:nvSpPr>
          <p:cNvPr id="42" name="Subtitle 2">
            <a:extLst>
              <a:ext uri="{FF2B5EF4-FFF2-40B4-BE49-F238E27FC236}">
                <a16:creationId xmlns:a16="http://schemas.microsoft.com/office/drawing/2014/main" id="{6714F47B-F34D-4CEA-93DB-8536172C7C94}"/>
              </a:ext>
            </a:extLst>
          </p:cNvPr>
          <p:cNvSpPr txBox="1">
            <a:spLocks/>
          </p:cNvSpPr>
          <p:nvPr/>
        </p:nvSpPr>
        <p:spPr>
          <a:xfrm>
            <a:off x="5943930" y="568761"/>
            <a:ext cx="92398"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endParaRPr lang="en-US" sz="1100" spc="600" dirty="0">
              <a:solidFill>
                <a:schemeClr val="tx1">
                  <a:lumMod val="60000"/>
                  <a:lumOff val="40000"/>
                </a:schemeClr>
              </a:solidFill>
              <a:latin typeface="Nunito Sans" pitchFamily="2" charset="77"/>
              <a:ea typeface="Noto Sans Light" panose="020B0402040504020204" pitchFamily="34" charset="0"/>
              <a:cs typeface="Noto Sans Light" panose="020B0402040504020204" pitchFamily="34" charset="0"/>
            </a:endParaRPr>
          </a:p>
        </p:txBody>
      </p:sp>
      <p:sp>
        <p:nvSpPr>
          <p:cNvPr id="40" name="Freeform 65">
            <a:extLst>
              <a:ext uri="{FF2B5EF4-FFF2-40B4-BE49-F238E27FC236}">
                <a16:creationId xmlns:a16="http://schemas.microsoft.com/office/drawing/2014/main" id="{99DF8D49-0578-4E31-BD9D-511C10065A74}"/>
              </a:ext>
            </a:extLst>
          </p:cNvPr>
          <p:cNvSpPr>
            <a:spLocks/>
          </p:cNvSpPr>
          <p:nvPr/>
        </p:nvSpPr>
        <p:spPr bwMode="auto">
          <a:xfrm>
            <a:off x="4781114" y="3155774"/>
            <a:ext cx="295441" cy="1496573"/>
          </a:xfrm>
          <a:custGeom>
            <a:avLst/>
            <a:gdLst>
              <a:gd name="T0" fmla="*/ 60 w 61"/>
              <a:gd name="T1" fmla="*/ 34 h 309"/>
              <a:gd name="T2" fmla="*/ 61 w 61"/>
              <a:gd name="T3" fmla="*/ 34 h 309"/>
              <a:gd name="T4" fmla="*/ 1 w 61"/>
              <a:gd name="T5" fmla="*/ 0 h 309"/>
              <a:gd name="T6" fmla="*/ 0 w 61"/>
              <a:gd name="T7" fmla="*/ 0 h 309"/>
              <a:gd name="T8" fmla="*/ 0 w 61"/>
              <a:gd name="T9" fmla="*/ 309 h 309"/>
              <a:gd name="T10" fmla="*/ 60 w 61"/>
              <a:gd name="T11" fmla="*/ 274 h 309"/>
              <a:gd name="T12" fmla="*/ 60 w 61"/>
              <a:gd name="T13" fmla="*/ 34 h 309"/>
            </a:gdLst>
            <a:ahLst/>
            <a:cxnLst>
              <a:cxn ang="0">
                <a:pos x="T0" y="T1"/>
              </a:cxn>
              <a:cxn ang="0">
                <a:pos x="T2" y="T3"/>
              </a:cxn>
              <a:cxn ang="0">
                <a:pos x="T4" y="T5"/>
              </a:cxn>
              <a:cxn ang="0">
                <a:pos x="T6" y="T7"/>
              </a:cxn>
              <a:cxn ang="0">
                <a:pos x="T8" y="T9"/>
              </a:cxn>
              <a:cxn ang="0">
                <a:pos x="T10" y="T11"/>
              </a:cxn>
              <a:cxn ang="0">
                <a:pos x="T12" y="T13"/>
              </a:cxn>
            </a:cxnLst>
            <a:rect l="0" t="0" r="r" b="b"/>
            <a:pathLst>
              <a:path w="61" h="309">
                <a:moveTo>
                  <a:pt x="60" y="34"/>
                </a:moveTo>
                <a:lnTo>
                  <a:pt x="61" y="34"/>
                </a:lnTo>
                <a:lnTo>
                  <a:pt x="1" y="0"/>
                </a:lnTo>
                <a:lnTo>
                  <a:pt x="0" y="0"/>
                </a:lnTo>
                <a:lnTo>
                  <a:pt x="0" y="309"/>
                </a:lnTo>
                <a:lnTo>
                  <a:pt x="60" y="274"/>
                </a:lnTo>
                <a:lnTo>
                  <a:pt x="60" y="34"/>
                </a:lnTo>
                <a:close/>
              </a:path>
            </a:pathLst>
          </a:custGeom>
          <a:solidFill>
            <a:schemeClr val="accent6">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IN"/>
          </a:p>
        </p:txBody>
      </p:sp>
      <p:sp>
        <p:nvSpPr>
          <p:cNvPr id="41" name="Freeform 66">
            <a:extLst>
              <a:ext uri="{FF2B5EF4-FFF2-40B4-BE49-F238E27FC236}">
                <a16:creationId xmlns:a16="http://schemas.microsoft.com/office/drawing/2014/main" id="{CF4D527A-7F34-4C9C-936D-C317974D219D}"/>
              </a:ext>
            </a:extLst>
          </p:cNvPr>
          <p:cNvSpPr>
            <a:spLocks/>
          </p:cNvSpPr>
          <p:nvPr/>
        </p:nvSpPr>
        <p:spPr bwMode="auto">
          <a:xfrm>
            <a:off x="6079111" y="2405065"/>
            <a:ext cx="1297997" cy="915380"/>
          </a:xfrm>
          <a:custGeom>
            <a:avLst/>
            <a:gdLst>
              <a:gd name="T0" fmla="*/ 208 w 268"/>
              <a:gd name="T1" fmla="*/ 189 h 189"/>
              <a:gd name="T2" fmla="*/ 268 w 268"/>
              <a:gd name="T3" fmla="*/ 155 h 189"/>
              <a:gd name="T4" fmla="*/ 0 w 268"/>
              <a:gd name="T5" fmla="*/ 0 h 189"/>
              <a:gd name="T6" fmla="*/ 0 w 268"/>
              <a:gd name="T7" fmla="*/ 69 h 189"/>
              <a:gd name="T8" fmla="*/ 208 w 268"/>
              <a:gd name="T9" fmla="*/ 189 h 189"/>
            </a:gdLst>
            <a:ahLst/>
            <a:cxnLst>
              <a:cxn ang="0">
                <a:pos x="T0" y="T1"/>
              </a:cxn>
              <a:cxn ang="0">
                <a:pos x="T2" y="T3"/>
              </a:cxn>
              <a:cxn ang="0">
                <a:pos x="T4" y="T5"/>
              </a:cxn>
              <a:cxn ang="0">
                <a:pos x="T6" y="T7"/>
              </a:cxn>
              <a:cxn ang="0">
                <a:pos x="T8" y="T9"/>
              </a:cxn>
            </a:cxnLst>
            <a:rect l="0" t="0" r="r" b="b"/>
            <a:pathLst>
              <a:path w="268" h="189">
                <a:moveTo>
                  <a:pt x="208" y="189"/>
                </a:moveTo>
                <a:lnTo>
                  <a:pt x="268" y="155"/>
                </a:lnTo>
                <a:lnTo>
                  <a:pt x="0" y="0"/>
                </a:lnTo>
                <a:lnTo>
                  <a:pt x="0" y="69"/>
                </a:lnTo>
                <a:lnTo>
                  <a:pt x="208" y="189"/>
                </a:lnTo>
                <a:close/>
              </a:path>
            </a:pathLst>
          </a:custGeom>
          <a:solidFill>
            <a:srgbClr val="15AA96"/>
          </a:solidFill>
          <a:ln>
            <a:noFill/>
          </a:ln>
        </p:spPr>
        <p:txBody>
          <a:bodyPr vert="horz" wrap="square" lIns="91440" tIns="45720" rIns="91440" bIns="45720" numCol="1" anchor="t" anchorCtr="0" compatLnSpc="1">
            <a:prstTxWarp prst="textNoShape">
              <a:avLst/>
            </a:prstTxWarp>
          </a:bodyPr>
          <a:lstStyle/>
          <a:p>
            <a:endParaRPr lang="en-IN"/>
          </a:p>
        </p:txBody>
      </p:sp>
      <p:sp>
        <p:nvSpPr>
          <p:cNvPr id="79" name="Freeform 67">
            <a:extLst>
              <a:ext uri="{FF2B5EF4-FFF2-40B4-BE49-F238E27FC236}">
                <a16:creationId xmlns:a16="http://schemas.microsoft.com/office/drawing/2014/main" id="{FB334A74-86E2-44CE-856D-BDA51DFD790D}"/>
              </a:ext>
            </a:extLst>
          </p:cNvPr>
          <p:cNvSpPr>
            <a:spLocks/>
          </p:cNvSpPr>
          <p:nvPr/>
        </p:nvSpPr>
        <p:spPr bwMode="auto">
          <a:xfrm>
            <a:off x="6079111" y="4482830"/>
            <a:ext cx="1297997" cy="920222"/>
          </a:xfrm>
          <a:custGeom>
            <a:avLst/>
            <a:gdLst>
              <a:gd name="T0" fmla="*/ 209 w 268"/>
              <a:gd name="T1" fmla="*/ 1 h 190"/>
              <a:gd name="T2" fmla="*/ 0 w 268"/>
              <a:gd name="T3" fmla="*/ 122 h 190"/>
              <a:gd name="T4" fmla="*/ 0 w 268"/>
              <a:gd name="T5" fmla="*/ 190 h 190"/>
              <a:gd name="T6" fmla="*/ 268 w 268"/>
              <a:gd name="T7" fmla="*/ 35 h 190"/>
              <a:gd name="T8" fmla="*/ 268 w 268"/>
              <a:gd name="T9" fmla="*/ 35 h 190"/>
              <a:gd name="T10" fmla="*/ 209 w 268"/>
              <a:gd name="T11" fmla="*/ 0 h 190"/>
              <a:gd name="T12" fmla="*/ 209 w 268"/>
              <a:gd name="T13" fmla="*/ 1 h 190"/>
            </a:gdLst>
            <a:ahLst/>
            <a:cxnLst>
              <a:cxn ang="0">
                <a:pos x="T0" y="T1"/>
              </a:cxn>
              <a:cxn ang="0">
                <a:pos x="T2" y="T3"/>
              </a:cxn>
              <a:cxn ang="0">
                <a:pos x="T4" y="T5"/>
              </a:cxn>
              <a:cxn ang="0">
                <a:pos x="T6" y="T7"/>
              </a:cxn>
              <a:cxn ang="0">
                <a:pos x="T8" y="T9"/>
              </a:cxn>
              <a:cxn ang="0">
                <a:pos x="T10" y="T11"/>
              </a:cxn>
              <a:cxn ang="0">
                <a:pos x="T12" y="T13"/>
              </a:cxn>
            </a:cxnLst>
            <a:rect l="0" t="0" r="r" b="b"/>
            <a:pathLst>
              <a:path w="268" h="190">
                <a:moveTo>
                  <a:pt x="209" y="1"/>
                </a:moveTo>
                <a:lnTo>
                  <a:pt x="0" y="122"/>
                </a:lnTo>
                <a:lnTo>
                  <a:pt x="0" y="190"/>
                </a:lnTo>
                <a:lnTo>
                  <a:pt x="268" y="35"/>
                </a:lnTo>
                <a:lnTo>
                  <a:pt x="268" y="35"/>
                </a:lnTo>
                <a:lnTo>
                  <a:pt x="209" y="0"/>
                </a:lnTo>
                <a:lnTo>
                  <a:pt x="209" y="1"/>
                </a:lnTo>
                <a:close/>
              </a:path>
            </a:pathLst>
          </a:custGeom>
          <a:solidFill>
            <a:schemeClr val="accent6">
              <a:lumMod val="60000"/>
              <a:lumOff val="40000"/>
            </a:schemeClr>
          </a:solidFill>
          <a:ln>
            <a:solidFill>
              <a:schemeClr val="accent6">
                <a:lumMod val="60000"/>
                <a:lumOff val="40000"/>
              </a:schemeClr>
            </a:solidFill>
          </a:ln>
        </p:spPr>
        <p:txBody>
          <a:bodyPr vert="horz" wrap="square" lIns="91440" tIns="45720" rIns="91440" bIns="45720" numCol="1" anchor="t" anchorCtr="0" compatLnSpc="1">
            <a:prstTxWarp prst="textNoShape">
              <a:avLst/>
            </a:prstTxWarp>
          </a:bodyPr>
          <a:lstStyle/>
          <a:p>
            <a:endParaRPr lang="en-IN"/>
          </a:p>
        </p:txBody>
      </p:sp>
      <p:sp>
        <p:nvSpPr>
          <p:cNvPr id="80" name="Freeform 68">
            <a:extLst>
              <a:ext uri="{FF2B5EF4-FFF2-40B4-BE49-F238E27FC236}">
                <a16:creationId xmlns:a16="http://schemas.microsoft.com/office/drawing/2014/main" id="{77BBE6B8-CC59-4FD0-A789-0B6430A3CAD1}"/>
              </a:ext>
            </a:extLst>
          </p:cNvPr>
          <p:cNvSpPr>
            <a:spLocks/>
          </p:cNvSpPr>
          <p:nvPr/>
        </p:nvSpPr>
        <p:spPr bwMode="auto">
          <a:xfrm>
            <a:off x="7086512" y="3155774"/>
            <a:ext cx="290596" cy="1496573"/>
          </a:xfrm>
          <a:custGeom>
            <a:avLst/>
            <a:gdLst>
              <a:gd name="T0" fmla="*/ 60 w 60"/>
              <a:gd name="T1" fmla="*/ 0 h 309"/>
              <a:gd name="T2" fmla="*/ 0 w 60"/>
              <a:gd name="T3" fmla="*/ 34 h 309"/>
              <a:gd name="T4" fmla="*/ 1 w 60"/>
              <a:gd name="T5" fmla="*/ 34 h 309"/>
              <a:gd name="T6" fmla="*/ 1 w 60"/>
              <a:gd name="T7" fmla="*/ 274 h 309"/>
              <a:gd name="T8" fmla="*/ 60 w 60"/>
              <a:gd name="T9" fmla="*/ 309 h 309"/>
              <a:gd name="T10" fmla="*/ 60 w 60"/>
              <a:gd name="T11" fmla="*/ 0 h 309"/>
              <a:gd name="T12" fmla="*/ 60 w 60"/>
              <a:gd name="T13" fmla="*/ 0 h 309"/>
            </a:gdLst>
            <a:ahLst/>
            <a:cxnLst>
              <a:cxn ang="0">
                <a:pos x="T0" y="T1"/>
              </a:cxn>
              <a:cxn ang="0">
                <a:pos x="T2" y="T3"/>
              </a:cxn>
              <a:cxn ang="0">
                <a:pos x="T4" y="T5"/>
              </a:cxn>
              <a:cxn ang="0">
                <a:pos x="T6" y="T7"/>
              </a:cxn>
              <a:cxn ang="0">
                <a:pos x="T8" y="T9"/>
              </a:cxn>
              <a:cxn ang="0">
                <a:pos x="T10" y="T11"/>
              </a:cxn>
              <a:cxn ang="0">
                <a:pos x="T12" y="T13"/>
              </a:cxn>
            </a:cxnLst>
            <a:rect l="0" t="0" r="r" b="b"/>
            <a:pathLst>
              <a:path w="60" h="309">
                <a:moveTo>
                  <a:pt x="60" y="0"/>
                </a:moveTo>
                <a:lnTo>
                  <a:pt x="0" y="34"/>
                </a:lnTo>
                <a:lnTo>
                  <a:pt x="1" y="34"/>
                </a:lnTo>
                <a:lnTo>
                  <a:pt x="1" y="274"/>
                </a:lnTo>
                <a:lnTo>
                  <a:pt x="60" y="309"/>
                </a:lnTo>
                <a:lnTo>
                  <a:pt x="60" y="0"/>
                </a:lnTo>
                <a:lnTo>
                  <a:pt x="60" y="0"/>
                </a:lnTo>
                <a:close/>
              </a:path>
            </a:pathLst>
          </a:custGeom>
          <a:solidFill>
            <a:srgbClr val="9BB955"/>
          </a:solidFill>
          <a:ln>
            <a:noFill/>
          </a:ln>
        </p:spPr>
        <p:txBody>
          <a:bodyPr vert="horz" wrap="square" lIns="91440" tIns="45720" rIns="91440" bIns="45720" numCol="1" anchor="t" anchorCtr="0" compatLnSpc="1">
            <a:prstTxWarp prst="textNoShape">
              <a:avLst/>
            </a:prstTxWarp>
          </a:bodyPr>
          <a:lstStyle/>
          <a:p>
            <a:endParaRPr lang="en-IN"/>
          </a:p>
        </p:txBody>
      </p:sp>
      <p:sp>
        <p:nvSpPr>
          <p:cNvPr id="81" name="Freeform 69">
            <a:extLst>
              <a:ext uri="{FF2B5EF4-FFF2-40B4-BE49-F238E27FC236}">
                <a16:creationId xmlns:a16="http://schemas.microsoft.com/office/drawing/2014/main" id="{10368381-7230-4BBC-AA36-288E597081A9}"/>
              </a:ext>
            </a:extLst>
          </p:cNvPr>
          <p:cNvSpPr>
            <a:spLocks/>
          </p:cNvSpPr>
          <p:nvPr/>
        </p:nvSpPr>
        <p:spPr bwMode="auto">
          <a:xfrm>
            <a:off x="4781114" y="4482830"/>
            <a:ext cx="1297997" cy="920222"/>
          </a:xfrm>
          <a:custGeom>
            <a:avLst/>
            <a:gdLst>
              <a:gd name="T0" fmla="*/ 60 w 268"/>
              <a:gd name="T1" fmla="*/ 1 h 190"/>
              <a:gd name="T2" fmla="*/ 60 w 268"/>
              <a:gd name="T3" fmla="*/ 0 h 190"/>
              <a:gd name="T4" fmla="*/ 0 w 268"/>
              <a:gd name="T5" fmla="*/ 35 h 190"/>
              <a:gd name="T6" fmla="*/ 0 w 268"/>
              <a:gd name="T7" fmla="*/ 35 h 190"/>
              <a:gd name="T8" fmla="*/ 268 w 268"/>
              <a:gd name="T9" fmla="*/ 190 h 190"/>
              <a:gd name="T10" fmla="*/ 268 w 268"/>
              <a:gd name="T11" fmla="*/ 122 h 190"/>
              <a:gd name="T12" fmla="*/ 60 w 268"/>
              <a:gd name="T13" fmla="*/ 1 h 190"/>
            </a:gdLst>
            <a:ahLst/>
            <a:cxnLst>
              <a:cxn ang="0">
                <a:pos x="T0" y="T1"/>
              </a:cxn>
              <a:cxn ang="0">
                <a:pos x="T2" y="T3"/>
              </a:cxn>
              <a:cxn ang="0">
                <a:pos x="T4" y="T5"/>
              </a:cxn>
              <a:cxn ang="0">
                <a:pos x="T6" y="T7"/>
              </a:cxn>
              <a:cxn ang="0">
                <a:pos x="T8" y="T9"/>
              </a:cxn>
              <a:cxn ang="0">
                <a:pos x="T10" y="T11"/>
              </a:cxn>
              <a:cxn ang="0">
                <a:pos x="T12" y="T13"/>
              </a:cxn>
            </a:cxnLst>
            <a:rect l="0" t="0" r="r" b="b"/>
            <a:pathLst>
              <a:path w="268" h="190">
                <a:moveTo>
                  <a:pt x="60" y="1"/>
                </a:moveTo>
                <a:lnTo>
                  <a:pt x="60" y="0"/>
                </a:lnTo>
                <a:lnTo>
                  <a:pt x="0" y="35"/>
                </a:lnTo>
                <a:lnTo>
                  <a:pt x="0" y="35"/>
                </a:lnTo>
                <a:lnTo>
                  <a:pt x="268" y="190"/>
                </a:lnTo>
                <a:lnTo>
                  <a:pt x="268" y="122"/>
                </a:lnTo>
                <a:lnTo>
                  <a:pt x="60" y="1"/>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IN"/>
          </a:p>
        </p:txBody>
      </p:sp>
      <p:sp>
        <p:nvSpPr>
          <p:cNvPr id="82" name="Freeform 70">
            <a:extLst>
              <a:ext uri="{FF2B5EF4-FFF2-40B4-BE49-F238E27FC236}">
                <a16:creationId xmlns:a16="http://schemas.microsoft.com/office/drawing/2014/main" id="{9312D5A8-C8F4-4BDD-9FAC-27C31B25B165}"/>
              </a:ext>
            </a:extLst>
          </p:cNvPr>
          <p:cNvSpPr>
            <a:spLocks/>
          </p:cNvSpPr>
          <p:nvPr/>
        </p:nvSpPr>
        <p:spPr bwMode="auto">
          <a:xfrm>
            <a:off x="4785956" y="2405065"/>
            <a:ext cx="1293155" cy="915380"/>
          </a:xfrm>
          <a:custGeom>
            <a:avLst/>
            <a:gdLst>
              <a:gd name="T0" fmla="*/ 267 w 267"/>
              <a:gd name="T1" fmla="*/ 69 h 189"/>
              <a:gd name="T2" fmla="*/ 267 w 267"/>
              <a:gd name="T3" fmla="*/ 0 h 189"/>
              <a:gd name="T4" fmla="*/ 0 w 267"/>
              <a:gd name="T5" fmla="*/ 155 h 189"/>
              <a:gd name="T6" fmla="*/ 60 w 267"/>
              <a:gd name="T7" fmla="*/ 189 h 189"/>
              <a:gd name="T8" fmla="*/ 267 w 267"/>
              <a:gd name="T9" fmla="*/ 69 h 189"/>
            </a:gdLst>
            <a:ahLst/>
            <a:cxnLst>
              <a:cxn ang="0">
                <a:pos x="T0" y="T1"/>
              </a:cxn>
              <a:cxn ang="0">
                <a:pos x="T2" y="T3"/>
              </a:cxn>
              <a:cxn ang="0">
                <a:pos x="T4" y="T5"/>
              </a:cxn>
              <a:cxn ang="0">
                <a:pos x="T6" y="T7"/>
              </a:cxn>
              <a:cxn ang="0">
                <a:pos x="T8" y="T9"/>
              </a:cxn>
            </a:cxnLst>
            <a:rect l="0" t="0" r="r" b="b"/>
            <a:pathLst>
              <a:path w="267" h="189">
                <a:moveTo>
                  <a:pt x="267" y="69"/>
                </a:moveTo>
                <a:lnTo>
                  <a:pt x="267" y="0"/>
                </a:lnTo>
                <a:lnTo>
                  <a:pt x="0" y="155"/>
                </a:lnTo>
                <a:lnTo>
                  <a:pt x="60" y="189"/>
                </a:lnTo>
                <a:lnTo>
                  <a:pt x="267" y="69"/>
                </a:lnTo>
                <a:close/>
              </a:path>
            </a:pathLst>
          </a:custGeom>
          <a:solidFill>
            <a:schemeClr val="accent6">
              <a:lumMod val="50000"/>
            </a:schemeClr>
          </a:solidFill>
          <a:ln>
            <a:noFill/>
          </a:ln>
        </p:spPr>
        <p:txBody>
          <a:bodyPr vert="horz" wrap="square" lIns="91440" tIns="45720" rIns="91440" bIns="45720" numCol="1" anchor="t" anchorCtr="0" compatLnSpc="1">
            <a:prstTxWarp prst="textNoShape">
              <a:avLst/>
            </a:prstTxWarp>
          </a:bodyPr>
          <a:lstStyle/>
          <a:p>
            <a:endParaRPr lang="en-IN"/>
          </a:p>
        </p:txBody>
      </p:sp>
      <p:sp>
        <p:nvSpPr>
          <p:cNvPr id="83" name="Oval 71">
            <a:extLst>
              <a:ext uri="{FF2B5EF4-FFF2-40B4-BE49-F238E27FC236}">
                <a16:creationId xmlns:a16="http://schemas.microsoft.com/office/drawing/2014/main" id="{69DC703E-5149-4F51-B37D-6109F8F5BD3F}"/>
              </a:ext>
            </a:extLst>
          </p:cNvPr>
          <p:cNvSpPr>
            <a:spLocks noChangeArrowheads="1"/>
          </p:cNvSpPr>
          <p:nvPr/>
        </p:nvSpPr>
        <p:spPr bwMode="auto">
          <a:xfrm>
            <a:off x="5212164" y="2603640"/>
            <a:ext cx="586037" cy="586037"/>
          </a:xfrm>
          <a:prstGeom prst="ellipse">
            <a:avLst/>
          </a:prstGeom>
          <a:solidFill>
            <a:schemeClr val="bg1"/>
          </a:solidFill>
          <a:ln w="19050" cap="flat">
            <a:solidFill>
              <a:schemeClr val="accent6">
                <a:lumMod val="5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algn="ctr"/>
            <a:r>
              <a:rPr lang="en-IN" dirty="0"/>
              <a:t>1</a:t>
            </a:r>
          </a:p>
        </p:txBody>
      </p:sp>
      <p:sp>
        <p:nvSpPr>
          <p:cNvPr id="84" name="Oval 72">
            <a:extLst>
              <a:ext uri="{FF2B5EF4-FFF2-40B4-BE49-F238E27FC236}">
                <a16:creationId xmlns:a16="http://schemas.microsoft.com/office/drawing/2014/main" id="{DAF4205E-2D52-4F24-9A61-AC50B747BFF8}"/>
              </a:ext>
            </a:extLst>
          </p:cNvPr>
          <p:cNvSpPr>
            <a:spLocks noChangeArrowheads="1"/>
          </p:cNvSpPr>
          <p:nvPr/>
        </p:nvSpPr>
        <p:spPr bwMode="auto">
          <a:xfrm>
            <a:off x="6350334" y="2603640"/>
            <a:ext cx="586037" cy="586037"/>
          </a:xfrm>
          <a:prstGeom prst="ellipse">
            <a:avLst/>
          </a:prstGeom>
          <a:solidFill>
            <a:schemeClr val="bg1"/>
          </a:solidFill>
          <a:ln w="19050" cap="flat">
            <a:solidFill>
              <a:srgbClr val="15AA96"/>
            </a:solidFill>
            <a:prstDash val="solid"/>
            <a:miter lim="800000"/>
            <a:headEnd/>
            <a:tailEnd/>
          </a:ln>
        </p:spPr>
        <p:txBody>
          <a:bodyPr vert="horz" wrap="square" lIns="91440" tIns="45720" rIns="91440" bIns="45720" numCol="1" anchor="ctr" anchorCtr="0" compatLnSpc="1">
            <a:prstTxWarp prst="textNoShape">
              <a:avLst/>
            </a:prstTxWarp>
          </a:bodyPr>
          <a:lstStyle/>
          <a:p>
            <a:pPr algn="ctr"/>
            <a:r>
              <a:rPr lang="en-IN" dirty="0"/>
              <a:t>2</a:t>
            </a:r>
          </a:p>
        </p:txBody>
      </p:sp>
      <p:sp>
        <p:nvSpPr>
          <p:cNvPr id="85" name="Oval 73">
            <a:extLst>
              <a:ext uri="{FF2B5EF4-FFF2-40B4-BE49-F238E27FC236}">
                <a16:creationId xmlns:a16="http://schemas.microsoft.com/office/drawing/2014/main" id="{4E2F2C51-6889-4A66-AF6E-D2828FEEF340}"/>
              </a:ext>
            </a:extLst>
          </p:cNvPr>
          <p:cNvSpPr>
            <a:spLocks noChangeArrowheads="1"/>
          </p:cNvSpPr>
          <p:nvPr/>
        </p:nvSpPr>
        <p:spPr bwMode="auto">
          <a:xfrm>
            <a:off x="6941214" y="3611041"/>
            <a:ext cx="586037" cy="586037"/>
          </a:xfrm>
          <a:prstGeom prst="ellipse">
            <a:avLst/>
          </a:prstGeom>
          <a:solidFill>
            <a:schemeClr val="bg1"/>
          </a:solidFill>
          <a:ln w="19050" cap="flat">
            <a:solidFill>
              <a:srgbClr val="9BB955"/>
            </a:solidFill>
            <a:prstDash val="solid"/>
            <a:miter lim="800000"/>
            <a:headEnd/>
            <a:tailEnd/>
          </a:ln>
        </p:spPr>
        <p:txBody>
          <a:bodyPr vert="horz" wrap="square" lIns="91440" tIns="45720" rIns="91440" bIns="45720" numCol="1" anchor="ctr" anchorCtr="0" compatLnSpc="1">
            <a:prstTxWarp prst="textNoShape">
              <a:avLst/>
            </a:prstTxWarp>
          </a:bodyPr>
          <a:lstStyle/>
          <a:p>
            <a:pPr algn="ctr"/>
            <a:r>
              <a:rPr lang="en-IN" dirty="0"/>
              <a:t>3</a:t>
            </a:r>
          </a:p>
        </p:txBody>
      </p:sp>
      <p:sp>
        <p:nvSpPr>
          <p:cNvPr id="86" name="Oval 74">
            <a:extLst>
              <a:ext uri="{FF2B5EF4-FFF2-40B4-BE49-F238E27FC236}">
                <a16:creationId xmlns:a16="http://schemas.microsoft.com/office/drawing/2014/main" id="{7D0A18EC-DC82-42F3-B684-4526C5C4F52D}"/>
              </a:ext>
            </a:extLst>
          </p:cNvPr>
          <p:cNvSpPr>
            <a:spLocks noChangeArrowheads="1"/>
          </p:cNvSpPr>
          <p:nvPr/>
        </p:nvSpPr>
        <p:spPr bwMode="auto">
          <a:xfrm>
            <a:off x="6350334" y="4623284"/>
            <a:ext cx="586037" cy="581193"/>
          </a:xfrm>
          <a:prstGeom prst="ellipse">
            <a:avLst/>
          </a:prstGeom>
          <a:solidFill>
            <a:schemeClr val="bg1"/>
          </a:solidFill>
          <a:ln w="19050" cap="flat">
            <a:solidFill>
              <a:schemeClr val="accent6">
                <a:lumMod val="60000"/>
                <a:lumOff val="4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algn="ctr"/>
            <a:r>
              <a:rPr lang="en-IN" dirty="0"/>
              <a:t>4</a:t>
            </a:r>
          </a:p>
        </p:txBody>
      </p:sp>
      <p:sp>
        <p:nvSpPr>
          <p:cNvPr id="87" name="Oval 75">
            <a:extLst>
              <a:ext uri="{FF2B5EF4-FFF2-40B4-BE49-F238E27FC236}">
                <a16:creationId xmlns:a16="http://schemas.microsoft.com/office/drawing/2014/main" id="{99FAE36A-108E-4003-A38E-476A0577366E}"/>
              </a:ext>
            </a:extLst>
          </p:cNvPr>
          <p:cNvSpPr>
            <a:spLocks noChangeArrowheads="1"/>
          </p:cNvSpPr>
          <p:nvPr/>
        </p:nvSpPr>
        <p:spPr bwMode="auto">
          <a:xfrm>
            <a:off x="5212164" y="4623284"/>
            <a:ext cx="586037" cy="581193"/>
          </a:xfrm>
          <a:prstGeom prst="ellipse">
            <a:avLst/>
          </a:prstGeom>
          <a:solidFill>
            <a:schemeClr val="bg1"/>
          </a:solidFill>
          <a:ln w="19050" cap="flat">
            <a:solidFill>
              <a:schemeClr val="accent6"/>
            </a:solidFill>
            <a:prstDash val="solid"/>
            <a:miter lim="800000"/>
            <a:headEnd/>
            <a:tailEnd/>
          </a:ln>
        </p:spPr>
        <p:txBody>
          <a:bodyPr vert="horz" wrap="square" lIns="91440" tIns="45720" rIns="91440" bIns="45720" numCol="1" anchor="ctr" anchorCtr="0" compatLnSpc="1">
            <a:prstTxWarp prst="textNoShape">
              <a:avLst/>
            </a:prstTxWarp>
          </a:bodyPr>
          <a:lstStyle/>
          <a:p>
            <a:pPr algn="ctr"/>
            <a:r>
              <a:rPr lang="en-IN" dirty="0"/>
              <a:t>5</a:t>
            </a:r>
          </a:p>
        </p:txBody>
      </p:sp>
      <p:sp>
        <p:nvSpPr>
          <p:cNvPr id="88" name="Oval 76">
            <a:extLst>
              <a:ext uri="{FF2B5EF4-FFF2-40B4-BE49-F238E27FC236}">
                <a16:creationId xmlns:a16="http://schemas.microsoft.com/office/drawing/2014/main" id="{22C7C313-24B1-4CD8-863C-7E08E0AAC22B}"/>
              </a:ext>
            </a:extLst>
          </p:cNvPr>
          <p:cNvSpPr>
            <a:spLocks noChangeArrowheads="1"/>
          </p:cNvSpPr>
          <p:nvPr/>
        </p:nvSpPr>
        <p:spPr bwMode="auto">
          <a:xfrm>
            <a:off x="4630971" y="3611041"/>
            <a:ext cx="586037" cy="586037"/>
          </a:xfrm>
          <a:prstGeom prst="ellipse">
            <a:avLst/>
          </a:prstGeom>
          <a:solidFill>
            <a:schemeClr val="bg1"/>
          </a:solidFill>
          <a:ln w="19050" cap="flat">
            <a:solidFill>
              <a:schemeClr val="accent6">
                <a:lumMod val="20000"/>
                <a:lumOff val="80000"/>
              </a:schemeClr>
            </a:solidFill>
            <a:prstDash val="solid"/>
            <a:miter lim="800000"/>
            <a:headEnd/>
            <a:tailEnd/>
          </a:ln>
        </p:spPr>
        <p:txBody>
          <a:bodyPr vert="horz" wrap="square" lIns="91440" tIns="45720" rIns="91440" bIns="45720" numCol="1" anchor="ctr" anchorCtr="0" compatLnSpc="1">
            <a:prstTxWarp prst="textNoShape">
              <a:avLst/>
            </a:prstTxWarp>
          </a:bodyPr>
          <a:lstStyle/>
          <a:p>
            <a:pPr algn="ctr"/>
            <a:r>
              <a:rPr lang="en-IN" dirty="0"/>
              <a:t>6</a:t>
            </a:r>
          </a:p>
        </p:txBody>
      </p:sp>
      <p:sp>
        <p:nvSpPr>
          <p:cNvPr id="89" name="Line 81">
            <a:extLst>
              <a:ext uri="{FF2B5EF4-FFF2-40B4-BE49-F238E27FC236}">
                <a16:creationId xmlns:a16="http://schemas.microsoft.com/office/drawing/2014/main" id="{70528326-06C5-4DAB-A222-D364281C3BD6}"/>
              </a:ext>
            </a:extLst>
          </p:cNvPr>
          <p:cNvSpPr>
            <a:spLocks noChangeShapeType="1"/>
          </p:cNvSpPr>
          <p:nvPr/>
        </p:nvSpPr>
        <p:spPr bwMode="auto">
          <a:xfrm>
            <a:off x="7754883" y="3901638"/>
            <a:ext cx="1818559" cy="0"/>
          </a:xfrm>
          <a:prstGeom prst="line">
            <a:avLst/>
          </a:prstGeom>
          <a:noFill/>
          <a:ln w="6350" cap="flat">
            <a:solidFill>
              <a:srgbClr val="9BB955"/>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p>
        </p:txBody>
      </p:sp>
      <p:sp>
        <p:nvSpPr>
          <p:cNvPr id="90" name="Line 82">
            <a:extLst>
              <a:ext uri="{FF2B5EF4-FFF2-40B4-BE49-F238E27FC236}">
                <a16:creationId xmlns:a16="http://schemas.microsoft.com/office/drawing/2014/main" id="{B8E61465-3383-4D10-8772-AB400912A33F}"/>
              </a:ext>
            </a:extLst>
          </p:cNvPr>
          <p:cNvSpPr>
            <a:spLocks noChangeShapeType="1"/>
          </p:cNvSpPr>
          <p:nvPr/>
        </p:nvSpPr>
        <p:spPr bwMode="auto">
          <a:xfrm>
            <a:off x="2616047" y="3901638"/>
            <a:ext cx="1787292" cy="0"/>
          </a:xfrm>
          <a:prstGeom prst="line">
            <a:avLst/>
          </a:prstGeom>
          <a:noFill/>
          <a:ln w="6350" cap="flat">
            <a:solidFill>
              <a:schemeClr val="accent6">
                <a:lumMod val="20000"/>
                <a:lumOff val="8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p>
        </p:txBody>
      </p:sp>
      <p:sp>
        <p:nvSpPr>
          <p:cNvPr id="92" name="Rectangle 66">
            <a:extLst>
              <a:ext uri="{FF2B5EF4-FFF2-40B4-BE49-F238E27FC236}">
                <a16:creationId xmlns:a16="http://schemas.microsoft.com/office/drawing/2014/main" id="{8702AC29-F45E-4FE6-9679-2672C5BAE497}"/>
              </a:ext>
            </a:extLst>
          </p:cNvPr>
          <p:cNvSpPr/>
          <p:nvPr/>
        </p:nvSpPr>
        <p:spPr>
          <a:xfrm>
            <a:off x="957177" y="2846695"/>
            <a:ext cx="3587756" cy="1015663"/>
          </a:xfrm>
          <a:prstGeom prst="rect">
            <a:avLst/>
          </a:prstGeom>
        </p:spPr>
        <p:txBody>
          <a:bodyPr wrap="square">
            <a:spAutoFit/>
          </a:bodyPr>
          <a:lstStyle/>
          <a:p>
            <a:pPr algn="r"/>
            <a:r>
              <a:rPr lang="en-US" sz="1200" b="1" dirty="0">
                <a:solidFill>
                  <a:srgbClr val="E2F0D9"/>
                </a:solidFill>
                <a:ea typeface="League Spartan" charset="0"/>
                <a:cs typeface="Poppins" pitchFamily="2" charset="77"/>
              </a:rPr>
              <a:t>THEMATIC: ONE SIZE DON’T FIT ALL</a:t>
            </a:r>
          </a:p>
          <a:p>
            <a:pPr algn="r"/>
            <a:r>
              <a:rPr lang="en-US" sz="1200" dirty="0">
                <a:latin typeface="Arial Nova Light" panose="020B0304020202020204" pitchFamily="34" charset="0"/>
                <a:ea typeface="Lato Light" panose="020F0502020204030203" pitchFamily="34" charset="0"/>
              </a:rPr>
              <a:t>We provide new living areas refurbished for several types of communities, whether students, digital nomads, seniors, etc. We have a place for you suited to your needs</a:t>
            </a:r>
          </a:p>
        </p:txBody>
      </p:sp>
      <p:sp>
        <p:nvSpPr>
          <p:cNvPr id="94" name="Rectangle 68">
            <a:extLst>
              <a:ext uri="{FF2B5EF4-FFF2-40B4-BE49-F238E27FC236}">
                <a16:creationId xmlns:a16="http://schemas.microsoft.com/office/drawing/2014/main" id="{C9A758EE-2976-4556-AB80-518704501B16}"/>
              </a:ext>
            </a:extLst>
          </p:cNvPr>
          <p:cNvSpPr/>
          <p:nvPr/>
        </p:nvSpPr>
        <p:spPr>
          <a:xfrm>
            <a:off x="7431068" y="4722137"/>
            <a:ext cx="3929483" cy="1015663"/>
          </a:xfrm>
          <a:prstGeom prst="rect">
            <a:avLst/>
          </a:prstGeom>
        </p:spPr>
        <p:txBody>
          <a:bodyPr wrap="square">
            <a:spAutoFit/>
          </a:bodyPr>
          <a:lstStyle/>
          <a:p>
            <a:r>
              <a:rPr lang="es-CO" sz="1200" b="1" dirty="0">
                <a:solidFill>
                  <a:srgbClr val="A9D18E"/>
                </a:solidFill>
                <a:ea typeface="League Spartan" charset="0"/>
                <a:cs typeface="Poppins" pitchFamily="2" charset="77"/>
              </a:rPr>
              <a:t>AFFORDABILITY</a:t>
            </a:r>
          </a:p>
          <a:p>
            <a:pPr algn="just" defTabSz="1828434"/>
            <a:r>
              <a:rPr lang="en-US" sz="1200" dirty="0">
                <a:latin typeface="Arial Nova Light" panose="020B0304020202020204" pitchFamily="34" charset="0"/>
                <a:ea typeface="Lato Light" panose="020F0502020204030203" pitchFamily="34" charset="0"/>
              </a:rPr>
              <a:t>With housing prices outpacing wages with more people competing for limited housing stock with need to optimize the size of our units to enable people to live in nice areas at an affordable price.</a:t>
            </a:r>
            <a:endParaRPr lang="en-US" sz="1200" b="1" dirty="0">
              <a:solidFill>
                <a:schemeClr val="accent4"/>
              </a:solidFill>
              <a:ea typeface="League Spartan" charset="0"/>
              <a:cs typeface="Poppins" pitchFamily="2" charset="77"/>
            </a:endParaRPr>
          </a:p>
        </p:txBody>
      </p:sp>
      <p:sp>
        <p:nvSpPr>
          <p:cNvPr id="95" name="Rectangle 69">
            <a:extLst>
              <a:ext uri="{FF2B5EF4-FFF2-40B4-BE49-F238E27FC236}">
                <a16:creationId xmlns:a16="http://schemas.microsoft.com/office/drawing/2014/main" id="{38DA4E8D-D994-451B-B3D2-D2B1EA7CCE4C}"/>
              </a:ext>
            </a:extLst>
          </p:cNvPr>
          <p:cNvSpPr/>
          <p:nvPr/>
        </p:nvSpPr>
        <p:spPr>
          <a:xfrm>
            <a:off x="7717503" y="2459541"/>
            <a:ext cx="4181622" cy="1460272"/>
          </a:xfrm>
          <a:prstGeom prst="rect">
            <a:avLst/>
          </a:prstGeom>
        </p:spPr>
        <p:txBody>
          <a:bodyPr wrap="square">
            <a:spAutoFit/>
          </a:bodyPr>
          <a:lstStyle/>
          <a:p>
            <a:pPr>
              <a:lnSpc>
                <a:spcPct val="125000"/>
              </a:lnSpc>
            </a:pPr>
            <a:r>
              <a:rPr lang="es-CO" sz="1200" b="1" dirty="0">
                <a:solidFill>
                  <a:srgbClr val="9BB955"/>
                </a:solidFill>
                <a:ea typeface="League Spartan" charset="0"/>
                <a:cs typeface="Poppins" pitchFamily="2" charset="77"/>
              </a:rPr>
              <a:t>WELLBEING: DESIGN &amp; ARCHITECTURE</a:t>
            </a:r>
          </a:p>
          <a:p>
            <a:pPr algn="just" defTabSz="1828434">
              <a:lnSpc>
                <a:spcPct val="125000"/>
              </a:lnSpc>
            </a:pPr>
            <a:r>
              <a:rPr lang="en-US" sz="1200" dirty="0">
                <a:latin typeface="Arial Nova Light" panose="020B0304020202020204" pitchFamily="34" charset="0"/>
                <a:ea typeface="Lato Light" panose="020F0502020204030203" pitchFamily="34" charset="0"/>
              </a:rPr>
              <a:t>Our design must provide a unique design experience with an architecture that optimize each square centimeter of our units. Customer journey must be one of a kind to build the brand and the community. It must also enable to offer the quality at the best price.</a:t>
            </a:r>
            <a:endParaRPr lang="en-IN" sz="1200" dirty="0">
              <a:latin typeface="Arial Nova Light" panose="020B0304020202020204" pitchFamily="34" charset="0"/>
              <a:ea typeface="Lato Light" panose="020F0502020204030203" pitchFamily="34" charset="0"/>
            </a:endParaRPr>
          </a:p>
        </p:txBody>
      </p:sp>
      <p:sp>
        <p:nvSpPr>
          <p:cNvPr id="97" name="Line 82">
            <a:extLst>
              <a:ext uri="{FF2B5EF4-FFF2-40B4-BE49-F238E27FC236}">
                <a16:creationId xmlns:a16="http://schemas.microsoft.com/office/drawing/2014/main" id="{BB5DECD8-F072-4540-8438-78362E92D50B}"/>
              </a:ext>
            </a:extLst>
          </p:cNvPr>
          <p:cNvSpPr>
            <a:spLocks noChangeShapeType="1"/>
          </p:cNvSpPr>
          <p:nvPr/>
        </p:nvSpPr>
        <p:spPr bwMode="auto">
          <a:xfrm>
            <a:off x="2714749" y="5768539"/>
            <a:ext cx="1792798" cy="0"/>
          </a:xfrm>
          <a:prstGeom prst="line">
            <a:avLst/>
          </a:prstGeom>
          <a:noFill/>
          <a:ln w="6350" cap="flat">
            <a:solidFill>
              <a:srgbClr val="70AD4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p>
        </p:txBody>
      </p:sp>
      <p:cxnSp>
        <p:nvCxnSpPr>
          <p:cNvPr id="98" name="Straight Connector 37">
            <a:extLst>
              <a:ext uri="{FF2B5EF4-FFF2-40B4-BE49-F238E27FC236}">
                <a16:creationId xmlns:a16="http://schemas.microsoft.com/office/drawing/2014/main" id="{E97DCF6F-BFCE-4D17-8947-941F58CB7FD0}"/>
              </a:ext>
            </a:extLst>
          </p:cNvPr>
          <p:cNvCxnSpPr>
            <a:stCxn id="97" idx="1"/>
          </p:cNvCxnSpPr>
          <p:nvPr/>
        </p:nvCxnSpPr>
        <p:spPr>
          <a:xfrm flipV="1">
            <a:off x="4507547" y="5301300"/>
            <a:ext cx="564163" cy="467240"/>
          </a:xfrm>
          <a:prstGeom prst="line">
            <a:avLst/>
          </a:prstGeom>
          <a:ln>
            <a:solidFill>
              <a:srgbClr val="70AD47"/>
            </a:solidFill>
          </a:ln>
        </p:spPr>
        <p:style>
          <a:lnRef idx="1">
            <a:schemeClr val="accent1"/>
          </a:lnRef>
          <a:fillRef idx="0">
            <a:schemeClr val="accent1"/>
          </a:fillRef>
          <a:effectRef idx="0">
            <a:schemeClr val="accent1"/>
          </a:effectRef>
          <a:fontRef idx="minor">
            <a:schemeClr val="tx1"/>
          </a:fontRef>
        </p:style>
      </p:cxnSp>
      <p:sp>
        <p:nvSpPr>
          <p:cNvPr id="99" name="Line 82">
            <a:extLst>
              <a:ext uri="{FF2B5EF4-FFF2-40B4-BE49-F238E27FC236}">
                <a16:creationId xmlns:a16="http://schemas.microsoft.com/office/drawing/2014/main" id="{4AA1B7F9-37E7-4BA9-B203-A0E9784E93A6}"/>
              </a:ext>
            </a:extLst>
          </p:cNvPr>
          <p:cNvSpPr>
            <a:spLocks noChangeShapeType="1"/>
          </p:cNvSpPr>
          <p:nvPr/>
        </p:nvSpPr>
        <p:spPr bwMode="auto">
          <a:xfrm>
            <a:off x="2959442" y="2076759"/>
            <a:ext cx="1795851" cy="0"/>
          </a:xfrm>
          <a:prstGeom prst="line">
            <a:avLst/>
          </a:prstGeom>
          <a:noFill/>
          <a:ln w="6350" cap="flat">
            <a:solidFill>
              <a:schemeClr val="accent6">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0" name="Line 82">
            <a:extLst>
              <a:ext uri="{FF2B5EF4-FFF2-40B4-BE49-F238E27FC236}">
                <a16:creationId xmlns:a16="http://schemas.microsoft.com/office/drawing/2014/main" id="{C597013C-BC0A-4BA1-B5AD-452A32707195}"/>
              </a:ext>
            </a:extLst>
          </p:cNvPr>
          <p:cNvSpPr>
            <a:spLocks noChangeShapeType="1"/>
          </p:cNvSpPr>
          <p:nvPr/>
        </p:nvSpPr>
        <p:spPr bwMode="auto">
          <a:xfrm>
            <a:off x="7431068" y="2012750"/>
            <a:ext cx="1989635" cy="0"/>
          </a:xfrm>
          <a:prstGeom prst="line">
            <a:avLst/>
          </a:prstGeom>
          <a:noFill/>
          <a:ln w="6350" cap="flat">
            <a:solidFill>
              <a:srgbClr val="15AA96"/>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p>
        </p:txBody>
      </p:sp>
      <p:cxnSp>
        <p:nvCxnSpPr>
          <p:cNvPr id="101" name="Straight Connector 40">
            <a:extLst>
              <a:ext uri="{FF2B5EF4-FFF2-40B4-BE49-F238E27FC236}">
                <a16:creationId xmlns:a16="http://schemas.microsoft.com/office/drawing/2014/main" id="{88EFD1E2-8D05-41A5-82F2-124BA6089EFF}"/>
              </a:ext>
            </a:extLst>
          </p:cNvPr>
          <p:cNvCxnSpPr/>
          <p:nvPr/>
        </p:nvCxnSpPr>
        <p:spPr>
          <a:xfrm>
            <a:off x="4755293" y="2076759"/>
            <a:ext cx="456871" cy="438659"/>
          </a:xfrm>
          <a:prstGeom prst="lin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42">
            <a:extLst>
              <a:ext uri="{FF2B5EF4-FFF2-40B4-BE49-F238E27FC236}">
                <a16:creationId xmlns:a16="http://schemas.microsoft.com/office/drawing/2014/main" id="{92ADDF17-1913-4219-9D25-15E9CC375763}"/>
              </a:ext>
            </a:extLst>
          </p:cNvPr>
          <p:cNvCxnSpPr/>
          <p:nvPr/>
        </p:nvCxnSpPr>
        <p:spPr>
          <a:xfrm flipH="1">
            <a:off x="6936371" y="2011902"/>
            <a:ext cx="494697" cy="554108"/>
          </a:xfrm>
          <a:prstGeom prst="line">
            <a:avLst/>
          </a:prstGeom>
          <a:ln>
            <a:solidFill>
              <a:srgbClr val="15AA96"/>
            </a:solidFill>
          </a:ln>
        </p:spPr>
        <p:style>
          <a:lnRef idx="1">
            <a:schemeClr val="accent1"/>
          </a:lnRef>
          <a:fillRef idx="0">
            <a:schemeClr val="accent1"/>
          </a:fillRef>
          <a:effectRef idx="0">
            <a:schemeClr val="accent1"/>
          </a:effectRef>
          <a:fontRef idx="minor">
            <a:schemeClr val="tx1"/>
          </a:fontRef>
        </p:style>
      </p:cxnSp>
      <p:sp>
        <p:nvSpPr>
          <p:cNvPr id="103" name="Line 81">
            <a:extLst>
              <a:ext uri="{FF2B5EF4-FFF2-40B4-BE49-F238E27FC236}">
                <a16:creationId xmlns:a16="http://schemas.microsoft.com/office/drawing/2014/main" id="{FAA23343-068F-40E1-B1E4-78848616019F}"/>
              </a:ext>
            </a:extLst>
          </p:cNvPr>
          <p:cNvSpPr>
            <a:spLocks noChangeShapeType="1"/>
          </p:cNvSpPr>
          <p:nvPr/>
        </p:nvSpPr>
        <p:spPr bwMode="auto">
          <a:xfrm>
            <a:off x="7459643" y="5732359"/>
            <a:ext cx="1818559" cy="0"/>
          </a:xfrm>
          <a:prstGeom prst="line">
            <a:avLst/>
          </a:prstGeom>
          <a:noFill/>
          <a:ln w="6350" cap="flat">
            <a:solidFill>
              <a:srgbClr val="A9D18E"/>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p>
        </p:txBody>
      </p:sp>
      <p:cxnSp>
        <p:nvCxnSpPr>
          <p:cNvPr id="104" name="Straight Connector 44">
            <a:extLst>
              <a:ext uri="{FF2B5EF4-FFF2-40B4-BE49-F238E27FC236}">
                <a16:creationId xmlns:a16="http://schemas.microsoft.com/office/drawing/2014/main" id="{C1649B18-0C26-4A36-B0A5-8474F8E8BC91}"/>
              </a:ext>
            </a:extLst>
          </p:cNvPr>
          <p:cNvCxnSpPr/>
          <p:nvPr/>
        </p:nvCxnSpPr>
        <p:spPr>
          <a:xfrm flipH="1" flipV="1">
            <a:off x="6936371" y="5253066"/>
            <a:ext cx="523272" cy="479294"/>
          </a:xfrm>
          <a:prstGeom prst="line">
            <a:avLst/>
          </a:prstGeom>
          <a:ln>
            <a:solidFill>
              <a:srgbClr val="A9D18E"/>
            </a:solidFill>
          </a:ln>
        </p:spPr>
        <p:style>
          <a:lnRef idx="1">
            <a:schemeClr val="accent1"/>
          </a:lnRef>
          <a:fillRef idx="0">
            <a:schemeClr val="accent1"/>
          </a:fillRef>
          <a:effectRef idx="0">
            <a:schemeClr val="accent1"/>
          </a:effectRef>
          <a:fontRef idx="minor">
            <a:schemeClr val="tx1"/>
          </a:fontRef>
        </p:style>
      </p:cxnSp>
      <p:sp>
        <p:nvSpPr>
          <p:cNvPr id="113" name="Subtitle 2">
            <a:extLst>
              <a:ext uri="{FF2B5EF4-FFF2-40B4-BE49-F238E27FC236}">
                <a16:creationId xmlns:a16="http://schemas.microsoft.com/office/drawing/2014/main" id="{B05A33E6-E53B-422D-BA95-C92D83A0F398}"/>
              </a:ext>
            </a:extLst>
          </p:cNvPr>
          <p:cNvSpPr txBox="1">
            <a:spLocks/>
          </p:cNvSpPr>
          <p:nvPr/>
        </p:nvSpPr>
        <p:spPr>
          <a:xfrm>
            <a:off x="1684421" y="1084303"/>
            <a:ext cx="3070872" cy="830997"/>
          </a:xfrm>
          <a:prstGeom prst="rect">
            <a:avLst/>
          </a:prstGeom>
        </p:spPr>
        <p:txBody>
          <a:bodyPr vert="horz" wrap="square" lIns="45720" tIns="22860" rIns="45720" bIns="22860" rtlCol="0" anchor="t">
            <a:spAutoFit/>
          </a:bodyPr>
          <a:ls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pPr algn="just">
              <a:lnSpc>
                <a:spcPts val="1750"/>
              </a:lnSpc>
            </a:pPr>
            <a:r>
              <a:rPr lang="es-CO" sz="1100" b="1" dirty="0">
                <a:solidFill>
                  <a:srgbClr val="385723"/>
                </a:solidFill>
                <a:ea typeface="League Spartan" charset="0"/>
                <a:cs typeface="Poppins" pitchFamily="2" charset="77"/>
              </a:rPr>
              <a:t>BUILD THEMATIC URBAN COMMUNITIES</a:t>
            </a:r>
            <a:endParaRPr lang="en-US" sz="1100" b="1" dirty="0">
              <a:solidFill>
                <a:srgbClr val="385723"/>
              </a:solidFill>
              <a:ea typeface="League Spartan" charset="0"/>
              <a:cs typeface="Poppins" pitchFamily="2" charset="77"/>
            </a:endParaRPr>
          </a:p>
          <a:p>
            <a:pPr algn="just"/>
            <a:r>
              <a:rPr lang="en-US" sz="1200" dirty="0">
                <a:latin typeface="Arial Nova Light" panose="020B0304020202020204" pitchFamily="34" charset="0"/>
                <a:ea typeface="Lato Light" panose="020F0502020204030203" pitchFamily="34" charset="0"/>
              </a:rPr>
              <a:t>Provide an environment to develop urban communities in well situated, affordable, comfortable, functional and nice living areas. </a:t>
            </a:r>
          </a:p>
        </p:txBody>
      </p:sp>
      <p:sp>
        <p:nvSpPr>
          <p:cNvPr id="114" name="CuadroTexto 113">
            <a:extLst>
              <a:ext uri="{FF2B5EF4-FFF2-40B4-BE49-F238E27FC236}">
                <a16:creationId xmlns:a16="http://schemas.microsoft.com/office/drawing/2014/main" id="{33D382EE-C275-4ED7-9B07-52498AE7FC65}"/>
              </a:ext>
            </a:extLst>
          </p:cNvPr>
          <p:cNvSpPr txBox="1"/>
          <p:nvPr/>
        </p:nvSpPr>
        <p:spPr>
          <a:xfrm>
            <a:off x="7431068" y="748231"/>
            <a:ext cx="4325015" cy="1226041"/>
          </a:xfrm>
          <a:prstGeom prst="rect">
            <a:avLst/>
          </a:prstGeom>
          <a:noFill/>
        </p:spPr>
        <p:txBody>
          <a:bodyPr wrap="square">
            <a:spAutoFit/>
          </a:bodyPr>
          <a:lstStyle/>
          <a:p>
            <a:pPr algn="just" defTabSz="1828434">
              <a:lnSpc>
                <a:spcPts val="1750"/>
              </a:lnSpc>
            </a:pPr>
            <a:r>
              <a:rPr lang="es-CO" sz="1100" b="1" dirty="0">
                <a:solidFill>
                  <a:srgbClr val="15AA96"/>
                </a:solidFill>
                <a:cs typeface="Poppins" pitchFamily="2" charset="77"/>
              </a:rPr>
              <a:t>SUSTAINABILITY: RE-ENGINEERING </a:t>
            </a:r>
            <a:endParaRPr lang="en-US" sz="1100" b="1" dirty="0">
              <a:solidFill>
                <a:srgbClr val="15AA96"/>
              </a:solidFill>
              <a:cs typeface="Poppins" pitchFamily="2" charset="77"/>
            </a:endParaRPr>
          </a:p>
          <a:p>
            <a:pPr algn="just" defTabSz="1828434">
              <a:lnSpc>
                <a:spcPts val="1750"/>
              </a:lnSpc>
            </a:pPr>
            <a:r>
              <a:rPr lang="en-US" sz="1200" dirty="0">
                <a:latin typeface="Arial Nova Light" panose="020B0304020202020204" pitchFamily="34" charset="0"/>
                <a:ea typeface="Lato Light" panose="020F0502020204030203" pitchFamily="34" charset="0"/>
              </a:rPr>
              <a:t>Our approach if focused first and foremost on re-engineering apartments to improve their energy efficiency rating. We aim to provide feasible and easy to apply solutions to legacy estate in order to decrease carbon footprint in our cities. </a:t>
            </a:r>
          </a:p>
        </p:txBody>
      </p:sp>
      <p:sp>
        <p:nvSpPr>
          <p:cNvPr id="116" name="Subtitle 2">
            <a:extLst>
              <a:ext uri="{FF2B5EF4-FFF2-40B4-BE49-F238E27FC236}">
                <a16:creationId xmlns:a16="http://schemas.microsoft.com/office/drawing/2014/main" id="{D00D9588-F179-4DB6-85FD-5766061DB69A}"/>
              </a:ext>
            </a:extLst>
          </p:cNvPr>
          <p:cNvSpPr txBox="1">
            <a:spLocks/>
          </p:cNvSpPr>
          <p:nvPr/>
        </p:nvSpPr>
        <p:spPr>
          <a:xfrm>
            <a:off x="1411661" y="4579477"/>
            <a:ext cx="3131014" cy="1183273"/>
          </a:xfrm>
          <a:prstGeom prst="rect">
            <a:avLst/>
          </a:prstGeom>
        </p:spPr>
        <p:txBody>
          <a:bodyPr vert="horz" wrap="square" lIns="45720" tIns="22860" rIns="45720" bIns="22860" rtlCol="0" anchor="t">
            <a:spAutoFit/>
          </a:bodyPr>
          <a:ls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pPr algn="r">
              <a:lnSpc>
                <a:spcPts val="1750"/>
              </a:lnSpc>
            </a:pPr>
            <a:r>
              <a:rPr lang="es-CO" sz="1200" b="1" dirty="0">
                <a:solidFill>
                  <a:srgbClr val="70AD47"/>
                </a:solidFill>
                <a:ea typeface="League Spartan" charset="0"/>
                <a:cs typeface="Poppins" pitchFamily="2" charset="77"/>
              </a:rPr>
              <a:t>AN I</a:t>
            </a:r>
            <a:r>
              <a:rPr lang="en-US" sz="1200" b="1" dirty="0">
                <a:solidFill>
                  <a:srgbClr val="70AD47"/>
                </a:solidFill>
                <a:ea typeface="League Spartan" charset="0"/>
                <a:cs typeface="Poppins" pitchFamily="2" charset="77"/>
              </a:rPr>
              <a:t>NVESTMENT PRODUCT</a:t>
            </a:r>
          </a:p>
          <a:p>
            <a:pPr algn="r">
              <a:lnSpc>
                <a:spcPts val="1750"/>
              </a:lnSpc>
            </a:pPr>
            <a:r>
              <a:rPr lang="en-US" sz="1200" dirty="0">
                <a:latin typeface="Arial Nova Light" panose="020B0304020202020204" pitchFamily="34" charset="0"/>
                <a:ea typeface="Lato Light" panose="020F0502020204030203" pitchFamily="34" charset="0"/>
                <a:cs typeface="Mukta ExtraLight" panose="020B0000000000000000" pitchFamily="34" charset="77"/>
              </a:rPr>
              <a:t>We build micro-pools of investors per living units with a </a:t>
            </a:r>
            <a:r>
              <a:rPr lang="en-US" sz="1200" dirty="0">
                <a:latin typeface="Arial Nova Light" panose="020B0304020202020204" pitchFamily="34" charset="0"/>
                <a:ea typeface="Lato Light" panose="020F0502020204030203" pitchFamily="34" charset="0"/>
              </a:rPr>
              <a:t>scheme of investment associated to each and managed by the company promote our expansion.  </a:t>
            </a:r>
          </a:p>
        </p:txBody>
      </p:sp>
    </p:spTree>
    <p:extLst>
      <p:ext uri="{BB962C8B-B14F-4D97-AF65-F5344CB8AC3E}">
        <p14:creationId xmlns:p14="http://schemas.microsoft.com/office/powerpoint/2010/main" val="4279820689"/>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22586</TotalTime>
  <Words>694</Words>
  <Application>Microsoft Office PowerPoint</Application>
  <PresentationFormat>Panorámica</PresentationFormat>
  <Paragraphs>60</Paragraphs>
  <Slides>6</Slides>
  <Notes>0</Notes>
  <HiddenSlides>0</HiddenSlides>
  <MMClips>0</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6</vt:i4>
      </vt:variant>
    </vt:vector>
  </HeadingPairs>
  <TitlesOfParts>
    <vt:vector size="18" baseType="lpstr">
      <vt:lpstr>Arial</vt:lpstr>
      <vt:lpstr>Arial Nova Light</vt:lpstr>
      <vt:lpstr>Calibri</vt:lpstr>
      <vt:lpstr>Lato Light</vt:lpstr>
      <vt:lpstr>League Spartan</vt:lpstr>
      <vt:lpstr>Mukta ExtraLight</vt:lpstr>
      <vt:lpstr>Noto Sans ExtraLight</vt:lpstr>
      <vt:lpstr>Noto Sans Light</vt:lpstr>
      <vt:lpstr>Nunito Sans</vt:lpstr>
      <vt:lpstr>Poppins</vt:lpstr>
      <vt:lpstr>Raavi</vt:lpstr>
      <vt:lpstr>Tema de Office</vt:lpstr>
      <vt:lpstr>Presentación de PowerPoint</vt:lpstr>
      <vt:lpstr>How We Will Work, Live &amp; Travel</vt:lpstr>
      <vt:lpstr>A roaring demand for sustainable, convenient, social, and flexible housing</vt:lpstr>
      <vt:lpstr>To deliver our value proposition to our customers we guarantee a strong and systematic approach all along our value chain</vt:lpstr>
      <vt:lpstr>Our impact / prop / fin tech business model</vt:lpstr>
      <vt:lpstr>We cover the needs for more sustainable, convenient, social, and flexible housing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olivier boulic</dc:creator>
  <cp:lastModifiedBy>David</cp:lastModifiedBy>
  <cp:revision>20</cp:revision>
  <dcterms:created xsi:type="dcterms:W3CDTF">2021-10-16T14:10:06Z</dcterms:created>
  <dcterms:modified xsi:type="dcterms:W3CDTF">2021-12-30T08:44:03Z</dcterms:modified>
</cp:coreProperties>
</file>