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"/>
  </p:notesMasterIdLst>
  <p:sldIdLst>
    <p:sldId id="268" r:id="rId2"/>
    <p:sldId id="269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6327"/>
  </p:normalViewPr>
  <p:slideViewPr>
    <p:cSldViewPr snapToGrid="0" snapToObjects="1">
      <p:cViewPr varScale="1">
        <p:scale>
          <a:sx n="128" d="100"/>
          <a:sy n="128" d="100"/>
        </p:scale>
        <p:origin x="48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B1DA99-6116-1C4B-8186-70554E22C2B1}" type="datetimeFigureOut">
              <a:rPr lang="en-US" smtClean="0"/>
              <a:t>12/29/21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C85685-1FB6-0840-B74C-EE07607057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54984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2" name="Google Shape;492;i467:notes"/>
          <p:cNvSpPr>
            <a:spLocks noGrp="1" noRot="1" noChangeAspect="1"/>
          </p:cNvSpPr>
          <p:nvPr>
            <p:ph type="sldImg" idx="2"/>
          </p:nvPr>
        </p:nvSpPr>
        <p:spPr>
          <a:xfrm>
            <a:off x="423863" y="762000"/>
            <a:ext cx="6772275" cy="3810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93" name="Google Shape;493;i467:notes"/>
          <p:cNvSpPr txBox="1">
            <a:spLocks noGrp="1"/>
          </p:cNvSpPr>
          <p:nvPr>
            <p:ph type="body" idx="1"/>
          </p:nvPr>
        </p:nvSpPr>
        <p:spPr>
          <a:xfrm>
            <a:off x="762000" y="4826000"/>
            <a:ext cx="6096000" cy="457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66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6" name="Google Shape;536;i5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23863" y="762000"/>
            <a:ext cx="6772275" cy="3810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37" name="Google Shape;537;i511:notes"/>
          <p:cNvSpPr txBox="1">
            <a:spLocks noGrp="1"/>
          </p:cNvSpPr>
          <p:nvPr>
            <p:ph type="body" idx="1"/>
          </p:nvPr>
        </p:nvSpPr>
        <p:spPr>
          <a:xfrm>
            <a:off x="762000" y="4826000"/>
            <a:ext cx="6096000" cy="457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66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B5E35B-8F34-CF4A-BED7-C8C581B2BF8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937776F-BE66-6647-B668-C1FD99221F7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F3285B-B1B0-0944-B66D-5BAC53E57C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F588E-ECAC-D74B-AD1C-77B4D58B99CB}" type="datetimeFigureOut">
              <a:rPr lang="en-US" smtClean="0"/>
              <a:t>12/29/21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899A10-FD3B-8045-A222-20DF593E29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F6BC60-4A49-CA4C-B670-47B61B8998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6DE9B-EA2A-DE43-BAE2-CE428F8F7E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7434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A2B563-F5E0-7148-B256-4DF49CCCC0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312DA79-87D1-C841-BF9A-7557BA49F1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8DF96F-53B5-B143-864F-945129AD85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F588E-ECAC-D74B-AD1C-77B4D58B99CB}" type="datetimeFigureOut">
              <a:rPr lang="en-US" smtClean="0"/>
              <a:t>12/29/21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89FFD8-91D8-6B49-B176-0E2C4ED326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053C87-9BD8-574F-82E6-3C2AC6C711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6DE9B-EA2A-DE43-BAE2-CE428F8F7E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71156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828B8CF-6B47-0641-BEB0-63A019F5086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631A3F0-3719-6546-9A73-A0245558ACA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468A0F-4206-2342-9A6A-D21EDE6177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F588E-ECAC-D74B-AD1C-77B4D58B99CB}" type="datetimeFigureOut">
              <a:rPr lang="en-US" smtClean="0"/>
              <a:t>12/29/21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ECAA53-B2AD-7F4C-9637-A4068B910A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5E0E79-857E-BF4E-BDAE-B4E22CA3D6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6DE9B-EA2A-DE43-BAE2-CE428F8F7E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09010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751917-4E79-014C-B5AF-20024ED90F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0DE281-6FF8-1046-AB77-E202FF923C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1FBCAE-C842-B04E-82FF-A293AEA923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F588E-ECAC-D74B-AD1C-77B4D58B99CB}" type="datetimeFigureOut">
              <a:rPr lang="en-US" smtClean="0"/>
              <a:t>12/29/21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173988-D4CE-AF42-A544-04C3B1AF41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B072C1-E5F0-934D-929E-AEA2B41F42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6DE9B-EA2A-DE43-BAE2-CE428F8F7E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50253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D1B8A9-8AD0-1248-BD8D-613E7EA066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824B3A1-6253-3541-A6FE-3AAFB87CE9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3701EA-CEC6-254B-81CB-1430DB0614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F588E-ECAC-D74B-AD1C-77B4D58B99CB}" type="datetimeFigureOut">
              <a:rPr lang="en-US" smtClean="0"/>
              <a:t>12/29/21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F82554-A4C7-ED48-B291-D1C424AA22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3A9644-F061-AA4E-89A0-024DF46387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6DE9B-EA2A-DE43-BAE2-CE428F8F7E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36307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886F4F-D455-FE48-9EC6-13F3C65091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608D82-C8DF-634A-BE8F-3E5A38AF69D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7687E25-5BBE-0E46-B2F0-7A4BE6B1BFA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22998B7-0235-BF41-A058-3E58DC9151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F588E-ECAC-D74B-AD1C-77B4D58B99CB}" type="datetimeFigureOut">
              <a:rPr lang="en-US" smtClean="0"/>
              <a:t>12/29/21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0901F12-8798-1943-A876-56E50925E4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A38E471-4351-B540-84AF-196C17B957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6DE9B-EA2A-DE43-BAE2-CE428F8F7E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75668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474963-7B77-F44A-BF46-E373736C50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708D96E-3E79-294A-A4BE-18C4EABB64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9D720F2-71C5-9344-ABEC-7BA85C7EEC3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F422B2A-178A-A840-86DF-720EB37B787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99CBA78-D40D-7149-99A2-BD94E539340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8A02B16-F60A-D645-BA2F-5B94177A50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F588E-ECAC-D74B-AD1C-77B4D58B99CB}" type="datetimeFigureOut">
              <a:rPr lang="en-US" smtClean="0"/>
              <a:t>12/29/21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02B0BCF-8732-9047-A0E6-8757E82C2B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EA63A2A-69D0-A54C-8870-BB0CB8106C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6DE9B-EA2A-DE43-BAE2-CE428F8F7E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68533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E38A1F-0539-504B-A3EE-69CE0E6EF0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E13F46D-8BF8-3649-881D-BB8EABC827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F588E-ECAC-D74B-AD1C-77B4D58B99CB}" type="datetimeFigureOut">
              <a:rPr lang="en-US" smtClean="0"/>
              <a:t>12/29/21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DF87B9E-F3DF-0746-8F84-713A8B275D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7BBBE77-0BF8-7B41-B057-0BB9DE90B1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6DE9B-EA2A-DE43-BAE2-CE428F8F7E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39085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DBFAD6D-92F5-2044-B1B1-89241F6B7A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F588E-ECAC-D74B-AD1C-77B4D58B99CB}" type="datetimeFigureOut">
              <a:rPr lang="en-US" smtClean="0"/>
              <a:t>12/29/21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F7BE899-00C5-8C40-930F-BB33DC3F47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F791E14-66A7-2B4D-9536-503FC90DE8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6DE9B-EA2A-DE43-BAE2-CE428F8F7E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75415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06605C-B397-A147-998F-30DAF374A5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81710B-D8A7-F649-8672-BD4FC8EEB0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9F65219-A722-8D41-9DDC-9CE93A9508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6F6A4DD-B408-E64A-9CAD-6F7D52699A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F588E-ECAC-D74B-AD1C-77B4D58B99CB}" type="datetimeFigureOut">
              <a:rPr lang="en-US" smtClean="0"/>
              <a:t>12/29/21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4D204B3-0ABF-D64F-8625-E2DB73A8EE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4641D67-491D-204F-9205-E9C4AC6DA5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6DE9B-EA2A-DE43-BAE2-CE428F8F7E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87377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B81AD0-A803-1741-9DD6-D8261E106E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3A299FA-7DE6-4641-BC0A-CF0A8E8E1B6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9C23498-0C07-6E42-9D03-44F9ABD0AA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950B76B-5D14-8847-B5CE-41E18A3DE9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F588E-ECAC-D74B-AD1C-77B4D58B99CB}" type="datetimeFigureOut">
              <a:rPr lang="en-US" smtClean="0"/>
              <a:t>12/29/21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8D27C69-74DE-0D45-BD53-E9AFB1AB95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5E7AE5-5E62-1F42-ADD0-8BFD654DF4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6DE9B-EA2A-DE43-BAE2-CE428F8F7E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00483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5E07C9C-5599-3E45-ABFE-FBC7F7CBDA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7F4AC2C-C8A9-1D47-9759-DA8A131AA4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BA94ED-7791-F54A-936E-0A5F32730DA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9F588E-ECAC-D74B-AD1C-77B4D58B99CB}" type="datetimeFigureOut">
              <a:rPr lang="en-US" smtClean="0"/>
              <a:t>12/29/21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993BDB-96FC-8E49-A740-6A94F12E8B4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14962C-5143-024A-AFEE-1BFA22B562A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26DE9B-EA2A-DE43-BAE2-CE428F8F7E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71640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20" Type="http://schemas.openxmlformats.org/officeDocument/2006/relationships/image" Target="../media/image1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19" Type="http://schemas.openxmlformats.org/officeDocument/2006/relationships/image" Target="../media/image17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png"/><Relationship Id="rId13" Type="http://schemas.openxmlformats.org/officeDocument/2006/relationships/image" Target="../media/image29.png"/><Relationship Id="rId18" Type="http://schemas.openxmlformats.org/officeDocument/2006/relationships/image" Target="../media/image34.png"/><Relationship Id="rId3" Type="http://schemas.openxmlformats.org/officeDocument/2006/relationships/image" Target="../media/image19.png"/><Relationship Id="rId7" Type="http://schemas.openxmlformats.org/officeDocument/2006/relationships/image" Target="../media/image23.png"/><Relationship Id="rId12" Type="http://schemas.openxmlformats.org/officeDocument/2006/relationships/image" Target="../media/image28.png"/><Relationship Id="rId17" Type="http://schemas.openxmlformats.org/officeDocument/2006/relationships/image" Target="../media/image33.png"/><Relationship Id="rId2" Type="http://schemas.openxmlformats.org/officeDocument/2006/relationships/notesSlide" Target="../notesSlides/notesSlide2.xml"/><Relationship Id="rId16" Type="http://schemas.openxmlformats.org/officeDocument/2006/relationships/image" Target="../media/image32.png"/><Relationship Id="rId20" Type="http://schemas.openxmlformats.org/officeDocument/2006/relationships/image" Target="../media/image3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2.png"/><Relationship Id="rId11" Type="http://schemas.openxmlformats.org/officeDocument/2006/relationships/image" Target="../media/image27.png"/><Relationship Id="rId5" Type="http://schemas.openxmlformats.org/officeDocument/2006/relationships/image" Target="../media/image21.png"/><Relationship Id="rId15" Type="http://schemas.openxmlformats.org/officeDocument/2006/relationships/image" Target="../media/image31.png"/><Relationship Id="rId10" Type="http://schemas.openxmlformats.org/officeDocument/2006/relationships/image" Target="../media/image26.png"/><Relationship Id="rId19" Type="http://schemas.openxmlformats.org/officeDocument/2006/relationships/image" Target="../media/image35.png"/><Relationship Id="rId4" Type="http://schemas.openxmlformats.org/officeDocument/2006/relationships/image" Target="../media/image20.png"/><Relationship Id="rId9" Type="http://schemas.openxmlformats.org/officeDocument/2006/relationships/image" Target="../media/image25.png"/><Relationship Id="rId14" Type="http://schemas.openxmlformats.org/officeDocument/2006/relationships/image" Target="../media/image3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95" name="Google Shape;495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0" y="0"/>
            <a:ext cx="6129608" cy="2708123"/>
          </a:xfrm>
          <a:prstGeom prst="rect">
            <a:avLst/>
          </a:prstGeom>
          <a:noFill/>
          <a:ln>
            <a:noFill/>
          </a:ln>
        </p:spPr>
      </p:pic>
      <p:pic>
        <p:nvPicPr>
          <p:cNvPr id="496" name="Google Shape;496;p1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524000" y="0"/>
            <a:ext cx="6129608" cy="2954903"/>
          </a:xfrm>
          <a:prstGeom prst="rect">
            <a:avLst/>
          </a:prstGeom>
          <a:noFill/>
          <a:ln>
            <a:noFill/>
          </a:ln>
        </p:spPr>
      </p:pic>
      <p:pic>
        <p:nvPicPr>
          <p:cNvPr id="497" name="Google Shape;497;p19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1524000" y="0"/>
            <a:ext cx="6129608" cy="3097778"/>
          </a:xfrm>
          <a:prstGeom prst="rect">
            <a:avLst/>
          </a:prstGeom>
          <a:noFill/>
          <a:ln>
            <a:noFill/>
          </a:ln>
        </p:spPr>
      </p:pic>
      <p:pic>
        <p:nvPicPr>
          <p:cNvPr id="498" name="Google Shape;498;p19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1524000" y="0"/>
            <a:ext cx="6140813" cy="6072165"/>
          </a:xfrm>
          <a:prstGeom prst="rect">
            <a:avLst/>
          </a:prstGeom>
          <a:noFill/>
          <a:ln>
            <a:noFill/>
          </a:ln>
        </p:spPr>
      </p:pic>
      <p:pic>
        <p:nvPicPr>
          <p:cNvPr id="499" name="Google Shape;499;p19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1524000" y="0"/>
            <a:ext cx="6152018" cy="5578605"/>
          </a:xfrm>
          <a:prstGeom prst="rect">
            <a:avLst/>
          </a:prstGeom>
          <a:noFill/>
          <a:ln>
            <a:noFill/>
          </a:ln>
        </p:spPr>
      </p:pic>
      <p:pic>
        <p:nvPicPr>
          <p:cNvPr id="500" name="Google Shape;500;p19"/>
          <p:cNvPicPr preferRelativeResize="0"/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1524000" y="0"/>
            <a:ext cx="6140813" cy="5403263"/>
          </a:xfrm>
          <a:prstGeom prst="rect">
            <a:avLst/>
          </a:prstGeom>
          <a:noFill/>
          <a:ln>
            <a:noFill/>
          </a:ln>
        </p:spPr>
      </p:pic>
      <p:pic>
        <p:nvPicPr>
          <p:cNvPr id="501" name="Google Shape;501;p19"/>
          <p:cNvPicPr preferRelativeResize="0"/>
          <p:nvPr/>
        </p:nvPicPr>
        <p:blipFill>
          <a:blip r:embed="rId9">
            <a:alphaModFix/>
          </a:blip>
          <a:stretch>
            <a:fillRect/>
          </a:stretch>
        </p:blipFill>
        <p:spPr>
          <a:xfrm>
            <a:off x="1524000" y="0"/>
            <a:ext cx="6152018" cy="5247405"/>
          </a:xfrm>
          <a:prstGeom prst="rect">
            <a:avLst/>
          </a:prstGeom>
          <a:noFill/>
          <a:ln>
            <a:noFill/>
          </a:ln>
        </p:spPr>
      </p:pic>
      <p:pic>
        <p:nvPicPr>
          <p:cNvPr id="502" name="Google Shape;502;p19"/>
          <p:cNvPicPr preferRelativeResize="0"/>
          <p:nvPr/>
        </p:nvPicPr>
        <p:blipFill>
          <a:blip r:embed="rId10">
            <a:alphaModFix/>
          </a:blip>
          <a:stretch>
            <a:fillRect/>
          </a:stretch>
        </p:blipFill>
        <p:spPr>
          <a:xfrm>
            <a:off x="1524000" y="0"/>
            <a:ext cx="6140813" cy="5727983"/>
          </a:xfrm>
          <a:prstGeom prst="rect">
            <a:avLst/>
          </a:prstGeom>
          <a:noFill/>
          <a:ln>
            <a:noFill/>
          </a:ln>
        </p:spPr>
      </p:pic>
      <p:pic>
        <p:nvPicPr>
          <p:cNvPr id="503" name="Google Shape;503;p19"/>
          <p:cNvPicPr preferRelativeResize="0"/>
          <p:nvPr/>
        </p:nvPicPr>
        <p:blipFill>
          <a:blip r:embed="rId11">
            <a:alphaModFix/>
          </a:blip>
          <a:stretch>
            <a:fillRect/>
          </a:stretch>
        </p:blipFill>
        <p:spPr>
          <a:xfrm>
            <a:off x="1524000" y="0"/>
            <a:ext cx="6152018" cy="5111010"/>
          </a:xfrm>
          <a:prstGeom prst="rect">
            <a:avLst/>
          </a:prstGeom>
          <a:noFill/>
          <a:ln>
            <a:noFill/>
          </a:ln>
        </p:spPr>
      </p:pic>
      <p:pic>
        <p:nvPicPr>
          <p:cNvPr id="504" name="Google Shape;504;p19"/>
          <p:cNvPicPr preferRelativeResize="0"/>
          <p:nvPr/>
        </p:nvPicPr>
        <p:blipFill>
          <a:blip r:embed="rId12">
            <a:alphaModFix/>
          </a:blip>
          <a:stretch>
            <a:fillRect/>
          </a:stretch>
        </p:blipFill>
        <p:spPr>
          <a:xfrm>
            <a:off x="6174435" y="2285978"/>
            <a:ext cx="145665" cy="84420"/>
          </a:xfrm>
          <a:prstGeom prst="rect">
            <a:avLst/>
          </a:prstGeom>
          <a:noFill/>
          <a:ln>
            <a:noFill/>
          </a:ln>
        </p:spPr>
      </p:pic>
      <p:pic>
        <p:nvPicPr>
          <p:cNvPr id="505" name="Google Shape;505;p19"/>
          <p:cNvPicPr preferRelativeResize="0"/>
          <p:nvPr/>
        </p:nvPicPr>
        <p:blipFill>
          <a:blip r:embed="rId13">
            <a:alphaModFix/>
          </a:blip>
          <a:stretch>
            <a:fillRect/>
          </a:stretch>
        </p:blipFill>
        <p:spPr>
          <a:xfrm>
            <a:off x="5289173" y="1669028"/>
            <a:ext cx="1927395" cy="1792418"/>
          </a:xfrm>
          <a:prstGeom prst="rect">
            <a:avLst/>
          </a:prstGeom>
          <a:noFill/>
          <a:ln>
            <a:noFill/>
          </a:ln>
        </p:spPr>
      </p:pic>
      <p:sp>
        <p:nvSpPr>
          <p:cNvPr id="506" name="Google Shape;506;p19"/>
          <p:cNvSpPr txBox="1"/>
          <p:nvPr/>
        </p:nvSpPr>
        <p:spPr>
          <a:xfrm>
            <a:off x="5416163" y="1710158"/>
            <a:ext cx="1747575" cy="1778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90" tIns="34290" rIns="34290" bIns="34290" anchor="t" anchorCtr="0">
            <a:noAutofit/>
          </a:bodyPr>
          <a:lstStyle/>
          <a:p>
            <a:pPr algn="ctr">
              <a:lnSpc>
                <a:spcPct val="120000"/>
              </a:lnSpc>
            </a:pPr>
            <a:endParaRPr sz="1364" i="1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algn="ctr">
              <a:lnSpc>
                <a:spcPct val="120000"/>
              </a:lnSpc>
            </a:pPr>
            <a:r>
              <a:rPr lang="en-US" sz="681" i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endParaRPr sz="681" i="1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indent="-106333" algn="ctr">
              <a:lnSpc>
                <a:spcPct val="119642"/>
              </a:lnSpc>
              <a:buClr>
                <a:srgbClr val="FFFFFF"/>
              </a:buClr>
              <a:buSzPts val="1061"/>
              <a:buChar char="●"/>
            </a:pPr>
            <a:r>
              <a:rPr lang="en-US" sz="954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Conduct Strategic Planning Define</a:t>
            </a:r>
            <a:endParaRPr sz="954" b="1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algn="ctr">
              <a:lnSpc>
                <a:spcPct val="119642"/>
              </a:lnSpc>
            </a:pPr>
            <a:endParaRPr sz="954" b="1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indent="-106333" algn="ctr">
              <a:lnSpc>
                <a:spcPct val="119642"/>
              </a:lnSpc>
              <a:buClr>
                <a:srgbClr val="FFFFFF"/>
              </a:buClr>
              <a:buSzPts val="1061"/>
              <a:buChar char="●"/>
            </a:pPr>
            <a:r>
              <a:rPr lang="en-US" sz="954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Client Requirements </a:t>
            </a:r>
            <a:endParaRPr sz="954" b="1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algn="ctr">
              <a:lnSpc>
                <a:spcPct val="119642"/>
              </a:lnSpc>
            </a:pPr>
            <a:endParaRPr sz="954" b="1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indent="-106333" algn="ctr">
              <a:lnSpc>
                <a:spcPct val="119642"/>
              </a:lnSpc>
              <a:buClr>
                <a:srgbClr val="FFFFFF"/>
              </a:buClr>
              <a:buSzPts val="1061"/>
              <a:buChar char="●"/>
            </a:pPr>
            <a:r>
              <a:rPr lang="en-US" sz="954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Create Budget &amp; Schedule</a:t>
            </a:r>
            <a:endParaRPr sz="954" b="1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algn="ctr">
              <a:lnSpc>
                <a:spcPct val="119444"/>
              </a:lnSpc>
            </a:pPr>
            <a:endParaRPr sz="613" b="1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507" name="Google Shape;507;p19"/>
          <p:cNvPicPr preferRelativeResize="0"/>
          <p:nvPr/>
        </p:nvPicPr>
        <p:blipFill>
          <a:blip r:embed="rId14">
            <a:alphaModFix/>
          </a:blip>
          <a:stretch>
            <a:fillRect/>
          </a:stretch>
        </p:blipFill>
        <p:spPr>
          <a:xfrm>
            <a:off x="2017043" y="4968135"/>
            <a:ext cx="2857500" cy="720855"/>
          </a:xfrm>
          <a:prstGeom prst="rect">
            <a:avLst/>
          </a:prstGeom>
          <a:noFill/>
          <a:ln>
            <a:noFill/>
          </a:ln>
        </p:spPr>
      </p:pic>
      <p:sp>
        <p:nvSpPr>
          <p:cNvPr id="508" name="Google Shape;508;p19"/>
          <p:cNvSpPr txBox="1"/>
          <p:nvPr/>
        </p:nvSpPr>
        <p:spPr>
          <a:xfrm>
            <a:off x="2125380" y="5002785"/>
            <a:ext cx="2701958" cy="7201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90" tIns="34290" rIns="34290" bIns="34290" anchor="t" anchorCtr="0">
            <a:noAutofit/>
          </a:bodyPr>
          <a:lstStyle/>
          <a:p>
            <a:pPr>
              <a:lnSpc>
                <a:spcPct val="119444"/>
              </a:lnSpc>
            </a:pPr>
            <a:r>
              <a:rPr lang="en-US" sz="613" b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TCC Team, Client Team, External Team</a:t>
            </a:r>
            <a:endParaRPr sz="613" b="1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indent="-84686">
              <a:lnSpc>
                <a:spcPct val="119444"/>
              </a:lnSpc>
              <a:buClr>
                <a:srgbClr val="000000"/>
              </a:buClr>
              <a:buSzPts val="682"/>
              <a:buChar char="●"/>
            </a:pPr>
            <a:r>
              <a:rPr lang="en-US" sz="613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Develop market research comps to determine fair value,market availability, and cost.</a:t>
            </a:r>
            <a:endParaRPr sz="613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indent="-84686">
              <a:lnSpc>
                <a:spcPct val="119444"/>
              </a:lnSpc>
              <a:buClr>
                <a:srgbClr val="000000"/>
              </a:buClr>
              <a:buSzPts val="682"/>
              <a:buChar char="●"/>
            </a:pPr>
            <a:r>
              <a:rPr lang="en-US" sz="613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Tour market with client and create shortlist of viable buildings.</a:t>
            </a:r>
            <a:endParaRPr sz="613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indent="-84686">
              <a:lnSpc>
                <a:spcPct val="119444"/>
              </a:lnSpc>
              <a:buClr>
                <a:srgbClr val="000000"/>
              </a:buClr>
              <a:buSzPts val="682"/>
              <a:buChar char="●"/>
            </a:pPr>
            <a:r>
              <a:rPr lang="en-US" sz="613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Develop tour list and report to client.</a:t>
            </a:r>
            <a:endParaRPr sz="613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09" name="Google Shape;509;p19"/>
          <p:cNvSpPr txBox="1"/>
          <p:nvPr/>
        </p:nvSpPr>
        <p:spPr>
          <a:xfrm>
            <a:off x="7752585" y="4944330"/>
            <a:ext cx="2158470" cy="8587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90" tIns="34290" rIns="34290" bIns="34290" anchor="t" anchorCtr="0">
            <a:noAutofit/>
          </a:bodyPr>
          <a:lstStyle/>
          <a:p>
            <a:pPr>
              <a:lnSpc>
                <a:spcPct val="202777"/>
              </a:lnSpc>
            </a:pPr>
            <a:r>
              <a:rPr lang="en-US" sz="613" b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3.1</a:t>
            </a:r>
            <a:r>
              <a:rPr lang="en-US" sz="613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Market Survey Template</a:t>
            </a:r>
            <a:endParaRPr sz="613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>
              <a:lnSpc>
                <a:spcPct val="202777"/>
              </a:lnSpc>
            </a:pPr>
            <a:r>
              <a:rPr lang="en-US" sz="613" b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3.2</a:t>
            </a:r>
            <a:r>
              <a:rPr lang="en-US" sz="613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Financial Analysis</a:t>
            </a:r>
            <a:endParaRPr sz="613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>
              <a:lnSpc>
                <a:spcPct val="202777"/>
              </a:lnSpc>
            </a:pPr>
            <a:r>
              <a:rPr lang="en-US" sz="613" b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3.3</a:t>
            </a:r>
            <a:r>
              <a:rPr lang="en-US" sz="613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Own vs. Lease Analysis</a:t>
            </a:r>
            <a:endParaRPr sz="613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>
              <a:lnSpc>
                <a:spcPct val="202777"/>
              </a:lnSpc>
            </a:pPr>
            <a:r>
              <a:rPr lang="en-US" sz="613" b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3.4 </a:t>
            </a:r>
            <a:r>
              <a:rPr lang="en-US" sz="613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Building Tour Spreadsheet</a:t>
            </a:r>
            <a:endParaRPr sz="613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>
              <a:lnSpc>
                <a:spcPct val="202777"/>
              </a:lnSpc>
            </a:pPr>
            <a:r>
              <a:rPr lang="en-US" sz="613" b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3.5</a:t>
            </a:r>
            <a:r>
              <a:rPr lang="en-US" sz="613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Building Tour Checklist</a:t>
            </a:r>
            <a:endParaRPr sz="613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510" name="Google Shape;510;p19"/>
          <p:cNvPicPr preferRelativeResize="0"/>
          <p:nvPr/>
        </p:nvPicPr>
        <p:blipFill>
          <a:blip r:embed="rId15">
            <a:alphaModFix/>
          </a:blip>
          <a:stretch>
            <a:fillRect/>
          </a:stretch>
        </p:blipFill>
        <p:spPr>
          <a:xfrm>
            <a:off x="5289173" y="5000603"/>
            <a:ext cx="1927395" cy="746843"/>
          </a:xfrm>
          <a:prstGeom prst="rect">
            <a:avLst/>
          </a:prstGeom>
          <a:noFill/>
          <a:ln>
            <a:noFill/>
          </a:ln>
        </p:spPr>
      </p:pic>
      <p:sp>
        <p:nvSpPr>
          <p:cNvPr id="511" name="Google Shape;511;p19"/>
          <p:cNvSpPr txBox="1"/>
          <p:nvPr/>
        </p:nvSpPr>
        <p:spPr>
          <a:xfrm>
            <a:off x="5416163" y="5039573"/>
            <a:ext cx="1747575" cy="7342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90" tIns="34290" rIns="34290" bIns="34290" anchor="t" anchorCtr="0">
            <a:noAutofit/>
          </a:bodyPr>
          <a:lstStyle/>
          <a:p>
            <a:pPr algn="ctr"/>
            <a:endParaRPr sz="1364" i="1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algn="ctr">
              <a:spcBef>
                <a:spcPts val="185"/>
              </a:spcBef>
            </a:pPr>
            <a:r>
              <a:rPr lang="en-US" sz="681" i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3</a:t>
            </a:r>
            <a:endParaRPr sz="681" i="1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algn="ctr">
              <a:lnSpc>
                <a:spcPct val="119642"/>
              </a:lnSpc>
              <a:spcBef>
                <a:spcPts val="256"/>
              </a:spcBef>
            </a:pPr>
            <a:r>
              <a:rPr lang="en-US" sz="954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Conduct Market Research and Analysis</a:t>
            </a:r>
            <a:endParaRPr sz="954" b="1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12" name="Google Shape;512;p19"/>
          <p:cNvSpPr txBox="1"/>
          <p:nvPr/>
        </p:nvSpPr>
        <p:spPr>
          <a:xfrm>
            <a:off x="7268880" y="693788"/>
            <a:ext cx="838035" cy="6292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90" tIns="34290" rIns="34290" bIns="34290" anchor="t" anchorCtr="0">
            <a:noAutofit/>
          </a:bodyPr>
          <a:lstStyle/>
          <a:p>
            <a:pPr algn="r">
              <a:lnSpc>
                <a:spcPct val="119907"/>
              </a:lnSpc>
            </a:pPr>
            <a:r>
              <a:rPr lang="en-US" sz="3681">
                <a:solidFill>
                  <a:srgbClr val="FFCC99"/>
                </a:solidFill>
                <a:latin typeface="Arial"/>
                <a:ea typeface="Arial"/>
                <a:cs typeface="Arial"/>
                <a:sym typeface="Arial"/>
              </a:rPr>
              <a:t>&amp;</a:t>
            </a:r>
            <a:endParaRPr sz="3681">
              <a:solidFill>
                <a:srgbClr val="FFCC9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13" name="Google Shape;513;p19"/>
          <p:cNvSpPr txBox="1"/>
          <p:nvPr/>
        </p:nvSpPr>
        <p:spPr>
          <a:xfrm>
            <a:off x="2035718" y="530348"/>
            <a:ext cx="8099460" cy="48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90" tIns="34290" rIns="34290" bIns="34290" anchor="t" anchorCtr="0">
            <a:noAutofit/>
          </a:bodyPr>
          <a:lstStyle/>
          <a:p>
            <a:pPr algn="ctr">
              <a:lnSpc>
                <a:spcPct val="120000"/>
              </a:lnSpc>
            </a:pPr>
            <a:r>
              <a:rPr lang="en-US" sz="2727" i="1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rPr>
              <a:t>Space Acquisition: Purchase</a:t>
            </a:r>
            <a:endParaRPr sz="2727" i="1">
              <a:solidFill>
                <a:srgbClr val="003366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14" name="Google Shape;514;p19"/>
          <p:cNvSpPr txBox="1"/>
          <p:nvPr/>
        </p:nvSpPr>
        <p:spPr>
          <a:xfrm>
            <a:off x="3436455" y="947070"/>
            <a:ext cx="6216863" cy="2352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90" tIns="34290" rIns="34290" bIns="34290" anchor="t" anchorCtr="0">
            <a:noAutofit/>
          </a:bodyPr>
          <a:lstStyle/>
          <a:p>
            <a:pPr algn="r">
              <a:lnSpc>
                <a:spcPct val="120312"/>
              </a:lnSpc>
            </a:pPr>
            <a:r>
              <a:rPr lang="en-US" sz="109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</a:t>
            </a:r>
            <a:r>
              <a:rPr lang="en-US" sz="954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ROCESS</a:t>
            </a:r>
            <a:r>
              <a:rPr lang="en-US" sz="109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</a:t>
            </a:r>
            <a:r>
              <a:rPr lang="en-US" sz="954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ELIVERABLES</a:t>
            </a:r>
            <a:endParaRPr sz="954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15" name="Google Shape;515;p19"/>
          <p:cNvSpPr txBox="1"/>
          <p:nvPr/>
        </p:nvSpPr>
        <p:spPr>
          <a:xfrm>
            <a:off x="5767275" y="416700"/>
            <a:ext cx="673695" cy="1724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90" tIns="34290" rIns="34290" bIns="34290" anchor="t" anchorCtr="0">
            <a:noAutofit/>
          </a:bodyPr>
          <a:lstStyle/>
          <a:p>
            <a:pPr>
              <a:lnSpc>
                <a:spcPct val="120000"/>
              </a:lnSpc>
            </a:pPr>
            <a:r>
              <a:rPr lang="en-US" sz="68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FIGURE 5</a:t>
            </a:r>
            <a:endParaRPr sz="681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16" name="Google Shape;516;p19"/>
          <p:cNvSpPr txBox="1"/>
          <p:nvPr/>
        </p:nvSpPr>
        <p:spPr>
          <a:xfrm>
            <a:off x="7547160" y="1266390"/>
            <a:ext cx="2599223" cy="193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90" tIns="34290" rIns="34290" bIns="34290" anchor="t" anchorCtr="0">
            <a:noAutofit/>
          </a:bodyPr>
          <a:lstStyle/>
          <a:p>
            <a:pPr algn="ctr">
              <a:lnSpc>
                <a:spcPct val="119791"/>
              </a:lnSpc>
            </a:pPr>
            <a:r>
              <a:rPr lang="en-US" sz="818" b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Deliverables</a:t>
            </a:r>
            <a:endParaRPr sz="818" b="1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17" name="Google Shape;517;p19"/>
          <p:cNvSpPr txBox="1"/>
          <p:nvPr/>
        </p:nvSpPr>
        <p:spPr>
          <a:xfrm>
            <a:off x="2340143" y="1266390"/>
            <a:ext cx="2272388" cy="193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90" tIns="34290" rIns="34290" bIns="34290" anchor="t" anchorCtr="0">
            <a:noAutofit/>
          </a:bodyPr>
          <a:lstStyle/>
          <a:p>
            <a:pPr algn="ctr">
              <a:lnSpc>
                <a:spcPct val="119791"/>
              </a:lnSpc>
            </a:pPr>
            <a:r>
              <a:rPr lang="en-US" sz="818" b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Roles &amp; Responsibilities</a:t>
            </a:r>
            <a:endParaRPr sz="818" b="1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18" name="Google Shape;518;p19"/>
          <p:cNvSpPr txBox="1"/>
          <p:nvPr/>
        </p:nvSpPr>
        <p:spPr>
          <a:xfrm>
            <a:off x="5634683" y="1266390"/>
            <a:ext cx="1286280" cy="193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90" tIns="34290" rIns="34290" bIns="34290" anchor="t" anchorCtr="0">
            <a:noAutofit/>
          </a:bodyPr>
          <a:lstStyle/>
          <a:p>
            <a:pPr algn="ctr">
              <a:lnSpc>
                <a:spcPct val="119791"/>
              </a:lnSpc>
            </a:pPr>
            <a:r>
              <a:rPr lang="en-US" sz="818" b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Process</a:t>
            </a:r>
            <a:endParaRPr sz="818" b="1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19" name="Google Shape;519;p19"/>
          <p:cNvSpPr txBox="1"/>
          <p:nvPr/>
        </p:nvSpPr>
        <p:spPr>
          <a:xfrm>
            <a:off x="5352668" y="1516410"/>
            <a:ext cx="1824165" cy="2136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90" tIns="34290" rIns="34290" bIns="34290" anchor="t" anchorCtr="0">
            <a:noAutofit/>
          </a:bodyPr>
          <a:lstStyle/>
          <a:p>
            <a:pPr algn="ctr">
              <a:lnSpc>
                <a:spcPct val="119642"/>
              </a:lnSpc>
            </a:pPr>
            <a:r>
              <a:rPr lang="en-US" sz="954" b="1">
                <a:solidFill>
                  <a:srgbClr val="006666"/>
                </a:solidFill>
                <a:latin typeface="Arial"/>
                <a:ea typeface="Arial"/>
                <a:cs typeface="Arial"/>
                <a:sym typeface="Arial"/>
              </a:rPr>
              <a:t>Planning</a:t>
            </a:r>
            <a:endParaRPr sz="954" b="1">
              <a:solidFill>
                <a:srgbClr val="006666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20" name="Google Shape;520;p19"/>
          <p:cNvSpPr txBox="1"/>
          <p:nvPr/>
        </p:nvSpPr>
        <p:spPr>
          <a:xfrm>
            <a:off x="5363873" y="3711488"/>
            <a:ext cx="1824165" cy="2136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90" tIns="34290" rIns="34290" bIns="34290" anchor="t" anchorCtr="0">
            <a:noAutofit/>
          </a:bodyPr>
          <a:lstStyle/>
          <a:p>
            <a:pPr algn="ctr">
              <a:lnSpc>
                <a:spcPct val="119642"/>
              </a:lnSpc>
            </a:pPr>
            <a:r>
              <a:rPr lang="en-US" sz="954" b="1">
                <a:solidFill>
                  <a:srgbClr val="A50021"/>
                </a:solidFill>
                <a:latin typeface="Arial"/>
                <a:ea typeface="Arial"/>
                <a:cs typeface="Arial"/>
                <a:sym typeface="Arial"/>
              </a:rPr>
              <a:t>Evaluation</a:t>
            </a:r>
            <a:endParaRPr sz="954" b="1">
              <a:solidFill>
                <a:srgbClr val="A5002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521" name="Google Shape;521;p19"/>
          <p:cNvPicPr preferRelativeResize="0"/>
          <p:nvPr/>
        </p:nvPicPr>
        <p:blipFill>
          <a:blip r:embed="rId16">
            <a:alphaModFix/>
          </a:blip>
          <a:stretch>
            <a:fillRect/>
          </a:stretch>
        </p:blipFill>
        <p:spPr>
          <a:xfrm>
            <a:off x="6174435" y="4838265"/>
            <a:ext cx="134460" cy="84420"/>
          </a:xfrm>
          <a:prstGeom prst="rect">
            <a:avLst/>
          </a:prstGeom>
          <a:noFill/>
          <a:ln>
            <a:noFill/>
          </a:ln>
        </p:spPr>
      </p:pic>
      <p:sp>
        <p:nvSpPr>
          <p:cNvPr id="522" name="Google Shape;522;p19"/>
          <p:cNvSpPr txBox="1"/>
          <p:nvPr/>
        </p:nvSpPr>
        <p:spPr>
          <a:xfrm>
            <a:off x="5505803" y="6218303"/>
            <a:ext cx="1540283" cy="1616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90" tIns="34290" rIns="34290" bIns="34290" anchor="t" anchorCtr="0">
            <a:noAutofit/>
          </a:bodyPr>
          <a:lstStyle/>
          <a:p>
            <a:pPr algn="ctr">
              <a:lnSpc>
                <a:spcPct val="119444"/>
              </a:lnSpc>
            </a:pPr>
            <a:r>
              <a:rPr lang="en-US" sz="613" i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(continued)</a:t>
            </a:r>
            <a:endParaRPr sz="613" i="1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523" name="Google Shape;523;p19"/>
          <p:cNvPicPr preferRelativeResize="0"/>
          <p:nvPr/>
        </p:nvPicPr>
        <p:blipFill>
          <a:blip r:embed="rId17">
            <a:alphaModFix/>
          </a:blip>
          <a:stretch>
            <a:fillRect/>
          </a:stretch>
        </p:blipFill>
        <p:spPr>
          <a:xfrm>
            <a:off x="1524000" y="0"/>
            <a:ext cx="3361748" cy="2682135"/>
          </a:xfrm>
          <a:prstGeom prst="rect">
            <a:avLst/>
          </a:prstGeom>
          <a:noFill/>
          <a:ln>
            <a:noFill/>
          </a:ln>
        </p:spPr>
      </p:pic>
      <p:sp>
        <p:nvSpPr>
          <p:cNvPr id="524" name="Google Shape;524;p19"/>
          <p:cNvSpPr txBox="1"/>
          <p:nvPr/>
        </p:nvSpPr>
        <p:spPr>
          <a:xfrm>
            <a:off x="2144055" y="1693913"/>
            <a:ext cx="1303088" cy="5686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90" tIns="34290" rIns="34290" bIns="34290" anchor="t" anchorCtr="0">
            <a:noAutofit/>
          </a:bodyPr>
          <a:lstStyle/>
          <a:p>
            <a:pPr>
              <a:lnSpc>
                <a:spcPct val="120312"/>
              </a:lnSpc>
            </a:pPr>
            <a:r>
              <a:rPr lang="en-US" sz="545" b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TCC Team</a:t>
            </a:r>
            <a:endParaRPr sz="545" b="1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indent="-80356">
              <a:lnSpc>
                <a:spcPct val="120312"/>
              </a:lnSpc>
              <a:buClr>
                <a:srgbClr val="000000"/>
              </a:buClr>
              <a:buSzPts val="606"/>
              <a:buChar char="●"/>
            </a:pPr>
            <a:r>
              <a:rPr lang="en-US" sz="545" b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Transaction Mgr</a:t>
            </a:r>
            <a:endParaRPr sz="545" b="1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indent="-80356">
              <a:lnSpc>
                <a:spcPct val="120312"/>
              </a:lnSpc>
              <a:buClr>
                <a:srgbClr val="000000"/>
              </a:buClr>
              <a:buSzPts val="606"/>
              <a:buChar char="●"/>
            </a:pPr>
            <a:r>
              <a:rPr lang="en-US" sz="545" b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Portfolio Advisor</a:t>
            </a:r>
            <a:endParaRPr sz="545" b="1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indent="-80356">
              <a:lnSpc>
                <a:spcPct val="120312"/>
              </a:lnSpc>
              <a:buClr>
                <a:srgbClr val="000000"/>
              </a:buClr>
              <a:buSzPts val="606"/>
              <a:buChar char="●"/>
            </a:pPr>
            <a:r>
              <a:rPr lang="en-US" sz="545" b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Broker</a:t>
            </a:r>
            <a:endParaRPr sz="545" b="1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indent="-80356">
              <a:lnSpc>
                <a:spcPct val="120312"/>
              </a:lnSpc>
              <a:buClr>
                <a:srgbClr val="000000"/>
              </a:buClr>
              <a:buSzPts val="606"/>
              <a:buChar char="●"/>
            </a:pPr>
            <a:r>
              <a:rPr lang="en-US" sz="545" b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Project Mgr</a:t>
            </a:r>
            <a:endParaRPr sz="545" b="1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>
              <a:lnSpc>
                <a:spcPct val="120312"/>
              </a:lnSpc>
            </a:pPr>
            <a:endParaRPr sz="545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25" name="Google Shape;525;p19"/>
          <p:cNvSpPr txBox="1"/>
          <p:nvPr/>
        </p:nvSpPr>
        <p:spPr>
          <a:xfrm>
            <a:off x="3529853" y="1693913"/>
            <a:ext cx="1375920" cy="9853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90" tIns="34290" rIns="34290" bIns="34290" anchor="t" anchorCtr="0">
            <a:noAutofit/>
          </a:bodyPr>
          <a:lstStyle/>
          <a:p>
            <a:pPr>
              <a:lnSpc>
                <a:spcPct val="120312"/>
              </a:lnSpc>
            </a:pPr>
            <a:r>
              <a:rPr lang="en-US" sz="545" b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Client Team</a:t>
            </a:r>
            <a:endParaRPr sz="545" b="1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indent="-80356">
              <a:lnSpc>
                <a:spcPct val="120312"/>
              </a:lnSpc>
              <a:buClr>
                <a:srgbClr val="000000"/>
              </a:buClr>
              <a:buSzPts val="606"/>
              <a:buChar char="●"/>
            </a:pPr>
            <a:r>
              <a:rPr lang="en-US" sz="545" b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Business Unit Mgr</a:t>
            </a:r>
            <a:endParaRPr sz="545" b="1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indent="-80356">
              <a:lnSpc>
                <a:spcPct val="120312"/>
              </a:lnSpc>
              <a:buClr>
                <a:srgbClr val="000000"/>
              </a:buClr>
              <a:buSzPts val="606"/>
              <a:buChar char="●"/>
            </a:pPr>
            <a:r>
              <a:rPr lang="en-US" sz="545" b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Corporate RE Mgr</a:t>
            </a:r>
            <a:endParaRPr sz="545" b="1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indent="-80356">
              <a:lnSpc>
                <a:spcPct val="120312"/>
              </a:lnSpc>
              <a:buClr>
                <a:srgbClr val="000000"/>
              </a:buClr>
              <a:buSzPts val="606"/>
              <a:buChar char="●"/>
            </a:pPr>
            <a:r>
              <a:rPr lang="en-US" sz="545" b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Risk Mgr</a:t>
            </a:r>
            <a:endParaRPr sz="545" b="1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indent="-80356">
              <a:lnSpc>
                <a:spcPct val="120312"/>
              </a:lnSpc>
              <a:buClr>
                <a:srgbClr val="000000"/>
              </a:buClr>
              <a:buSzPts val="606"/>
              <a:buChar char="●"/>
            </a:pPr>
            <a:r>
              <a:rPr lang="en-US" sz="545" b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Regional Mgr</a:t>
            </a:r>
            <a:endParaRPr sz="545" b="1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indent="-80356">
              <a:lnSpc>
                <a:spcPct val="120312"/>
              </a:lnSpc>
              <a:buClr>
                <a:srgbClr val="000000"/>
              </a:buClr>
              <a:buSzPts val="606"/>
              <a:buChar char="●"/>
            </a:pPr>
            <a:r>
              <a:rPr lang="en-US" sz="545" b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Local Operator</a:t>
            </a:r>
            <a:endParaRPr sz="545" b="1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indent="-80356">
              <a:lnSpc>
                <a:spcPct val="120312"/>
              </a:lnSpc>
              <a:buClr>
                <a:srgbClr val="000000"/>
              </a:buClr>
              <a:buSzPts val="606"/>
              <a:buChar char="●"/>
            </a:pPr>
            <a:r>
              <a:rPr lang="en-US" sz="545" b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CEO/CFO</a:t>
            </a:r>
            <a:endParaRPr sz="545" b="1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indent="-80356">
              <a:lnSpc>
                <a:spcPct val="120312"/>
              </a:lnSpc>
              <a:buClr>
                <a:srgbClr val="000000"/>
              </a:buClr>
              <a:buSzPts val="606"/>
              <a:buChar char="●"/>
            </a:pPr>
            <a:r>
              <a:rPr lang="en-US" sz="545" b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VP of Finance</a:t>
            </a:r>
            <a:endParaRPr sz="545" b="1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indent="-80356">
              <a:lnSpc>
                <a:spcPct val="120312"/>
              </a:lnSpc>
              <a:buClr>
                <a:srgbClr val="000000"/>
              </a:buClr>
              <a:buSzPts val="606"/>
              <a:buChar char="●"/>
            </a:pPr>
            <a:r>
              <a:rPr lang="en-US" sz="545" b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Administrator</a:t>
            </a:r>
            <a:endParaRPr sz="545" b="1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indent="-80356">
              <a:lnSpc>
                <a:spcPct val="120312"/>
              </a:lnSpc>
              <a:buClr>
                <a:srgbClr val="000000"/>
              </a:buClr>
              <a:buSzPts val="606"/>
              <a:buChar char="●"/>
            </a:pPr>
            <a:r>
              <a:rPr lang="en-US" sz="545" b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Lending Rep</a:t>
            </a:r>
            <a:endParaRPr sz="545" b="1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indent="-80356">
              <a:lnSpc>
                <a:spcPct val="120312"/>
              </a:lnSpc>
              <a:buClr>
                <a:srgbClr val="000000"/>
              </a:buClr>
              <a:buSzPts val="606"/>
              <a:buChar char="●"/>
            </a:pPr>
            <a:r>
              <a:rPr lang="en-US" sz="545" b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Tax Advisor</a:t>
            </a:r>
            <a:endParaRPr sz="545" b="1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26" name="Google Shape;526;p19"/>
          <p:cNvSpPr txBox="1"/>
          <p:nvPr/>
        </p:nvSpPr>
        <p:spPr>
          <a:xfrm>
            <a:off x="2147790" y="2125800"/>
            <a:ext cx="1303088" cy="485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90" tIns="34290" rIns="34290" bIns="34290" anchor="t" anchorCtr="0">
            <a:noAutofit/>
          </a:bodyPr>
          <a:lstStyle/>
          <a:p>
            <a:pPr>
              <a:lnSpc>
                <a:spcPct val="120312"/>
              </a:lnSpc>
            </a:pPr>
            <a:r>
              <a:rPr lang="en-US" sz="545" b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External Team</a:t>
            </a:r>
            <a:endParaRPr sz="545" b="1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indent="-80356">
              <a:lnSpc>
                <a:spcPct val="120312"/>
              </a:lnSpc>
              <a:buClr>
                <a:srgbClr val="000000"/>
              </a:buClr>
              <a:buSzPts val="606"/>
              <a:buChar char="●"/>
            </a:pPr>
            <a:r>
              <a:rPr lang="en-US" sz="545" b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Architect</a:t>
            </a:r>
            <a:endParaRPr sz="545" b="1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indent="-80356">
              <a:lnSpc>
                <a:spcPct val="120312"/>
              </a:lnSpc>
              <a:buClr>
                <a:srgbClr val="000000"/>
              </a:buClr>
              <a:buSzPts val="606"/>
              <a:buChar char="●"/>
            </a:pPr>
            <a:r>
              <a:rPr lang="en-US" sz="545" b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Attorney</a:t>
            </a:r>
            <a:endParaRPr sz="545" b="1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indent="-80356">
              <a:lnSpc>
                <a:spcPct val="120312"/>
              </a:lnSpc>
              <a:buClr>
                <a:srgbClr val="000000"/>
              </a:buClr>
              <a:buSzPts val="606"/>
              <a:buChar char="●"/>
            </a:pPr>
            <a:r>
              <a:rPr lang="en-US" sz="545" b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General Contractor</a:t>
            </a:r>
            <a:endParaRPr sz="545" b="1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indent="-80356">
              <a:lnSpc>
                <a:spcPct val="120312"/>
              </a:lnSpc>
              <a:buClr>
                <a:srgbClr val="000000"/>
              </a:buClr>
              <a:buSzPts val="606"/>
              <a:buChar char="●"/>
            </a:pPr>
            <a:r>
              <a:rPr lang="en-US" sz="545" b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IT Consultant</a:t>
            </a:r>
            <a:endParaRPr sz="545" b="1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527" name="Google Shape;527;p19"/>
          <p:cNvPicPr preferRelativeResize="0"/>
          <p:nvPr/>
        </p:nvPicPr>
        <p:blipFill>
          <a:blip r:embed="rId18">
            <a:alphaModFix/>
          </a:blip>
          <a:stretch>
            <a:fillRect/>
          </a:stretch>
        </p:blipFill>
        <p:spPr>
          <a:xfrm>
            <a:off x="2028248" y="4078418"/>
            <a:ext cx="2846273" cy="259763"/>
          </a:xfrm>
          <a:prstGeom prst="rect">
            <a:avLst/>
          </a:prstGeom>
          <a:noFill/>
          <a:ln>
            <a:noFill/>
          </a:ln>
        </p:spPr>
      </p:pic>
      <p:sp>
        <p:nvSpPr>
          <p:cNvPr id="528" name="Google Shape;528;p19"/>
          <p:cNvSpPr txBox="1"/>
          <p:nvPr/>
        </p:nvSpPr>
        <p:spPr>
          <a:xfrm>
            <a:off x="2136585" y="4115228"/>
            <a:ext cx="2698223" cy="2547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90" tIns="34290" rIns="34290" bIns="34290" anchor="t" anchorCtr="0">
            <a:noAutofit/>
          </a:bodyPr>
          <a:lstStyle/>
          <a:p>
            <a:pPr>
              <a:lnSpc>
                <a:spcPct val="119444"/>
              </a:lnSpc>
            </a:pPr>
            <a:r>
              <a:rPr lang="en-US" sz="613" b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Portfolio Advisor, Transaction Manager and/or Broker</a:t>
            </a:r>
            <a:endParaRPr sz="613" b="1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529" name="Google Shape;529;p19"/>
          <p:cNvPicPr preferRelativeResize="0"/>
          <p:nvPr/>
        </p:nvPicPr>
        <p:blipFill>
          <a:blip r:embed="rId19">
            <a:alphaModFix/>
          </a:blip>
          <a:stretch>
            <a:fillRect/>
          </a:stretch>
        </p:blipFill>
        <p:spPr>
          <a:xfrm>
            <a:off x="5289173" y="3974513"/>
            <a:ext cx="2420460" cy="519525"/>
          </a:xfrm>
          <a:prstGeom prst="rect">
            <a:avLst/>
          </a:prstGeom>
          <a:noFill/>
          <a:ln>
            <a:noFill/>
          </a:ln>
        </p:spPr>
      </p:pic>
      <p:sp>
        <p:nvSpPr>
          <p:cNvPr id="530" name="Google Shape;530;p19"/>
          <p:cNvSpPr txBox="1"/>
          <p:nvPr/>
        </p:nvSpPr>
        <p:spPr>
          <a:xfrm>
            <a:off x="5414295" y="4015643"/>
            <a:ext cx="2242508" cy="5058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90" tIns="34290" rIns="34290" bIns="34290" anchor="t" anchorCtr="0">
            <a:noAutofit/>
          </a:bodyPr>
          <a:lstStyle/>
          <a:p>
            <a:pPr algn="ctr">
              <a:lnSpc>
                <a:spcPct val="120000"/>
              </a:lnSpc>
            </a:pPr>
            <a:r>
              <a:rPr lang="en-US" sz="681" i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endParaRPr sz="681" i="1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algn="ctr">
              <a:lnSpc>
                <a:spcPct val="119642"/>
              </a:lnSpc>
              <a:spcBef>
                <a:spcPts val="256"/>
              </a:spcBef>
            </a:pPr>
            <a:r>
              <a:rPr lang="en-US" sz="954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Develop Negotiation Strategy</a:t>
            </a:r>
            <a:endParaRPr sz="954" b="1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531" name="Google Shape;531;p19"/>
          <p:cNvPicPr preferRelativeResize="0"/>
          <p:nvPr/>
        </p:nvPicPr>
        <p:blipFill>
          <a:blip r:embed="rId20">
            <a:alphaModFix/>
          </a:blip>
          <a:stretch>
            <a:fillRect/>
          </a:stretch>
        </p:blipFill>
        <p:spPr>
          <a:xfrm>
            <a:off x="2028248" y="2643188"/>
            <a:ext cx="2857500" cy="1104030"/>
          </a:xfrm>
          <a:prstGeom prst="rect">
            <a:avLst/>
          </a:prstGeom>
          <a:noFill/>
          <a:ln>
            <a:noFill/>
          </a:ln>
        </p:spPr>
      </p:pic>
      <p:sp>
        <p:nvSpPr>
          <p:cNvPr id="532" name="Google Shape;532;p19"/>
          <p:cNvSpPr txBox="1"/>
          <p:nvPr/>
        </p:nvSpPr>
        <p:spPr>
          <a:xfrm>
            <a:off x="2144055" y="2679975"/>
            <a:ext cx="2698223" cy="11011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90" tIns="34290" rIns="34290" bIns="34290" anchor="t" anchorCtr="0">
            <a:noAutofit/>
          </a:bodyPr>
          <a:lstStyle/>
          <a:p>
            <a:pPr marL="342900" indent="-84686">
              <a:lnSpc>
                <a:spcPct val="119444"/>
              </a:lnSpc>
              <a:buClr>
                <a:srgbClr val="000000"/>
              </a:buClr>
              <a:buSzPts val="682"/>
              <a:buChar char="●"/>
            </a:pPr>
            <a:r>
              <a:rPr lang="en-US" sz="613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Evaluate requirement in light of client’s strategic plan; develop strategic plan, if appropriate.</a:t>
            </a:r>
            <a:endParaRPr sz="613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indent="-84686">
              <a:lnSpc>
                <a:spcPct val="119444"/>
              </a:lnSpc>
              <a:buClr>
                <a:srgbClr val="000000"/>
              </a:buClr>
              <a:buSzPts val="682"/>
              <a:buChar char="●"/>
            </a:pPr>
            <a:r>
              <a:rPr lang="en-US" sz="613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Develop project management strategy, budget, and schedules.</a:t>
            </a:r>
            <a:endParaRPr sz="613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indent="-84686">
              <a:lnSpc>
                <a:spcPct val="119444"/>
              </a:lnSpc>
              <a:buClr>
                <a:srgbClr val="000000"/>
              </a:buClr>
              <a:buSzPts val="682"/>
              <a:buChar char="●"/>
            </a:pPr>
            <a:r>
              <a:rPr lang="en-US" sz="613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Review critical action date report monthly.</a:t>
            </a:r>
            <a:endParaRPr sz="613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indent="-84686">
              <a:lnSpc>
                <a:spcPct val="119444"/>
              </a:lnSpc>
              <a:buClr>
                <a:srgbClr val="000000"/>
              </a:buClr>
              <a:buSzPts val="682"/>
              <a:buChar char="●"/>
            </a:pPr>
            <a:r>
              <a:rPr lang="en-US" sz="613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Establish KPIs.</a:t>
            </a:r>
            <a:endParaRPr sz="613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indent="-84686">
              <a:lnSpc>
                <a:spcPct val="119444"/>
              </a:lnSpc>
              <a:buClr>
                <a:srgbClr val="000000"/>
              </a:buClr>
              <a:buSzPts val="682"/>
              <a:buChar char="●"/>
            </a:pPr>
            <a:r>
              <a:rPr lang="en-US" sz="613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Distribute orientation binder.</a:t>
            </a:r>
            <a:endParaRPr sz="613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indent="-84686">
              <a:lnSpc>
                <a:spcPct val="119444"/>
              </a:lnSpc>
              <a:buClr>
                <a:srgbClr val="000000"/>
              </a:buClr>
              <a:buSzPts val="682"/>
              <a:buChar char="●"/>
            </a:pPr>
            <a:r>
              <a:rPr lang="en-US" sz="613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Review existing TCC/Client customized Playbooks for use and applicability.</a:t>
            </a:r>
            <a:endParaRPr sz="613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33" name="Google Shape;533;p19"/>
          <p:cNvSpPr txBox="1"/>
          <p:nvPr/>
        </p:nvSpPr>
        <p:spPr>
          <a:xfrm>
            <a:off x="7741380" y="1755630"/>
            <a:ext cx="2518920" cy="14183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90" tIns="34290" rIns="34290" bIns="34290" anchor="t" anchorCtr="0">
            <a:noAutofit/>
          </a:bodyPr>
          <a:lstStyle/>
          <a:p>
            <a:pPr>
              <a:lnSpc>
                <a:spcPct val="119444"/>
              </a:lnSpc>
            </a:pPr>
            <a:r>
              <a:rPr lang="en-US" sz="613" b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1.1</a:t>
            </a:r>
            <a:r>
              <a:rPr lang="en-US" sz="613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Pre-Engagement Documents</a:t>
            </a:r>
            <a:endParaRPr sz="613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685800" lvl="1" indent="-84686">
              <a:lnSpc>
                <a:spcPct val="119444"/>
              </a:lnSpc>
              <a:buClr>
                <a:srgbClr val="000000"/>
              </a:buClr>
              <a:buSzPts val="682"/>
              <a:buChar char="○"/>
            </a:pPr>
            <a:r>
              <a:rPr lang="en-US" sz="613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Authorization Letter </a:t>
            </a:r>
            <a:endParaRPr sz="613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685800" lvl="1" indent="-84686">
              <a:lnSpc>
                <a:spcPct val="119444"/>
              </a:lnSpc>
              <a:buClr>
                <a:srgbClr val="000000"/>
              </a:buClr>
              <a:buSzPts val="682"/>
              <a:buChar char="○"/>
            </a:pPr>
            <a:r>
              <a:rPr lang="en-US" sz="613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Contact List</a:t>
            </a:r>
            <a:endParaRPr sz="613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685800" lvl="1" indent="-84686">
              <a:lnSpc>
                <a:spcPct val="119444"/>
              </a:lnSpc>
              <a:buClr>
                <a:srgbClr val="000000"/>
              </a:buClr>
              <a:buSzPts val="682"/>
              <a:buChar char="○"/>
            </a:pPr>
            <a:r>
              <a:rPr lang="en-US" sz="613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Contracts</a:t>
            </a:r>
            <a:endParaRPr sz="613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685800" lvl="1" indent="-84686">
              <a:lnSpc>
                <a:spcPct val="119444"/>
              </a:lnSpc>
              <a:buClr>
                <a:srgbClr val="000000"/>
              </a:buClr>
              <a:buSzPts val="682"/>
              <a:buChar char="○"/>
            </a:pPr>
            <a:r>
              <a:rPr lang="en-US" sz="613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RFQ Guidance</a:t>
            </a:r>
            <a:r>
              <a:rPr lang="en-US" sz="613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sz="613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685800" lvl="1" indent="-84686">
              <a:lnSpc>
                <a:spcPct val="119444"/>
              </a:lnSpc>
              <a:buClr>
                <a:srgbClr val="000000"/>
              </a:buClr>
              <a:buSzPts val="682"/>
              <a:buChar char="○"/>
            </a:pPr>
            <a:r>
              <a:rPr lang="en-US" sz="613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Service Level Agreement (2)</a:t>
            </a:r>
            <a:endParaRPr sz="613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685800" lvl="1" indent="-84686">
              <a:lnSpc>
                <a:spcPct val="119444"/>
              </a:lnSpc>
              <a:buClr>
                <a:srgbClr val="000000"/>
              </a:buClr>
              <a:buSzPts val="682"/>
              <a:buChar char="○"/>
            </a:pPr>
            <a:r>
              <a:rPr lang="en-US" sz="613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Commission Agreement</a:t>
            </a:r>
            <a:endParaRPr sz="613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685800" lvl="1" indent="-84686">
              <a:lnSpc>
                <a:spcPct val="119444"/>
              </a:lnSpc>
              <a:buClr>
                <a:srgbClr val="000000"/>
              </a:buClr>
              <a:buSzPts val="682"/>
              <a:buChar char="○"/>
            </a:pPr>
            <a:r>
              <a:rPr lang="en-US" sz="613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Standard Reporting Templates</a:t>
            </a:r>
            <a:endParaRPr sz="613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>
              <a:lnSpc>
                <a:spcPct val="125000"/>
              </a:lnSpc>
            </a:pPr>
            <a:r>
              <a:rPr lang="en-US" sz="613" b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1.2</a:t>
            </a:r>
            <a:r>
              <a:rPr lang="en-US" sz="613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Client Needs Analysis (2) </a:t>
            </a:r>
            <a:endParaRPr sz="613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>
              <a:lnSpc>
                <a:spcPct val="125000"/>
              </a:lnSpc>
            </a:pPr>
            <a:r>
              <a:rPr lang="en-US" sz="613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Pre-Project Questionnaire</a:t>
            </a:r>
            <a:endParaRPr sz="613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>
              <a:lnSpc>
                <a:spcPct val="127083"/>
              </a:lnSpc>
            </a:pPr>
            <a:endParaRPr sz="409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>
              <a:lnSpc>
                <a:spcPct val="161111"/>
              </a:lnSpc>
            </a:pPr>
            <a:r>
              <a:rPr lang="en-US" sz="613" b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1.3 </a:t>
            </a:r>
            <a:r>
              <a:rPr lang="en-US" sz="613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Strategic Plan </a:t>
            </a:r>
            <a:r>
              <a:rPr lang="en-US" sz="613" i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(no deliverable)</a:t>
            </a:r>
            <a:endParaRPr sz="613" i="1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>
              <a:lnSpc>
                <a:spcPct val="161111"/>
              </a:lnSpc>
            </a:pPr>
            <a:r>
              <a:rPr lang="en-US" sz="613" b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1.4</a:t>
            </a:r>
            <a:r>
              <a:rPr lang="en-US" sz="613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Schedule and Budget</a:t>
            </a:r>
            <a:endParaRPr sz="613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34" name="Google Shape;534;p19"/>
          <p:cNvSpPr txBox="1"/>
          <p:nvPr/>
        </p:nvSpPr>
        <p:spPr>
          <a:xfrm>
            <a:off x="9894788" y="6482408"/>
            <a:ext cx="330030" cy="1519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90" tIns="34290" rIns="34290" bIns="34290" anchor="t" anchorCtr="0">
            <a:noAutofit/>
          </a:bodyPr>
          <a:lstStyle/>
          <a:p>
            <a:pPr>
              <a:lnSpc>
                <a:spcPct val="120312"/>
              </a:lnSpc>
            </a:pPr>
            <a:r>
              <a:rPr lang="en-US" sz="545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11</a:t>
            </a:r>
            <a:endParaRPr sz="545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39" name="Google Shape;539;p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185640" y="5104530"/>
            <a:ext cx="134460" cy="84420"/>
          </a:xfrm>
          <a:prstGeom prst="rect">
            <a:avLst/>
          </a:prstGeom>
          <a:noFill/>
          <a:ln>
            <a:noFill/>
          </a:ln>
        </p:spPr>
      </p:pic>
      <p:pic>
        <p:nvPicPr>
          <p:cNvPr id="540" name="Google Shape;540;p20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524000" y="0"/>
            <a:ext cx="6308910" cy="2786063"/>
          </a:xfrm>
          <a:prstGeom prst="rect">
            <a:avLst/>
          </a:prstGeom>
          <a:noFill/>
          <a:ln>
            <a:noFill/>
          </a:ln>
        </p:spPr>
      </p:pic>
      <p:pic>
        <p:nvPicPr>
          <p:cNvPr id="541" name="Google Shape;541;p20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1524000" y="0"/>
            <a:ext cx="6152018" cy="3604343"/>
          </a:xfrm>
          <a:prstGeom prst="rect">
            <a:avLst/>
          </a:prstGeom>
          <a:noFill/>
          <a:ln>
            <a:noFill/>
          </a:ln>
        </p:spPr>
      </p:pic>
      <p:pic>
        <p:nvPicPr>
          <p:cNvPr id="542" name="Google Shape;542;p20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1524000" y="0"/>
            <a:ext cx="6140813" cy="3435480"/>
          </a:xfrm>
          <a:prstGeom prst="rect">
            <a:avLst/>
          </a:prstGeom>
          <a:noFill/>
          <a:ln>
            <a:noFill/>
          </a:ln>
        </p:spPr>
      </p:pic>
      <p:sp>
        <p:nvSpPr>
          <p:cNvPr id="543" name="Google Shape;543;p20"/>
          <p:cNvSpPr txBox="1"/>
          <p:nvPr/>
        </p:nvSpPr>
        <p:spPr>
          <a:xfrm>
            <a:off x="7268880" y="693788"/>
            <a:ext cx="838035" cy="6292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90" tIns="34290" rIns="34290" bIns="34290" anchor="t" anchorCtr="0">
            <a:noAutofit/>
          </a:bodyPr>
          <a:lstStyle/>
          <a:p>
            <a:pPr algn="r">
              <a:lnSpc>
                <a:spcPct val="119907"/>
              </a:lnSpc>
            </a:pPr>
            <a:r>
              <a:rPr lang="en-US" sz="3681">
                <a:solidFill>
                  <a:srgbClr val="FFCC99"/>
                </a:solidFill>
                <a:latin typeface="Arial"/>
                <a:ea typeface="Arial"/>
                <a:cs typeface="Arial"/>
                <a:sym typeface="Arial"/>
              </a:rPr>
              <a:t>&amp;</a:t>
            </a:r>
            <a:endParaRPr sz="3681">
              <a:solidFill>
                <a:srgbClr val="FFCC9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44" name="Google Shape;544;p20"/>
          <p:cNvSpPr txBox="1"/>
          <p:nvPr/>
        </p:nvSpPr>
        <p:spPr>
          <a:xfrm>
            <a:off x="2035718" y="530348"/>
            <a:ext cx="8099460" cy="48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90" tIns="34290" rIns="34290" bIns="34290" anchor="t" anchorCtr="0">
            <a:noAutofit/>
          </a:bodyPr>
          <a:lstStyle/>
          <a:p>
            <a:pPr algn="ctr">
              <a:lnSpc>
                <a:spcPct val="120000"/>
              </a:lnSpc>
            </a:pPr>
            <a:r>
              <a:rPr lang="en-US" sz="2727" i="1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rPr>
              <a:t>Space Acquisition: Purchase</a:t>
            </a:r>
            <a:endParaRPr sz="2727" i="1">
              <a:solidFill>
                <a:srgbClr val="003366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45" name="Google Shape;545;p20"/>
          <p:cNvSpPr txBox="1"/>
          <p:nvPr/>
        </p:nvSpPr>
        <p:spPr>
          <a:xfrm>
            <a:off x="3436455" y="947070"/>
            <a:ext cx="6216863" cy="2352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90" tIns="34290" rIns="34290" bIns="34290" anchor="t" anchorCtr="0">
            <a:noAutofit/>
          </a:bodyPr>
          <a:lstStyle/>
          <a:p>
            <a:pPr algn="r">
              <a:lnSpc>
                <a:spcPct val="120312"/>
              </a:lnSpc>
            </a:pPr>
            <a:r>
              <a:rPr lang="en-US" sz="109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</a:t>
            </a:r>
            <a:r>
              <a:rPr lang="en-US" sz="954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ROCESS</a:t>
            </a:r>
            <a:r>
              <a:rPr lang="en-US" sz="109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</a:t>
            </a:r>
            <a:r>
              <a:rPr lang="en-US" sz="954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ELIVERABLES</a:t>
            </a:r>
            <a:endParaRPr sz="954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46" name="Google Shape;546;p20"/>
          <p:cNvSpPr txBox="1"/>
          <p:nvPr/>
        </p:nvSpPr>
        <p:spPr>
          <a:xfrm>
            <a:off x="5767275" y="416700"/>
            <a:ext cx="673695" cy="1724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90" tIns="34290" rIns="34290" bIns="34290" anchor="t" anchorCtr="0">
            <a:noAutofit/>
          </a:bodyPr>
          <a:lstStyle/>
          <a:p>
            <a:pPr>
              <a:lnSpc>
                <a:spcPct val="120000"/>
              </a:lnSpc>
            </a:pPr>
            <a:r>
              <a:rPr lang="en-US" sz="68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FIGURE 5</a:t>
            </a:r>
            <a:endParaRPr sz="681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47" name="Google Shape;547;p20"/>
          <p:cNvSpPr txBox="1"/>
          <p:nvPr/>
        </p:nvSpPr>
        <p:spPr>
          <a:xfrm>
            <a:off x="7547160" y="1266390"/>
            <a:ext cx="2599223" cy="193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90" tIns="34290" rIns="34290" bIns="34290" anchor="t" anchorCtr="0">
            <a:noAutofit/>
          </a:bodyPr>
          <a:lstStyle/>
          <a:p>
            <a:pPr algn="ctr">
              <a:lnSpc>
                <a:spcPct val="119791"/>
              </a:lnSpc>
            </a:pPr>
            <a:r>
              <a:rPr lang="en-US" sz="818" b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Deliverables</a:t>
            </a:r>
            <a:endParaRPr sz="818" b="1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48" name="Google Shape;548;p20"/>
          <p:cNvSpPr txBox="1"/>
          <p:nvPr/>
        </p:nvSpPr>
        <p:spPr>
          <a:xfrm>
            <a:off x="2340143" y="1266390"/>
            <a:ext cx="2272388" cy="193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90" tIns="34290" rIns="34290" bIns="34290" anchor="t" anchorCtr="0">
            <a:noAutofit/>
          </a:bodyPr>
          <a:lstStyle/>
          <a:p>
            <a:pPr algn="ctr">
              <a:lnSpc>
                <a:spcPct val="119791"/>
              </a:lnSpc>
            </a:pPr>
            <a:r>
              <a:rPr lang="en-US" sz="818" b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Roles &amp; Responsibilities</a:t>
            </a:r>
            <a:endParaRPr sz="818" b="1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49" name="Google Shape;549;p20"/>
          <p:cNvSpPr txBox="1"/>
          <p:nvPr/>
        </p:nvSpPr>
        <p:spPr>
          <a:xfrm>
            <a:off x="5634683" y="1266390"/>
            <a:ext cx="1286280" cy="193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90" tIns="34290" rIns="34290" bIns="34290" anchor="t" anchorCtr="0">
            <a:noAutofit/>
          </a:bodyPr>
          <a:lstStyle/>
          <a:p>
            <a:pPr algn="ctr">
              <a:lnSpc>
                <a:spcPct val="119791"/>
              </a:lnSpc>
            </a:pPr>
            <a:r>
              <a:rPr lang="en-US" sz="818" b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Process</a:t>
            </a:r>
            <a:endParaRPr sz="818" b="1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550" name="Google Shape;550;p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174435" y="3149730"/>
            <a:ext cx="134460" cy="84420"/>
          </a:xfrm>
          <a:prstGeom prst="rect">
            <a:avLst/>
          </a:prstGeom>
          <a:noFill/>
          <a:ln>
            <a:noFill/>
          </a:ln>
        </p:spPr>
      </p:pic>
      <p:pic>
        <p:nvPicPr>
          <p:cNvPr id="551" name="Google Shape;551;p20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2028248" y="2487308"/>
            <a:ext cx="2846273" cy="253260"/>
          </a:xfrm>
          <a:prstGeom prst="rect">
            <a:avLst/>
          </a:prstGeom>
          <a:noFill/>
          <a:ln>
            <a:noFill/>
          </a:ln>
        </p:spPr>
      </p:pic>
      <p:sp>
        <p:nvSpPr>
          <p:cNvPr id="552" name="Google Shape;552;p20"/>
          <p:cNvSpPr txBox="1"/>
          <p:nvPr/>
        </p:nvSpPr>
        <p:spPr>
          <a:xfrm>
            <a:off x="2136585" y="2521958"/>
            <a:ext cx="2698223" cy="2547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90" tIns="34290" rIns="34290" bIns="34290" anchor="t" anchorCtr="0">
            <a:noAutofit/>
          </a:bodyPr>
          <a:lstStyle/>
          <a:p>
            <a:pPr>
              <a:lnSpc>
                <a:spcPct val="119444"/>
              </a:lnSpc>
            </a:pPr>
            <a:r>
              <a:rPr lang="en-US" sz="613" b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Portfolio Advisor, Transaction Manager and/or Broker </a:t>
            </a:r>
            <a:endParaRPr sz="613" b="1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3" name="Google Shape;553;p20"/>
          <p:cNvSpPr txBox="1"/>
          <p:nvPr/>
        </p:nvSpPr>
        <p:spPr>
          <a:xfrm>
            <a:off x="7881465" y="2465663"/>
            <a:ext cx="2416208" cy="3846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90" tIns="34290" rIns="34290" bIns="34290" anchor="t" anchorCtr="0">
            <a:noAutofit/>
          </a:bodyPr>
          <a:lstStyle/>
          <a:p>
            <a:pPr>
              <a:lnSpc>
                <a:spcPct val="202777"/>
              </a:lnSpc>
            </a:pPr>
            <a:r>
              <a:rPr lang="en-US" sz="613" b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5.1</a:t>
            </a:r>
            <a:r>
              <a:rPr lang="en-US" sz="613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Letter of Intent</a:t>
            </a:r>
            <a:endParaRPr sz="613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>
              <a:lnSpc>
                <a:spcPct val="202777"/>
              </a:lnSpc>
            </a:pPr>
            <a:r>
              <a:rPr lang="en-US" sz="613" b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5.2</a:t>
            </a:r>
            <a:r>
              <a:rPr lang="en-US" sz="613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Purchase and Sale Agreement</a:t>
            </a:r>
            <a:endParaRPr sz="613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554" name="Google Shape;554;p20"/>
          <p:cNvPicPr preferRelativeResize="0"/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5289173" y="2376900"/>
            <a:ext cx="2106698" cy="662400"/>
          </a:xfrm>
          <a:prstGeom prst="rect">
            <a:avLst/>
          </a:prstGeom>
          <a:noFill/>
          <a:ln>
            <a:noFill/>
          </a:ln>
        </p:spPr>
      </p:pic>
      <p:sp>
        <p:nvSpPr>
          <p:cNvPr id="555" name="Google Shape;555;p20"/>
          <p:cNvSpPr txBox="1"/>
          <p:nvPr/>
        </p:nvSpPr>
        <p:spPr>
          <a:xfrm>
            <a:off x="5414295" y="2415870"/>
            <a:ext cx="1928745" cy="6509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90" tIns="34290" rIns="34290" bIns="34290" anchor="t" anchorCtr="0">
            <a:noAutofit/>
          </a:bodyPr>
          <a:lstStyle/>
          <a:p>
            <a:pPr algn="ctr">
              <a:lnSpc>
                <a:spcPct val="120000"/>
              </a:lnSpc>
            </a:pPr>
            <a:r>
              <a:rPr lang="en-US" sz="681" i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5</a:t>
            </a:r>
            <a:endParaRPr sz="681" i="1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algn="ctr">
              <a:lnSpc>
                <a:spcPct val="119642"/>
              </a:lnSpc>
              <a:spcBef>
                <a:spcPts val="256"/>
              </a:spcBef>
            </a:pPr>
            <a:r>
              <a:rPr lang="en-US" sz="954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Negotiate/Execute LOI and Purchase &amp; Sale Agreement</a:t>
            </a:r>
            <a:endParaRPr sz="954" b="1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556" name="Google Shape;556;p20"/>
          <p:cNvPicPr preferRelativeResize="0"/>
          <p:nvPr/>
        </p:nvPicPr>
        <p:blipFill>
          <a:blip r:embed="rId9">
            <a:alphaModFix/>
          </a:blip>
          <a:stretch>
            <a:fillRect/>
          </a:stretch>
        </p:blipFill>
        <p:spPr>
          <a:xfrm>
            <a:off x="6174435" y="2272995"/>
            <a:ext cx="134460" cy="77918"/>
          </a:xfrm>
          <a:prstGeom prst="rect">
            <a:avLst/>
          </a:prstGeom>
          <a:noFill/>
          <a:ln>
            <a:noFill/>
          </a:ln>
        </p:spPr>
      </p:pic>
      <p:pic>
        <p:nvPicPr>
          <p:cNvPr id="557" name="Google Shape;557;p20"/>
          <p:cNvPicPr preferRelativeResize="0"/>
          <p:nvPr/>
        </p:nvPicPr>
        <p:blipFill>
          <a:blip r:embed="rId10">
            <a:alphaModFix/>
          </a:blip>
          <a:stretch>
            <a:fillRect/>
          </a:stretch>
        </p:blipFill>
        <p:spPr>
          <a:xfrm>
            <a:off x="2028248" y="1779435"/>
            <a:ext cx="2846273" cy="344183"/>
          </a:xfrm>
          <a:prstGeom prst="rect">
            <a:avLst/>
          </a:prstGeom>
          <a:noFill/>
          <a:ln>
            <a:noFill/>
          </a:ln>
        </p:spPr>
      </p:pic>
      <p:sp>
        <p:nvSpPr>
          <p:cNvPr id="558" name="Google Shape;558;p20"/>
          <p:cNvSpPr txBox="1"/>
          <p:nvPr/>
        </p:nvSpPr>
        <p:spPr>
          <a:xfrm>
            <a:off x="2136585" y="1811903"/>
            <a:ext cx="2698223" cy="3478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90" tIns="34290" rIns="34290" bIns="34290" anchor="t" anchorCtr="0">
            <a:noAutofit/>
          </a:bodyPr>
          <a:lstStyle/>
          <a:p>
            <a:pPr>
              <a:lnSpc>
                <a:spcPct val="119444"/>
              </a:lnSpc>
            </a:pPr>
            <a:r>
              <a:rPr lang="en-US" sz="613" b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Portfolio Advisor, Transaction Manager and/or Broker</a:t>
            </a:r>
            <a:endParaRPr sz="613" b="1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indent="-84686">
              <a:lnSpc>
                <a:spcPct val="119444"/>
              </a:lnSpc>
              <a:buClr>
                <a:srgbClr val="000000"/>
              </a:buClr>
              <a:buSzPts val="682"/>
              <a:buChar char="●"/>
            </a:pPr>
            <a:r>
              <a:rPr lang="en-US" sz="613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Orchestrate competition.</a:t>
            </a:r>
            <a:endParaRPr sz="613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559" name="Google Shape;559;p20"/>
          <p:cNvPicPr preferRelativeResize="0"/>
          <p:nvPr/>
        </p:nvPicPr>
        <p:blipFill>
          <a:blip r:embed="rId11">
            <a:alphaModFix/>
          </a:blip>
          <a:stretch>
            <a:fillRect/>
          </a:stretch>
        </p:blipFill>
        <p:spPr>
          <a:xfrm>
            <a:off x="5289173" y="1669028"/>
            <a:ext cx="1927395" cy="519525"/>
          </a:xfrm>
          <a:prstGeom prst="rect">
            <a:avLst/>
          </a:prstGeom>
          <a:noFill/>
          <a:ln>
            <a:noFill/>
          </a:ln>
        </p:spPr>
      </p:pic>
      <p:sp>
        <p:nvSpPr>
          <p:cNvPr id="560" name="Google Shape;560;p20"/>
          <p:cNvSpPr txBox="1"/>
          <p:nvPr/>
        </p:nvSpPr>
        <p:spPr>
          <a:xfrm>
            <a:off x="5414295" y="1712318"/>
            <a:ext cx="1749443" cy="5058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90" tIns="34290" rIns="34290" bIns="34290" anchor="t" anchorCtr="0">
            <a:noAutofit/>
          </a:bodyPr>
          <a:lstStyle/>
          <a:p>
            <a:pPr algn="ctr">
              <a:lnSpc>
                <a:spcPct val="120000"/>
              </a:lnSpc>
            </a:pPr>
            <a:r>
              <a:rPr lang="en-US" sz="681" i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4</a:t>
            </a:r>
            <a:endParaRPr sz="681" i="1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algn="ctr">
              <a:lnSpc>
                <a:spcPct val="119642"/>
              </a:lnSpc>
              <a:spcBef>
                <a:spcPts val="256"/>
              </a:spcBef>
            </a:pPr>
            <a:r>
              <a:rPr lang="en-US" sz="954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Negotiate with Short List</a:t>
            </a:r>
            <a:endParaRPr sz="954" b="1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1" name="Google Shape;561;p20"/>
          <p:cNvSpPr txBox="1"/>
          <p:nvPr/>
        </p:nvSpPr>
        <p:spPr>
          <a:xfrm>
            <a:off x="5365740" y="1525073"/>
            <a:ext cx="1824165" cy="2136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90" tIns="34290" rIns="34290" bIns="34290" anchor="t" anchorCtr="0">
            <a:noAutofit/>
          </a:bodyPr>
          <a:lstStyle/>
          <a:p>
            <a:pPr algn="ctr">
              <a:lnSpc>
                <a:spcPct val="119642"/>
              </a:lnSpc>
            </a:pPr>
            <a:r>
              <a:rPr lang="en-US" sz="954" b="1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rPr>
              <a:t>Execution</a:t>
            </a:r>
            <a:endParaRPr sz="954" b="1">
              <a:solidFill>
                <a:srgbClr val="003366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562" name="Google Shape;562;p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174435" y="3890093"/>
            <a:ext cx="134460" cy="84420"/>
          </a:xfrm>
          <a:prstGeom prst="rect">
            <a:avLst/>
          </a:prstGeom>
          <a:noFill/>
          <a:ln>
            <a:noFill/>
          </a:ln>
        </p:spPr>
      </p:pic>
      <p:pic>
        <p:nvPicPr>
          <p:cNvPr id="563" name="Google Shape;563;p20"/>
          <p:cNvPicPr preferRelativeResize="0"/>
          <p:nvPr/>
        </p:nvPicPr>
        <p:blipFill>
          <a:blip r:embed="rId12">
            <a:alphaModFix/>
          </a:blip>
          <a:stretch>
            <a:fillRect/>
          </a:stretch>
        </p:blipFill>
        <p:spPr>
          <a:xfrm>
            <a:off x="2028248" y="3117263"/>
            <a:ext cx="2846273" cy="720855"/>
          </a:xfrm>
          <a:prstGeom prst="rect">
            <a:avLst/>
          </a:prstGeom>
          <a:noFill/>
          <a:ln>
            <a:noFill/>
          </a:ln>
        </p:spPr>
      </p:pic>
      <p:sp>
        <p:nvSpPr>
          <p:cNvPr id="564" name="Google Shape;564;p20"/>
          <p:cNvSpPr txBox="1"/>
          <p:nvPr/>
        </p:nvSpPr>
        <p:spPr>
          <a:xfrm>
            <a:off x="2136585" y="3149730"/>
            <a:ext cx="2698223" cy="7201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90" tIns="34290" rIns="34290" bIns="34290" anchor="t" anchorCtr="0">
            <a:noAutofit/>
          </a:bodyPr>
          <a:lstStyle/>
          <a:p>
            <a:pPr>
              <a:lnSpc>
                <a:spcPct val="119444"/>
              </a:lnSpc>
            </a:pPr>
            <a:r>
              <a:rPr lang="en-US" sz="613" b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Portfolio Advisor, Transaction Manager and/or Broker, Tax Specialist, Lender Rep, Client Legal, Client Risk, Third Party Vendors</a:t>
            </a:r>
            <a:endParaRPr sz="613" b="1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indent="-84686">
              <a:lnSpc>
                <a:spcPct val="119444"/>
              </a:lnSpc>
              <a:buClr>
                <a:srgbClr val="000000"/>
              </a:buClr>
              <a:buSzPts val="682"/>
              <a:buChar char="●"/>
            </a:pPr>
            <a:r>
              <a:rPr lang="en-US" sz="613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Due diligence may include environmental, structural, A&amp;E, title, clarity, appraisal, financial appraisal, tax implications, etc.</a:t>
            </a:r>
            <a:endParaRPr sz="613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5" name="Google Shape;565;p20"/>
          <p:cNvSpPr txBox="1"/>
          <p:nvPr/>
        </p:nvSpPr>
        <p:spPr>
          <a:xfrm>
            <a:off x="7761923" y="3283943"/>
            <a:ext cx="1878323" cy="3846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90" tIns="34290" rIns="34290" bIns="34290" anchor="t" anchorCtr="0">
            <a:noAutofit/>
          </a:bodyPr>
          <a:lstStyle/>
          <a:p>
            <a:pPr>
              <a:lnSpc>
                <a:spcPct val="202777"/>
              </a:lnSpc>
            </a:pPr>
            <a:r>
              <a:rPr lang="en-US" sz="613" b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6.1</a:t>
            </a:r>
            <a:r>
              <a:rPr lang="en-US" sz="613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Closing Checklist </a:t>
            </a:r>
            <a:endParaRPr sz="613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>
              <a:lnSpc>
                <a:spcPct val="202777"/>
              </a:lnSpc>
            </a:pPr>
            <a:r>
              <a:rPr lang="en-US" sz="613" b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6.2</a:t>
            </a:r>
            <a:r>
              <a:rPr lang="en-US" sz="613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Due Diligence Checklist</a:t>
            </a:r>
            <a:endParaRPr sz="613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6" name="Google Shape;566;p20"/>
          <p:cNvSpPr txBox="1"/>
          <p:nvPr/>
        </p:nvSpPr>
        <p:spPr>
          <a:xfrm>
            <a:off x="5363873" y="5174888"/>
            <a:ext cx="1824165" cy="2136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90" tIns="34290" rIns="34290" bIns="34290" anchor="t" anchorCtr="0">
            <a:noAutofit/>
          </a:bodyPr>
          <a:lstStyle/>
          <a:p>
            <a:pPr algn="ctr">
              <a:lnSpc>
                <a:spcPct val="119642"/>
              </a:lnSpc>
            </a:pPr>
            <a:r>
              <a:rPr lang="en-US" sz="954" b="1">
                <a:solidFill>
                  <a:srgbClr val="FFA400"/>
                </a:solidFill>
                <a:latin typeface="Arial"/>
                <a:ea typeface="Arial"/>
                <a:cs typeface="Arial"/>
                <a:sym typeface="Arial"/>
              </a:rPr>
              <a:t>Performance</a:t>
            </a:r>
            <a:endParaRPr sz="954" b="1">
              <a:solidFill>
                <a:srgbClr val="FFA4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567" name="Google Shape;567;p20"/>
          <p:cNvPicPr preferRelativeResize="0"/>
          <p:nvPr/>
        </p:nvPicPr>
        <p:blipFill>
          <a:blip r:embed="rId13">
            <a:alphaModFix/>
          </a:blip>
          <a:stretch>
            <a:fillRect/>
          </a:stretch>
        </p:blipFill>
        <p:spPr>
          <a:xfrm>
            <a:off x="5748600" y="4922685"/>
            <a:ext cx="4146165" cy="1558620"/>
          </a:xfrm>
          <a:prstGeom prst="rect">
            <a:avLst/>
          </a:prstGeom>
          <a:noFill/>
          <a:ln>
            <a:noFill/>
          </a:ln>
        </p:spPr>
      </p:pic>
      <p:sp>
        <p:nvSpPr>
          <p:cNvPr id="568" name="Google Shape;568;p20"/>
          <p:cNvSpPr txBox="1"/>
          <p:nvPr/>
        </p:nvSpPr>
        <p:spPr>
          <a:xfrm>
            <a:off x="5518875" y="6338453"/>
            <a:ext cx="1525343" cy="1724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90" tIns="34290" rIns="34290" bIns="34290" anchor="t" anchorCtr="0">
            <a:noAutofit/>
          </a:bodyPr>
          <a:lstStyle/>
          <a:p>
            <a:pPr algn="ctr">
              <a:lnSpc>
                <a:spcPct val="120000"/>
              </a:lnSpc>
            </a:pPr>
            <a:r>
              <a:rPr lang="en-US" sz="68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End</a:t>
            </a:r>
            <a:endParaRPr sz="681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9" name="Google Shape;569;p20"/>
          <p:cNvSpPr txBox="1"/>
          <p:nvPr/>
        </p:nvSpPr>
        <p:spPr>
          <a:xfrm>
            <a:off x="7761923" y="4965976"/>
            <a:ext cx="2070698" cy="2823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90" tIns="34290" rIns="34290" bIns="34290" anchor="ctr" anchorCtr="0">
            <a:noAutofit/>
          </a:bodyPr>
          <a:lstStyle/>
          <a:p>
            <a:pPr algn="ctr">
              <a:lnSpc>
                <a:spcPct val="119444"/>
              </a:lnSpc>
            </a:pPr>
            <a:r>
              <a:rPr lang="en-US" sz="613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See Project Management and </a:t>
            </a:r>
            <a:endParaRPr sz="613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algn="ctr">
              <a:lnSpc>
                <a:spcPct val="119444"/>
              </a:lnSpc>
            </a:pPr>
            <a:r>
              <a:rPr lang="en-US" sz="613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Facilities Management Playbooks</a:t>
            </a:r>
            <a:endParaRPr sz="613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570" name="Google Shape;570;p20"/>
          <p:cNvPicPr preferRelativeResize="0"/>
          <p:nvPr/>
        </p:nvPicPr>
        <p:blipFill>
          <a:blip r:embed="rId14">
            <a:alphaModFix/>
          </a:blip>
          <a:stretch>
            <a:fillRect/>
          </a:stretch>
        </p:blipFill>
        <p:spPr>
          <a:xfrm>
            <a:off x="5255558" y="3993998"/>
            <a:ext cx="3653100" cy="883215"/>
          </a:xfrm>
          <a:prstGeom prst="rect">
            <a:avLst/>
          </a:prstGeom>
          <a:noFill/>
          <a:ln>
            <a:noFill/>
          </a:ln>
        </p:spPr>
      </p:pic>
      <p:sp>
        <p:nvSpPr>
          <p:cNvPr id="571" name="Google Shape;571;p20"/>
          <p:cNvSpPr txBox="1"/>
          <p:nvPr/>
        </p:nvSpPr>
        <p:spPr>
          <a:xfrm>
            <a:off x="5376945" y="4035128"/>
            <a:ext cx="3475148" cy="8695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90" tIns="34290" rIns="34290" bIns="34290" anchor="t" anchorCtr="0">
            <a:noAutofit/>
          </a:bodyPr>
          <a:lstStyle/>
          <a:p>
            <a:pPr algn="ctr"/>
            <a:endParaRPr sz="1227" i="1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algn="ctr">
              <a:spcBef>
                <a:spcPts val="185"/>
              </a:spcBef>
            </a:pPr>
            <a:r>
              <a:rPr lang="en-US" sz="681" i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7</a:t>
            </a:r>
            <a:endParaRPr sz="681" i="1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algn="ctr">
              <a:lnSpc>
                <a:spcPct val="119642"/>
              </a:lnSpc>
              <a:spcBef>
                <a:spcPts val="256"/>
              </a:spcBef>
            </a:pPr>
            <a:r>
              <a:rPr lang="en-US" sz="954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Develop Move/Project Management Documentation &amp; Transition to Project Manager, if Applicable</a:t>
            </a:r>
            <a:endParaRPr sz="954" b="1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572" name="Google Shape;572;p20"/>
          <p:cNvPicPr preferRelativeResize="0"/>
          <p:nvPr/>
        </p:nvPicPr>
        <p:blipFill>
          <a:blip r:embed="rId15">
            <a:alphaModFix/>
          </a:blip>
          <a:stretch>
            <a:fillRect/>
          </a:stretch>
        </p:blipFill>
        <p:spPr>
          <a:xfrm>
            <a:off x="1524000" y="0"/>
            <a:ext cx="3854813" cy="5637060"/>
          </a:xfrm>
          <a:prstGeom prst="rect">
            <a:avLst/>
          </a:prstGeom>
          <a:noFill/>
          <a:ln>
            <a:noFill/>
          </a:ln>
        </p:spPr>
      </p:pic>
      <p:pic>
        <p:nvPicPr>
          <p:cNvPr id="573" name="Google Shape;573;p20"/>
          <p:cNvPicPr preferRelativeResize="0"/>
          <p:nvPr/>
        </p:nvPicPr>
        <p:blipFill>
          <a:blip r:embed="rId16">
            <a:alphaModFix/>
          </a:blip>
          <a:stretch>
            <a:fillRect/>
          </a:stretch>
        </p:blipFill>
        <p:spPr>
          <a:xfrm>
            <a:off x="1524000" y="0"/>
            <a:ext cx="6566625" cy="6130620"/>
          </a:xfrm>
          <a:prstGeom prst="rect">
            <a:avLst/>
          </a:prstGeom>
          <a:noFill/>
          <a:ln>
            <a:noFill/>
          </a:ln>
        </p:spPr>
      </p:pic>
      <p:sp>
        <p:nvSpPr>
          <p:cNvPr id="574" name="Google Shape;574;p20"/>
          <p:cNvSpPr txBox="1"/>
          <p:nvPr/>
        </p:nvSpPr>
        <p:spPr>
          <a:xfrm>
            <a:off x="2151525" y="5353470"/>
            <a:ext cx="2688885" cy="813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90" tIns="34290" rIns="34290" bIns="34290" anchor="t" anchorCtr="0">
            <a:noAutofit/>
          </a:bodyPr>
          <a:lstStyle/>
          <a:p>
            <a:pPr>
              <a:lnSpc>
                <a:spcPct val="119444"/>
              </a:lnSpc>
            </a:pPr>
            <a:r>
              <a:rPr lang="en-US" sz="613" b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Portfolio Advisor, Transaction Manager</a:t>
            </a:r>
            <a:endParaRPr sz="613" b="1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>
              <a:lnSpc>
                <a:spcPct val="119444"/>
              </a:lnSpc>
            </a:pPr>
            <a:r>
              <a:rPr lang="en-US" sz="613" b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and/or Broker</a:t>
            </a:r>
            <a:endParaRPr sz="613" b="1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indent="-84686">
              <a:lnSpc>
                <a:spcPct val="119444"/>
              </a:lnSpc>
              <a:buClr>
                <a:srgbClr val="000000"/>
              </a:buClr>
              <a:buSzPts val="682"/>
              <a:buChar char="●"/>
            </a:pPr>
            <a:r>
              <a:rPr lang="en-US" sz="613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Benchmark performance and KPIs. </a:t>
            </a:r>
            <a:endParaRPr sz="613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indent="-84686">
              <a:lnSpc>
                <a:spcPct val="119444"/>
              </a:lnSpc>
              <a:buClr>
                <a:srgbClr val="000000"/>
              </a:buClr>
              <a:buSzPts val="682"/>
              <a:buChar char="●"/>
            </a:pPr>
            <a:r>
              <a:rPr lang="en-US" sz="613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Submit client satisfaction forms.</a:t>
            </a:r>
            <a:endParaRPr sz="613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indent="-84686">
              <a:lnSpc>
                <a:spcPct val="119444"/>
              </a:lnSpc>
              <a:buClr>
                <a:srgbClr val="000000"/>
              </a:buClr>
              <a:buSzPts val="682"/>
              <a:buChar char="●"/>
            </a:pPr>
            <a:r>
              <a:rPr lang="en-US" sz="613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Complete close-out summaries and corresponding critical date reports.</a:t>
            </a:r>
            <a:endParaRPr sz="613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indent="-84686">
              <a:lnSpc>
                <a:spcPct val="119444"/>
              </a:lnSpc>
              <a:buClr>
                <a:srgbClr val="000000"/>
              </a:buClr>
              <a:buSzPts val="682"/>
              <a:buChar char="●"/>
            </a:pPr>
            <a:r>
              <a:rPr lang="en-US" sz="613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Create client case study, if transaction size meets criteria.</a:t>
            </a:r>
            <a:endParaRPr sz="613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575" name="Google Shape;575;p20"/>
          <p:cNvPicPr preferRelativeResize="0"/>
          <p:nvPr/>
        </p:nvPicPr>
        <p:blipFill>
          <a:blip r:embed="rId17">
            <a:alphaModFix/>
          </a:blip>
          <a:stretch>
            <a:fillRect/>
          </a:stretch>
        </p:blipFill>
        <p:spPr>
          <a:xfrm>
            <a:off x="6174435" y="6182573"/>
            <a:ext cx="134460" cy="84420"/>
          </a:xfrm>
          <a:prstGeom prst="rect">
            <a:avLst/>
          </a:prstGeom>
          <a:noFill/>
          <a:ln>
            <a:noFill/>
          </a:ln>
        </p:spPr>
      </p:pic>
      <p:pic>
        <p:nvPicPr>
          <p:cNvPr id="576" name="Google Shape;576;p20"/>
          <p:cNvPicPr preferRelativeResize="0"/>
          <p:nvPr/>
        </p:nvPicPr>
        <p:blipFill>
          <a:blip r:embed="rId18">
            <a:alphaModFix/>
          </a:blip>
          <a:stretch>
            <a:fillRect/>
          </a:stretch>
        </p:blipFill>
        <p:spPr>
          <a:xfrm>
            <a:off x="5165895" y="5351310"/>
            <a:ext cx="2442870" cy="642938"/>
          </a:xfrm>
          <a:prstGeom prst="rect">
            <a:avLst/>
          </a:prstGeom>
          <a:noFill/>
          <a:ln>
            <a:noFill/>
          </a:ln>
        </p:spPr>
      </p:pic>
      <p:sp>
        <p:nvSpPr>
          <p:cNvPr id="577" name="Google Shape;577;p20"/>
          <p:cNvSpPr txBox="1"/>
          <p:nvPr/>
        </p:nvSpPr>
        <p:spPr>
          <a:xfrm>
            <a:off x="5291040" y="5393520"/>
            <a:ext cx="2261183" cy="627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90" tIns="34290" rIns="34290" bIns="34290" anchor="t" anchorCtr="0">
            <a:noAutofit/>
          </a:bodyPr>
          <a:lstStyle/>
          <a:p>
            <a:pPr algn="ctr">
              <a:lnSpc>
                <a:spcPct val="120000"/>
              </a:lnSpc>
            </a:pPr>
            <a:r>
              <a:rPr lang="en-US" sz="681" i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8</a:t>
            </a:r>
            <a:endParaRPr sz="681" i="1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algn="ctr">
              <a:lnSpc>
                <a:spcPct val="119642"/>
              </a:lnSpc>
              <a:spcBef>
                <a:spcPts val="256"/>
              </a:spcBef>
            </a:pPr>
            <a:r>
              <a:rPr lang="en-US" sz="954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Measure/Demonstrate Performance</a:t>
            </a:r>
            <a:endParaRPr sz="954" b="1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algn="ctr">
              <a:lnSpc>
                <a:spcPct val="119444"/>
              </a:lnSpc>
              <a:spcBef>
                <a:spcPts val="167"/>
              </a:spcBef>
            </a:pPr>
            <a:endParaRPr sz="613" b="1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578" name="Google Shape;578;p20"/>
          <p:cNvPicPr preferRelativeResize="0"/>
          <p:nvPr/>
        </p:nvPicPr>
        <p:blipFill>
          <a:blip r:embed="rId19">
            <a:alphaModFix/>
          </a:blip>
          <a:stretch>
            <a:fillRect/>
          </a:stretch>
        </p:blipFill>
        <p:spPr>
          <a:xfrm>
            <a:off x="5277968" y="3273120"/>
            <a:ext cx="1927395" cy="519525"/>
          </a:xfrm>
          <a:prstGeom prst="rect">
            <a:avLst/>
          </a:prstGeom>
          <a:noFill/>
          <a:ln>
            <a:noFill/>
          </a:ln>
        </p:spPr>
      </p:pic>
      <p:sp>
        <p:nvSpPr>
          <p:cNvPr id="579" name="Google Shape;579;p20"/>
          <p:cNvSpPr txBox="1"/>
          <p:nvPr/>
        </p:nvSpPr>
        <p:spPr>
          <a:xfrm>
            <a:off x="5401223" y="3312090"/>
            <a:ext cx="1749443" cy="5058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90" tIns="34290" rIns="34290" bIns="34290" anchor="t" anchorCtr="0">
            <a:noAutofit/>
          </a:bodyPr>
          <a:lstStyle/>
          <a:p>
            <a:pPr algn="ctr">
              <a:lnSpc>
                <a:spcPct val="120000"/>
              </a:lnSpc>
            </a:pPr>
            <a:r>
              <a:rPr lang="en-US" sz="681" i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6</a:t>
            </a:r>
            <a:endParaRPr sz="681" i="1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algn="ctr">
              <a:lnSpc>
                <a:spcPct val="119642"/>
              </a:lnSpc>
              <a:spcBef>
                <a:spcPts val="256"/>
              </a:spcBef>
            </a:pPr>
            <a:r>
              <a:rPr lang="en-US" sz="954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Conduct Due Diligence</a:t>
            </a:r>
            <a:endParaRPr sz="954" b="1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580" name="Google Shape;580;p20"/>
          <p:cNvPicPr preferRelativeResize="0"/>
          <p:nvPr/>
        </p:nvPicPr>
        <p:blipFill>
          <a:blip r:embed="rId20">
            <a:alphaModFix/>
          </a:blip>
          <a:stretch>
            <a:fillRect/>
          </a:stretch>
        </p:blipFill>
        <p:spPr>
          <a:xfrm>
            <a:off x="2028248" y="3948525"/>
            <a:ext cx="2846273" cy="1279373"/>
          </a:xfrm>
          <a:prstGeom prst="rect">
            <a:avLst/>
          </a:prstGeom>
          <a:noFill/>
          <a:ln>
            <a:noFill/>
          </a:ln>
        </p:spPr>
      </p:pic>
      <p:sp>
        <p:nvSpPr>
          <p:cNvPr id="581" name="Google Shape;581;p20"/>
          <p:cNvSpPr txBox="1"/>
          <p:nvPr/>
        </p:nvSpPr>
        <p:spPr>
          <a:xfrm>
            <a:off x="2140320" y="3983175"/>
            <a:ext cx="2688885" cy="1278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90" tIns="34290" rIns="34290" bIns="34290" anchor="t" anchorCtr="0">
            <a:noAutofit/>
          </a:bodyPr>
          <a:lstStyle/>
          <a:p>
            <a:pPr>
              <a:lnSpc>
                <a:spcPct val="119444"/>
              </a:lnSpc>
            </a:pPr>
            <a:r>
              <a:rPr lang="en-US" sz="613" b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Portfolio Advisor, Transaction Manager and/or Broker, Project Manager, Relocation Manager, Lease Administrator</a:t>
            </a:r>
            <a:endParaRPr sz="613" b="1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indent="-84686">
              <a:lnSpc>
                <a:spcPct val="119444"/>
              </a:lnSpc>
              <a:buClr>
                <a:srgbClr val="000000"/>
              </a:buClr>
              <a:buSzPts val="682"/>
              <a:buChar char="●"/>
            </a:pPr>
            <a:r>
              <a:rPr lang="en-US" sz="613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Transaction manager brings in other service line experts (project management, lease administration), if appropriate. </a:t>
            </a:r>
            <a:endParaRPr sz="613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indent="-84686">
              <a:lnSpc>
                <a:spcPct val="119444"/>
              </a:lnSpc>
              <a:buClr>
                <a:srgbClr val="000000"/>
              </a:buClr>
              <a:buSzPts val="682"/>
              <a:buChar char="●"/>
            </a:pPr>
            <a:r>
              <a:rPr lang="en-US" sz="613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If TCC is performing project mgmt, see PM Playbook.</a:t>
            </a:r>
            <a:endParaRPr sz="613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indent="-84686">
              <a:lnSpc>
                <a:spcPct val="119444"/>
              </a:lnSpc>
              <a:buClr>
                <a:srgbClr val="000000"/>
              </a:buClr>
              <a:buSzPts val="682"/>
              <a:buChar char="●"/>
            </a:pPr>
            <a:r>
              <a:rPr lang="en-US" sz="613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If TCC is </a:t>
            </a:r>
            <a:r>
              <a:rPr lang="en-US" sz="613" u="sng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not</a:t>
            </a:r>
            <a:r>
              <a:rPr lang="en-US" sz="613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performing project mgmt, coordinate with client representative or landlord.</a:t>
            </a:r>
            <a:endParaRPr sz="613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2" name="Google Shape;582;p20"/>
          <p:cNvSpPr txBox="1"/>
          <p:nvPr/>
        </p:nvSpPr>
        <p:spPr>
          <a:xfrm>
            <a:off x="8180288" y="5402183"/>
            <a:ext cx="2541330" cy="7353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90" tIns="34290" rIns="34290" bIns="34290" anchor="t" anchorCtr="0">
            <a:noAutofit/>
          </a:bodyPr>
          <a:lstStyle/>
          <a:p>
            <a:pPr>
              <a:lnSpc>
                <a:spcPct val="131944"/>
              </a:lnSpc>
            </a:pPr>
            <a:r>
              <a:rPr lang="en-US" sz="613" b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8.1</a:t>
            </a:r>
            <a:r>
              <a:rPr lang="en-US" sz="613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KPI Documentation</a:t>
            </a:r>
            <a:endParaRPr sz="613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>
              <a:lnSpc>
                <a:spcPct val="132500"/>
              </a:lnSpc>
            </a:pPr>
            <a:endParaRPr sz="34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>
              <a:lnSpc>
                <a:spcPct val="131944"/>
              </a:lnSpc>
            </a:pPr>
            <a:r>
              <a:rPr lang="en-US" sz="613" b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8.2 </a:t>
            </a:r>
            <a:r>
              <a:rPr lang="en-US" sz="613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Client Survey</a:t>
            </a:r>
            <a:endParaRPr sz="613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>
              <a:lnSpc>
                <a:spcPct val="132500"/>
              </a:lnSpc>
            </a:pPr>
            <a:endParaRPr sz="34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>
              <a:lnSpc>
                <a:spcPct val="125000"/>
              </a:lnSpc>
            </a:pPr>
            <a:r>
              <a:rPr lang="en-US" sz="613" b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8.3</a:t>
            </a:r>
            <a:r>
              <a:rPr lang="en-US" sz="613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Close-Out Package</a:t>
            </a:r>
            <a:endParaRPr sz="613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>
              <a:lnSpc>
                <a:spcPct val="125000"/>
              </a:lnSpc>
            </a:pPr>
            <a:endParaRPr sz="34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>
              <a:lnSpc>
                <a:spcPct val="125000"/>
              </a:lnSpc>
            </a:pPr>
            <a:r>
              <a:rPr lang="en-US" sz="613" b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8.4</a:t>
            </a:r>
            <a:r>
              <a:rPr lang="en-US" sz="613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Value-Added Matrix and Scorecard</a:t>
            </a:r>
            <a:endParaRPr sz="613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3" name="Google Shape;583;p20"/>
          <p:cNvSpPr txBox="1"/>
          <p:nvPr/>
        </p:nvSpPr>
        <p:spPr>
          <a:xfrm>
            <a:off x="9894788" y="6482408"/>
            <a:ext cx="330030" cy="1519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90" tIns="34290" rIns="34290" bIns="34290" anchor="t" anchorCtr="0">
            <a:noAutofit/>
          </a:bodyPr>
          <a:lstStyle/>
          <a:p>
            <a:pPr>
              <a:lnSpc>
                <a:spcPct val="120312"/>
              </a:lnSpc>
            </a:pPr>
            <a:r>
              <a:rPr lang="en-US" sz="545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12</a:t>
            </a:r>
            <a:endParaRPr sz="545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515</Words>
  <Application>Microsoft Macintosh PowerPoint</Application>
  <PresentationFormat>Widescreen</PresentationFormat>
  <Paragraphs>123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culbertson</dc:creator>
  <cp:lastModifiedBy>john culbertson</cp:lastModifiedBy>
  <cp:revision>1</cp:revision>
  <dcterms:created xsi:type="dcterms:W3CDTF">2021-12-29T19:13:56Z</dcterms:created>
  <dcterms:modified xsi:type="dcterms:W3CDTF">2021-12-29T19:20:43Z</dcterms:modified>
</cp:coreProperties>
</file>