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8596E"/>
    <a:srgbClr val="F3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545"/>
  </p:normalViewPr>
  <p:slideViewPr>
    <p:cSldViewPr snapToGrid="0" snapToObjects="1">
      <p:cViewPr varScale="1">
        <p:scale>
          <a:sx n="88" d="100"/>
          <a:sy n="88" d="100"/>
        </p:scale>
        <p:origin x="18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DCDD9-C27F-1C43-8738-FEF23651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A53D39-5551-2245-B45D-CD7CFA11A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C92EEF-547A-314C-BF7C-265BA9F6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9228FF-8B86-5642-8B5D-1A55F168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62F56-F31C-A24B-A7C9-A368B8D3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4F315-2D84-8846-83EE-17C19928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96EB23-D423-DD4C-ADF5-D64A705D1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D5526-4DC8-9342-BC6F-BB297690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74EFA-DEAD-5949-8E24-7FF23D75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E1221-0DBF-154B-AABC-76FAA7D4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2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1FF5D4-B1CD-A04D-9D1B-64618FF12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4FF09A-2A25-B94C-8930-878454D9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D9C6C-AF1F-5947-AE72-AB7F2CB1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EC532-D2A3-D543-8010-EFC6705F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C89233-AF76-D64E-BB50-FC2E91F6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AE8E1-9B90-7045-9D9A-20AF86AA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A7AE7-8F6B-F642-886D-2A8F0BC5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FBF31-D898-C840-B22A-12987552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31E95-946C-034B-AF68-24664F4B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621BA-D9E6-F14A-BA65-99AD623E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1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C880E-6168-1946-A03F-E08FFFE9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9E99D8-FEB4-0240-B7CF-204F98AB6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6241D-0042-154A-AE87-3FC5C364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5CA89-D305-D741-96CF-C8927456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7B91A2-D63C-294D-B329-04310157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3BBC0-BF42-8E4B-9109-7A7182B2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EEDBD-B2BF-F442-A92F-F7AE261E3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C2CFF1-F9CC-7141-A253-429B33029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351AB9-1873-C445-B591-EDC82AB7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74334-B6FE-AF41-AB2B-7EF6CF00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E4AF4A-7C38-B448-8A1D-C17BD9DD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8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46B93-BE65-474D-8B2E-17BD218C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72B5C-6513-2944-A9F7-9347A805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736CC5-138D-7349-BED0-0AF55541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37D690-FD26-5747-8039-7E63B00C7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D78D7B-4841-1A41-83C0-227DC0FC5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DFCBFD-C33B-3346-8835-0F9A1EF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3C2290-BF46-CA47-A31E-15BB49CC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149B45-2388-A841-A372-22E030A6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8B24F-5B59-F44D-9EA5-74F71AF5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2E094B-7934-4143-B7A8-B670D387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BC8EEF-C9CF-CB45-B48D-39F68205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9006DA-4EF2-BF49-A44E-6C9AA35D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0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91A7DA-146F-BD42-8D84-FDC7D3EC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AD4136-8ADC-1345-B03D-C5C7689C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0E1578-56D7-0E45-8E73-3F5482EA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3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0204F-1335-1C42-8B38-DD26C1FB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A486B-BB55-AF4D-83D1-C97C1C58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FE024D-AA3E-A24A-8D4E-93914AF8E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6E50E3-020F-2E4E-9558-16BAAE9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AF520-0FBF-1A43-9E4F-E6D27886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A04C69-7EAB-AE45-AD57-53464DC5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13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927AE-ADD4-3E41-8896-80632E10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F79910-891E-214F-8167-8D3E5C21C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183F3D-2C08-0F4F-A9B6-C87A5F6CF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1D6F9-1DBC-9C4C-AD1E-A213D7BF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6EBBB-49F4-2744-BC3E-86A4C2A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67629-6BFA-6D4A-A9AA-DC774B31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2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387F24-E416-204B-B53F-49F67C7B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BF08AC-4017-0548-B820-D78A3BF8A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BADD4-2028-924B-BDA0-28535619F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D72C-52F6-9943-9CA2-BA4A55D70CB8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AD713-0917-BD43-8B67-32D134A44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2E12C-2BEB-944A-AAC0-8A486D845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DF3B-4807-6946-BC82-F2A9A0DDB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0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DDDAA-18B9-E942-BC7C-FF55BCE33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552"/>
            <a:ext cx="9144000" cy="1071563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COMEX LAB’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5B2F5C-C8F8-8B44-91A2-50090F690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3603"/>
            <a:ext cx="9144000" cy="563562"/>
          </a:xfrm>
        </p:spPr>
        <p:txBody>
          <a:bodyPr/>
          <a:lstStyle/>
          <a:p>
            <a:r>
              <a:rPr lang="fr-FR" dirty="0" err="1">
                <a:latin typeface="Helvetica" pitchFamily="2" charset="0"/>
              </a:rPr>
              <a:t>Brief</a:t>
            </a:r>
            <a:r>
              <a:rPr lang="fr-FR" dirty="0">
                <a:latin typeface="Helvetica" pitchFamily="2" charset="0"/>
              </a:rPr>
              <a:t> logo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202E27-486D-0A4A-84E8-C2113FF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7" y="3984397"/>
            <a:ext cx="3233826" cy="19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A3FAB-2B63-2242-BF25-82F7C17E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</a:rPr>
              <a:t>Who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are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7A64D-F08C-A74B-8F9A-700ECBED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cs typeface="Arial" panose="020B0604020202020204" pitchFamily="34" charset="0"/>
              </a:rPr>
              <a:t>Losam</a:t>
            </a:r>
            <a:r>
              <a:rPr lang="en-GB" dirty="0">
                <a:cs typeface="Arial" panose="020B0604020202020204" pitchFamily="34" charset="0"/>
              </a:rPr>
              <a:t> Agency is a </a:t>
            </a:r>
            <a:r>
              <a:rPr lang="en-GB" dirty="0" err="1">
                <a:cs typeface="Arial" panose="020B0604020202020204" pitchFamily="34" charset="0"/>
              </a:rPr>
              <a:t>BtoB</a:t>
            </a:r>
            <a:r>
              <a:rPr lang="en-GB" dirty="0">
                <a:cs typeface="Arial" panose="020B0604020202020204" pitchFamily="34" charset="0"/>
              </a:rPr>
              <a:t> marketing agency specialized in the creation and animation of </a:t>
            </a:r>
            <a:r>
              <a:rPr lang="en-GB" dirty="0" err="1">
                <a:cs typeface="Arial" panose="020B0604020202020204" pitchFamily="34" charset="0"/>
              </a:rPr>
              <a:t>CxOs</a:t>
            </a:r>
            <a:r>
              <a:rPr lang="en-GB" dirty="0">
                <a:cs typeface="Arial" panose="020B0604020202020204" pitchFamily="34" charset="0"/>
              </a:rPr>
              <a:t> communities. </a:t>
            </a:r>
          </a:p>
          <a:p>
            <a:pPr marL="0" indent="0">
              <a:buNone/>
            </a:pPr>
            <a:r>
              <a:rPr lang="en-GB" b="1" dirty="0" err="1">
                <a:cs typeface="Arial" panose="020B0604020202020204" pitchFamily="34" charset="0"/>
              </a:rPr>
              <a:t>Losam</a:t>
            </a:r>
            <a:r>
              <a:rPr lang="en-GB" b="1" dirty="0">
                <a:cs typeface="Arial" panose="020B0604020202020204" pitchFamily="34" charset="0"/>
              </a:rPr>
              <a:t> Agency created “ </a:t>
            </a:r>
            <a:r>
              <a:rPr lang="en-GB" b="1" i="1" dirty="0">
                <a:cs typeface="Arial" panose="020B0604020202020204" pitchFamily="34" charset="0"/>
              </a:rPr>
              <a:t>COMEX Lab’ ”</a:t>
            </a:r>
            <a:r>
              <a:rPr lang="en-GB" b="1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for JICAP, </a:t>
            </a:r>
            <a:r>
              <a:rPr lang="fr-FR" dirty="0">
                <a:cs typeface="Arial" panose="020B0604020202020204" pitchFamily="34" charset="0"/>
              </a:rPr>
              <a:t>the first </a:t>
            </a:r>
            <a:r>
              <a:rPr lang="fr-FR" dirty="0" err="1">
                <a:cs typeface="Arial" panose="020B0604020202020204" pitchFamily="34" charset="0"/>
              </a:rPr>
              <a:t>think</a:t>
            </a:r>
            <a:r>
              <a:rPr lang="fr-FR" dirty="0">
                <a:cs typeface="Arial" panose="020B0604020202020204" pitchFamily="34" charset="0"/>
              </a:rPr>
              <a:t>-tank for </a:t>
            </a:r>
            <a:r>
              <a:rPr lang="fr-FR" dirty="0" err="1">
                <a:cs typeface="Arial" panose="020B0604020202020204" pitchFamily="34" charset="0"/>
              </a:rPr>
              <a:t>Mid</a:t>
            </a:r>
            <a:r>
              <a:rPr lang="fr-FR" dirty="0">
                <a:cs typeface="Arial" panose="020B0604020202020204" pitchFamily="34" charset="0"/>
              </a:rPr>
              <a:t>-Caps </a:t>
            </a:r>
            <a:r>
              <a:rPr lang="fr-FR" dirty="0" err="1">
                <a:cs typeface="Arial" panose="020B0604020202020204" pitchFamily="34" charset="0"/>
              </a:rPr>
              <a:t>dedicated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/>
              <a:t>to the </a:t>
            </a:r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improvement</a:t>
            </a:r>
            <a:r>
              <a:rPr lang="fr-FR" dirty="0"/>
              <a:t> of </a:t>
            </a:r>
            <a:r>
              <a:rPr lang="fr-FR" dirty="0" err="1"/>
              <a:t>financial</a:t>
            </a:r>
            <a:r>
              <a:rPr lang="fr-FR" dirty="0"/>
              <a:t> and non-</a:t>
            </a:r>
            <a:r>
              <a:rPr lang="fr-FR" dirty="0" err="1"/>
              <a:t>financial</a:t>
            </a:r>
            <a:r>
              <a:rPr lang="fr-FR" dirty="0"/>
              <a:t> performance</a:t>
            </a:r>
            <a:r>
              <a:rPr lang="fr-FR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anose="020B0604020202020204" pitchFamily="34" charset="0"/>
              </a:rPr>
              <a:t>What is “</a:t>
            </a:r>
            <a:r>
              <a:rPr lang="en-GB" b="1" i="1" dirty="0" err="1">
                <a:cs typeface="Arial" panose="020B0604020202020204" pitchFamily="34" charset="0"/>
              </a:rPr>
              <a:t>Comex</a:t>
            </a:r>
            <a:r>
              <a:rPr lang="en-GB" b="1" i="1" dirty="0">
                <a:cs typeface="Arial" panose="020B0604020202020204" pitchFamily="34" charset="0"/>
              </a:rPr>
              <a:t> Lab’” ?</a:t>
            </a:r>
            <a:endParaRPr lang="en-GB" b="1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>
                <a:cs typeface="Arial" panose="020B0604020202020204" pitchFamily="34" charset="0"/>
              </a:rPr>
              <a:t>1 </a:t>
            </a:r>
            <a:r>
              <a:rPr lang="fr-FR" dirty="0" err="1">
                <a:cs typeface="Arial" panose="020B0604020202020204" pitchFamily="34" charset="0"/>
              </a:rPr>
              <a:t>founding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committee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composed</a:t>
            </a:r>
            <a:r>
              <a:rPr lang="fr-FR" dirty="0">
                <a:cs typeface="Arial" panose="020B0604020202020204" pitchFamily="34" charset="0"/>
              </a:rPr>
              <a:t> of 6/8 leaders </a:t>
            </a:r>
            <a:r>
              <a:rPr lang="fr-FR" dirty="0" err="1">
                <a:cs typeface="Arial" panose="020B0604020202020204" pitchFamily="34" charset="0"/>
              </a:rPr>
              <a:t>which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will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define</a:t>
            </a:r>
            <a:r>
              <a:rPr lang="fr-FR" dirty="0">
                <a:cs typeface="Arial" panose="020B0604020202020204" pitchFamily="34" charset="0"/>
              </a:rPr>
              <a:t> the </a:t>
            </a:r>
            <a:r>
              <a:rPr lang="fr-FR" dirty="0" err="1">
                <a:cs typeface="Arial" panose="020B0604020202020204" pitchFamily="34" charset="0"/>
              </a:rPr>
              <a:t>themes</a:t>
            </a:r>
            <a:r>
              <a:rPr lang="fr-FR" dirty="0">
                <a:cs typeface="Arial" panose="020B0604020202020204" pitchFamily="34" charset="0"/>
              </a:rPr>
              <a:t> of the </a:t>
            </a:r>
            <a:r>
              <a:rPr lang="fr-FR" dirty="0" err="1">
                <a:cs typeface="Arial" panose="020B0604020202020204" pitchFamily="34" charset="0"/>
              </a:rPr>
              <a:t>different</a:t>
            </a:r>
            <a:r>
              <a:rPr lang="fr-FR" dirty="0">
                <a:cs typeface="Arial" panose="020B0604020202020204" pitchFamily="34" charset="0"/>
              </a:rPr>
              <a:t> meetings.</a:t>
            </a:r>
            <a:endParaRPr lang="en-GB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cs typeface="Arial" panose="020B0604020202020204" pitchFamily="34" charset="0"/>
              </a:rPr>
              <a:t>5 meetings a year (1 dinners + 4 breakfasts meeting).</a:t>
            </a:r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66030E-546F-0A47-97B2-FF909AE8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37" y="365125"/>
            <a:ext cx="1135925" cy="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4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BBF84-A590-C441-8679-8FC77D90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</a:rPr>
              <a:t>Who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Jicap</a:t>
            </a:r>
            <a:r>
              <a:rPr lang="fr-FR" dirty="0">
                <a:latin typeface="+mn-lt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24A8F-9F57-EE44-BE72-AB5A1EB0D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As a consulting </a:t>
            </a:r>
            <a:r>
              <a:rPr lang="fr-FR" dirty="0" err="1"/>
              <a:t>firm</a:t>
            </a:r>
            <a:r>
              <a:rPr lang="fr-FR" dirty="0"/>
              <a:t>, the mission of JICAP </a:t>
            </a:r>
            <a:r>
              <a:rPr lang="fr-FR" dirty="0" err="1"/>
              <a:t>is</a:t>
            </a:r>
            <a:r>
              <a:rPr lang="fr-FR" dirty="0"/>
              <a:t> to support and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operational</a:t>
            </a:r>
            <a:r>
              <a:rPr lang="fr-FR" dirty="0"/>
              <a:t> performance by </a:t>
            </a:r>
            <a:r>
              <a:rPr lang="fr-FR" dirty="0" err="1"/>
              <a:t>developing</a:t>
            </a:r>
            <a:r>
              <a:rPr lang="fr-FR" dirty="0"/>
              <a:t> and </a:t>
            </a: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/>
              <a:t>practical</a:t>
            </a:r>
            <a:r>
              <a:rPr lang="fr-FR" dirty="0"/>
              <a:t> and </a:t>
            </a:r>
            <a:r>
              <a:rPr lang="fr-FR" dirty="0" err="1"/>
              <a:t>sustainable</a:t>
            </a:r>
            <a:r>
              <a:rPr lang="fr-FR" dirty="0"/>
              <a:t> solutions. 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rapid</a:t>
            </a:r>
            <a:r>
              <a:rPr lang="fr-FR" dirty="0"/>
              <a:t> gains and </a:t>
            </a:r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,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and </a:t>
            </a:r>
            <a:r>
              <a:rPr lang="fr-FR" dirty="0" err="1"/>
              <a:t>operational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 values: dialogue, </a:t>
            </a:r>
            <a:r>
              <a:rPr lang="fr-FR" dirty="0" err="1"/>
              <a:t>pragmatism</a:t>
            </a:r>
            <a:r>
              <a:rPr lang="fr-FR" dirty="0"/>
              <a:t>, </a:t>
            </a:r>
            <a:r>
              <a:rPr lang="fr-FR" dirty="0" err="1"/>
              <a:t>commitment</a:t>
            </a:r>
            <a:r>
              <a:rPr lang="fr-FR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BF27DF-94D9-614E-82F5-54524D12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37" y="365125"/>
            <a:ext cx="1135925" cy="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2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4956F-54EA-004A-B0B6-408E0394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307920"/>
            <a:ext cx="10515600" cy="720824"/>
          </a:xfrm>
        </p:spPr>
        <p:txBody>
          <a:bodyPr/>
          <a:lstStyle/>
          <a:p>
            <a:r>
              <a:rPr lang="fr-FR" dirty="0">
                <a:latin typeface="+mn-lt"/>
              </a:rPr>
              <a:t>Brand guidelines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F79A4E5A-DC5A-E64D-B0D6-D56CA17E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0" y="4171863"/>
            <a:ext cx="352800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White Background 1 </a:t>
            </a:r>
            <a:r>
              <a:rPr lang="fr-FR" altLang="fr-FR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darker</a:t>
            </a:r>
            <a:r>
              <a:rPr lang="fr-FR" altLang="fr-FR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50%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CA8834-C8F1-F447-88DA-E0C7A3020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05" t="18704" r="45688" b="54920"/>
          <a:stretch/>
        </p:blipFill>
        <p:spPr>
          <a:xfrm>
            <a:off x="4937375" y="2108603"/>
            <a:ext cx="3329217" cy="362978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E417842-AF23-8641-A62A-90251C933602}"/>
              </a:ext>
            </a:extLst>
          </p:cNvPr>
          <p:cNvSpPr/>
          <p:nvPr/>
        </p:nvSpPr>
        <p:spPr>
          <a:xfrm>
            <a:off x="4904717" y="4130363"/>
            <a:ext cx="360000" cy="360000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r-FR" dirty="0" err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6151876-48EC-1A49-A2FE-6BFAB4AC3A60}"/>
              </a:ext>
            </a:extLst>
          </p:cNvPr>
          <p:cNvCxnSpPr/>
          <p:nvPr/>
        </p:nvCxnSpPr>
        <p:spPr>
          <a:xfrm>
            <a:off x="4101709" y="4335763"/>
            <a:ext cx="684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3958177-AA1D-464F-B0A7-B2344BC74134}"/>
              </a:ext>
            </a:extLst>
          </p:cNvPr>
          <p:cNvSpPr/>
          <p:nvPr/>
        </p:nvSpPr>
        <p:spPr>
          <a:xfrm>
            <a:off x="6237808" y="2624311"/>
            <a:ext cx="360000" cy="36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r-FR" dirty="0" err="1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58D2E84-B5DD-B84D-A7B9-DE848745E40F}"/>
              </a:ext>
            </a:extLst>
          </p:cNvPr>
          <p:cNvSpPr/>
          <p:nvPr/>
        </p:nvSpPr>
        <p:spPr>
          <a:xfrm>
            <a:off x="6897485" y="2615888"/>
            <a:ext cx="360000" cy="36000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r-FR" dirty="0" err="1"/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D8392378-7250-5F4D-95D6-620E786F3068}"/>
              </a:ext>
            </a:extLst>
          </p:cNvPr>
          <p:cNvSpPr>
            <a:spLocks/>
          </p:cNvSpPr>
          <p:nvPr/>
        </p:nvSpPr>
        <p:spPr bwMode="auto">
          <a:xfrm rot="5400000">
            <a:off x="4906516" y="1073419"/>
            <a:ext cx="720822" cy="2316071"/>
          </a:xfrm>
          <a:custGeom>
            <a:avLst/>
            <a:gdLst>
              <a:gd name="T0" fmla="*/ 0 w 246"/>
              <a:gd name="T1" fmla="*/ 752475 h 474"/>
              <a:gd name="T2" fmla="*/ 0 w 246"/>
              <a:gd name="T3" fmla="*/ 0 h 474"/>
              <a:gd name="T4" fmla="*/ 390525 w 246"/>
              <a:gd name="T5" fmla="*/ 0 h 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" h="474">
                <a:moveTo>
                  <a:pt x="0" y="474"/>
                </a:moveTo>
                <a:lnTo>
                  <a:pt x="0" y="0"/>
                </a:lnTo>
                <a:lnTo>
                  <a:pt x="246" y="0"/>
                </a:lnTo>
              </a:path>
            </a:pathLst>
          </a:custGeom>
          <a:noFill/>
          <a:ln w="19050" cap="flat" cmpd="sng">
            <a:solidFill>
              <a:srgbClr val="48596E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endParaRPr lang="fr-FR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45BA99E7-9CAC-6645-B423-23731CC2607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734427" y="1219671"/>
            <a:ext cx="720823" cy="2023568"/>
          </a:xfrm>
          <a:custGeom>
            <a:avLst/>
            <a:gdLst>
              <a:gd name="T0" fmla="*/ 0 w 246"/>
              <a:gd name="T1" fmla="*/ 752475 h 474"/>
              <a:gd name="T2" fmla="*/ 0 w 246"/>
              <a:gd name="T3" fmla="*/ 0 h 474"/>
              <a:gd name="T4" fmla="*/ 390525 w 246"/>
              <a:gd name="T5" fmla="*/ 0 h 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" h="474">
                <a:moveTo>
                  <a:pt x="0" y="474"/>
                </a:moveTo>
                <a:lnTo>
                  <a:pt x="0" y="0"/>
                </a:lnTo>
                <a:lnTo>
                  <a:pt x="246" y="0"/>
                </a:lnTo>
              </a:path>
            </a:pathLst>
          </a:custGeom>
          <a:noFill/>
          <a:ln w="19050" cap="flat" cmpd="sng">
            <a:solidFill>
              <a:srgbClr val="F3963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D644C1-7182-EC4C-9CA1-426B5ADC3646}"/>
              </a:ext>
            </a:extLst>
          </p:cNvPr>
          <p:cNvSpPr txBox="1"/>
          <p:nvPr/>
        </p:nvSpPr>
        <p:spPr bwMode="gray">
          <a:xfrm>
            <a:off x="9473345" y="1686377"/>
            <a:ext cx="2539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F3963D"/>
                </a:solidFill>
              </a:rPr>
              <a:t>Orange Accentuation 3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D0CBAA6-CD2A-4942-BFAE-D6A8F9CD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159" y="1716265"/>
            <a:ext cx="2416431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800" dirty="0">
                <a:solidFill>
                  <a:srgbClr val="48596E"/>
                </a:solidFill>
                <a:latin typeface="+mn-lt"/>
              </a:rPr>
              <a:t>Blue Grey Accentuation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3F8898-9D19-B747-BF9A-80D4BB513EB9}"/>
              </a:ext>
            </a:extLst>
          </p:cNvPr>
          <p:cNvSpPr txBox="1"/>
          <p:nvPr/>
        </p:nvSpPr>
        <p:spPr bwMode="gray">
          <a:xfrm>
            <a:off x="1579159" y="2108604"/>
            <a:ext cx="2361800" cy="867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1800" b="0" i="1" dirty="0">
                <a:solidFill>
                  <a:schemeClr val="tx2"/>
                </a:solidFill>
              </a:rPr>
              <a:t>RGB :</a:t>
            </a:r>
            <a:endParaRPr lang="fr-FR" i="1" dirty="0">
              <a:solidFill>
                <a:schemeClr val="tx2"/>
              </a:solidFill>
            </a:endParaRPr>
          </a:p>
          <a:p>
            <a:pPr algn="l"/>
            <a:r>
              <a:rPr lang="fr-FR" sz="1800" b="0" i="1" dirty="0">
                <a:solidFill>
                  <a:schemeClr val="tx2"/>
                </a:solidFill>
              </a:rPr>
              <a:t>R: 47 G: </a:t>
            </a:r>
            <a:r>
              <a:rPr lang="fr-FR" i="1" dirty="0">
                <a:solidFill>
                  <a:schemeClr val="tx2"/>
                </a:solidFill>
              </a:rPr>
              <a:t>75 B: </a:t>
            </a:r>
            <a:r>
              <a:rPr lang="fr-FR" sz="1800" b="0" i="1" dirty="0">
                <a:solidFill>
                  <a:schemeClr val="tx2"/>
                </a:solidFill>
              </a:rPr>
              <a:t>108</a:t>
            </a:r>
          </a:p>
          <a:p>
            <a:pPr algn="l"/>
            <a:r>
              <a:rPr lang="fr-FR" i="1" dirty="0">
                <a:solidFill>
                  <a:schemeClr val="tx2"/>
                </a:solidFill>
              </a:rPr>
              <a:t>HEX : #44546A</a:t>
            </a:r>
            <a:r>
              <a:rPr lang="fr-FR" sz="1800" b="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EBA311-8060-7E4C-A2F1-B6AEBB6E8C97}"/>
              </a:ext>
            </a:extLst>
          </p:cNvPr>
          <p:cNvSpPr txBox="1"/>
          <p:nvPr/>
        </p:nvSpPr>
        <p:spPr bwMode="gray">
          <a:xfrm>
            <a:off x="9562131" y="2108604"/>
            <a:ext cx="2361800" cy="867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1800" b="0" i="1" dirty="0">
                <a:solidFill>
                  <a:srgbClr val="F3963D"/>
                </a:solidFill>
              </a:rPr>
              <a:t>Code RGB :</a:t>
            </a:r>
            <a:endParaRPr lang="fr-FR" i="1" dirty="0">
              <a:solidFill>
                <a:srgbClr val="F3963D"/>
              </a:solidFill>
            </a:endParaRPr>
          </a:p>
          <a:p>
            <a:pPr algn="l"/>
            <a:r>
              <a:rPr lang="fr-FR" sz="1800" b="0" i="1" dirty="0">
                <a:solidFill>
                  <a:srgbClr val="F3963D"/>
                </a:solidFill>
              </a:rPr>
              <a:t>R: 255 G: 150</a:t>
            </a:r>
            <a:r>
              <a:rPr lang="fr-FR" i="1" dirty="0">
                <a:solidFill>
                  <a:srgbClr val="F3963D"/>
                </a:solidFill>
              </a:rPr>
              <a:t> B: </a:t>
            </a:r>
            <a:r>
              <a:rPr lang="fr-FR" sz="1800" b="0" i="1" dirty="0">
                <a:solidFill>
                  <a:srgbClr val="F3963D"/>
                </a:solidFill>
              </a:rPr>
              <a:t>12</a:t>
            </a:r>
          </a:p>
          <a:p>
            <a:pPr algn="l"/>
            <a:r>
              <a:rPr lang="fr-FR" i="1" dirty="0">
                <a:solidFill>
                  <a:srgbClr val="F3963D"/>
                </a:solidFill>
              </a:rPr>
              <a:t>HEX : #FF960C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24F587-2CC8-4E41-9990-6CEA3A7E1C54}"/>
              </a:ext>
            </a:extLst>
          </p:cNvPr>
          <p:cNvSpPr txBox="1"/>
          <p:nvPr/>
        </p:nvSpPr>
        <p:spPr bwMode="gray">
          <a:xfrm>
            <a:off x="534590" y="4517302"/>
            <a:ext cx="2361800" cy="867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RGB</a:t>
            </a: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 :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R: 127 G: 127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B: </a:t>
            </a: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127</a:t>
            </a:r>
          </a:p>
          <a:p>
            <a:pPr algn="l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HEX : #7F7F7F</a:t>
            </a:r>
            <a:endParaRPr lang="fr-FR" sz="18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6F6A3DD-BE32-234B-8D72-6AF7AD6B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6" y="255025"/>
            <a:ext cx="1135925" cy="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8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C91F-6C36-034F-AC78-8BFEE1F1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147"/>
          </a:xfrm>
        </p:spPr>
        <p:txBody>
          <a:bodyPr/>
          <a:lstStyle/>
          <a:p>
            <a:r>
              <a:rPr lang="fr-FR" dirty="0">
                <a:latin typeface="+mn-lt"/>
              </a:rPr>
              <a:t>Brand guidelines: </a:t>
            </a:r>
            <a:r>
              <a:rPr lang="fr-FR" dirty="0" err="1">
                <a:latin typeface="+mn-lt"/>
              </a:rPr>
              <a:t>Don’t</a:t>
            </a:r>
            <a:r>
              <a:rPr lang="fr-FR" dirty="0">
                <a:latin typeface="+mn-lt"/>
              </a:rPr>
              <a:t>/Do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48C9D-7E17-1A4C-AD9B-EC57CD97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3"/>
            <a:ext cx="10515600" cy="50414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err="1"/>
              <a:t>Don’t</a:t>
            </a:r>
            <a:r>
              <a:rPr lang="fr-FR" dirty="0"/>
              <a:t> use </a:t>
            </a:r>
            <a:r>
              <a:rPr lang="fr-FR" dirty="0" err="1"/>
              <a:t>different</a:t>
            </a:r>
            <a:r>
              <a:rPr lang="fr-FR" dirty="0"/>
              <a:t> fonts            use Calibri Corps (minimum 12 pt).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Don’t</a:t>
            </a:r>
            <a:r>
              <a:rPr lang="fr-FR" dirty="0"/>
              <a:t> use </a:t>
            </a:r>
            <a:r>
              <a:rPr lang="fr-FR" dirty="0" err="1"/>
              <a:t>shadows</a:t>
            </a:r>
            <a:r>
              <a:rPr lang="fr-FR" dirty="0"/>
              <a:t>              use </a:t>
            </a:r>
            <a:r>
              <a:rPr lang="fr-FR" dirty="0" err="1"/>
              <a:t>either</a:t>
            </a:r>
            <a:r>
              <a:rPr lang="fr-FR" dirty="0"/>
              <a:t> </a:t>
            </a:r>
            <a:r>
              <a:rPr lang="fr-FR" dirty="0" err="1"/>
              <a:t>colorful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and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Don’t</a:t>
            </a:r>
            <a:r>
              <a:rPr lang="fr-FR" dirty="0"/>
              <a:t> use </a:t>
            </a:r>
            <a:r>
              <a:rPr lang="fr-FR" dirty="0" err="1"/>
              <a:t>oval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            use </a:t>
            </a:r>
            <a:r>
              <a:rPr lang="fr-FR" dirty="0" err="1"/>
              <a:t>AutoShapes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completely</a:t>
            </a:r>
            <a:r>
              <a:rPr lang="fr-FR" dirty="0"/>
              <a:t> </a:t>
            </a:r>
            <a:r>
              <a:rPr lang="fr-FR" dirty="0" err="1"/>
              <a:t>rounded</a:t>
            </a:r>
            <a:r>
              <a:rPr lang="fr-FR" dirty="0"/>
              <a:t> corners </a:t>
            </a:r>
            <a:r>
              <a:rPr lang="fr-FR" dirty="0" err="1"/>
              <a:t>instead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Don’t</a:t>
            </a:r>
            <a:r>
              <a:rPr lang="fr-FR" dirty="0"/>
              <a:t> use a multi-coloured </a:t>
            </a:r>
            <a:r>
              <a:rPr lang="fr-FR" dirty="0" err="1"/>
              <a:t>icon</a:t>
            </a:r>
            <a:r>
              <a:rPr lang="fr-FR" dirty="0"/>
              <a:t> or </a:t>
            </a:r>
            <a:r>
              <a:rPr lang="fr-FR" dirty="0" err="1"/>
              <a:t>drawing</a:t>
            </a:r>
            <a:r>
              <a:rPr lang="fr-FR" dirty="0"/>
              <a:t>             </a:t>
            </a:r>
            <a:r>
              <a:rPr lang="fr-FR" dirty="0" err="1"/>
              <a:t>prefer</a:t>
            </a:r>
            <a:r>
              <a:rPr lang="fr-FR" dirty="0"/>
              <a:t> a monochrome version.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Don’t</a:t>
            </a:r>
            <a:r>
              <a:rPr lang="fr-FR" dirty="0"/>
              <a:t> place the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the </a:t>
            </a:r>
            <a:r>
              <a:rPr lang="fr-FR" dirty="0" err="1"/>
              <a:t>graphics</a:t>
            </a:r>
            <a:r>
              <a:rPr lang="fr-FR" dirty="0"/>
              <a:t>             place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to </a:t>
            </a:r>
            <a:r>
              <a:rPr lang="fr-FR" dirty="0" err="1"/>
              <a:t>graphics</a:t>
            </a:r>
            <a:r>
              <a:rPr lang="fr-FR" dirty="0"/>
              <a:t> </a:t>
            </a:r>
            <a:r>
              <a:rPr lang="fr-FR" dirty="0" err="1"/>
              <a:t>instead</a:t>
            </a:r>
            <a:r>
              <a:rPr lang="fr-FR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D90913-B72F-CB40-91D2-13BB1064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37" y="365125"/>
            <a:ext cx="1135925" cy="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901168D6-43F8-3E4C-B02E-99EFFB9E4321}"/>
              </a:ext>
            </a:extLst>
          </p:cNvPr>
          <p:cNvSpPr/>
          <p:nvPr/>
        </p:nvSpPr>
        <p:spPr>
          <a:xfrm>
            <a:off x="4310745" y="1616868"/>
            <a:ext cx="653142" cy="350836"/>
          </a:xfrm>
          <a:prstGeom prst="rightArrow">
            <a:avLst/>
          </a:prstGeom>
          <a:solidFill>
            <a:srgbClr val="48596E"/>
          </a:solidFill>
          <a:ln>
            <a:solidFill>
              <a:srgbClr val="485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16F7BCE7-0231-904D-8F12-20E550BC6782}"/>
              </a:ext>
            </a:extLst>
          </p:cNvPr>
          <p:cNvSpPr/>
          <p:nvPr/>
        </p:nvSpPr>
        <p:spPr>
          <a:xfrm>
            <a:off x="3643089" y="2529910"/>
            <a:ext cx="653142" cy="350836"/>
          </a:xfrm>
          <a:prstGeom prst="rightArrow">
            <a:avLst/>
          </a:prstGeom>
          <a:solidFill>
            <a:srgbClr val="48596E"/>
          </a:solidFill>
          <a:ln>
            <a:solidFill>
              <a:srgbClr val="485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4732557A-C470-7444-ADCA-7F3A9CFDB0F2}"/>
              </a:ext>
            </a:extLst>
          </p:cNvPr>
          <p:cNvSpPr/>
          <p:nvPr/>
        </p:nvSpPr>
        <p:spPr>
          <a:xfrm>
            <a:off x="4013199" y="3393505"/>
            <a:ext cx="653142" cy="350836"/>
          </a:xfrm>
          <a:prstGeom prst="rightArrow">
            <a:avLst/>
          </a:prstGeom>
          <a:solidFill>
            <a:srgbClr val="48596E"/>
          </a:solidFill>
          <a:ln>
            <a:solidFill>
              <a:srgbClr val="485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3525F9F4-82B2-8040-9FE7-C20E63F78B14}"/>
              </a:ext>
            </a:extLst>
          </p:cNvPr>
          <p:cNvSpPr/>
          <p:nvPr/>
        </p:nvSpPr>
        <p:spPr>
          <a:xfrm>
            <a:off x="6828967" y="4612702"/>
            <a:ext cx="653142" cy="350836"/>
          </a:xfrm>
          <a:prstGeom prst="rightArrow">
            <a:avLst/>
          </a:prstGeom>
          <a:solidFill>
            <a:srgbClr val="48596E"/>
          </a:solidFill>
          <a:ln>
            <a:solidFill>
              <a:srgbClr val="485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4040A036-54B3-E140-818D-ADC269DEA336}"/>
              </a:ext>
            </a:extLst>
          </p:cNvPr>
          <p:cNvSpPr/>
          <p:nvPr/>
        </p:nvSpPr>
        <p:spPr>
          <a:xfrm>
            <a:off x="6473368" y="5830882"/>
            <a:ext cx="653142" cy="350836"/>
          </a:xfrm>
          <a:prstGeom prst="rightArrow">
            <a:avLst/>
          </a:prstGeom>
          <a:solidFill>
            <a:srgbClr val="48596E"/>
          </a:solidFill>
          <a:ln>
            <a:solidFill>
              <a:srgbClr val="485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45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F80F2-0613-504C-8B62-E1553705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atin typeface="+mn-lt"/>
              </a:rPr>
              <a:t>Brief</a:t>
            </a:r>
            <a:r>
              <a:rPr lang="fr-FR" dirty="0">
                <a:latin typeface="+mn-lt"/>
              </a:rPr>
              <a:t> logo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0BF13-C8C8-F54F-857F-ACA0811A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573"/>
            <a:ext cx="3646714" cy="153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err="1"/>
              <a:t>What</a:t>
            </a:r>
            <a:r>
              <a:rPr lang="fr-FR" sz="1800" b="1" dirty="0"/>
              <a:t> : </a:t>
            </a:r>
            <a:r>
              <a:rPr lang="fr-FR" sz="1800" dirty="0" err="1"/>
              <a:t>creating</a:t>
            </a:r>
            <a:r>
              <a:rPr lang="fr-FR" sz="1800" dirty="0"/>
              <a:t> a logo</a:t>
            </a:r>
          </a:p>
          <a:p>
            <a:pPr marL="0" indent="0">
              <a:buNone/>
            </a:pPr>
            <a:r>
              <a:rPr lang="fr-FR" sz="1800" b="1" dirty="0" err="1"/>
              <a:t>Sector</a:t>
            </a:r>
            <a:r>
              <a:rPr lang="fr-FR" sz="1800" b="1" dirty="0"/>
              <a:t> : </a:t>
            </a:r>
          </a:p>
          <a:p>
            <a:pPr marL="0" indent="0">
              <a:buNone/>
            </a:pPr>
            <a:r>
              <a:rPr lang="fr-FR" sz="1800" b="1" dirty="0"/>
              <a:t>Font : </a:t>
            </a:r>
            <a:r>
              <a:rPr lang="fr-FR" sz="1800" dirty="0"/>
              <a:t>Calibri Corps (minimum 12)</a:t>
            </a:r>
          </a:p>
          <a:p>
            <a:pPr marL="0" indent="0">
              <a:buNone/>
            </a:pPr>
            <a:r>
              <a:rPr lang="fr-FR" sz="1800" b="1" dirty="0"/>
              <a:t>Logo </a:t>
            </a:r>
            <a:r>
              <a:rPr lang="fr-FR" sz="1800" b="1" dirty="0" err="1"/>
              <a:t>text</a:t>
            </a:r>
            <a:r>
              <a:rPr lang="fr-FR" sz="1800" b="1" dirty="0"/>
              <a:t> : </a:t>
            </a:r>
            <a:r>
              <a:rPr lang="fr-FR" sz="1800" dirty="0"/>
              <a:t>COMEX </a:t>
            </a:r>
            <a:r>
              <a:rPr lang="fr-FR" sz="1800" dirty="0" err="1"/>
              <a:t>Lab</a:t>
            </a:r>
            <a:r>
              <a:rPr lang="fr-FR" sz="1800" dirty="0"/>
              <a:t>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8DAAF-E540-B540-8BB9-183774F73DA9}"/>
              </a:ext>
            </a:extLst>
          </p:cNvPr>
          <p:cNvSpPr/>
          <p:nvPr/>
        </p:nvSpPr>
        <p:spPr>
          <a:xfrm>
            <a:off x="2409138" y="3655358"/>
            <a:ext cx="1233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/>
              <a:t>Elegant</a:t>
            </a:r>
            <a:endParaRPr lang="fr-FR" dirty="0"/>
          </a:p>
          <a:p>
            <a:pPr algn="r"/>
            <a:r>
              <a:rPr lang="fr-FR" dirty="0"/>
              <a:t>Fun</a:t>
            </a:r>
          </a:p>
          <a:p>
            <a:pPr algn="r"/>
            <a:r>
              <a:rPr lang="fr-FR" dirty="0" err="1"/>
              <a:t>Traditional</a:t>
            </a:r>
            <a:endParaRPr lang="fr-FR" dirty="0"/>
          </a:p>
          <a:p>
            <a:pPr algn="r"/>
            <a:r>
              <a:rPr lang="fr-FR" dirty="0" err="1"/>
              <a:t>Personal</a:t>
            </a:r>
            <a:endParaRPr lang="fr-FR" dirty="0"/>
          </a:p>
          <a:p>
            <a:pPr algn="r"/>
            <a:r>
              <a:rPr lang="fr-FR" dirty="0" err="1"/>
              <a:t>Feminine</a:t>
            </a:r>
            <a:endParaRPr lang="fr-FR" dirty="0"/>
          </a:p>
          <a:p>
            <a:pPr algn="r"/>
            <a:r>
              <a:rPr lang="fr-FR" dirty="0" err="1"/>
              <a:t>Colored</a:t>
            </a:r>
            <a:endParaRPr lang="fr-FR" dirty="0"/>
          </a:p>
          <a:p>
            <a:pPr algn="r"/>
            <a:r>
              <a:rPr lang="fr-FR" dirty="0" err="1"/>
              <a:t>Low</a:t>
            </a:r>
            <a:r>
              <a:rPr lang="fr-FR" dirty="0"/>
              <a:t>-end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419F633-75DD-D64D-8FF9-FD3E4BF9033F}"/>
              </a:ext>
            </a:extLst>
          </p:cNvPr>
          <p:cNvGrpSpPr/>
          <p:nvPr/>
        </p:nvGrpSpPr>
        <p:grpSpPr>
          <a:xfrm>
            <a:off x="3642853" y="3598932"/>
            <a:ext cx="7110415" cy="2087751"/>
            <a:chOff x="2171697" y="3015386"/>
            <a:chExt cx="7110415" cy="208775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EB1070A-FB98-5547-807D-8C2696FBA210}"/>
                </a:ext>
              </a:extLst>
            </p:cNvPr>
            <p:cNvSpPr txBox="1"/>
            <p:nvPr/>
          </p:nvSpPr>
          <p:spPr>
            <a:xfrm>
              <a:off x="6353175" y="3071812"/>
              <a:ext cx="29289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Audacious</a:t>
              </a:r>
              <a:endParaRPr lang="fr-FR" dirty="0"/>
            </a:p>
            <a:p>
              <a:r>
                <a:rPr lang="fr-FR" dirty="0" err="1"/>
                <a:t>Serious</a:t>
              </a:r>
              <a:endParaRPr lang="fr-FR" dirty="0"/>
            </a:p>
            <a:p>
              <a:r>
                <a:rPr lang="fr-FR" dirty="0"/>
                <a:t>Modern</a:t>
              </a:r>
            </a:p>
            <a:p>
              <a:r>
                <a:rPr lang="fr-FR" dirty="0"/>
                <a:t>Professional</a:t>
              </a:r>
            </a:p>
            <a:p>
              <a:r>
                <a:rPr lang="fr-FR" dirty="0"/>
                <a:t>Masculine</a:t>
              </a:r>
            </a:p>
            <a:p>
              <a:r>
                <a:rPr lang="fr-FR" dirty="0"/>
                <a:t>White &amp; Black</a:t>
              </a:r>
            </a:p>
            <a:p>
              <a:r>
                <a:rPr lang="fr-FR" dirty="0"/>
                <a:t>High-end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D74EE6-23C8-A740-9018-9357B19737E2}"/>
                </a:ext>
              </a:extLst>
            </p:cNvPr>
            <p:cNvSpPr/>
            <p:nvPr/>
          </p:nvSpPr>
          <p:spPr>
            <a:xfrm>
              <a:off x="2171700" y="3214688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EC55B3-C705-9E46-BE20-792EE3A8164D}"/>
                </a:ext>
              </a:extLst>
            </p:cNvPr>
            <p:cNvSpPr/>
            <p:nvPr/>
          </p:nvSpPr>
          <p:spPr>
            <a:xfrm>
              <a:off x="2171699" y="3514725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20A1D5-12AB-F748-B841-EDECFF4D5358}"/>
                </a:ext>
              </a:extLst>
            </p:cNvPr>
            <p:cNvSpPr/>
            <p:nvPr/>
          </p:nvSpPr>
          <p:spPr>
            <a:xfrm>
              <a:off x="2171698" y="3771899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3CC5E7-6598-CF44-8F1A-A43B025BA1FF}"/>
                </a:ext>
              </a:extLst>
            </p:cNvPr>
            <p:cNvSpPr/>
            <p:nvPr/>
          </p:nvSpPr>
          <p:spPr>
            <a:xfrm>
              <a:off x="2171698" y="4043363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DBD3FD-26C6-E44D-A904-C04274B890DD}"/>
                </a:ext>
              </a:extLst>
            </p:cNvPr>
            <p:cNvSpPr/>
            <p:nvPr/>
          </p:nvSpPr>
          <p:spPr>
            <a:xfrm>
              <a:off x="2171698" y="4330779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C97FC8-89F4-C640-8B0B-E84E169D8D90}"/>
                </a:ext>
              </a:extLst>
            </p:cNvPr>
            <p:cNvSpPr/>
            <p:nvPr/>
          </p:nvSpPr>
          <p:spPr>
            <a:xfrm>
              <a:off x="2182767" y="4610773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2CBC71-4024-0149-AE1D-9E17CFBC6051}"/>
                </a:ext>
              </a:extLst>
            </p:cNvPr>
            <p:cNvSpPr/>
            <p:nvPr/>
          </p:nvSpPr>
          <p:spPr>
            <a:xfrm>
              <a:off x="2171697" y="4886583"/>
              <a:ext cx="4181475" cy="85725"/>
            </a:xfrm>
            <a:prstGeom prst="rect">
              <a:avLst/>
            </a:prstGeom>
            <a:solidFill>
              <a:srgbClr val="F3963D"/>
            </a:solidFill>
            <a:ln>
              <a:solidFill>
                <a:srgbClr val="F39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0E3B7E2E-37B9-544F-A99A-2770AD9B707A}"/>
                </a:ext>
              </a:extLst>
            </p:cNvPr>
            <p:cNvSpPr/>
            <p:nvPr/>
          </p:nvSpPr>
          <p:spPr>
            <a:xfrm rot="10800000">
              <a:off x="3130252" y="301538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C575649-6845-A647-89DB-84F1EC8D26DD}"/>
                </a:ext>
              </a:extLst>
            </p:cNvPr>
            <p:cNvSpPr/>
            <p:nvPr/>
          </p:nvSpPr>
          <p:spPr>
            <a:xfrm rot="10800000">
              <a:off x="5986878" y="3328120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D1C32A9-8B0B-9E41-BD63-CF65F2CB8F46}"/>
                </a:ext>
              </a:extLst>
            </p:cNvPr>
            <p:cNvSpPr/>
            <p:nvPr/>
          </p:nvSpPr>
          <p:spPr>
            <a:xfrm rot="10800000">
              <a:off x="5167431" y="3612207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4A251FF-44F7-7643-94FD-33111F4A893D}"/>
                </a:ext>
              </a:extLst>
            </p:cNvPr>
            <p:cNvSpPr/>
            <p:nvPr/>
          </p:nvSpPr>
          <p:spPr>
            <a:xfrm rot="10800000">
              <a:off x="5425484" y="3889012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DAB1829-FBF8-4146-82C6-2B80486DB6D4}"/>
                </a:ext>
              </a:extLst>
            </p:cNvPr>
            <p:cNvSpPr/>
            <p:nvPr/>
          </p:nvSpPr>
          <p:spPr>
            <a:xfrm rot="10800000">
              <a:off x="4188833" y="4181470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DFE63A3F-75CA-3F41-A0F7-D65A9B3E30B6}"/>
                </a:ext>
              </a:extLst>
            </p:cNvPr>
            <p:cNvSpPr/>
            <p:nvPr/>
          </p:nvSpPr>
          <p:spPr>
            <a:xfrm rot="10800000">
              <a:off x="5144629" y="444674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49300535-8848-F146-9206-53A62513948A}"/>
                </a:ext>
              </a:extLst>
            </p:cNvPr>
            <p:cNvSpPr/>
            <p:nvPr/>
          </p:nvSpPr>
          <p:spPr>
            <a:xfrm rot="10800000">
              <a:off x="5987864" y="475012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493E1FBF-CAF5-264E-B515-550C686B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811" y="360024"/>
            <a:ext cx="1135925" cy="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8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4DE4D-425F-634A-A336-49B76AE6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DNA of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Jicap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Une image contenant ciel, extérieur, personne, homme&#10;&#10;Description générée automatiquement">
            <a:extLst>
              <a:ext uri="{FF2B5EF4-FFF2-40B4-BE49-F238E27FC236}">
                <a16:creationId xmlns:a16="http://schemas.microsoft.com/office/drawing/2014/main" id="{82F9A909-8150-D545-BFDE-D83AB4A8C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3" r="3659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Image 6" descr="Une image contenant aéronef, ballon, transport, ciel&#10;&#10;Description générée automatiquement">
            <a:extLst>
              <a:ext uri="{FF2B5EF4-FFF2-40B4-BE49-F238E27FC236}">
                <a16:creationId xmlns:a16="http://schemas.microsoft.com/office/drawing/2014/main" id="{6A9D3A7D-DA5F-D046-8947-FBA520717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0" r="4332" b="2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9" name="Image 8" descr="Une image contenant eau, bateau, extérieur, ciel&#10;&#10;Description générée automatiquement">
            <a:extLst>
              <a:ext uri="{FF2B5EF4-FFF2-40B4-BE49-F238E27FC236}">
                <a16:creationId xmlns:a16="http://schemas.microsoft.com/office/drawing/2014/main" id="{A0A6DB38-768E-D54E-A6E1-5CED6B14D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28" r="6818" b="2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4C8CF3-07D4-554F-9DEA-2E6312732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213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31E0B46-3474-6943-A596-6DEC8A028C34}"/>
              </a:ext>
            </a:extLst>
          </p:cNvPr>
          <p:cNvSpPr txBox="1"/>
          <p:nvPr/>
        </p:nvSpPr>
        <p:spPr>
          <a:xfrm>
            <a:off x="595086" y="5979886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jicap-performance.com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25067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321</Words>
  <Application>Microsoft Macintosh PowerPoint</Application>
  <PresentationFormat>Grand écran</PresentationFormat>
  <Paragraphs>62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Wingdings</vt:lpstr>
      <vt:lpstr>Thème Office</vt:lpstr>
      <vt:lpstr>COMEX LAB’</vt:lpstr>
      <vt:lpstr>Who we are</vt:lpstr>
      <vt:lpstr>Who is Jicap?</vt:lpstr>
      <vt:lpstr>Brand guidelines</vt:lpstr>
      <vt:lpstr>Brand guidelines: Don’t/Do</vt:lpstr>
      <vt:lpstr>Brief logo</vt:lpstr>
      <vt:lpstr>DNA of Jicap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COMEX LAB’</dc:title>
  <dc:creator>Camille Delvallez</dc:creator>
  <cp:lastModifiedBy>Camille Delvallez</cp:lastModifiedBy>
  <cp:revision>2</cp:revision>
  <dcterms:created xsi:type="dcterms:W3CDTF">2021-12-22T08:15:44Z</dcterms:created>
  <dcterms:modified xsi:type="dcterms:W3CDTF">2021-12-22T10:22:13Z</dcterms:modified>
</cp:coreProperties>
</file>