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sldIdLst>
    <p:sldId id="256" r:id="rId2"/>
    <p:sldId id="257" r:id="rId3"/>
    <p:sldId id="269" r:id="rId4"/>
    <p:sldId id="275" r:id="rId5"/>
    <p:sldId id="263" r:id="rId6"/>
    <p:sldId id="265" r:id="rId7"/>
    <p:sldId id="268" r:id="rId8"/>
    <p:sldId id="274"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718D"/>
    <a:srgbClr val="932C77"/>
    <a:srgbClr val="552E89"/>
    <a:srgbClr val="512A85"/>
    <a:srgbClr val="772B80"/>
    <a:srgbClr val="33839B"/>
    <a:srgbClr val="F3E54B"/>
    <a:srgbClr val="E6373C"/>
    <a:srgbClr val="8ABE34"/>
    <a:srgbClr val="63B7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874"/>
    <p:restoredTop sz="94667"/>
  </p:normalViewPr>
  <p:slideViewPr>
    <p:cSldViewPr snapToGrid="0" snapToObjects="1">
      <p:cViewPr varScale="1">
        <p:scale>
          <a:sx n="56" d="100"/>
          <a:sy n="56" d="100"/>
        </p:scale>
        <p:origin x="208" y="7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EA0C66-8982-D347-B6BE-F78412F6B83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7FAB8D1-C69C-E640-B37E-35AD595791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967B805-704A-F749-B8AD-0BC2740078EC}"/>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4570DA93-A2AE-3640-ACD6-7C998F01F86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381633D-688F-FB4D-8214-6865CA277D71}"/>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3946456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F0A049-7C3D-6F42-8986-79377EB7FC4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F9D962-B5B1-2444-95BE-2479E288427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EFAF6D-D476-584C-A482-2BE3839D4625}"/>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B39DD9CF-0171-0B48-A577-50E5129AA0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9670C5-D8C8-7047-8C2D-88B7F2DB463A}"/>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1576655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CF9B6-9CC8-AC4D-8B79-8FF814D251B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2F337C3-D02D-F546-B6F0-D65A4DF77E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78406B-FD20-B446-BB29-FE5EDC9D3F22}"/>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C9451B9A-A1A4-9547-9073-50409FB591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D2515F-989E-9A4C-8E2A-B747AC28D768}"/>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725380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F623E4-0316-154B-98B5-214E35D900E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B41F245-AAD6-1B4C-8518-224BEEAAB3A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B78DD0E-C6C2-3147-818D-57F7B8C59A6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8ED17B4-D3DB-7E43-B6AE-BB0453B5F4D3}"/>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6" name="Espace réservé du pied de page 5">
            <a:extLst>
              <a:ext uri="{FF2B5EF4-FFF2-40B4-BE49-F238E27FC236}">
                <a16:creationId xmlns:a16="http://schemas.microsoft.com/office/drawing/2014/main" id="{3A7592C5-37B6-9341-B1B5-2AB17680DAE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6A229B0-7D48-3841-AE4A-A9C49E4D5B09}"/>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4190755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838B95-7216-5B4C-ADA0-1163C270CAE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316268C-6898-3546-A947-5E85F1394F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165A3B0-98FA-0449-833B-B08648C5E17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8AEDD44-D652-9844-B49E-2FD2026C0E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F80AEA8-D88B-174B-93EB-166FCAB0D27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E8B3022-61E8-ED46-8B16-DC80D858FF0C}"/>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8" name="Espace réservé du pied de page 7">
            <a:extLst>
              <a:ext uri="{FF2B5EF4-FFF2-40B4-BE49-F238E27FC236}">
                <a16:creationId xmlns:a16="http://schemas.microsoft.com/office/drawing/2014/main" id="{13C8A9C1-BC56-0B4E-83CB-8FA5A6B7780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39BDD46-82E4-154A-BE12-41B4756F660C}"/>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229155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EB7E6B-7C00-AF4D-8EE2-026F81CB79A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1C5651D-5953-9345-8553-1B8FA14664CD}"/>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4" name="Espace réservé du pied de page 3">
            <a:extLst>
              <a:ext uri="{FF2B5EF4-FFF2-40B4-BE49-F238E27FC236}">
                <a16:creationId xmlns:a16="http://schemas.microsoft.com/office/drawing/2014/main" id="{A49E3B85-2C8F-774B-BF83-7D8A7ED3BB4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8751B1C-1525-114D-8771-86AD15067E14}"/>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137943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3354141-514D-7842-A564-803E18DB9315}"/>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3" name="Espace réservé du pied de page 2">
            <a:extLst>
              <a:ext uri="{FF2B5EF4-FFF2-40B4-BE49-F238E27FC236}">
                <a16:creationId xmlns:a16="http://schemas.microsoft.com/office/drawing/2014/main" id="{F351F571-8AA4-EC41-BBF1-B1497083450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7B483B4-E3E6-F04A-85C0-82AD183291CA}"/>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1675345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F3545B-E3D9-DD44-B5E1-D940EDF7E6E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B9807E7-CA5C-8845-8884-69AC851B49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887B6EF-80B4-DF4F-A3E0-68B5601A43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9A4A23-C56A-4C4E-A608-F2467E76AFCB}"/>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6" name="Espace réservé du pied de page 5">
            <a:extLst>
              <a:ext uri="{FF2B5EF4-FFF2-40B4-BE49-F238E27FC236}">
                <a16:creationId xmlns:a16="http://schemas.microsoft.com/office/drawing/2014/main" id="{218D5857-319A-FA4B-ABEE-F9145843A0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224D5FE-180A-3D4A-B1CB-ECF5FC11DA5F}"/>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156638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6D120-DF0C-9246-B50D-9411E1D753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1370BFD-8641-D24D-A06C-CCC8E36212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E3E1AAD-24BD-8544-90BC-B4EE9B73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A81B48-EB3F-6844-96E0-E7D00C33F84D}"/>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6" name="Espace réservé du pied de page 5">
            <a:extLst>
              <a:ext uri="{FF2B5EF4-FFF2-40B4-BE49-F238E27FC236}">
                <a16:creationId xmlns:a16="http://schemas.microsoft.com/office/drawing/2014/main" id="{E28AC7CA-EC09-944B-8AAB-8858CBE223C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BD7DFE9-AB2F-C345-B58D-6A53F6F159C3}"/>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51146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4F34FC-670E-4C46-9874-941E40DABD7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B9993F2-B84A-5F4B-837A-1D56B94DBAD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5878A5-7A29-C24D-A3C1-41FA8BB5F5BE}"/>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89D70B41-B18E-B244-9F03-C5638746723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B7F938-7940-2643-8DD8-73F0708E59B3}"/>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2946911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F06B409-D888-3F46-89ED-1C91B014511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A3AD8E-561D-FF44-BD96-C5B31961EE5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80DEBB1-1E22-0D41-B193-B24409B14042}"/>
              </a:ext>
            </a:extLst>
          </p:cNvPr>
          <p:cNvSpPr>
            <a:spLocks noGrp="1"/>
          </p:cNvSpPr>
          <p:nvPr>
            <p:ph type="dt" sz="half" idx="10"/>
          </p:nvPr>
        </p:nvSpPr>
        <p:spPr/>
        <p:txBody>
          <a:body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CAA0A76E-6355-454C-A643-FE813B0BBE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C3165A-C662-E045-AB62-ACF731BF1AA9}"/>
              </a:ext>
            </a:extLst>
          </p:cNvPr>
          <p:cNvSpPr>
            <a:spLocks noGrp="1"/>
          </p:cNvSpPr>
          <p:nvPr>
            <p:ph type="sldNum" sz="quarter" idx="12"/>
          </p:nvPr>
        </p:nvSpPr>
        <p:spPr/>
        <p:txBody>
          <a:bodyPr/>
          <a:lstStyle/>
          <a:p>
            <a:fld id="{10AB32A7-39C7-0C47-980B-B1C710FBB3D2}" type="slidenum">
              <a:rPr lang="fr-FR" smtClean="0"/>
              <a:t>‹N°›</a:t>
            </a:fld>
            <a:endParaRPr lang="fr-FR"/>
          </a:p>
        </p:txBody>
      </p:sp>
    </p:spTree>
    <p:extLst>
      <p:ext uri="{BB962C8B-B14F-4D97-AF65-F5344CB8AC3E}">
        <p14:creationId xmlns:p14="http://schemas.microsoft.com/office/powerpoint/2010/main" val="1361055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FFAA6E5-1F62-754C-90D8-4E49F14E27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7CCBE7C-5B1D-1845-9E3E-744602EB6E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D507D8-6D64-CC45-B4FC-7E002587A9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8C0CA-AAC6-954A-BB9C-112619A56AEE}" type="datetimeFigureOut">
              <a:rPr lang="fr-FR" smtClean="0"/>
              <a:t>13/12/2021</a:t>
            </a:fld>
            <a:endParaRPr lang="fr-FR"/>
          </a:p>
        </p:txBody>
      </p:sp>
      <p:sp>
        <p:nvSpPr>
          <p:cNvPr id="5" name="Espace réservé du pied de page 4">
            <a:extLst>
              <a:ext uri="{FF2B5EF4-FFF2-40B4-BE49-F238E27FC236}">
                <a16:creationId xmlns:a16="http://schemas.microsoft.com/office/drawing/2014/main" id="{C3DBB20F-3FE2-6149-A145-EB1235F6E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85CFFAD-AB58-5B4B-A557-9DE7C5526A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B32A7-39C7-0C47-980B-B1C710FBB3D2}" type="slidenum">
              <a:rPr lang="fr-FR" smtClean="0"/>
              <a:t>‹N°›</a:t>
            </a:fld>
            <a:endParaRPr lang="fr-FR"/>
          </a:p>
        </p:txBody>
      </p:sp>
    </p:spTree>
    <p:extLst>
      <p:ext uri="{BB962C8B-B14F-4D97-AF65-F5344CB8AC3E}">
        <p14:creationId xmlns:p14="http://schemas.microsoft.com/office/powerpoint/2010/main" val="342649994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0B24B1B-5270-3A41-BC2E-1F05E907299C}"/>
              </a:ext>
            </a:extLst>
          </p:cNvPr>
          <p:cNvSpPr>
            <a:spLocks noGrp="1"/>
          </p:cNvSpPr>
          <p:nvPr>
            <p:ph type="ctrTitle"/>
          </p:nvPr>
        </p:nvSpPr>
        <p:spPr>
          <a:xfrm>
            <a:off x="1028700" y="1967266"/>
            <a:ext cx="2628900" cy="2547257"/>
          </a:xfrm>
          <a:prstGeom prst="ellipse">
            <a:avLst/>
          </a:prstGeom>
          <a:noFill/>
        </p:spPr>
        <p:txBody>
          <a:bodyPr vert="horz" lIns="91440" tIns="45720" rIns="91440" bIns="45720" rtlCol="0" anchor="ctr">
            <a:normAutofit/>
          </a:bodyPr>
          <a:lstStyle/>
          <a:p>
            <a:r>
              <a:rPr lang="en-US" sz="2000" kern="1200" dirty="0">
                <a:solidFill>
                  <a:srgbClr val="FFFFFF"/>
                </a:solidFill>
                <a:latin typeface="+mj-lt"/>
                <a:ea typeface="+mj-ea"/>
                <a:cs typeface="+mj-cs"/>
              </a:rPr>
              <a:t>Brief Logo </a:t>
            </a:r>
            <a:br>
              <a:rPr lang="en-US" sz="2000" kern="1200" dirty="0">
                <a:solidFill>
                  <a:srgbClr val="FFFFFF"/>
                </a:solidFill>
                <a:latin typeface="+mj-lt"/>
                <a:ea typeface="+mj-ea"/>
                <a:cs typeface="+mj-cs"/>
              </a:rPr>
            </a:br>
            <a:r>
              <a:rPr lang="en-US" sz="2000" i="1" kern="1200" dirty="0">
                <a:solidFill>
                  <a:srgbClr val="FFFFFF"/>
                </a:solidFill>
                <a:latin typeface="+mj-lt"/>
                <a:ea typeface="+mj-ea"/>
                <a:cs typeface="+mj-cs"/>
              </a:rPr>
              <a:t>Digital </a:t>
            </a:r>
            <a:r>
              <a:rPr lang="en-US" sz="2000" i="1" kern="1200" dirty="0" err="1">
                <a:solidFill>
                  <a:srgbClr val="FFFFFF"/>
                </a:solidFill>
                <a:latin typeface="+mj-lt"/>
                <a:ea typeface="+mj-ea"/>
                <a:cs typeface="+mj-cs"/>
              </a:rPr>
              <a:t>Transfo</a:t>
            </a:r>
            <a:r>
              <a:rPr lang="en-US" sz="2000" i="1" kern="1200" dirty="0">
                <a:solidFill>
                  <a:srgbClr val="FFFFFF"/>
                </a:solidFill>
                <a:latin typeface="+mj-lt"/>
                <a:ea typeface="+mj-ea"/>
                <a:cs typeface="+mj-cs"/>
              </a:rPr>
              <a:t> Lab’</a:t>
            </a:r>
          </a:p>
        </p:txBody>
      </p:sp>
      <p:pic>
        <p:nvPicPr>
          <p:cNvPr id="5" name="Image 4" descr="Une image contenant texte, clipart&#10;&#10;Description générée automatiquement">
            <a:extLst>
              <a:ext uri="{FF2B5EF4-FFF2-40B4-BE49-F238E27FC236}">
                <a16:creationId xmlns:a16="http://schemas.microsoft.com/office/drawing/2014/main" id="{52E8488B-E4BC-4F43-9A26-62BEC70B4805}"/>
              </a:ext>
            </a:extLst>
          </p:cNvPr>
          <p:cNvPicPr>
            <a:picLocks noChangeAspect="1"/>
          </p:cNvPicPr>
          <p:nvPr/>
        </p:nvPicPr>
        <p:blipFill>
          <a:blip r:embed="rId2"/>
          <a:stretch>
            <a:fillRect/>
          </a:stretch>
        </p:blipFill>
        <p:spPr>
          <a:xfrm>
            <a:off x="4527804" y="1967266"/>
            <a:ext cx="7375466" cy="2107276"/>
          </a:xfrm>
          <a:prstGeom prst="rect">
            <a:avLst/>
          </a:prstGeom>
        </p:spPr>
      </p:pic>
    </p:spTree>
    <p:extLst>
      <p:ext uri="{BB962C8B-B14F-4D97-AF65-F5344CB8AC3E}">
        <p14:creationId xmlns:p14="http://schemas.microsoft.com/office/powerpoint/2010/main" val="1020559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9195C2C-5086-4E4D-9BCF-B80D5C198E8A}"/>
              </a:ext>
            </a:extLst>
          </p:cNvPr>
          <p:cNvSpPr>
            <a:spLocks noGrp="1"/>
          </p:cNvSpPr>
          <p:nvPr>
            <p:ph type="title"/>
          </p:nvPr>
        </p:nvSpPr>
        <p:spPr>
          <a:xfrm>
            <a:off x="965199" y="851517"/>
            <a:ext cx="5130795" cy="1461778"/>
          </a:xfrm>
        </p:spPr>
        <p:txBody>
          <a:bodyPr>
            <a:normAutofit/>
          </a:bodyPr>
          <a:lstStyle/>
          <a:p>
            <a:r>
              <a:rPr lang="fr-FR" sz="4000" dirty="0" err="1">
                <a:latin typeface="Arial" panose="020B0604020202020204" pitchFamily="34" charset="0"/>
                <a:cs typeface="Arial" panose="020B0604020202020204" pitchFamily="34" charset="0"/>
              </a:rPr>
              <a:t>Who</a:t>
            </a:r>
            <a:r>
              <a:rPr lang="fr-FR" sz="4000" dirty="0">
                <a:latin typeface="Arial" panose="020B0604020202020204" pitchFamily="34" charset="0"/>
                <a:cs typeface="Arial" panose="020B0604020202020204" pitchFamily="34" charset="0"/>
              </a:rPr>
              <a:t> </a:t>
            </a:r>
            <a:r>
              <a:rPr lang="fr-FR" sz="4000" dirty="0" err="1">
                <a:latin typeface="Arial" panose="020B0604020202020204" pitchFamily="34" charset="0"/>
                <a:cs typeface="Arial" panose="020B0604020202020204" pitchFamily="34" charset="0"/>
              </a:rPr>
              <a:t>we</a:t>
            </a:r>
            <a:r>
              <a:rPr lang="fr-FR" sz="4000" dirty="0">
                <a:latin typeface="Arial" panose="020B0604020202020204" pitchFamily="34" charset="0"/>
                <a:cs typeface="Arial" panose="020B0604020202020204" pitchFamily="34" charset="0"/>
              </a:rPr>
              <a:t> are ?</a:t>
            </a:r>
          </a:p>
        </p:txBody>
      </p:sp>
      <p:sp>
        <p:nvSpPr>
          <p:cNvPr id="3" name="Espace réservé du contenu 2">
            <a:extLst>
              <a:ext uri="{FF2B5EF4-FFF2-40B4-BE49-F238E27FC236}">
                <a16:creationId xmlns:a16="http://schemas.microsoft.com/office/drawing/2014/main" id="{212301B4-5C7A-F64F-A88C-DF759602B7F6}"/>
              </a:ext>
            </a:extLst>
          </p:cNvPr>
          <p:cNvSpPr>
            <a:spLocks noGrp="1"/>
          </p:cNvSpPr>
          <p:nvPr>
            <p:ph idx="1"/>
          </p:nvPr>
        </p:nvSpPr>
        <p:spPr>
          <a:xfrm>
            <a:off x="965199" y="2313295"/>
            <a:ext cx="4048344" cy="3536236"/>
          </a:xfrm>
        </p:spPr>
        <p:txBody>
          <a:bodyPr>
            <a:noAutofit/>
          </a:bodyPr>
          <a:lstStyle/>
          <a:p>
            <a:pPr marL="0" indent="0">
              <a:buNone/>
            </a:pP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Losam Agency is a </a:t>
            </a:r>
            <a:r>
              <a:rPr lang="en-GB" sz="1400" dirty="0" err="1">
                <a:latin typeface="Arial" panose="020B0604020202020204" pitchFamily="34" charset="0"/>
                <a:cs typeface="Arial" panose="020B0604020202020204" pitchFamily="34" charset="0"/>
              </a:rPr>
              <a:t>BtoB</a:t>
            </a:r>
            <a:r>
              <a:rPr lang="en-GB" sz="1400" dirty="0">
                <a:latin typeface="Arial" panose="020B0604020202020204" pitchFamily="34" charset="0"/>
                <a:cs typeface="Arial" panose="020B0604020202020204" pitchFamily="34" charset="0"/>
              </a:rPr>
              <a:t> marketing agency specialized in the creation and animation of </a:t>
            </a:r>
            <a:r>
              <a:rPr lang="en-GB" sz="1400" dirty="0" err="1">
                <a:latin typeface="Arial" panose="020B0604020202020204" pitchFamily="34" charset="0"/>
                <a:cs typeface="Arial" panose="020B0604020202020204" pitchFamily="34" charset="0"/>
              </a:rPr>
              <a:t>CxOs</a:t>
            </a:r>
            <a:r>
              <a:rPr lang="en-GB" sz="1400" dirty="0">
                <a:latin typeface="Arial" panose="020B0604020202020204" pitchFamily="34" charset="0"/>
                <a:cs typeface="Arial" panose="020B0604020202020204" pitchFamily="34" charset="0"/>
              </a:rPr>
              <a:t> communities. </a:t>
            </a:r>
          </a:p>
          <a:p>
            <a:pPr marL="0" indent="0">
              <a:buNone/>
            </a:pPr>
            <a:r>
              <a:rPr lang="en-GB" sz="1400" b="1" dirty="0">
                <a:latin typeface="Arial" panose="020B0604020202020204" pitchFamily="34" charset="0"/>
                <a:cs typeface="Arial" panose="020B0604020202020204" pitchFamily="34" charset="0"/>
              </a:rPr>
              <a:t>Losam Agency created “</a:t>
            </a:r>
            <a:r>
              <a:rPr lang="en-GB" sz="1400" b="1" i="1" dirty="0">
                <a:latin typeface="Arial" panose="020B0604020202020204" pitchFamily="34" charset="0"/>
                <a:cs typeface="Arial" panose="020B0604020202020204" pitchFamily="34" charset="0"/>
              </a:rPr>
              <a:t>Digital </a:t>
            </a:r>
            <a:r>
              <a:rPr lang="en-GB" sz="1400" b="1" i="1" dirty="0" err="1">
                <a:latin typeface="Arial" panose="020B0604020202020204" pitchFamily="34" charset="0"/>
                <a:cs typeface="Arial" panose="020B0604020202020204" pitchFamily="34" charset="0"/>
              </a:rPr>
              <a:t>Transfo</a:t>
            </a:r>
            <a:r>
              <a:rPr lang="en-GB" sz="1400" b="1" i="1" dirty="0">
                <a:latin typeface="Arial" panose="020B0604020202020204" pitchFamily="34" charset="0"/>
                <a:cs typeface="Arial" panose="020B0604020202020204" pitchFamily="34" charset="0"/>
              </a:rPr>
              <a:t> Lab’”</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for ServiceNow, </a:t>
            </a:r>
            <a:r>
              <a:rPr lang="fr-FR" sz="1400" dirty="0">
                <a:latin typeface="Arial" panose="020B0604020202020204" pitchFamily="34" charset="0"/>
                <a:cs typeface="Arial" panose="020B0604020202020204" pitchFamily="34" charset="0"/>
              </a:rPr>
              <a:t>the first </a:t>
            </a:r>
            <a:r>
              <a:rPr lang="fr-FR" sz="1400" dirty="0" err="1">
                <a:latin typeface="Arial" panose="020B0604020202020204" pitchFamily="34" charset="0"/>
                <a:cs typeface="Arial" panose="020B0604020202020204" pitchFamily="34" charset="0"/>
              </a:rPr>
              <a:t>think</a:t>
            </a:r>
            <a:r>
              <a:rPr lang="fr-FR" sz="1400" dirty="0">
                <a:latin typeface="Arial" panose="020B0604020202020204" pitchFamily="34" charset="0"/>
                <a:cs typeface="Arial" panose="020B0604020202020204" pitchFamily="34" charset="0"/>
              </a:rPr>
              <a:t>-tank </a:t>
            </a:r>
            <a:r>
              <a:rPr lang="fr-FR" sz="1400" dirty="0" err="1">
                <a:latin typeface="Arial" panose="020B0604020202020204" pitchFamily="34" charset="0"/>
                <a:cs typeface="Arial" panose="020B0604020202020204" pitchFamily="34" charset="0"/>
              </a:rPr>
              <a:t>dedicated</a:t>
            </a:r>
            <a:r>
              <a:rPr lang="fr-FR" sz="1400" dirty="0">
                <a:latin typeface="Arial" panose="020B0604020202020204" pitchFamily="34" charset="0"/>
                <a:cs typeface="Arial" panose="020B0604020202020204" pitchFamily="34" charset="0"/>
              </a:rPr>
              <a:t> to Digital Transformation leaders (</a:t>
            </a:r>
            <a:r>
              <a:rPr lang="fr-FR" sz="1400" dirty="0" err="1">
                <a:latin typeface="Arial" panose="020B0604020202020204" pitchFamily="34" charset="0"/>
                <a:cs typeface="Arial" panose="020B0604020202020204" pitchFamily="34" charset="0"/>
              </a:rPr>
              <a:t>from</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companies</a:t>
            </a:r>
            <a:r>
              <a:rPr lang="fr-FR" sz="1400" dirty="0">
                <a:latin typeface="Arial" panose="020B0604020202020204" pitchFamily="34" charset="0"/>
                <a:cs typeface="Arial" panose="020B0604020202020204" pitchFamily="34" charset="0"/>
              </a:rPr>
              <a:t> &gt; 1Mds€ turnover)</a:t>
            </a:r>
            <a:endParaRPr lang="en-GB"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What is “</a:t>
            </a:r>
            <a:r>
              <a:rPr lang="en-GB" sz="1400" b="1" i="1" dirty="0">
                <a:latin typeface="Arial" panose="020B0604020202020204" pitchFamily="34" charset="0"/>
                <a:cs typeface="Arial" panose="020B0604020202020204" pitchFamily="34" charset="0"/>
              </a:rPr>
              <a:t>Digital </a:t>
            </a:r>
            <a:r>
              <a:rPr lang="en-GB" sz="1400" b="1" i="1" dirty="0" err="1">
                <a:latin typeface="Arial" panose="020B0604020202020204" pitchFamily="34" charset="0"/>
                <a:cs typeface="Arial" panose="020B0604020202020204" pitchFamily="34" charset="0"/>
              </a:rPr>
              <a:t>Transfo</a:t>
            </a:r>
            <a:r>
              <a:rPr lang="en-GB" sz="1400" b="1" i="1" dirty="0">
                <a:latin typeface="Arial" panose="020B0604020202020204" pitchFamily="34" charset="0"/>
                <a:cs typeface="Arial" panose="020B0604020202020204" pitchFamily="34" charset="0"/>
              </a:rPr>
              <a:t> Lab’ ”?</a:t>
            </a:r>
            <a:endParaRPr lang="en-GB" sz="1400" b="1" dirty="0">
              <a:latin typeface="Arial" panose="020B0604020202020204" pitchFamily="34" charset="0"/>
              <a:cs typeface="Arial" panose="020B0604020202020204" pitchFamily="34" charset="0"/>
            </a:endParaRPr>
          </a:p>
          <a:p>
            <a:pPr>
              <a:buFont typeface="Wingdings" pitchFamily="2" charset="2"/>
              <a:buChar char="§"/>
            </a:pPr>
            <a:r>
              <a:rPr lang="fr-FR" sz="1400" dirty="0">
                <a:latin typeface="Arial" panose="020B0604020202020204" pitchFamily="34" charset="0"/>
                <a:cs typeface="Arial" panose="020B0604020202020204" pitchFamily="34" charset="0"/>
              </a:rPr>
              <a:t>1 </a:t>
            </a:r>
            <a:r>
              <a:rPr lang="fr-FR" sz="1400" dirty="0" err="1">
                <a:latin typeface="Arial" panose="020B0604020202020204" pitchFamily="34" charset="0"/>
                <a:cs typeface="Arial" panose="020B0604020202020204" pitchFamily="34" charset="0"/>
              </a:rPr>
              <a:t>founding</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committee</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composed</a:t>
            </a:r>
            <a:r>
              <a:rPr lang="fr-FR" sz="1400" dirty="0">
                <a:latin typeface="Arial" panose="020B0604020202020204" pitchFamily="34" charset="0"/>
                <a:cs typeface="Arial" panose="020B0604020202020204" pitchFamily="34" charset="0"/>
              </a:rPr>
              <a:t> of 6/8 leaders </a:t>
            </a:r>
            <a:r>
              <a:rPr lang="fr-FR" sz="1400" dirty="0" err="1">
                <a:latin typeface="Arial" panose="020B0604020202020204" pitchFamily="34" charset="0"/>
                <a:cs typeface="Arial" panose="020B0604020202020204" pitchFamily="34" charset="0"/>
              </a:rPr>
              <a:t>which</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will</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define</a:t>
            </a:r>
            <a:r>
              <a:rPr lang="fr-FR" sz="1400" dirty="0">
                <a:latin typeface="Arial" panose="020B0604020202020204" pitchFamily="34" charset="0"/>
                <a:cs typeface="Arial" panose="020B0604020202020204" pitchFamily="34" charset="0"/>
              </a:rPr>
              <a:t> the </a:t>
            </a:r>
            <a:r>
              <a:rPr lang="fr-FR" sz="1400" dirty="0" err="1">
                <a:latin typeface="Arial" panose="020B0604020202020204" pitchFamily="34" charset="0"/>
                <a:cs typeface="Arial" panose="020B0604020202020204" pitchFamily="34" charset="0"/>
              </a:rPr>
              <a:t>themes</a:t>
            </a:r>
            <a:r>
              <a:rPr lang="fr-FR" sz="1400" dirty="0">
                <a:latin typeface="Arial" panose="020B0604020202020204" pitchFamily="34" charset="0"/>
                <a:cs typeface="Arial" panose="020B0604020202020204" pitchFamily="34" charset="0"/>
              </a:rPr>
              <a:t> of the </a:t>
            </a:r>
            <a:r>
              <a:rPr lang="fr-FR" sz="1400" dirty="0" err="1">
                <a:latin typeface="Arial" panose="020B0604020202020204" pitchFamily="34" charset="0"/>
                <a:cs typeface="Arial" panose="020B0604020202020204" pitchFamily="34" charset="0"/>
              </a:rPr>
              <a:t>different</a:t>
            </a:r>
            <a:r>
              <a:rPr lang="fr-FR" sz="1400" dirty="0">
                <a:latin typeface="Arial" panose="020B0604020202020204" pitchFamily="34" charset="0"/>
                <a:cs typeface="Arial" panose="020B0604020202020204" pitchFamily="34" charset="0"/>
              </a:rPr>
              <a:t> meetings</a:t>
            </a:r>
            <a:endParaRPr lang="en-GB" sz="1400" dirty="0">
              <a:latin typeface="Arial" panose="020B0604020202020204" pitchFamily="34" charset="0"/>
              <a:cs typeface="Arial" panose="020B0604020202020204" pitchFamily="34" charset="0"/>
            </a:endParaRPr>
          </a:p>
          <a:p>
            <a:pPr>
              <a:buFont typeface="Wingdings" pitchFamily="2" charset="2"/>
              <a:buChar char="§"/>
            </a:pPr>
            <a:r>
              <a:rPr lang="en-GB" sz="1400" dirty="0">
                <a:latin typeface="Arial" panose="020B0604020202020204" pitchFamily="34" charset="0"/>
                <a:cs typeface="Arial" panose="020B0604020202020204" pitchFamily="34" charset="0"/>
              </a:rPr>
              <a:t>5 meetings a year (1 dinners + 4 breakfasts meeting)</a:t>
            </a:r>
          </a:p>
        </p:txBody>
      </p:sp>
      <p:sp>
        <p:nvSpPr>
          <p:cNvPr id="30" name="Freeform: Shape 29">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 name="Graphic 13">
            <a:extLst>
              <a:ext uri="{FF2B5EF4-FFF2-40B4-BE49-F238E27FC236}">
                <a16:creationId xmlns:a16="http://schemas.microsoft.com/office/drawing/2014/main" id="{F8D2BE37-8651-4571-9044-989E14E787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5330" y="2105470"/>
            <a:ext cx="3217333" cy="3217333"/>
          </a:xfrm>
          <a:prstGeom prst="rect">
            <a:avLst/>
          </a:prstGeom>
        </p:spPr>
      </p:pic>
    </p:spTree>
    <p:extLst>
      <p:ext uri="{BB962C8B-B14F-4D97-AF65-F5344CB8AC3E}">
        <p14:creationId xmlns:p14="http://schemas.microsoft.com/office/powerpoint/2010/main" val="2845268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E6D2D34-4BB4-460B-8844-027610FB2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9195C2C-5086-4E4D-9BCF-B80D5C198E8A}"/>
              </a:ext>
            </a:extLst>
          </p:cNvPr>
          <p:cNvSpPr>
            <a:spLocks noGrp="1"/>
          </p:cNvSpPr>
          <p:nvPr>
            <p:ph type="title"/>
          </p:nvPr>
        </p:nvSpPr>
        <p:spPr>
          <a:xfrm>
            <a:off x="6094105" y="802955"/>
            <a:ext cx="4977976" cy="1455996"/>
          </a:xfrm>
        </p:spPr>
        <p:txBody>
          <a:bodyPr anchor="b">
            <a:normAutofit/>
          </a:bodyPr>
          <a:lstStyle/>
          <a:p>
            <a:r>
              <a:rPr lang="fr-FR" sz="3600" dirty="0" err="1">
                <a:latin typeface="Arial" panose="020B0604020202020204" pitchFamily="34" charset="0"/>
                <a:cs typeface="Arial" panose="020B0604020202020204" pitchFamily="34" charset="0"/>
              </a:rPr>
              <a:t>Who</a:t>
            </a:r>
            <a:r>
              <a:rPr lang="fr-FR" sz="3600" dirty="0">
                <a:latin typeface="Arial" panose="020B0604020202020204" pitchFamily="34" charset="0"/>
                <a:cs typeface="Arial" panose="020B0604020202020204" pitchFamily="34" charset="0"/>
              </a:rPr>
              <a:t> </a:t>
            </a:r>
            <a:r>
              <a:rPr lang="fr-FR" sz="3600" dirty="0" err="1">
                <a:latin typeface="Arial" panose="020B0604020202020204" pitchFamily="34" charset="0"/>
                <a:cs typeface="Arial" panose="020B0604020202020204" pitchFamily="34" charset="0"/>
              </a:rPr>
              <a:t>is</a:t>
            </a:r>
            <a:r>
              <a:rPr lang="fr-FR" sz="3600" dirty="0">
                <a:latin typeface="Arial" panose="020B0604020202020204" pitchFamily="34" charset="0"/>
                <a:cs typeface="Arial" panose="020B0604020202020204" pitchFamily="34" charset="0"/>
              </a:rPr>
              <a:t> </a:t>
            </a:r>
            <a:r>
              <a:rPr lang="fr-FR" sz="3600" dirty="0" err="1">
                <a:latin typeface="Arial" panose="020B0604020202020204" pitchFamily="34" charset="0"/>
                <a:cs typeface="Arial" panose="020B0604020202020204" pitchFamily="34" charset="0"/>
              </a:rPr>
              <a:t>ServiceNow</a:t>
            </a:r>
            <a:r>
              <a:rPr lang="fr-FR" sz="3600" dirty="0">
                <a:latin typeface="Arial" panose="020B0604020202020204" pitchFamily="34" charset="0"/>
                <a:cs typeface="Arial" panose="020B0604020202020204" pitchFamily="34" charset="0"/>
              </a:rPr>
              <a:t> ?</a:t>
            </a:r>
          </a:p>
        </p:txBody>
      </p:sp>
      <p:pic>
        <p:nvPicPr>
          <p:cNvPr id="14" name="Graphic 13">
            <a:extLst>
              <a:ext uri="{FF2B5EF4-FFF2-40B4-BE49-F238E27FC236}">
                <a16:creationId xmlns:a16="http://schemas.microsoft.com/office/drawing/2014/main" id="{48E54282-F22C-4940-B9E8-578E45C323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1145" y="602673"/>
            <a:ext cx="2766157" cy="2766157"/>
          </a:xfrm>
          <a:prstGeom prst="rect">
            <a:avLst/>
          </a:prstGeom>
        </p:spPr>
      </p:pic>
      <p:grpSp>
        <p:nvGrpSpPr>
          <p:cNvPr id="32" name="Group 31">
            <a:extLst>
              <a:ext uri="{FF2B5EF4-FFF2-40B4-BE49-F238E27FC236}">
                <a16:creationId xmlns:a16="http://schemas.microsoft.com/office/drawing/2014/main" id="{C5314570-9B06-4D37-8CBD-EDD67C2FA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4155"/>
            <a:ext cx="2514948" cy="2174333"/>
            <a:chOff x="-305" y="-4155"/>
            <a:chExt cx="2514948" cy="2174333"/>
          </a:xfrm>
        </p:grpSpPr>
        <p:sp>
          <p:nvSpPr>
            <p:cNvPr id="48" name="Freeform: Shape 32">
              <a:extLst>
                <a:ext uri="{FF2B5EF4-FFF2-40B4-BE49-F238E27FC236}">
                  <a16:creationId xmlns:a16="http://schemas.microsoft.com/office/drawing/2014/main" id="{A204F55B-358D-4FB5-9979-6724C6415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C4F77C62-9DDF-48D3-A074-159A3276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DEB07022-F30B-49CA-B1DD-A826815C4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6" name="Freeform: Shape 35">
              <a:extLst>
                <a:ext uri="{FF2B5EF4-FFF2-40B4-BE49-F238E27FC236}">
                  <a16:creationId xmlns:a16="http://schemas.microsoft.com/office/drawing/2014/main" id="{F7C47E16-167C-48BF-9FC9-08787D3489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Espace réservé du contenu 2">
            <a:extLst>
              <a:ext uri="{FF2B5EF4-FFF2-40B4-BE49-F238E27FC236}">
                <a16:creationId xmlns:a16="http://schemas.microsoft.com/office/drawing/2014/main" id="{212301B4-5C7A-F64F-A88C-DF759602B7F6}"/>
              </a:ext>
            </a:extLst>
          </p:cNvPr>
          <p:cNvSpPr>
            <a:spLocks noGrp="1"/>
          </p:cNvSpPr>
          <p:nvPr>
            <p:ph idx="1"/>
          </p:nvPr>
        </p:nvSpPr>
        <p:spPr>
          <a:xfrm>
            <a:off x="5913277" y="2523755"/>
            <a:ext cx="4977578" cy="3639289"/>
          </a:xfrm>
        </p:spPr>
        <p:txBody>
          <a:bodyPr anchor="ctr">
            <a:noAutofit/>
          </a:bodyPr>
          <a:lstStyle/>
          <a:p>
            <a:pPr marL="0" indent="0" fontAlgn="base">
              <a:buNone/>
            </a:pPr>
            <a:r>
              <a:rPr lang="fr-FR" sz="1800" dirty="0" err="1">
                <a:latin typeface="Arial" panose="020B0604020202020204" pitchFamily="34" charset="0"/>
                <a:cs typeface="Arial" panose="020B0604020202020204" pitchFamily="34" charset="0"/>
              </a:rPr>
              <a:t>ServiceNow</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is</a:t>
            </a:r>
            <a:r>
              <a:rPr lang="fr-FR" sz="1800" dirty="0">
                <a:latin typeface="Arial" panose="020B0604020202020204" pitchFamily="34" charset="0"/>
                <a:cs typeface="Arial" panose="020B0604020202020204" pitchFamily="34" charset="0"/>
              </a:rPr>
              <a:t> the first </a:t>
            </a:r>
            <a:r>
              <a:rPr lang="fr-FR" sz="1800" dirty="0" err="1">
                <a:latin typeface="Arial" panose="020B0604020202020204" pitchFamily="34" charset="0"/>
                <a:cs typeface="Arial" panose="020B0604020202020204" pitchFamily="34" charset="0"/>
              </a:rPr>
              <a:t>platform</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who</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deliver</a:t>
            </a:r>
            <a:r>
              <a:rPr lang="fr-FR" sz="1800" dirty="0">
                <a:latin typeface="Arial" panose="020B0604020202020204" pitchFamily="34" charset="0"/>
                <a:cs typeface="Arial" panose="020B0604020202020204" pitchFamily="34" charset="0"/>
              </a:rPr>
              <a:t> digital workflows </a:t>
            </a:r>
            <a:r>
              <a:rPr lang="fr-FR" sz="1800" dirty="0" err="1">
                <a:latin typeface="Arial" panose="020B0604020202020204" pitchFamily="34" charset="0"/>
                <a:cs typeface="Arial" panose="020B0604020202020204" pitchFamily="34" charset="0"/>
              </a:rPr>
              <a:t>that</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create</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great</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experiences</a:t>
            </a:r>
            <a:r>
              <a:rPr lang="fr-FR" sz="1800" dirty="0">
                <a:latin typeface="Arial" panose="020B0604020202020204" pitchFamily="34" charset="0"/>
                <a:cs typeface="Arial" panose="020B0604020202020204" pitchFamily="34" charset="0"/>
              </a:rPr>
              <a:t> and </a:t>
            </a:r>
            <a:r>
              <a:rPr lang="fr-FR" sz="1800" dirty="0" err="1">
                <a:latin typeface="Arial" panose="020B0604020202020204" pitchFamily="34" charset="0"/>
                <a:cs typeface="Arial" panose="020B0604020202020204" pitchFamily="34" charset="0"/>
              </a:rPr>
              <a:t>unlock</a:t>
            </a:r>
            <a:r>
              <a:rPr lang="fr-FR" sz="1800" dirty="0">
                <a:latin typeface="Arial" panose="020B0604020202020204" pitchFamily="34" charset="0"/>
                <a:cs typeface="Arial" panose="020B0604020202020204" pitchFamily="34" charset="0"/>
              </a:rPr>
              <a:t> </a:t>
            </a:r>
            <a:r>
              <a:rPr lang="fr-FR" sz="1800" dirty="0" err="1">
                <a:latin typeface="Arial" panose="020B0604020202020204" pitchFamily="34" charset="0"/>
                <a:cs typeface="Arial" panose="020B0604020202020204" pitchFamily="34" charset="0"/>
              </a:rPr>
              <a:t>productivity</a:t>
            </a:r>
            <a:r>
              <a:rPr lang="fr-FR" sz="1800" dirty="0">
                <a:latin typeface="Arial" panose="020B0604020202020204" pitchFamily="34" charset="0"/>
                <a:cs typeface="Arial" panose="020B0604020202020204" pitchFamily="34" charset="0"/>
              </a:rPr>
              <a:t>. </a:t>
            </a:r>
          </a:p>
          <a:p>
            <a:pPr marL="0" indent="0" fontAlgn="base">
              <a:buNone/>
            </a:pPr>
            <a:endParaRPr lang="fr-FR" sz="1200" dirty="0">
              <a:solidFill>
                <a:schemeClr val="tx2"/>
              </a:solidFill>
              <a:latin typeface="Arial" panose="020B0604020202020204" pitchFamily="34" charset="0"/>
              <a:cs typeface="Arial" panose="020B0604020202020204" pitchFamily="34" charset="0"/>
            </a:endParaRPr>
          </a:p>
          <a:p>
            <a:pPr marL="0" indent="0" fontAlgn="base">
              <a:buNone/>
            </a:pPr>
            <a:br>
              <a:rPr lang="fr-FR" sz="1200" dirty="0">
                <a:solidFill>
                  <a:schemeClr val="tx2"/>
                </a:solidFill>
              </a:rPr>
            </a:br>
            <a:br>
              <a:rPr lang="fr-FR" sz="1200" dirty="0">
                <a:solidFill>
                  <a:schemeClr val="tx2"/>
                </a:solidFill>
                <a:latin typeface="Arial" panose="020B0604020202020204" pitchFamily="34" charset="0"/>
                <a:cs typeface="Arial" panose="020B0604020202020204" pitchFamily="34" charset="0"/>
              </a:rPr>
            </a:br>
            <a:endParaRPr lang="fr-FR" sz="1200" dirty="0">
              <a:solidFill>
                <a:schemeClr val="tx2"/>
              </a:solidFill>
              <a:latin typeface="Arial" panose="020B0604020202020204" pitchFamily="34" charset="0"/>
              <a:cs typeface="Arial" panose="020B0604020202020204" pitchFamily="34" charset="0"/>
            </a:endParaRPr>
          </a:p>
          <a:p>
            <a:pPr fontAlgn="base"/>
            <a:endParaRPr lang="fr-FR" sz="1200" dirty="0">
              <a:solidFill>
                <a:schemeClr val="tx2"/>
              </a:solidFill>
              <a:latin typeface="Arial" panose="020B0604020202020204" pitchFamily="34" charset="0"/>
              <a:cs typeface="Arial" panose="020B0604020202020204" pitchFamily="34" charset="0"/>
            </a:endParaRPr>
          </a:p>
        </p:txBody>
      </p:sp>
      <p:pic>
        <p:nvPicPr>
          <p:cNvPr id="5" name="Image 4" descr="Une image contenant texte, clipart&#10;&#10;Description générée automatiquement">
            <a:extLst>
              <a:ext uri="{FF2B5EF4-FFF2-40B4-BE49-F238E27FC236}">
                <a16:creationId xmlns:a16="http://schemas.microsoft.com/office/drawing/2014/main" id="{C82D2C9A-923D-164E-8C37-1BF373CC8432}"/>
              </a:ext>
            </a:extLst>
          </p:cNvPr>
          <p:cNvPicPr>
            <a:picLocks noChangeAspect="1"/>
          </p:cNvPicPr>
          <p:nvPr/>
        </p:nvPicPr>
        <p:blipFill>
          <a:blip r:embed="rId4"/>
          <a:stretch>
            <a:fillRect/>
          </a:stretch>
        </p:blipFill>
        <p:spPr>
          <a:xfrm>
            <a:off x="1084023" y="3429000"/>
            <a:ext cx="3200400" cy="914400"/>
          </a:xfrm>
          <a:prstGeom prst="rect">
            <a:avLst/>
          </a:prstGeom>
        </p:spPr>
      </p:pic>
    </p:spTree>
    <p:extLst>
      <p:ext uri="{BB962C8B-B14F-4D97-AF65-F5344CB8AC3E}">
        <p14:creationId xmlns:p14="http://schemas.microsoft.com/office/powerpoint/2010/main" val="2417030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13">
            <a:extLst>
              <a:ext uri="{FF2B5EF4-FFF2-40B4-BE49-F238E27FC236}">
                <a16:creationId xmlns:a16="http://schemas.microsoft.com/office/drawing/2014/main" id="{A11B1991-2435-924C-A1E8-24355E3342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1145" y="602673"/>
            <a:ext cx="2766157" cy="2766157"/>
          </a:xfrm>
          <a:prstGeom prst="rect">
            <a:avLst/>
          </a:prstGeom>
        </p:spPr>
      </p:pic>
      <p:pic>
        <p:nvPicPr>
          <p:cNvPr id="5" name="Image 4" descr="Une image contenant texte, clipart&#10;&#10;Description générée automatiquement">
            <a:extLst>
              <a:ext uri="{FF2B5EF4-FFF2-40B4-BE49-F238E27FC236}">
                <a16:creationId xmlns:a16="http://schemas.microsoft.com/office/drawing/2014/main" id="{DFDE05C8-0A26-7B47-A44F-6B9EE43EC802}"/>
              </a:ext>
            </a:extLst>
          </p:cNvPr>
          <p:cNvPicPr>
            <a:picLocks noChangeAspect="1"/>
          </p:cNvPicPr>
          <p:nvPr/>
        </p:nvPicPr>
        <p:blipFill>
          <a:blip r:embed="rId4"/>
          <a:stretch>
            <a:fillRect/>
          </a:stretch>
        </p:blipFill>
        <p:spPr>
          <a:xfrm>
            <a:off x="1084023" y="3429000"/>
            <a:ext cx="3200400" cy="914400"/>
          </a:xfrm>
          <a:prstGeom prst="rect">
            <a:avLst/>
          </a:prstGeom>
        </p:spPr>
      </p:pic>
      <p:sp>
        <p:nvSpPr>
          <p:cNvPr id="6" name="ZoneTexte 5">
            <a:extLst>
              <a:ext uri="{FF2B5EF4-FFF2-40B4-BE49-F238E27FC236}">
                <a16:creationId xmlns:a16="http://schemas.microsoft.com/office/drawing/2014/main" id="{336183AC-1D58-DD40-A6D9-5F6F02FE4322}"/>
              </a:ext>
            </a:extLst>
          </p:cNvPr>
          <p:cNvSpPr txBox="1"/>
          <p:nvPr/>
        </p:nvSpPr>
        <p:spPr>
          <a:xfrm>
            <a:off x="5480655" y="752237"/>
            <a:ext cx="5410200" cy="2862322"/>
          </a:xfrm>
          <a:prstGeom prst="rect">
            <a:avLst/>
          </a:prstGeom>
          <a:noFill/>
        </p:spPr>
        <p:txBody>
          <a:bodyPr wrap="square" rtlCol="0">
            <a:spAutoFit/>
          </a:bodyPr>
          <a:lstStyle/>
          <a:p>
            <a:r>
              <a:rPr lang="fr-FR" sz="1200" b="1" dirty="0">
                <a:latin typeface="Arial" panose="020B0604020202020204" pitchFamily="34" charset="0"/>
                <a:cs typeface="Arial" panose="020B0604020202020204" pitchFamily="34" charset="0"/>
              </a:rPr>
              <a:t>FONTS</a:t>
            </a:r>
          </a:p>
          <a:p>
            <a:r>
              <a:rPr lang="en-US" sz="1200" dirty="0">
                <a:latin typeface="Arial" panose="020B0604020202020204" pitchFamily="34" charset="0"/>
                <a:cs typeface="Arial" panose="020B0604020202020204" pitchFamily="34" charset="0"/>
              </a:rPr>
              <a:t>Our fonts reflect the tone we use to communicate our brand. They are friendly, open, and clear. The geometric letterforms paired with punchy statements will increase clarity and impact of our messaging. </a:t>
            </a:r>
          </a:p>
          <a:p>
            <a:r>
              <a:rPr lang="en-US" sz="1200" dirty="0">
                <a:latin typeface="Arial" panose="020B0604020202020204" pitchFamily="34" charset="0"/>
                <a:cs typeface="Arial" panose="020B0604020202020204" pitchFamily="34" charset="0"/>
              </a:rPr>
              <a:t>We use two fonts: Gilroy and Century Gothic. Gilroy requires a license, and we use it for high-end design executions. Century Gothic is a universal font very similar to Gilroy that can be found in any Microsoft Office product (Mac or PC) for use in PowerPoint and other everyday needs.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Primary Font</a:t>
            </a:r>
            <a:br>
              <a:rPr lang="en-US" sz="1200" b="1"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rPr>
              <a:t>Gilroy</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Internal Font</a:t>
            </a:r>
            <a:br>
              <a:rPr lang="en-US" sz="1200"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rPr>
              <a:t>Century Gothic</a:t>
            </a:r>
            <a:endParaRPr lang="en-US"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C4E827E2-4438-E841-A1E5-2CF0F11E81F2}"/>
              </a:ext>
            </a:extLst>
          </p:cNvPr>
          <p:cNvPicPr>
            <a:picLocks noChangeAspect="1"/>
          </p:cNvPicPr>
          <p:nvPr/>
        </p:nvPicPr>
        <p:blipFill>
          <a:blip r:embed="rId5"/>
          <a:stretch>
            <a:fillRect/>
          </a:stretch>
        </p:blipFill>
        <p:spPr>
          <a:xfrm>
            <a:off x="777240" y="4480404"/>
            <a:ext cx="5798820" cy="2011836"/>
          </a:xfrm>
          <a:prstGeom prst="rect">
            <a:avLst/>
          </a:prstGeom>
        </p:spPr>
      </p:pic>
      <p:pic>
        <p:nvPicPr>
          <p:cNvPr id="10" name="Image 9">
            <a:extLst>
              <a:ext uri="{FF2B5EF4-FFF2-40B4-BE49-F238E27FC236}">
                <a16:creationId xmlns:a16="http://schemas.microsoft.com/office/drawing/2014/main" id="{70750A4D-3053-E34F-ADF2-42B96DCEE51C}"/>
              </a:ext>
            </a:extLst>
          </p:cNvPr>
          <p:cNvPicPr>
            <a:picLocks noChangeAspect="1"/>
          </p:cNvPicPr>
          <p:nvPr/>
        </p:nvPicPr>
        <p:blipFill>
          <a:blip r:embed="rId6"/>
          <a:stretch>
            <a:fillRect/>
          </a:stretch>
        </p:blipFill>
        <p:spPr>
          <a:xfrm>
            <a:off x="7375544" y="4212682"/>
            <a:ext cx="4039216" cy="2279558"/>
          </a:xfrm>
          <a:prstGeom prst="rect">
            <a:avLst/>
          </a:prstGeom>
        </p:spPr>
      </p:pic>
    </p:spTree>
    <p:extLst>
      <p:ext uri="{BB962C8B-B14F-4D97-AF65-F5344CB8AC3E}">
        <p14:creationId xmlns:p14="http://schemas.microsoft.com/office/powerpoint/2010/main" val="211927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1">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3"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re 1">
            <a:extLst>
              <a:ext uri="{FF2B5EF4-FFF2-40B4-BE49-F238E27FC236}">
                <a16:creationId xmlns:a16="http://schemas.microsoft.com/office/drawing/2014/main" id="{29195C2C-5086-4E4D-9BCF-B80D5C198E8A}"/>
              </a:ext>
            </a:extLst>
          </p:cNvPr>
          <p:cNvSpPr>
            <a:spLocks noGrp="1"/>
          </p:cNvSpPr>
          <p:nvPr>
            <p:ph type="title"/>
          </p:nvPr>
        </p:nvSpPr>
        <p:spPr>
          <a:xfrm>
            <a:off x="1090643" y="1166932"/>
            <a:ext cx="3582073" cy="4279709"/>
          </a:xfrm>
        </p:spPr>
        <p:txBody>
          <a:bodyPr anchor="ctr">
            <a:normAutofit/>
          </a:bodyPr>
          <a:lstStyle/>
          <a:p>
            <a:r>
              <a:rPr lang="fr-FR" sz="3700" dirty="0">
                <a:solidFill>
                  <a:schemeClr val="bg1"/>
                </a:solidFill>
                <a:latin typeface="Arial" panose="020B0604020202020204" pitchFamily="34" charset="0"/>
                <a:cs typeface="Arial" panose="020B0604020202020204" pitchFamily="34" charset="0"/>
              </a:rPr>
              <a:t>Digital Transfo </a:t>
            </a:r>
            <a:r>
              <a:rPr lang="fr-FR" sz="3700" dirty="0" err="1">
                <a:solidFill>
                  <a:schemeClr val="bg1"/>
                </a:solidFill>
                <a:latin typeface="Arial" panose="020B0604020202020204" pitchFamily="34" charset="0"/>
                <a:cs typeface="Arial" panose="020B0604020202020204" pitchFamily="34" charset="0"/>
              </a:rPr>
              <a:t>Lab</a:t>
            </a:r>
            <a:r>
              <a:rPr lang="fr-FR" sz="3700" dirty="0">
                <a:solidFill>
                  <a:schemeClr val="bg1"/>
                </a:solidFill>
                <a:latin typeface="Arial" panose="020B0604020202020204" pitchFamily="34" charset="0"/>
                <a:cs typeface="Arial" panose="020B0604020202020204" pitchFamily="34" charset="0"/>
              </a:rPr>
              <a:t>’</a:t>
            </a:r>
          </a:p>
        </p:txBody>
      </p:sp>
      <p:sp>
        <p:nvSpPr>
          <p:cNvPr id="3" name="Espace réservé du contenu 2">
            <a:extLst>
              <a:ext uri="{FF2B5EF4-FFF2-40B4-BE49-F238E27FC236}">
                <a16:creationId xmlns:a16="http://schemas.microsoft.com/office/drawing/2014/main" id="{212301B4-5C7A-F64F-A88C-DF759602B7F6}"/>
              </a:ext>
            </a:extLst>
          </p:cNvPr>
          <p:cNvSpPr>
            <a:spLocks noGrp="1"/>
          </p:cNvSpPr>
          <p:nvPr>
            <p:ph idx="1"/>
          </p:nvPr>
        </p:nvSpPr>
        <p:spPr>
          <a:xfrm>
            <a:off x="5573864" y="1166933"/>
            <a:ext cx="5716988" cy="4279709"/>
          </a:xfrm>
        </p:spPr>
        <p:txBody>
          <a:bodyPr anchor="ctr">
            <a:normAutofit/>
          </a:bodyPr>
          <a:lstStyle/>
          <a:p>
            <a:r>
              <a:rPr lang="en-GB" sz="1300" dirty="0">
                <a:latin typeface="Arial" panose="020B0604020202020204" pitchFamily="34" charset="0"/>
                <a:cs typeface="Arial" panose="020B0604020202020204" pitchFamily="34" charset="0"/>
              </a:rPr>
              <a:t>Target</a:t>
            </a:r>
            <a:r>
              <a:rPr lang="en-GB" sz="1300" b="1" dirty="0">
                <a:latin typeface="Arial" panose="020B0604020202020204" pitchFamily="34" charset="0"/>
                <a:cs typeface="Arial" panose="020B0604020202020204" pitchFamily="34" charset="0"/>
              </a:rPr>
              <a:t> : </a:t>
            </a:r>
          </a:p>
          <a:p>
            <a:pPr>
              <a:buFontTx/>
              <a:buChar char="-"/>
            </a:pPr>
            <a:r>
              <a:rPr lang="en-GB" sz="1300" dirty="0">
                <a:latin typeface="Arial" panose="020B0604020202020204" pitchFamily="34" charset="0"/>
                <a:cs typeface="Arial" panose="020B0604020202020204" pitchFamily="34" charset="0"/>
              </a:rPr>
              <a:t>Chief Digital Officer </a:t>
            </a:r>
          </a:p>
          <a:p>
            <a:pPr>
              <a:buFontTx/>
              <a:buChar char="-"/>
            </a:pPr>
            <a:r>
              <a:rPr lang="en-GB" sz="1300" dirty="0">
                <a:latin typeface="Arial" panose="020B0604020202020204" pitchFamily="34" charset="0"/>
                <a:cs typeface="Arial" panose="020B0604020202020204" pitchFamily="34" charset="0"/>
              </a:rPr>
              <a:t>Head of Digital Transformation </a:t>
            </a:r>
          </a:p>
          <a:p>
            <a:pPr>
              <a:buFontTx/>
              <a:buChar char="-"/>
            </a:pPr>
            <a:endParaRPr lang="en-GB" sz="1300" dirty="0">
              <a:latin typeface="Arial" panose="020B0604020202020204" pitchFamily="34" charset="0"/>
              <a:cs typeface="Arial" panose="020B0604020202020204" pitchFamily="34" charset="0"/>
            </a:endParaRPr>
          </a:p>
          <a:p>
            <a:r>
              <a:rPr lang="en-GB" sz="1300" dirty="0">
                <a:latin typeface="Arial" panose="020B0604020202020204" pitchFamily="34" charset="0"/>
                <a:cs typeface="Arial" panose="020B0604020202020204" pitchFamily="34" charset="0"/>
              </a:rPr>
              <a:t>Positioning : </a:t>
            </a:r>
          </a:p>
          <a:p>
            <a:pPr marL="0" indent="0">
              <a:buNone/>
            </a:pPr>
            <a:r>
              <a:rPr lang="en-GB" sz="1300" dirty="0">
                <a:latin typeface="Arial" panose="020B0604020202020204" pitchFamily="34" charset="0"/>
                <a:cs typeface="Arial" panose="020B0604020202020204" pitchFamily="34" charset="0"/>
              </a:rPr>
              <a:t>-  High-end, we address a target of Head of Digital Transformation decision makers</a:t>
            </a:r>
          </a:p>
          <a:p>
            <a:pPr marL="0" indent="0">
              <a:buNone/>
            </a:pPr>
            <a:r>
              <a:rPr lang="en-GB" sz="1300" dirty="0">
                <a:latin typeface="Arial" panose="020B0604020202020204" pitchFamily="34" charset="0"/>
                <a:cs typeface="Arial" panose="020B0604020202020204" pitchFamily="34" charset="0"/>
              </a:rPr>
              <a:t>-  The main themes of the Think-Tank : Digital Transformation acceleration best practice’s</a:t>
            </a:r>
          </a:p>
          <a:p>
            <a:pPr>
              <a:buFontTx/>
              <a:buChar char="-"/>
            </a:pPr>
            <a:r>
              <a:rPr lang="en-GB" sz="1300" dirty="0">
                <a:latin typeface="Arial" panose="020B0604020202020204" pitchFamily="34" charset="0"/>
                <a:cs typeface="Arial" panose="020B0604020202020204" pitchFamily="34" charset="0"/>
              </a:rPr>
              <a:t>We address compagnies  &gt; 1Mds€ turnover</a:t>
            </a:r>
          </a:p>
          <a:p>
            <a:pPr>
              <a:buFontTx/>
              <a:buChar char="-"/>
            </a:pPr>
            <a:r>
              <a:rPr lang="fr-FR" sz="1300" dirty="0">
                <a:latin typeface="Arial" panose="020B0604020202020204" pitchFamily="34" charset="0"/>
                <a:cs typeface="Arial" panose="020B0604020202020204" pitchFamily="34" charset="0"/>
              </a:rPr>
              <a:t>Baseline: </a:t>
            </a:r>
          </a:p>
          <a:p>
            <a:pPr marL="0" indent="0">
              <a:buNone/>
            </a:pPr>
            <a:r>
              <a:rPr lang="en-AU" sz="1300" dirty="0">
                <a:latin typeface="Arial" panose="020B0604020202020204" pitchFamily="34" charset="0"/>
                <a:cs typeface="Arial" panose="020B0604020202020204" pitchFamily="34" charset="0"/>
              </a:rPr>
              <a:t>« </a:t>
            </a:r>
            <a:r>
              <a:rPr lang="fr-FR" sz="1300" dirty="0">
                <a:latin typeface="Arial" panose="020B0604020202020204" pitchFamily="34" charset="0"/>
                <a:cs typeface="Arial" panose="020B0604020202020204" pitchFamily="34" charset="0"/>
              </a:rPr>
              <a:t>The first </a:t>
            </a:r>
            <a:r>
              <a:rPr lang="fr-FR" sz="1300" dirty="0" err="1">
                <a:latin typeface="Arial" panose="020B0604020202020204" pitchFamily="34" charset="0"/>
                <a:cs typeface="Arial" panose="020B0604020202020204" pitchFamily="34" charset="0"/>
              </a:rPr>
              <a:t>think</a:t>
            </a:r>
            <a:r>
              <a:rPr lang="fr-FR" sz="1300" dirty="0">
                <a:latin typeface="Arial" panose="020B0604020202020204" pitchFamily="34" charset="0"/>
                <a:cs typeface="Arial" panose="020B0604020202020204" pitchFamily="34" charset="0"/>
              </a:rPr>
              <a:t>-tank </a:t>
            </a:r>
            <a:r>
              <a:rPr lang="fr-FR" sz="1300" dirty="0" err="1">
                <a:latin typeface="Arial" panose="020B0604020202020204" pitchFamily="34" charset="0"/>
                <a:cs typeface="Arial" panose="020B0604020202020204" pitchFamily="34" charset="0"/>
              </a:rPr>
              <a:t>dedicated</a:t>
            </a:r>
            <a:r>
              <a:rPr lang="fr-FR" sz="1300" dirty="0">
                <a:latin typeface="Arial" panose="020B0604020202020204" pitchFamily="34" charset="0"/>
                <a:cs typeface="Arial" panose="020B0604020202020204" pitchFamily="34" charset="0"/>
              </a:rPr>
              <a:t> to the best practices of digital transformation </a:t>
            </a:r>
            <a:r>
              <a:rPr lang="fr-FR" sz="1300" dirty="0" err="1">
                <a:latin typeface="Arial" panose="020B0604020202020204" pitchFamily="34" charset="0"/>
                <a:cs typeface="Arial" panose="020B0604020202020204" pitchFamily="34" charset="0"/>
              </a:rPr>
              <a:t>acceleration</a:t>
            </a:r>
            <a:r>
              <a:rPr lang="en-AU" sz="1300" dirty="0">
                <a:latin typeface="Arial" panose="020B0604020202020204" pitchFamily="34" charset="0"/>
                <a:cs typeface="Arial" panose="020B0604020202020204" pitchFamily="34" charset="0"/>
              </a:rPr>
              <a:t>»</a:t>
            </a:r>
          </a:p>
          <a:p>
            <a:pPr marL="0" indent="0">
              <a:buNone/>
            </a:pPr>
            <a:endParaRPr lang="en-AU"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7266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3D5DF4E-DE1D-594E-ABDF-6DBF8C5E43AF}"/>
              </a:ext>
            </a:extLst>
          </p:cNvPr>
          <p:cNvSpPr/>
          <p:nvPr/>
        </p:nvSpPr>
        <p:spPr>
          <a:xfrm>
            <a:off x="249382" y="365125"/>
            <a:ext cx="11649693" cy="61900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2" name="Titre 1">
            <a:extLst>
              <a:ext uri="{FF2B5EF4-FFF2-40B4-BE49-F238E27FC236}">
                <a16:creationId xmlns:a16="http://schemas.microsoft.com/office/drawing/2014/main" id="{84BE575A-A441-7C46-9457-2E28C0662643}"/>
              </a:ext>
            </a:extLst>
          </p:cNvPr>
          <p:cNvSpPr>
            <a:spLocks noGrp="1"/>
          </p:cNvSpPr>
          <p:nvPr>
            <p:ph type="title"/>
          </p:nvPr>
        </p:nvSpPr>
        <p:spPr/>
        <p:txBody>
          <a:bodyPr/>
          <a:lstStyle/>
          <a:p>
            <a:r>
              <a:rPr lang="fr-FR" dirty="0" err="1">
                <a:latin typeface="Arial" panose="020B0604020202020204" pitchFamily="34" charset="0"/>
                <a:cs typeface="Arial" panose="020B0604020202020204" pitchFamily="34" charset="0"/>
              </a:rPr>
              <a:t>Brief</a:t>
            </a:r>
            <a:endParaRPr lang="fr-FR" dirty="0">
              <a:latin typeface="Arial" panose="020B0604020202020204" pitchFamily="34" charset="0"/>
              <a:cs typeface="Arial" panose="020B0604020202020204" pitchFamily="34" charset="0"/>
            </a:endParaRPr>
          </a:p>
        </p:txBody>
      </p:sp>
      <p:sp>
        <p:nvSpPr>
          <p:cNvPr id="4" name="Espace réservé du contenu 2">
            <a:extLst>
              <a:ext uri="{FF2B5EF4-FFF2-40B4-BE49-F238E27FC236}">
                <a16:creationId xmlns:a16="http://schemas.microsoft.com/office/drawing/2014/main" id="{B0C7AFAE-8A15-A644-A6CF-93D992CDD758}"/>
              </a:ext>
            </a:extLst>
          </p:cNvPr>
          <p:cNvSpPr>
            <a:spLocks noGrp="1"/>
          </p:cNvSpPr>
          <p:nvPr>
            <p:ph idx="1"/>
          </p:nvPr>
        </p:nvSpPr>
        <p:spPr>
          <a:xfrm>
            <a:off x="838200" y="1512005"/>
            <a:ext cx="6550284" cy="1948147"/>
          </a:xfrm>
        </p:spPr>
        <p:txBody>
          <a:bodyPr anchor="ctr">
            <a:normAutofit/>
          </a:bodyPr>
          <a:lstStyle/>
          <a:p>
            <a:pPr marL="0" indent="0">
              <a:buNone/>
            </a:pPr>
            <a:br>
              <a:rPr lang="fr-FR" sz="2000" dirty="0">
                <a:solidFill>
                  <a:srgbClr val="33839B"/>
                </a:solidFill>
                <a:latin typeface="Arial" panose="020B0604020202020204" pitchFamily="34" charset="0"/>
                <a:cs typeface="Arial" panose="020B0604020202020204" pitchFamily="34" charset="0"/>
              </a:rPr>
            </a:br>
            <a:r>
              <a:rPr lang="fr-FR" sz="2000" dirty="0" err="1">
                <a:solidFill>
                  <a:srgbClr val="33839B"/>
                </a:solidFill>
                <a:latin typeface="Arial" panose="020B0604020202020204" pitchFamily="34" charset="0"/>
                <a:cs typeface="Arial" panose="020B0604020202020204" pitchFamily="34" charset="0"/>
              </a:rPr>
              <a:t>What</a:t>
            </a:r>
            <a:r>
              <a:rPr lang="fr-FR" sz="2000" dirty="0">
                <a:solidFill>
                  <a:srgbClr val="33839B"/>
                </a:solidFill>
                <a:latin typeface="Arial" panose="020B0604020202020204" pitchFamily="34" charset="0"/>
                <a:cs typeface="Arial" panose="020B0604020202020204" pitchFamily="34" charset="0"/>
              </a:rPr>
              <a:t> : </a:t>
            </a:r>
            <a:r>
              <a:rPr lang="fr-FR" sz="2000" dirty="0" err="1">
                <a:latin typeface="Arial" panose="020B0604020202020204" pitchFamily="34" charset="0"/>
                <a:cs typeface="Arial" panose="020B0604020202020204" pitchFamily="34" charset="0"/>
              </a:rPr>
              <a:t>Creating</a:t>
            </a:r>
            <a:r>
              <a:rPr lang="fr-FR" sz="2000" dirty="0">
                <a:latin typeface="Arial" panose="020B0604020202020204" pitchFamily="34" charset="0"/>
                <a:cs typeface="Arial" panose="020B0604020202020204" pitchFamily="34" charset="0"/>
              </a:rPr>
              <a:t> a logo</a:t>
            </a:r>
          </a:p>
          <a:p>
            <a:pPr marL="0" indent="0">
              <a:buNone/>
            </a:pPr>
            <a:r>
              <a:rPr lang="fr-FR" sz="2000" dirty="0" err="1">
                <a:solidFill>
                  <a:srgbClr val="33839B"/>
                </a:solidFill>
                <a:latin typeface="Arial" panose="020B0604020202020204" pitchFamily="34" charset="0"/>
                <a:cs typeface="Arial" panose="020B0604020202020204" pitchFamily="34" charset="0"/>
              </a:rPr>
              <a:t>Sector</a:t>
            </a:r>
            <a:r>
              <a:rPr lang="fr-FR" sz="2000" dirty="0">
                <a:solidFill>
                  <a:srgbClr val="33839B"/>
                </a:solidFill>
                <a:latin typeface="Arial" panose="020B0604020202020204" pitchFamily="34" charset="0"/>
                <a:cs typeface="Arial" panose="020B0604020202020204" pitchFamily="34" charset="0"/>
              </a:rPr>
              <a:t> : </a:t>
            </a:r>
            <a:r>
              <a:rPr lang="fr-FR" sz="2000" dirty="0">
                <a:latin typeface="Arial" panose="020B0604020202020204" pitchFamily="34" charset="0"/>
                <a:cs typeface="Arial" panose="020B0604020202020204" pitchFamily="34" charset="0"/>
              </a:rPr>
              <a:t>Digital</a:t>
            </a:r>
          </a:p>
          <a:p>
            <a:pPr marL="0" indent="0">
              <a:buNone/>
            </a:pPr>
            <a:r>
              <a:rPr lang="fr-FR" sz="2000" dirty="0">
                <a:solidFill>
                  <a:srgbClr val="33839B"/>
                </a:solidFill>
                <a:latin typeface="Arial" panose="020B0604020202020204" pitchFamily="34" charset="0"/>
                <a:cs typeface="Arial" panose="020B0604020202020204" pitchFamily="34" charset="0"/>
              </a:rPr>
              <a:t>Logo </a:t>
            </a:r>
            <a:r>
              <a:rPr lang="fr-FR" sz="2000" dirty="0" err="1">
                <a:solidFill>
                  <a:srgbClr val="33839B"/>
                </a:solidFill>
                <a:latin typeface="Arial" panose="020B0604020202020204" pitchFamily="34" charset="0"/>
                <a:cs typeface="Arial" panose="020B0604020202020204" pitchFamily="34" charset="0"/>
              </a:rPr>
              <a:t>text</a:t>
            </a:r>
            <a:r>
              <a:rPr lang="fr-FR" sz="2000" dirty="0">
                <a:solidFill>
                  <a:srgbClr val="33839B"/>
                </a:solidFill>
                <a:latin typeface="Arial" panose="020B0604020202020204" pitchFamily="34" charset="0"/>
                <a:cs typeface="Arial" panose="020B0604020202020204" pitchFamily="34" charset="0"/>
              </a:rPr>
              <a:t> : </a:t>
            </a:r>
            <a:r>
              <a:rPr lang="fr-FR" sz="2000" dirty="0">
                <a:latin typeface="Arial" panose="020B0604020202020204" pitchFamily="34" charset="0"/>
                <a:cs typeface="Arial" panose="020B0604020202020204" pitchFamily="34" charset="0"/>
              </a:rPr>
              <a:t>Digital Transfo </a:t>
            </a:r>
            <a:r>
              <a:rPr lang="fr-FR" sz="2000" dirty="0" err="1">
                <a:latin typeface="Arial" panose="020B0604020202020204" pitchFamily="34" charset="0"/>
                <a:cs typeface="Arial" panose="020B0604020202020204" pitchFamily="34" charset="0"/>
              </a:rPr>
              <a:t>Lab</a:t>
            </a:r>
            <a:r>
              <a:rPr lang="fr-FR" sz="2000" dirty="0">
                <a:latin typeface="Arial" panose="020B0604020202020204" pitchFamily="34" charset="0"/>
                <a:cs typeface="Arial" panose="020B0604020202020204" pitchFamily="34" charset="0"/>
              </a:rPr>
              <a:t>’</a:t>
            </a:r>
          </a:p>
        </p:txBody>
      </p:sp>
      <p:sp>
        <p:nvSpPr>
          <p:cNvPr id="5" name="ZoneTexte 4">
            <a:extLst>
              <a:ext uri="{FF2B5EF4-FFF2-40B4-BE49-F238E27FC236}">
                <a16:creationId xmlns:a16="http://schemas.microsoft.com/office/drawing/2014/main" id="{D4B35B80-CA83-CA49-8875-271D00591E6B}"/>
              </a:ext>
            </a:extLst>
          </p:cNvPr>
          <p:cNvSpPr txBox="1"/>
          <p:nvPr/>
        </p:nvSpPr>
        <p:spPr>
          <a:xfrm>
            <a:off x="838200" y="3695886"/>
            <a:ext cx="2928937" cy="2031325"/>
          </a:xfrm>
          <a:prstGeom prst="rect">
            <a:avLst/>
          </a:prstGeom>
          <a:noFill/>
        </p:spPr>
        <p:txBody>
          <a:bodyPr wrap="square" rtlCol="0">
            <a:spAutoFit/>
          </a:bodyPr>
          <a:lstStyle/>
          <a:p>
            <a:pPr algn="r"/>
            <a:r>
              <a:rPr lang="fr-FR" dirty="0" err="1">
                <a:latin typeface="+mj-lt"/>
              </a:rPr>
              <a:t>Elegant</a:t>
            </a:r>
            <a:endParaRPr lang="fr-FR" dirty="0">
              <a:latin typeface="+mj-lt"/>
            </a:endParaRPr>
          </a:p>
          <a:p>
            <a:pPr algn="r"/>
            <a:r>
              <a:rPr lang="fr-FR" dirty="0">
                <a:latin typeface="+mj-lt"/>
              </a:rPr>
              <a:t>Fun</a:t>
            </a:r>
          </a:p>
          <a:p>
            <a:pPr algn="r"/>
            <a:r>
              <a:rPr lang="fr-FR" dirty="0" err="1">
                <a:latin typeface="+mj-lt"/>
              </a:rPr>
              <a:t>Traditional</a:t>
            </a:r>
            <a:endParaRPr lang="fr-FR" dirty="0">
              <a:latin typeface="+mj-lt"/>
            </a:endParaRPr>
          </a:p>
          <a:p>
            <a:pPr algn="r"/>
            <a:r>
              <a:rPr lang="fr-FR" dirty="0" err="1">
                <a:latin typeface="+mj-lt"/>
              </a:rPr>
              <a:t>Personal</a:t>
            </a:r>
            <a:endParaRPr lang="fr-FR" dirty="0">
              <a:latin typeface="+mj-lt"/>
            </a:endParaRPr>
          </a:p>
          <a:p>
            <a:pPr algn="r"/>
            <a:r>
              <a:rPr lang="fr-FR" dirty="0" err="1">
                <a:latin typeface="+mj-lt"/>
              </a:rPr>
              <a:t>Feminine</a:t>
            </a:r>
            <a:endParaRPr lang="fr-FR" dirty="0">
              <a:latin typeface="+mj-lt"/>
            </a:endParaRPr>
          </a:p>
          <a:p>
            <a:pPr algn="r"/>
            <a:r>
              <a:rPr lang="fr-FR" dirty="0" err="1">
                <a:latin typeface="+mj-lt"/>
              </a:rPr>
              <a:t>Colored</a:t>
            </a:r>
            <a:endParaRPr lang="fr-FR" dirty="0">
              <a:latin typeface="+mj-lt"/>
            </a:endParaRPr>
          </a:p>
          <a:p>
            <a:pPr algn="r"/>
            <a:r>
              <a:rPr lang="fr-FR" dirty="0" err="1">
                <a:latin typeface="+mj-lt"/>
              </a:rPr>
              <a:t>Low</a:t>
            </a:r>
            <a:r>
              <a:rPr lang="fr-FR" dirty="0">
                <a:latin typeface="+mj-lt"/>
              </a:rPr>
              <a:t>-end </a:t>
            </a:r>
          </a:p>
        </p:txBody>
      </p:sp>
      <p:grpSp>
        <p:nvGrpSpPr>
          <p:cNvPr id="6" name="Groupe 5">
            <a:extLst>
              <a:ext uri="{FF2B5EF4-FFF2-40B4-BE49-F238E27FC236}">
                <a16:creationId xmlns:a16="http://schemas.microsoft.com/office/drawing/2014/main" id="{AA15F855-66E0-804C-8877-C00AE680F258}"/>
              </a:ext>
            </a:extLst>
          </p:cNvPr>
          <p:cNvGrpSpPr/>
          <p:nvPr/>
        </p:nvGrpSpPr>
        <p:grpSpPr>
          <a:xfrm>
            <a:off x="3833276" y="3666626"/>
            <a:ext cx="7110415" cy="2087751"/>
            <a:chOff x="2171697" y="3015386"/>
            <a:chExt cx="7110415" cy="2087751"/>
          </a:xfrm>
        </p:grpSpPr>
        <p:sp>
          <p:nvSpPr>
            <p:cNvPr id="7" name="ZoneTexte 6">
              <a:extLst>
                <a:ext uri="{FF2B5EF4-FFF2-40B4-BE49-F238E27FC236}">
                  <a16:creationId xmlns:a16="http://schemas.microsoft.com/office/drawing/2014/main" id="{2DBE3DB2-683A-8C4F-9FEF-47A0ED7DC2E2}"/>
                </a:ext>
              </a:extLst>
            </p:cNvPr>
            <p:cNvSpPr txBox="1"/>
            <p:nvPr/>
          </p:nvSpPr>
          <p:spPr>
            <a:xfrm>
              <a:off x="6353175" y="3071812"/>
              <a:ext cx="2928937" cy="2031325"/>
            </a:xfrm>
            <a:prstGeom prst="rect">
              <a:avLst/>
            </a:prstGeom>
            <a:noFill/>
          </p:spPr>
          <p:txBody>
            <a:bodyPr wrap="square" rtlCol="0">
              <a:spAutoFit/>
            </a:bodyPr>
            <a:lstStyle/>
            <a:p>
              <a:r>
                <a:rPr lang="fr-FR" dirty="0" err="1">
                  <a:latin typeface="+mj-lt"/>
                </a:rPr>
                <a:t>Audacious</a:t>
              </a:r>
              <a:endParaRPr lang="fr-FR" dirty="0">
                <a:latin typeface="+mj-lt"/>
              </a:endParaRPr>
            </a:p>
            <a:p>
              <a:r>
                <a:rPr lang="fr-FR" dirty="0" err="1">
                  <a:latin typeface="+mj-lt"/>
                </a:rPr>
                <a:t>Serious</a:t>
              </a:r>
              <a:endParaRPr lang="fr-FR" dirty="0">
                <a:latin typeface="+mj-lt"/>
              </a:endParaRPr>
            </a:p>
            <a:p>
              <a:r>
                <a:rPr lang="fr-FR" dirty="0">
                  <a:latin typeface="+mj-lt"/>
                </a:rPr>
                <a:t>Modern</a:t>
              </a:r>
            </a:p>
            <a:p>
              <a:r>
                <a:rPr lang="fr-FR" dirty="0">
                  <a:latin typeface="+mj-lt"/>
                </a:rPr>
                <a:t>Professional</a:t>
              </a:r>
            </a:p>
            <a:p>
              <a:r>
                <a:rPr lang="fr-FR" dirty="0">
                  <a:latin typeface="+mj-lt"/>
                </a:rPr>
                <a:t>Masculine</a:t>
              </a:r>
            </a:p>
            <a:p>
              <a:r>
                <a:rPr lang="fr-FR" dirty="0">
                  <a:latin typeface="+mj-lt"/>
                </a:rPr>
                <a:t>White &amp; Black</a:t>
              </a:r>
            </a:p>
            <a:p>
              <a:r>
                <a:rPr lang="fr-FR" dirty="0">
                  <a:latin typeface="+mj-lt"/>
                </a:rPr>
                <a:t>High-end</a:t>
              </a:r>
            </a:p>
          </p:txBody>
        </p:sp>
        <p:sp>
          <p:nvSpPr>
            <p:cNvPr id="8" name="Rectangle 7">
              <a:extLst>
                <a:ext uri="{FF2B5EF4-FFF2-40B4-BE49-F238E27FC236}">
                  <a16:creationId xmlns:a16="http://schemas.microsoft.com/office/drawing/2014/main" id="{7A9057DF-FF90-AA4E-AAB4-B17207B69E12}"/>
                </a:ext>
              </a:extLst>
            </p:cNvPr>
            <p:cNvSpPr/>
            <p:nvPr/>
          </p:nvSpPr>
          <p:spPr>
            <a:xfrm>
              <a:off x="2171700" y="3214688"/>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2DC29B98-5D6A-8042-BE0A-B4721FABF778}"/>
                </a:ext>
              </a:extLst>
            </p:cNvPr>
            <p:cNvSpPr/>
            <p:nvPr/>
          </p:nvSpPr>
          <p:spPr>
            <a:xfrm>
              <a:off x="2171699" y="3514725"/>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FD5F511-5B67-4848-A23C-97A38CE78BE8}"/>
                </a:ext>
              </a:extLst>
            </p:cNvPr>
            <p:cNvSpPr/>
            <p:nvPr/>
          </p:nvSpPr>
          <p:spPr>
            <a:xfrm>
              <a:off x="2171698" y="3771899"/>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18CC02D-F316-C24B-BECB-8256AA76CA8E}"/>
                </a:ext>
              </a:extLst>
            </p:cNvPr>
            <p:cNvSpPr/>
            <p:nvPr/>
          </p:nvSpPr>
          <p:spPr>
            <a:xfrm>
              <a:off x="2171698" y="4043363"/>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A8704C9C-9A88-3B4C-9863-FFCF38ECCE8C}"/>
                </a:ext>
              </a:extLst>
            </p:cNvPr>
            <p:cNvSpPr/>
            <p:nvPr/>
          </p:nvSpPr>
          <p:spPr>
            <a:xfrm>
              <a:off x="2171698" y="4330779"/>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5F497A1F-7544-9840-9F29-96B3B7EDF48A}"/>
                </a:ext>
              </a:extLst>
            </p:cNvPr>
            <p:cNvSpPr/>
            <p:nvPr/>
          </p:nvSpPr>
          <p:spPr>
            <a:xfrm>
              <a:off x="2182767" y="4610773"/>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786498B2-22D8-3043-BF73-AF99897D4EFC}"/>
                </a:ext>
              </a:extLst>
            </p:cNvPr>
            <p:cNvSpPr/>
            <p:nvPr/>
          </p:nvSpPr>
          <p:spPr>
            <a:xfrm>
              <a:off x="2171697" y="4886583"/>
              <a:ext cx="4181475" cy="85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14">
              <a:extLst>
                <a:ext uri="{FF2B5EF4-FFF2-40B4-BE49-F238E27FC236}">
                  <a16:creationId xmlns:a16="http://schemas.microsoft.com/office/drawing/2014/main" id="{DF82E5A6-7A54-6945-B4EA-C517E73B9EBD}"/>
                </a:ext>
              </a:extLst>
            </p:cNvPr>
            <p:cNvSpPr/>
            <p:nvPr/>
          </p:nvSpPr>
          <p:spPr>
            <a:xfrm rot="10800000">
              <a:off x="3847428" y="3015386"/>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Triangle 15">
              <a:extLst>
                <a:ext uri="{FF2B5EF4-FFF2-40B4-BE49-F238E27FC236}">
                  <a16:creationId xmlns:a16="http://schemas.microsoft.com/office/drawing/2014/main" id="{CE33F699-3D45-7B43-B97F-905DB943FA9C}"/>
                </a:ext>
              </a:extLst>
            </p:cNvPr>
            <p:cNvSpPr/>
            <p:nvPr/>
          </p:nvSpPr>
          <p:spPr>
            <a:xfrm rot="10800000">
              <a:off x="5986878" y="3328120"/>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riangle 16">
              <a:extLst>
                <a:ext uri="{FF2B5EF4-FFF2-40B4-BE49-F238E27FC236}">
                  <a16:creationId xmlns:a16="http://schemas.microsoft.com/office/drawing/2014/main" id="{49DF22EC-07F7-6C44-B19E-53C39E978EDE}"/>
                </a:ext>
              </a:extLst>
            </p:cNvPr>
            <p:cNvSpPr/>
            <p:nvPr/>
          </p:nvSpPr>
          <p:spPr>
            <a:xfrm rot="10800000">
              <a:off x="5167431" y="3612207"/>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18" name="Triangle 17">
              <a:extLst>
                <a:ext uri="{FF2B5EF4-FFF2-40B4-BE49-F238E27FC236}">
                  <a16:creationId xmlns:a16="http://schemas.microsoft.com/office/drawing/2014/main" id="{BE2E719C-E08D-514C-951F-AA301D5FCBA0}"/>
                </a:ext>
              </a:extLst>
            </p:cNvPr>
            <p:cNvSpPr/>
            <p:nvPr/>
          </p:nvSpPr>
          <p:spPr>
            <a:xfrm rot="10800000">
              <a:off x="5425484" y="3889012"/>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19" name="Triangle 18">
              <a:extLst>
                <a:ext uri="{FF2B5EF4-FFF2-40B4-BE49-F238E27FC236}">
                  <a16:creationId xmlns:a16="http://schemas.microsoft.com/office/drawing/2014/main" id="{8340A946-0B67-DA40-9B25-778A6B9D4792}"/>
                </a:ext>
              </a:extLst>
            </p:cNvPr>
            <p:cNvSpPr/>
            <p:nvPr/>
          </p:nvSpPr>
          <p:spPr>
            <a:xfrm rot="10800000">
              <a:off x="4995656" y="4199399"/>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0" name="Triangle 19">
              <a:extLst>
                <a:ext uri="{FF2B5EF4-FFF2-40B4-BE49-F238E27FC236}">
                  <a16:creationId xmlns:a16="http://schemas.microsoft.com/office/drawing/2014/main" id="{C3344272-0AB0-0140-AEBC-289AA12E3C4B}"/>
                </a:ext>
              </a:extLst>
            </p:cNvPr>
            <p:cNvSpPr/>
            <p:nvPr/>
          </p:nvSpPr>
          <p:spPr>
            <a:xfrm rot="10800000">
              <a:off x="3228745" y="4446746"/>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1" name="Triangle 20">
              <a:extLst>
                <a:ext uri="{FF2B5EF4-FFF2-40B4-BE49-F238E27FC236}">
                  <a16:creationId xmlns:a16="http://schemas.microsoft.com/office/drawing/2014/main" id="{82083997-C82E-AD45-BC1B-F4DE9899F994}"/>
                </a:ext>
              </a:extLst>
            </p:cNvPr>
            <p:cNvSpPr/>
            <p:nvPr/>
          </p:nvSpPr>
          <p:spPr>
            <a:xfrm rot="10800000">
              <a:off x="5987864" y="4750126"/>
              <a:ext cx="305079" cy="256607"/>
            </a:xfrm>
            <a:prstGeom prs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grpSp>
    </p:spTree>
    <p:extLst>
      <p:ext uri="{BB962C8B-B14F-4D97-AF65-F5344CB8AC3E}">
        <p14:creationId xmlns:p14="http://schemas.microsoft.com/office/powerpoint/2010/main" val="29536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401755-2F24-544A-A749-15E1340FDB67}"/>
              </a:ext>
            </a:extLst>
          </p:cNvPr>
          <p:cNvSpPr>
            <a:spLocks noGrp="1"/>
          </p:cNvSpPr>
          <p:nvPr>
            <p:ph type="title"/>
          </p:nvPr>
        </p:nvSpPr>
        <p:spPr>
          <a:xfrm>
            <a:off x="650851" y="140233"/>
            <a:ext cx="10515599" cy="932688"/>
          </a:xfrm>
        </p:spPr>
        <p:txBody>
          <a:bodyPr vert="horz" lIns="91440" tIns="45720" rIns="91440" bIns="45720" rtlCol="0" anchor="b">
            <a:normAutofit/>
          </a:bodyPr>
          <a:lstStyle/>
          <a:p>
            <a:pPr algn="ctr"/>
            <a:r>
              <a:rPr lang="en-US" sz="4800" kern="1200" dirty="0">
                <a:latin typeface="+mj-lt"/>
                <a:ea typeface="+mj-ea"/>
                <a:cs typeface="+mj-cs"/>
              </a:rPr>
              <a:t>DNA of ServiceNow</a:t>
            </a:r>
            <a:endParaRPr lang="en-US" sz="4800" kern="1200" dirty="0"/>
          </a:p>
        </p:txBody>
      </p:sp>
      <p:sp>
        <p:nvSpPr>
          <p:cNvPr id="3" name="ZoneTexte 2">
            <a:extLst>
              <a:ext uri="{FF2B5EF4-FFF2-40B4-BE49-F238E27FC236}">
                <a16:creationId xmlns:a16="http://schemas.microsoft.com/office/drawing/2014/main" id="{726BADFD-FAB4-C24D-B5FC-053D2CDB19CD}"/>
              </a:ext>
            </a:extLst>
          </p:cNvPr>
          <p:cNvSpPr txBox="1"/>
          <p:nvPr/>
        </p:nvSpPr>
        <p:spPr>
          <a:xfrm>
            <a:off x="0" y="1214298"/>
            <a:ext cx="10545288" cy="369332"/>
          </a:xfrm>
          <a:prstGeom prst="rect">
            <a:avLst/>
          </a:prstGeom>
          <a:noFill/>
        </p:spPr>
        <p:txBody>
          <a:bodyPr wrap="square" rtlCol="0">
            <a:spAutoFit/>
          </a:bodyPr>
          <a:lstStyle/>
          <a:p>
            <a:pPr>
              <a:spcAft>
                <a:spcPts val="600"/>
              </a:spcAft>
            </a:pPr>
            <a:r>
              <a:rPr lang="fr-FR" b="1" dirty="0" err="1">
                <a:latin typeface="Arial" panose="020B0604020202020204" pitchFamily="34" charset="0"/>
                <a:cs typeface="Arial" panose="020B0604020202020204" pitchFamily="34" charset="0"/>
              </a:rPr>
              <a:t>Keep</a:t>
            </a:r>
            <a:r>
              <a:rPr lang="fr-FR" b="1" dirty="0">
                <a:latin typeface="Arial" panose="020B0604020202020204" pitchFamily="34" charset="0"/>
                <a:cs typeface="Arial" panose="020B0604020202020204" pitchFamily="34" charset="0"/>
              </a:rPr>
              <a:t> the DNA of the client </a:t>
            </a:r>
            <a:r>
              <a:rPr lang="fr-FR" b="1" dirty="0" err="1">
                <a:latin typeface="Arial" panose="020B0604020202020204" pitchFamily="34" charset="0"/>
                <a:cs typeface="Arial" panose="020B0604020202020204" pitchFamily="34" charset="0"/>
              </a:rPr>
              <a:t>ServiceNow</a:t>
            </a:r>
            <a:r>
              <a:rPr lang="fr-FR" b="1" dirty="0">
                <a:latin typeface="Arial" panose="020B0604020202020204" pitchFamily="34" charset="0"/>
                <a:cs typeface="Arial" panose="020B0604020202020204" pitchFamily="34" charset="0"/>
              </a:rPr>
              <a:t> (You </a:t>
            </a:r>
            <a:r>
              <a:rPr lang="fr-FR" b="1" dirty="0" err="1">
                <a:latin typeface="Arial" panose="020B0604020202020204" pitchFamily="34" charset="0"/>
                <a:cs typeface="Arial" panose="020B0604020202020204" pitchFamily="34" charset="0"/>
              </a:rPr>
              <a:t>will</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find</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some</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examples</a:t>
            </a:r>
            <a:r>
              <a:rPr lang="fr-FR" b="1" dirty="0">
                <a:latin typeface="Arial" panose="020B0604020202020204" pitchFamily="34" charset="0"/>
                <a:cs typeface="Arial" panose="020B0604020202020204" pitchFamily="34" charset="0"/>
              </a:rPr>
              <a:t> : simple, </a:t>
            </a:r>
            <a:r>
              <a:rPr lang="fr-FR" b="1" dirty="0" err="1">
                <a:latin typeface="Arial" panose="020B0604020202020204" pitchFamily="34" charset="0"/>
                <a:cs typeface="Arial" panose="020B0604020202020204" pitchFamily="34" charset="0"/>
              </a:rPr>
              <a:t>sober</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colorfull</a:t>
            </a:r>
            <a:r>
              <a:rPr lang="fr-FR" b="1" dirty="0">
                <a:latin typeface="Arial" panose="020B0604020202020204" pitchFamily="34" charset="0"/>
                <a:cs typeface="Arial" panose="020B0604020202020204" pitchFamily="34" charset="0"/>
              </a:rPr>
              <a:t>)</a:t>
            </a:r>
          </a:p>
        </p:txBody>
      </p:sp>
      <p:pic>
        <p:nvPicPr>
          <p:cNvPr id="5" name="Image 4">
            <a:extLst>
              <a:ext uri="{FF2B5EF4-FFF2-40B4-BE49-F238E27FC236}">
                <a16:creationId xmlns:a16="http://schemas.microsoft.com/office/drawing/2014/main" id="{EBEB1EA4-0738-B84B-9607-B7FB3F75D7F6}"/>
              </a:ext>
            </a:extLst>
          </p:cNvPr>
          <p:cNvPicPr>
            <a:picLocks noChangeAspect="1"/>
          </p:cNvPicPr>
          <p:nvPr/>
        </p:nvPicPr>
        <p:blipFill>
          <a:blip r:embed="rId2"/>
          <a:stretch>
            <a:fillRect/>
          </a:stretch>
        </p:blipFill>
        <p:spPr>
          <a:xfrm>
            <a:off x="252299" y="1979148"/>
            <a:ext cx="5843701" cy="2599278"/>
          </a:xfrm>
          <a:prstGeom prst="rect">
            <a:avLst/>
          </a:prstGeom>
        </p:spPr>
      </p:pic>
      <p:pic>
        <p:nvPicPr>
          <p:cNvPr id="9" name="Image 8">
            <a:extLst>
              <a:ext uri="{FF2B5EF4-FFF2-40B4-BE49-F238E27FC236}">
                <a16:creationId xmlns:a16="http://schemas.microsoft.com/office/drawing/2014/main" id="{1D463F59-9BBD-8947-99C0-FE5AB4612BAD}"/>
              </a:ext>
            </a:extLst>
          </p:cNvPr>
          <p:cNvPicPr>
            <a:picLocks noChangeAspect="1"/>
          </p:cNvPicPr>
          <p:nvPr/>
        </p:nvPicPr>
        <p:blipFill>
          <a:blip r:embed="rId3"/>
          <a:stretch>
            <a:fillRect/>
          </a:stretch>
        </p:blipFill>
        <p:spPr>
          <a:xfrm>
            <a:off x="6334297" y="1979148"/>
            <a:ext cx="5559797" cy="2599278"/>
          </a:xfrm>
          <a:prstGeom prst="rect">
            <a:avLst/>
          </a:prstGeom>
        </p:spPr>
      </p:pic>
      <p:pic>
        <p:nvPicPr>
          <p:cNvPr id="12" name="Image 11">
            <a:extLst>
              <a:ext uri="{FF2B5EF4-FFF2-40B4-BE49-F238E27FC236}">
                <a16:creationId xmlns:a16="http://schemas.microsoft.com/office/drawing/2014/main" id="{0BE2A5BF-FFEC-9B42-AF74-CF4FB095688B}"/>
              </a:ext>
            </a:extLst>
          </p:cNvPr>
          <p:cNvPicPr>
            <a:picLocks noChangeAspect="1"/>
          </p:cNvPicPr>
          <p:nvPr/>
        </p:nvPicPr>
        <p:blipFill>
          <a:blip r:embed="rId4"/>
          <a:stretch>
            <a:fillRect/>
          </a:stretch>
        </p:blipFill>
        <p:spPr>
          <a:xfrm>
            <a:off x="252299" y="4646616"/>
            <a:ext cx="5358938" cy="2118057"/>
          </a:xfrm>
          <a:prstGeom prst="rect">
            <a:avLst/>
          </a:prstGeom>
        </p:spPr>
      </p:pic>
      <p:pic>
        <p:nvPicPr>
          <p:cNvPr id="15" name="Image 14">
            <a:extLst>
              <a:ext uri="{FF2B5EF4-FFF2-40B4-BE49-F238E27FC236}">
                <a16:creationId xmlns:a16="http://schemas.microsoft.com/office/drawing/2014/main" id="{6DC1F47F-B3FA-5F46-923A-8D64C834E90D}"/>
              </a:ext>
            </a:extLst>
          </p:cNvPr>
          <p:cNvPicPr>
            <a:picLocks noChangeAspect="1"/>
          </p:cNvPicPr>
          <p:nvPr/>
        </p:nvPicPr>
        <p:blipFill>
          <a:blip r:embed="rId5"/>
          <a:stretch>
            <a:fillRect/>
          </a:stretch>
        </p:blipFill>
        <p:spPr>
          <a:xfrm>
            <a:off x="6766559" y="4647991"/>
            <a:ext cx="4605252" cy="2069776"/>
          </a:xfrm>
          <a:prstGeom prst="rect">
            <a:avLst/>
          </a:prstGeom>
        </p:spPr>
      </p:pic>
    </p:spTree>
    <p:extLst>
      <p:ext uri="{BB962C8B-B14F-4D97-AF65-F5344CB8AC3E}">
        <p14:creationId xmlns:p14="http://schemas.microsoft.com/office/powerpoint/2010/main" val="2948772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9" name="Rectangle 35">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222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7AB84094-39CF-F44C-8F3B-B2D87618EA78}"/>
              </a:ext>
            </a:extLst>
          </p:cNvPr>
          <p:cNvSpPr txBox="1"/>
          <p:nvPr/>
        </p:nvSpPr>
        <p:spPr>
          <a:xfrm>
            <a:off x="6479648" y="4510585"/>
            <a:ext cx="5366610" cy="1758732"/>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sz="2400" u="sng" dirty="0">
                <a:solidFill>
                  <a:srgbClr val="FFFFFF"/>
                </a:solidFill>
              </a:rPr>
              <a:t>Inspiration - Themes </a:t>
            </a:r>
          </a:p>
          <a:p>
            <a:pPr indent="-228600">
              <a:lnSpc>
                <a:spcPct val="90000"/>
              </a:lnSpc>
              <a:spcBef>
                <a:spcPct val="0"/>
              </a:spcBef>
              <a:spcAft>
                <a:spcPts val="600"/>
              </a:spcAft>
              <a:buFont typeface="Arial" panose="020B0604020202020204" pitchFamily="34" charset="0"/>
              <a:buChar char="•"/>
            </a:pPr>
            <a:r>
              <a:rPr lang="en-US" dirty="0">
                <a:solidFill>
                  <a:srgbClr val="FFFFFF"/>
                </a:solidFill>
              </a:rPr>
              <a:t>Digital transformation</a:t>
            </a:r>
          </a:p>
          <a:p>
            <a:pPr indent="-228600">
              <a:lnSpc>
                <a:spcPct val="90000"/>
              </a:lnSpc>
              <a:spcBef>
                <a:spcPct val="0"/>
              </a:spcBef>
              <a:spcAft>
                <a:spcPts val="600"/>
              </a:spcAft>
              <a:buFont typeface="Arial" panose="020B0604020202020204" pitchFamily="34" charset="0"/>
              <a:buChar char="•"/>
            </a:pPr>
            <a:r>
              <a:rPr lang="en-US" dirty="0">
                <a:solidFill>
                  <a:srgbClr val="FFFFFF"/>
                </a:solidFill>
              </a:rPr>
              <a:t>Acceleration</a:t>
            </a:r>
          </a:p>
        </p:txBody>
      </p:sp>
      <p:pic>
        <p:nvPicPr>
          <p:cNvPr id="3" name="Image 2">
            <a:extLst>
              <a:ext uri="{FF2B5EF4-FFF2-40B4-BE49-F238E27FC236}">
                <a16:creationId xmlns:a16="http://schemas.microsoft.com/office/drawing/2014/main" id="{8E5280A6-82EF-A642-BF05-4C341DCC30CE}"/>
              </a:ext>
            </a:extLst>
          </p:cNvPr>
          <p:cNvPicPr>
            <a:picLocks noChangeAspect="1"/>
          </p:cNvPicPr>
          <p:nvPr/>
        </p:nvPicPr>
        <p:blipFill>
          <a:blip r:embed="rId2"/>
          <a:stretch>
            <a:fillRect/>
          </a:stretch>
        </p:blipFill>
        <p:spPr>
          <a:xfrm>
            <a:off x="0" y="-1"/>
            <a:ext cx="4146550" cy="2679700"/>
          </a:xfrm>
          <a:prstGeom prst="rect">
            <a:avLst/>
          </a:prstGeom>
        </p:spPr>
      </p:pic>
      <p:pic>
        <p:nvPicPr>
          <p:cNvPr id="5" name="Image 4">
            <a:extLst>
              <a:ext uri="{FF2B5EF4-FFF2-40B4-BE49-F238E27FC236}">
                <a16:creationId xmlns:a16="http://schemas.microsoft.com/office/drawing/2014/main" id="{79C3D238-9197-9A4D-87B6-3AA21EB6DAC0}"/>
              </a:ext>
            </a:extLst>
          </p:cNvPr>
          <p:cNvPicPr>
            <a:picLocks noChangeAspect="1"/>
          </p:cNvPicPr>
          <p:nvPr/>
        </p:nvPicPr>
        <p:blipFill>
          <a:blip r:embed="rId3"/>
          <a:stretch>
            <a:fillRect/>
          </a:stretch>
        </p:blipFill>
        <p:spPr>
          <a:xfrm>
            <a:off x="6096000" y="431799"/>
            <a:ext cx="3517900" cy="1816100"/>
          </a:xfrm>
          <a:prstGeom prst="rect">
            <a:avLst/>
          </a:prstGeom>
        </p:spPr>
      </p:pic>
      <p:pic>
        <p:nvPicPr>
          <p:cNvPr id="8" name="Image 7">
            <a:extLst>
              <a:ext uri="{FF2B5EF4-FFF2-40B4-BE49-F238E27FC236}">
                <a16:creationId xmlns:a16="http://schemas.microsoft.com/office/drawing/2014/main" id="{F526120A-6258-DA41-832A-26BA36D3568B}"/>
              </a:ext>
            </a:extLst>
          </p:cNvPr>
          <p:cNvPicPr>
            <a:picLocks noChangeAspect="1"/>
          </p:cNvPicPr>
          <p:nvPr/>
        </p:nvPicPr>
        <p:blipFill>
          <a:blip r:embed="rId4"/>
          <a:stretch>
            <a:fillRect/>
          </a:stretch>
        </p:blipFill>
        <p:spPr>
          <a:xfrm>
            <a:off x="0" y="4127500"/>
            <a:ext cx="4382233" cy="2077720"/>
          </a:xfrm>
          <a:prstGeom prst="rect">
            <a:avLst/>
          </a:prstGeom>
        </p:spPr>
      </p:pic>
      <p:pic>
        <p:nvPicPr>
          <p:cNvPr id="11" name="Image 10">
            <a:extLst>
              <a:ext uri="{FF2B5EF4-FFF2-40B4-BE49-F238E27FC236}">
                <a16:creationId xmlns:a16="http://schemas.microsoft.com/office/drawing/2014/main" id="{C5E4785B-AE7D-A44F-9812-3955B4808E3D}"/>
              </a:ext>
            </a:extLst>
          </p:cNvPr>
          <p:cNvPicPr>
            <a:picLocks noChangeAspect="1"/>
          </p:cNvPicPr>
          <p:nvPr/>
        </p:nvPicPr>
        <p:blipFill>
          <a:blip r:embed="rId5"/>
          <a:stretch>
            <a:fillRect/>
          </a:stretch>
        </p:blipFill>
        <p:spPr>
          <a:xfrm>
            <a:off x="3036616" y="1855611"/>
            <a:ext cx="2911352" cy="1915160"/>
          </a:xfrm>
          <a:prstGeom prst="rect">
            <a:avLst/>
          </a:prstGeom>
        </p:spPr>
      </p:pic>
      <p:pic>
        <p:nvPicPr>
          <p:cNvPr id="13" name="Image 12" descr="Une image contenant texte, graphiques vectoriels&#10;&#10;Description générée automatiquement">
            <a:extLst>
              <a:ext uri="{FF2B5EF4-FFF2-40B4-BE49-F238E27FC236}">
                <a16:creationId xmlns:a16="http://schemas.microsoft.com/office/drawing/2014/main" id="{22D52888-DFBC-2648-92D5-7B1E7FAB29F9}"/>
              </a:ext>
            </a:extLst>
          </p:cNvPr>
          <p:cNvPicPr>
            <a:picLocks noChangeAspect="1"/>
          </p:cNvPicPr>
          <p:nvPr/>
        </p:nvPicPr>
        <p:blipFill>
          <a:blip r:embed="rId6"/>
          <a:stretch>
            <a:fillRect/>
          </a:stretch>
        </p:blipFill>
        <p:spPr>
          <a:xfrm>
            <a:off x="3472185" y="4140678"/>
            <a:ext cx="2327983" cy="2347415"/>
          </a:xfrm>
          <a:prstGeom prst="rect">
            <a:avLst/>
          </a:prstGeom>
        </p:spPr>
      </p:pic>
    </p:spTree>
    <p:extLst>
      <p:ext uri="{BB962C8B-B14F-4D97-AF65-F5344CB8AC3E}">
        <p14:creationId xmlns:p14="http://schemas.microsoft.com/office/powerpoint/2010/main" val="417962637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960</TotalTime>
  <Words>352</Words>
  <Application>Microsoft Macintosh PowerPoint</Application>
  <PresentationFormat>Grand écran</PresentationFormat>
  <Paragraphs>58</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Calibri</vt:lpstr>
      <vt:lpstr>Calibri Light</vt:lpstr>
      <vt:lpstr>Wingdings</vt:lpstr>
      <vt:lpstr>Thème Office</vt:lpstr>
      <vt:lpstr>Brief Logo  Digital Transfo Lab’</vt:lpstr>
      <vt:lpstr>Who we are ?</vt:lpstr>
      <vt:lpstr>Who is ServiceNow ?</vt:lpstr>
      <vt:lpstr>Présentation PowerPoint</vt:lpstr>
      <vt:lpstr>Digital Transfo Lab’</vt:lpstr>
      <vt:lpstr>Brief</vt:lpstr>
      <vt:lpstr>DNA of ServiceNow</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 Logo  Green Future Lab </dc:title>
  <dc:creator>remi brao</dc:creator>
  <cp:lastModifiedBy>Virgil Jullien</cp:lastModifiedBy>
  <cp:revision>94</cp:revision>
  <dcterms:created xsi:type="dcterms:W3CDTF">2020-04-07T08:38:20Z</dcterms:created>
  <dcterms:modified xsi:type="dcterms:W3CDTF">2021-12-13T09:25:42Z</dcterms:modified>
</cp:coreProperties>
</file>