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076137769" r:id="rId2"/>
    <p:sldId id="2076137771" r:id="rId3"/>
    <p:sldId id="2076137770" r:id="rId4"/>
    <p:sldId id="2076137772" r:id="rId5"/>
    <p:sldId id="2076137773" r:id="rId6"/>
  </p:sldIdLst>
  <p:sldSz cx="9144000" cy="5715000" type="screen16x10"/>
  <p:notesSz cx="6858000" cy="9144000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D37"/>
    <a:srgbClr val="011893"/>
    <a:srgbClr val="FEDE33"/>
    <a:srgbClr val="68C7F4"/>
    <a:srgbClr val="E47D31"/>
    <a:srgbClr val="C43826"/>
    <a:srgbClr val="F59C31"/>
    <a:srgbClr val="5CD9E7"/>
    <a:srgbClr val="FEDD33"/>
    <a:srgbClr val="872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4" autoAdjust="0"/>
    <p:restoredTop sz="88418" autoAdjust="0"/>
  </p:normalViewPr>
  <p:slideViewPr>
    <p:cSldViewPr snapToObjects="1">
      <p:cViewPr varScale="1">
        <p:scale>
          <a:sx n="106" d="100"/>
          <a:sy n="106" d="100"/>
        </p:scale>
        <p:origin x="856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34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53DE-C953-2B41-AE26-D7732FF71032}" type="datetime1">
              <a:rPr lang="en-US" smtClean="0"/>
              <a:pPr/>
              <a:t>12/8/21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F23E-8347-6A4D-B18A-C711734E81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29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A26B8-F683-C34F-A3D2-CAD9D59D9F38}" type="datetime1">
              <a:rPr lang="en-US" smtClean="0"/>
              <a:pPr/>
              <a:t>12/8/21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6127-C097-1B4A-BAC2-CAE4224BD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84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4C93-DA7D-1D4E-83B3-0C265C2ABF5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20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4C93-DA7D-1D4E-83B3-0C265C2ABF5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4C93-DA7D-1D4E-83B3-0C265C2ABF5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22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4C93-DA7D-1D4E-83B3-0C265C2ABF5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23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4C93-DA7D-1D4E-83B3-0C265C2ABF5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86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17" y="2425452"/>
            <a:ext cx="7701420" cy="527140"/>
          </a:xfrm>
        </p:spPr>
        <p:txBody>
          <a:bodyPr>
            <a:noAutofit/>
          </a:bodyPr>
          <a:lstStyle>
            <a:lvl1pPr algn="l">
              <a:defRPr sz="2800" b="0" i="0" spc="5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 Black"/>
                <a:cs typeface="Lato Black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483" y="3289548"/>
            <a:ext cx="7684554" cy="420047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 Regular"/>
                <a:cs typeface="Lato Regular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202" y="686890"/>
            <a:ext cx="8192603" cy="482866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196" y="1537353"/>
            <a:ext cx="8192604" cy="36004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181" rtl="0" eaLnBrk="1" latinLnBrk="0" hangingPunct="1">
        <a:spcBef>
          <a:spcPct val="0"/>
        </a:spcBef>
        <a:buNone/>
        <a:defRPr sz="2800" b="0" i="0" kern="1200" spc="50">
          <a:solidFill>
            <a:schemeClr val="tx1">
              <a:lumMod val="65000"/>
              <a:lumOff val="35000"/>
            </a:schemeClr>
          </a:solidFill>
          <a:latin typeface="Lato Black"/>
          <a:ea typeface="+mj-ea"/>
          <a:cs typeface="Lato Black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Lato Regular"/>
          <a:ea typeface="+mn-ea"/>
          <a:cs typeface="Lato Regular"/>
        </a:defRPr>
      </a:lvl1pPr>
      <a:lvl2pPr marL="742920" indent="-285739" algn="l" defTabSz="457181" rtl="0" eaLnBrk="1" latinLnBrk="0" hangingPunct="1">
        <a:spcBef>
          <a:spcPct val="20000"/>
        </a:spcBef>
        <a:buFont typeface="Arial"/>
        <a:buChar char="–"/>
        <a:defRPr sz="1100" b="0" i="0" kern="1200">
          <a:solidFill>
            <a:schemeClr val="tx1">
              <a:lumMod val="65000"/>
              <a:lumOff val="35000"/>
            </a:schemeClr>
          </a:solidFill>
          <a:latin typeface="Lato Regular"/>
          <a:ea typeface="+mn-ea"/>
          <a:cs typeface="Lato Regular"/>
        </a:defRPr>
      </a:lvl2pPr>
      <a:lvl3pPr marL="1142954" indent="-228591" algn="l" defTabSz="457181" rtl="0" eaLnBrk="1" latinLnBrk="0" hangingPunct="1">
        <a:spcBef>
          <a:spcPct val="20000"/>
        </a:spcBef>
        <a:buFont typeface="Arial"/>
        <a:buChar char="•"/>
        <a:defRPr sz="1000" b="0" i="0" kern="1200">
          <a:solidFill>
            <a:schemeClr val="tx1">
              <a:lumMod val="65000"/>
              <a:lumOff val="35000"/>
            </a:schemeClr>
          </a:solidFill>
          <a:latin typeface="Lato Regular"/>
          <a:ea typeface="+mn-ea"/>
          <a:cs typeface="Lato Regular"/>
        </a:defRPr>
      </a:lvl3pPr>
      <a:lvl4pPr marL="1600136" indent="-228591" algn="l" defTabSz="457181" rtl="0" eaLnBrk="1" latinLnBrk="0" hangingPunct="1">
        <a:spcBef>
          <a:spcPct val="20000"/>
        </a:spcBef>
        <a:buFont typeface="Arial"/>
        <a:buChar char="–"/>
        <a:defRPr sz="1000" b="0" i="0" kern="1200">
          <a:solidFill>
            <a:schemeClr val="tx1">
              <a:lumMod val="65000"/>
              <a:lumOff val="35000"/>
            </a:schemeClr>
          </a:solidFill>
          <a:latin typeface="Lato Regular"/>
          <a:ea typeface="+mn-ea"/>
          <a:cs typeface="Lato Regular"/>
        </a:defRPr>
      </a:lvl4pPr>
      <a:lvl5pPr marL="2057318" indent="-228591" algn="l" defTabSz="457181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>
              <a:lumMod val="65000"/>
              <a:lumOff val="35000"/>
            </a:schemeClr>
          </a:solidFill>
          <a:latin typeface="Lato Regular"/>
          <a:ea typeface="+mn-ea"/>
          <a:cs typeface="Lato Regular"/>
        </a:defRPr>
      </a:lvl5pPr>
      <a:lvl6pPr marL="2514499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1C1FE-7B9A-3F4A-A9CD-2F8FB29C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13" y="4204452"/>
            <a:ext cx="714126" cy="77125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3568" y="193205"/>
            <a:ext cx="8064888" cy="504056"/>
          </a:xfrm>
          <a:prstGeom prst="rect">
            <a:avLst/>
          </a:prstGeom>
          <a:solidFill>
            <a:srgbClr val="101820"/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SG" sz="1600" b="1" dirty="0">
                <a:solidFill>
                  <a:schemeClr val="bg1"/>
                </a:solidFill>
                <a:latin typeface="Lato" panose="020F0502020204030203" pitchFamily="34" charset="77"/>
              </a:rPr>
              <a:t>SOME CONSULTANCIES IN MY COMPETITIVE SET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E3D3A9-7651-8845-B766-2904C5E10795}"/>
              </a:ext>
            </a:extLst>
          </p:cNvPr>
          <p:cNvSpPr/>
          <p:nvPr/>
        </p:nvSpPr>
        <p:spPr>
          <a:xfrm>
            <a:off x="2036813" y="1533418"/>
            <a:ext cx="1273984" cy="6174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36" name="Picture 12" descr="eatbigfish. | The global authority on challenger brands">
            <a:extLst>
              <a:ext uri="{FF2B5EF4-FFF2-40B4-BE49-F238E27FC236}">
                <a16:creationId xmlns:a16="http://schemas.microsoft.com/office/drawing/2014/main" id="{5B51E6A6-3F2E-5440-8C66-77E27EDC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5" y="2084760"/>
            <a:ext cx="1917914" cy="5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Brand Strategy Guides, Insights &amp;amp; Innovations | thebrandgym">
            <a:extLst>
              <a:ext uri="{FF2B5EF4-FFF2-40B4-BE49-F238E27FC236}">
                <a16:creationId xmlns:a16="http://schemas.microsoft.com/office/drawing/2014/main" id="{A568F6C3-DAD3-5B44-8CDB-4AC9FE18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8" y="4321357"/>
            <a:ext cx="2418540" cy="967415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EC11F57-F86A-AA40-A562-0DAD38C20172}"/>
              </a:ext>
            </a:extLst>
          </p:cNvPr>
          <p:cNvSpPr/>
          <p:nvPr/>
        </p:nvSpPr>
        <p:spPr>
          <a:xfrm>
            <a:off x="1955844" y="2716270"/>
            <a:ext cx="1273984" cy="9417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8" descr="We transform  human experiences.  ">
            <a:extLst>
              <a:ext uri="{FF2B5EF4-FFF2-40B4-BE49-F238E27FC236}">
                <a16:creationId xmlns:a16="http://schemas.microsoft.com/office/drawing/2014/main" id="{B77A146B-D34A-7647-AD88-B9F9450D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3" y="3185150"/>
            <a:ext cx="1038276" cy="4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psos Strategy3 Meet &amp;amp; Greet, Dartmouth Alpha Phi, Hanover, September 19  2019 | AllEvents.in">
            <a:extLst>
              <a:ext uri="{FF2B5EF4-FFF2-40B4-BE49-F238E27FC236}">
                <a16:creationId xmlns:a16="http://schemas.microsoft.com/office/drawing/2014/main" id="{F8509C46-CCDF-DF42-B919-D07DF784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16" y="1767972"/>
            <a:ext cx="2145920" cy="12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07FC17-F39E-7B4C-8561-A15EB4D2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63" y="3209608"/>
            <a:ext cx="938464" cy="9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5A05F3-CAE2-174F-B813-5E3F743F08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571" y="3866527"/>
            <a:ext cx="1020793" cy="1026271"/>
          </a:xfrm>
          <a:prstGeom prst="rect">
            <a:avLst/>
          </a:prstGeom>
        </p:spPr>
      </p:pic>
      <p:pic>
        <p:nvPicPr>
          <p:cNvPr id="4098" name="Picture 2" descr="The Garage Group | Helping BigCos Operate Like Startups">
            <a:extLst>
              <a:ext uri="{FF2B5EF4-FFF2-40B4-BE49-F238E27FC236}">
                <a16:creationId xmlns:a16="http://schemas.microsoft.com/office/drawing/2014/main" id="{E5ADF708-8DFE-B743-B058-4435066B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98" y="1827556"/>
            <a:ext cx="1532947" cy="15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atalyx">
            <a:extLst>
              <a:ext uri="{FF2B5EF4-FFF2-40B4-BE49-F238E27FC236}">
                <a16:creationId xmlns:a16="http://schemas.microsoft.com/office/drawing/2014/main" id="{FB84C6F3-3FB5-2B4D-9F8E-312F4DA0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67" y="3063510"/>
            <a:ext cx="2020878" cy="8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686D2A-A228-C648-AAA5-58765A92BBE2}"/>
              </a:ext>
            </a:extLst>
          </p:cNvPr>
          <p:cNvSpPr/>
          <p:nvPr/>
        </p:nvSpPr>
        <p:spPr>
          <a:xfrm>
            <a:off x="7736839" y="4706985"/>
            <a:ext cx="1296144" cy="80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4157-E607-A247-BC2C-9BB3EB25E89D}"/>
              </a:ext>
            </a:extLst>
          </p:cNvPr>
          <p:cNvSpPr txBox="1"/>
          <p:nvPr/>
        </p:nvSpPr>
        <p:spPr>
          <a:xfrm>
            <a:off x="499460" y="1086349"/>
            <a:ext cx="28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Wordmark logos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79E3ED-497F-3B4C-B67F-A2257BAEE0AD}"/>
              </a:ext>
            </a:extLst>
          </p:cNvPr>
          <p:cNvSpPr txBox="1"/>
          <p:nvPr/>
        </p:nvSpPr>
        <p:spPr>
          <a:xfrm>
            <a:off x="3165462" y="1086349"/>
            <a:ext cx="28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Pictorial logos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65E79E-1523-A748-AC28-1B6729DB045D}"/>
              </a:ext>
            </a:extLst>
          </p:cNvPr>
          <p:cNvSpPr txBox="1"/>
          <p:nvPr/>
        </p:nvSpPr>
        <p:spPr>
          <a:xfrm>
            <a:off x="5976800" y="1086349"/>
            <a:ext cx="28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Abstract logos</a:t>
            </a:r>
          </a:p>
        </p:txBody>
      </p:sp>
    </p:spTree>
    <p:extLst>
      <p:ext uri="{BB962C8B-B14F-4D97-AF65-F5344CB8AC3E}">
        <p14:creationId xmlns:p14="http://schemas.microsoft.com/office/powerpoint/2010/main" val="7468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3205"/>
            <a:ext cx="8064888" cy="504056"/>
          </a:xfrm>
          <a:prstGeom prst="rect">
            <a:avLst/>
          </a:prstGeom>
          <a:solidFill>
            <a:srgbClr val="101820"/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SG" sz="1600" b="1" dirty="0">
                <a:solidFill>
                  <a:schemeClr val="bg1"/>
                </a:solidFill>
                <a:latin typeface="Lato" panose="020F0502020204030203" pitchFamily="34" charset="77"/>
              </a:rPr>
              <a:t>CURRENT DESIGN TRENDS I LIKE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11F57-F86A-AA40-A562-0DAD38C20172}"/>
              </a:ext>
            </a:extLst>
          </p:cNvPr>
          <p:cNvSpPr/>
          <p:nvPr/>
        </p:nvSpPr>
        <p:spPr>
          <a:xfrm>
            <a:off x="1955844" y="2716270"/>
            <a:ext cx="1273984" cy="9417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86D2A-A228-C648-AAA5-58765A92BBE2}"/>
              </a:ext>
            </a:extLst>
          </p:cNvPr>
          <p:cNvSpPr/>
          <p:nvPr/>
        </p:nvSpPr>
        <p:spPr>
          <a:xfrm>
            <a:off x="7736839" y="4706985"/>
            <a:ext cx="1296144" cy="80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4157-E607-A247-BC2C-9BB3EB25E89D}"/>
              </a:ext>
            </a:extLst>
          </p:cNvPr>
          <p:cNvSpPr txBox="1"/>
          <p:nvPr/>
        </p:nvSpPr>
        <p:spPr>
          <a:xfrm>
            <a:off x="499459" y="1086349"/>
            <a:ext cx="310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Gradient color techniques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79E3ED-497F-3B4C-B67F-A2257BAEE0AD}"/>
              </a:ext>
            </a:extLst>
          </p:cNvPr>
          <p:cNvSpPr txBox="1"/>
          <p:nvPr/>
        </p:nvSpPr>
        <p:spPr>
          <a:xfrm>
            <a:off x="3604444" y="1086349"/>
            <a:ext cx="23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Static Motion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65E79E-1523-A748-AC28-1B6729DB045D}"/>
              </a:ext>
            </a:extLst>
          </p:cNvPr>
          <p:cNvSpPr txBox="1"/>
          <p:nvPr/>
        </p:nvSpPr>
        <p:spPr>
          <a:xfrm>
            <a:off x="5976800" y="1086349"/>
            <a:ext cx="28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cs typeface="Lato Black"/>
              </a:rPr>
              <a:t>Overlapping Geometry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A580DA-9FFE-F849-BE38-5E250392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5" y="1490001"/>
            <a:ext cx="2189001" cy="6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ore College of Art &amp;amp; Design · GiveCampus">
            <a:extLst>
              <a:ext uri="{FF2B5EF4-FFF2-40B4-BE49-F238E27FC236}">
                <a16:creationId xmlns:a16="http://schemas.microsoft.com/office/drawing/2014/main" id="{053E1E09-6164-AE47-A146-DA3BC76D2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28" y="1355408"/>
            <a:ext cx="1130682" cy="11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Genie – Works like a charm">
            <a:extLst>
              <a:ext uri="{FF2B5EF4-FFF2-40B4-BE49-F238E27FC236}">
                <a16:creationId xmlns:a16="http://schemas.microsoft.com/office/drawing/2014/main" id="{FD2FF183-1F36-9E46-A21B-1862D379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77" y="2212399"/>
            <a:ext cx="2006585" cy="10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84FC450-216F-0D4C-B8C7-859AA853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36" y="1641695"/>
            <a:ext cx="1048573" cy="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 Move SK | Adult &amp;amp; Kids Fitness Classes | Saskatoon, Saskatchewan">
            <a:extLst>
              <a:ext uri="{FF2B5EF4-FFF2-40B4-BE49-F238E27FC236}">
                <a16:creationId xmlns:a16="http://schemas.microsoft.com/office/drawing/2014/main" id="{EEA4A6E8-FA5F-8A48-A985-8CADC54A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21" y="3734180"/>
            <a:ext cx="1030045" cy="8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go design - Move festival festival domino movement move design logo">
            <a:extLst>
              <a:ext uri="{FF2B5EF4-FFF2-40B4-BE49-F238E27FC236}">
                <a16:creationId xmlns:a16="http://schemas.microsoft.com/office/drawing/2014/main" id="{EE24704E-D3D8-A34C-86A8-EAEFE88C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97" y="2549011"/>
            <a:ext cx="1005051" cy="7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odern 3D logo design example in 2021">
            <a:extLst>
              <a:ext uri="{FF2B5EF4-FFF2-40B4-BE49-F238E27FC236}">
                <a16:creationId xmlns:a16="http://schemas.microsoft.com/office/drawing/2014/main" id="{6C5C418A-C4F5-9A48-89E0-AC4C0870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18" y="4805391"/>
            <a:ext cx="695045" cy="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E307F8-F7D4-AD43-9068-8F4080EDE06D}"/>
              </a:ext>
            </a:extLst>
          </p:cNvPr>
          <p:cNvSpPr txBox="1"/>
          <p:nvPr/>
        </p:nvSpPr>
        <p:spPr>
          <a:xfrm>
            <a:off x="1727889" y="5021147"/>
            <a:ext cx="1477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77"/>
                <a:cs typeface="Lato Black"/>
              </a:rPr>
              <a:t>3D &amp; Isometric</a:t>
            </a:r>
          </a:p>
        </p:txBody>
      </p:sp>
      <p:pic>
        <p:nvPicPr>
          <p:cNvPr id="2068" name="Picture 20" descr="TikTok Logo - Royalty-Free GIF - Animated Sticker - Free PNG - Animated Icon">
            <a:extLst>
              <a:ext uri="{FF2B5EF4-FFF2-40B4-BE49-F238E27FC236}">
                <a16:creationId xmlns:a16="http://schemas.microsoft.com/office/drawing/2014/main" id="{EBBC7AC4-3C23-554B-BD82-963F00EB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76" y="3409665"/>
            <a:ext cx="1027893" cy="10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4138CDE5-8A5E-F540-B123-EC7484D68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9"/>
          <a:stretch/>
        </p:blipFill>
        <p:spPr bwMode="auto">
          <a:xfrm>
            <a:off x="1026369" y="2773491"/>
            <a:ext cx="789274" cy="9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von Logo - Marques et logos: histoire et signification | PNG">
            <a:extLst>
              <a:ext uri="{FF2B5EF4-FFF2-40B4-BE49-F238E27FC236}">
                <a16:creationId xmlns:a16="http://schemas.microsoft.com/office/drawing/2014/main" id="{AC685E35-3B67-494C-AE1A-E3C67EB8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65" y="2077282"/>
            <a:ext cx="1235634" cy="6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pple Music : un player web non-officiel fait son apparition">
            <a:extLst>
              <a:ext uri="{FF2B5EF4-FFF2-40B4-BE49-F238E27FC236}">
                <a16:creationId xmlns:a16="http://schemas.microsoft.com/office/drawing/2014/main" id="{96E90B89-E3D6-7645-B1EE-A87EC977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0" y="3717062"/>
            <a:ext cx="653755" cy="6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lo Logo">
            <a:extLst>
              <a:ext uri="{FF2B5EF4-FFF2-40B4-BE49-F238E27FC236}">
                <a16:creationId xmlns:a16="http://schemas.microsoft.com/office/drawing/2014/main" id="{68AFF9E0-45EB-D842-B033-09EF4055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17" y="3107603"/>
            <a:ext cx="1038171" cy="10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Oak Logo Design">
            <a:extLst>
              <a:ext uri="{FF2B5EF4-FFF2-40B4-BE49-F238E27FC236}">
                <a16:creationId xmlns:a16="http://schemas.microsoft.com/office/drawing/2014/main" id="{915A7D9C-A442-FD44-A7C0-1AB6B098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07" y="3139714"/>
            <a:ext cx="1008477" cy="10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FDD09144-8483-9B48-B4F6-85B9BB140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1"/>
          <a:stretch/>
        </p:blipFill>
        <p:spPr bwMode="auto">
          <a:xfrm>
            <a:off x="1983110" y="2932052"/>
            <a:ext cx="579839" cy="6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8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3205"/>
            <a:ext cx="8064888" cy="504056"/>
          </a:xfrm>
          <a:prstGeom prst="rect">
            <a:avLst/>
          </a:prstGeom>
          <a:solidFill>
            <a:srgbClr val="101820"/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SG" sz="1600" b="1" dirty="0">
                <a:solidFill>
                  <a:schemeClr val="bg1"/>
                </a:solidFill>
                <a:latin typeface="Lato" panose="020F0502020204030203" pitchFamily="34" charset="77"/>
              </a:rPr>
              <a:t>ROQUEFORT ”PARASOL PINE” DESIGN ROUTE (Decorative, executional)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86D2A-A228-C648-AAA5-58765A92BBE2}"/>
              </a:ext>
            </a:extLst>
          </p:cNvPr>
          <p:cNvSpPr/>
          <p:nvPr/>
        </p:nvSpPr>
        <p:spPr>
          <a:xfrm>
            <a:off x="7736839" y="4706985"/>
            <a:ext cx="1296144" cy="80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4157-E607-A247-BC2C-9BB3EB25E89D}"/>
              </a:ext>
            </a:extLst>
          </p:cNvPr>
          <p:cNvSpPr txBox="1"/>
          <p:nvPr/>
        </p:nvSpPr>
        <p:spPr>
          <a:xfrm>
            <a:off x="349190" y="1058015"/>
            <a:ext cx="839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Roquefort les Pins, the inspiration for “Roq4,” is full of Parasol Pines. They are tall, poetic, majestically beautiful trees that look like a “parasol” umbrella.    </a:t>
            </a:r>
          </a:p>
        </p:txBody>
      </p:sp>
      <p:pic>
        <p:nvPicPr>
          <p:cNvPr id="3" name="Picture 2" descr="Forêt De Pins, Pinus Pinea Avec Massif Des Maures, Provence, Sud De La  France Pins Parasols, Italien Pierre Pin, Pin Parasol Banque D&amp;#39;Images Et  Photos Libres De Droits. Image 18983806.">
            <a:extLst>
              <a:ext uri="{FF2B5EF4-FFF2-40B4-BE49-F238E27FC236}">
                <a16:creationId xmlns:a16="http://schemas.microsoft.com/office/drawing/2014/main" id="{5760CDE0-02C1-C948-8A88-3E734550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5" y="1747610"/>
            <a:ext cx="3123951" cy="20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parasol — Wikipédia">
            <a:extLst>
              <a:ext uri="{FF2B5EF4-FFF2-40B4-BE49-F238E27FC236}">
                <a16:creationId xmlns:a16="http://schemas.microsoft.com/office/drawing/2014/main" id="{6754C73F-D3EE-6341-96F5-1341A2E3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2" y="1779158"/>
            <a:ext cx="2471300" cy="18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FBFB40-7868-3343-B434-07591D86CEEF}"/>
              </a:ext>
            </a:extLst>
          </p:cNvPr>
          <p:cNvSpPr txBox="1"/>
          <p:nvPr/>
        </p:nvSpPr>
        <p:spPr>
          <a:xfrm>
            <a:off x="372527" y="3963034"/>
            <a:ext cx="8399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Perhaps there is a way to make render the “4” so it hints at an abstract Parasol Pine. Note: the 4 can be written with “open branches” vs a closed pointed ‘loop.’ (hard to find on the internet)</a:t>
            </a:r>
          </a:p>
        </p:txBody>
      </p:sp>
      <p:pic>
        <p:nvPicPr>
          <p:cNvPr id="1034" name="Picture 10" descr="xxl bricolage lettre de l'alphabet - number 4 photos et images de collection">
            <a:extLst>
              <a:ext uri="{FF2B5EF4-FFF2-40B4-BE49-F238E27FC236}">
                <a16:creationId xmlns:a16="http://schemas.microsoft.com/office/drawing/2014/main" id="{FAA04590-E561-8A44-AF43-38C90603D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0" r="21077" b="52037"/>
          <a:stretch/>
        </p:blipFill>
        <p:spPr bwMode="auto">
          <a:xfrm>
            <a:off x="5004048" y="4743291"/>
            <a:ext cx="573632" cy="8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number four drawn with a blue flashlight in a single photographic exposure - number 4 photos et images de collection">
            <a:extLst>
              <a:ext uri="{FF2B5EF4-FFF2-40B4-BE49-F238E27FC236}">
                <a16:creationId xmlns:a16="http://schemas.microsoft.com/office/drawing/2014/main" id="{D16A283A-F6B5-6B4D-8F3C-57AB7E7E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864012"/>
            <a:ext cx="702065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umber 4 in produce - number 4 photos et images de collection">
            <a:extLst>
              <a:ext uri="{FF2B5EF4-FFF2-40B4-BE49-F238E27FC236}">
                <a16:creationId xmlns:a16="http://schemas.microsoft.com/office/drawing/2014/main" id="{6AAB6448-2E21-624E-926A-CC858E78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86" y="4819730"/>
            <a:ext cx="558726" cy="7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0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686D2A-A228-C648-AAA5-58765A92BBE2}"/>
              </a:ext>
            </a:extLst>
          </p:cNvPr>
          <p:cNvSpPr/>
          <p:nvPr/>
        </p:nvSpPr>
        <p:spPr>
          <a:xfrm>
            <a:off x="7736839" y="4706985"/>
            <a:ext cx="1296144" cy="80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4157-E607-A247-BC2C-9BB3EB25E89D}"/>
              </a:ext>
            </a:extLst>
          </p:cNvPr>
          <p:cNvSpPr txBox="1"/>
          <p:nvPr/>
        </p:nvSpPr>
        <p:spPr>
          <a:xfrm>
            <a:off x="349190" y="1058015"/>
            <a:ext cx="8399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I’d like to infuse some freedom / agility / dynamism / enthusiasm in the tone &amp; manner of the logo design, so people get the let’s rock (let’s just do it and have some fun!) / “rock it” (it’s awesome) aspects of the secondary meaning of the company name: “rock for tomorrow.” </a:t>
            </a: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Maybe there is something in freedom of movement? Birds flying towards the future?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BFB40-7868-3343-B434-07591D86CEEF}"/>
              </a:ext>
            </a:extLst>
          </p:cNvPr>
          <p:cNvSpPr txBox="1"/>
          <p:nvPr/>
        </p:nvSpPr>
        <p:spPr>
          <a:xfrm>
            <a:off x="372527" y="4731449"/>
            <a:ext cx="839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But, please, no ”hard rock,” rockets, or anything associated with negative aspects of rock culture like drugs, sex, rock ’n roll, etc.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0A82E6-7C72-7146-9D38-CBFAD8E1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79" y="3188413"/>
            <a:ext cx="1666094" cy="13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32EDE7-84F3-8945-A620-1D82B8E355D7}"/>
              </a:ext>
            </a:extLst>
          </p:cNvPr>
          <p:cNvSpPr/>
          <p:nvPr/>
        </p:nvSpPr>
        <p:spPr>
          <a:xfrm>
            <a:off x="683568" y="193205"/>
            <a:ext cx="8064888" cy="504056"/>
          </a:xfrm>
          <a:prstGeom prst="rect">
            <a:avLst/>
          </a:prstGeom>
          <a:solidFill>
            <a:srgbClr val="101820"/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SG" sz="1600" b="1" dirty="0">
                <a:solidFill>
                  <a:schemeClr val="bg1"/>
                </a:solidFill>
                <a:latin typeface="Lato" panose="020F0502020204030203" pitchFamily="34" charset="77"/>
              </a:rPr>
              <a:t>”ROCK DANCING / MOVEMENT” DESIGN ROUTE (feeling, tone &amp; manner)</a:t>
            </a:r>
          </a:p>
        </p:txBody>
      </p:sp>
      <p:pic>
        <p:nvPicPr>
          <p:cNvPr id="5126" name="Picture 6" descr="Rock the Casbah | Netflix">
            <a:extLst>
              <a:ext uri="{FF2B5EF4-FFF2-40B4-BE49-F238E27FC236}">
                <a16:creationId xmlns:a16="http://schemas.microsoft.com/office/drawing/2014/main" id="{518FFA76-6AE2-1D4D-9E0C-D402761E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79" y="3114236"/>
            <a:ext cx="2407901" cy="10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eedom Logo Images, Stock Photos &amp;amp; Vectors | Shutterstock">
            <a:extLst>
              <a:ext uri="{FF2B5EF4-FFF2-40B4-BE49-F238E27FC236}">
                <a16:creationId xmlns:a16="http://schemas.microsoft.com/office/drawing/2014/main" id="{6D2CB1A8-D127-EB45-9819-5B670E77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91" y="3114236"/>
            <a:ext cx="1273064" cy="13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awk Falcon Eagle Vector Logo Design Icon Illustration Template Stock  Illustration - Download Image Now - iStock">
            <a:extLst>
              <a:ext uri="{FF2B5EF4-FFF2-40B4-BE49-F238E27FC236}">
                <a16:creationId xmlns:a16="http://schemas.microsoft.com/office/drawing/2014/main" id="{7D3DFD92-808D-8B41-92CF-C393C529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21" y="3207204"/>
            <a:ext cx="1243750" cy="12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ersonne Sur Le Mouvement Logo, Homme, Médecin Clip Art Libres De Droits ,  Vecteurs Et Illustration. Image 53085016.">
            <a:extLst>
              <a:ext uri="{FF2B5EF4-FFF2-40B4-BE49-F238E27FC236}">
                <a16:creationId xmlns:a16="http://schemas.microsoft.com/office/drawing/2014/main" id="{3BF7DEB9-F726-294F-81A6-1F4AB095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55" y="3314793"/>
            <a:ext cx="989032" cy="11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686D2A-A228-C648-AAA5-58765A92BBE2}"/>
              </a:ext>
            </a:extLst>
          </p:cNvPr>
          <p:cNvSpPr/>
          <p:nvPr/>
        </p:nvSpPr>
        <p:spPr>
          <a:xfrm>
            <a:off x="7736839" y="4706985"/>
            <a:ext cx="1296144" cy="80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4157-E607-A247-BC2C-9BB3EB25E89D}"/>
              </a:ext>
            </a:extLst>
          </p:cNvPr>
          <p:cNvSpPr txBox="1"/>
          <p:nvPr/>
        </p:nvSpPr>
        <p:spPr>
          <a:xfrm>
            <a:off x="349190" y="1058015"/>
            <a:ext cx="8399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Another possible route is to leverage ideas encapsulated in the notion of tomorrow ....</a:t>
            </a: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Positivism</a:t>
            </a: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Growth / Soar</a:t>
            </a: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endParaRPr lang="en-US" spc="5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77"/>
              <a:cs typeface="Lato Black"/>
            </a:endParaRPr>
          </a:p>
          <a:p>
            <a:r>
              <a:rPr lang="en-US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cs typeface="Lato Black"/>
              </a:rPr>
              <a:t>Bright new day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2EDE7-84F3-8945-A620-1D82B8E355D7}"/>
              </a:ext>
            </a:extLst>
          </p:cNvPr>
          <p:cNvSpPr/>
          <p:nvPr/>
        </p:nvSpPr>
        <p:spPr>
          <a:xfrm>
            <a:off x="683568" y="193205"/>
            <a:ext cx="8064888" cy="504056"/>
          </a:xfrm>
          <a:prstGeom prst="rect">
            <a:avLst/>
          </a:prstGeom>
          <a:solidFill>
            <a:srgbClr val="101820"/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SG" sz="1600" b="1" dirty="0">
                <a:solidFill>
                  <a:schemeClr val="bg1"/>
                </a:solidFill>
                <a:latin typeface="Lato" panose="020F0502020204030203" pitchFamily="34" charset="77"/>
              </a:rPr>
              <a:t>”TOMORROW” DESIGN ROUTE (conceptual /intellectual)</a:t>
            </a:r>
          </a:p>
        </p:txBody>
      </p:sp>
      <p:pic>
        <p:nvPicPr>
          <p:cNvPr id="5134" name="Picture 14" descr="Personne Sur Le Mouvement Logo, Homme, Médecin Clip Art Libres De Droits ,  Vecteurs Et Illustration. Image 53085016.">
            <a:extLst>
              <a:ext uri="{FF2B5EF4-FFF2-40B4-BE49-F238E27FC236}">
                <a16:creationId xmlns:a16="http://schemas.microsoft.com/office/drawing/2014/main" id="{3BF7DEB9-F726-294F-81A6-1F4AB095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3284"/>
            <a:ext cx="675523" cy="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Growth Logo Graphic by Friendesigns · Creative Fabrica">
            <a:extLst>
              <a:ext uri="{FF2B5EF4-FFF2-40B4-BE49-F238E27FC236}">
                <a16:creationId xmlns:a16="http://schemas.microsoft.com/office/drawing/2014/main" id="{59352446-BE4F-944B-A3BB-3581F16FB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17459" r="26872" b="16370"/>
          <a:stretch/>
        </p:blipFill>
        <p:spPr bwMode="auto">
          <a:xfrm>
            <a:off x="2242449" y="2729021"/>
            <a:ext cx="817383" cy="7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ow Up Business Success Logo Designs Royalty Free Cliparts, Vectors, And  Stock Illustration. Image 136865852.">
            <a:extLst>
              <a:ext uri="{FF2B5EF4-FFF2-40B4-BE49-F238E27FC236}">
                <a16:creationId xmlns:a16="http://schemas.microsoft.com/office/drawing/2014/main" id="{8E51089B-1964-BE46-B6F2-DD427E82D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t="11727" r="26456" b="42358"/>
          <a:stretch/>
        </p:blipFill>
        <p:spPr bwMode="auto">
          <a:xfrm>
            <a:off x="3346349" y="2585860"/>
            <a:ext cx="865611" cy="9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d holding plant, logo growth ... | Stock vector | Colourbox">
            <a:extLst>
              <a:ext uri="{FF2B5EF4-FFF2-40B4-BE49-F238E27FC236}">
                <a16:creationId xmlns:a16="http://schemas.microsoft.com/office/drawing/2014/main" id="{734C595F-4696-2B47-A5B9-43321289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61293"/>
            <a:ext cx="769483" cy="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unny Logos: the Best Sunny Logo Images | 99designs">
            <a:extLst>
              <a:ext uri="{FF2B5EF4-FFF2-40B4-BE49-F238E27FC236}">
                <a16:creationId xmlns:a16="http://schemas.microsoft.com/office/drawing/2014/main" id="{C0B924F5-957E-1D44-A90B-AB272C0E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9" y="3739130"/>
            <a:ext cx="1368125" cy="13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WISPER, Experience Positivity">
            <a:extLst>
              <a:ext uri="{FF2B5EF4-FFF2-40B4-BE49-F238E27FC236}">
                <a16:creationId xmlns:a16="http://schemas.microsoft.com/office/drawing/2014/main" id="{30719F09-01E2-8543-B99A-14DCBE4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87" y="1793303"/>
            <a:ext cx="1824168" cy="4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ogo Pampers PNG transparents - StickPNG">
            <a:extLst>
              <a:ext uri="{FF2B5EF4-FFF2-40B4-BE49-F238E27FC236}">
                <a16:creationId xmlns:a16="http://schemas.microsoft.com/office/drawing/2014/main" id="{DE74AD01-5915-B24F-AA2F-06585A83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79" y="3891068"/>
            <a:ext cx="1098341" cy="6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OSITIVITY Store">
            <a:extLst>
              <a:ext uri="{FF2B5EF4-FFF2-40B4-BE49-F238E27FC236}">
                <a16:creationId xmlns:a16="http://schemas.microsoft.com/office/drawing/2014/main" id="{B6AB07C8-D632-0645-8A3E-EB2A6367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16" y="1677732"/>
            <a:ext cx="1768889" cy="7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The School of Positivity Project - Malta">
            <a:extLst>
              <a:ext uri="{FF2B5EF4-FFF2-40B4-BE49-F238E27FC236}">
                <a16:creationId xmlns:a16="http://schemas.microsoft.com/office/drawing/2014/main" id="{5827E01A-EC3F-2F43-BCC0-D52C2215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74" y="1835032"/>
            <a:ext cx="982926" cy="15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Bird abstract isolated on a white background">
            <a:extLst>
              <a:ext uri="{FF2B5EF4-FFF2-40B4-BE49-F238E27FC236}">
                <a16:creationId xmlns:a16="http://schemas.microsoft.com/office/drawing/2014/main" id="{A5FE4C85-C5C9-7E49-8034-38ADCF9FA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 b="26385"/>
          <a:stretch/>
        </p:blipFill>
        <p:spPr bwMode="auto">
          <a:xfrm>
            <a:off x="5528565" y="2719852"/>
            <a:ext cx="1203675" cy="7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Vecteur de knowledge symbol. open book - ID:31065406 - image libre de droit  - Stocklib">
            <a:extLst>
              <a:ext uri="{FF2B5EF4-FFF2-40B4-BE49-F238E27FC236}">
                <a16:creationId xmlns:a16="http://schemas.microsoft.com/office/drawing/2014/main" id="{930245E7-94DA-CF46-873C-3A91599D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00" y="3800296"/>
            <a:ext cx="1243750" cy="12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3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pc="50" dirty="0" smtClean="0">
            <a:solidFill>
              <a:schemeClr val="tx1">
                <a:lumMod val="65000"/>
                <a:lumOff val="35000"/>
              </a:schemeClr>
            </a:solidFill>
            <a:latin typeface="Lato Black"/>
            <a:cs typeface="Lato Blac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50265</TotalTime>
  <Words>280</Words>
  <Application>Microsoft Macintosh PowerPoint</Application>
  <PresentationFormat>On-screen Show (16:10)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Lato</vt:lpstr>
      <vt:lpstr>Lato Black</vt:lpstr>
      <vt:lpstr>Lato Light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BuzzCity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de Souza</dc:creator>
  <cp:lastModifiedBy>Julie Rozek</cp:lastModifiedBy>
  <cp:revision>2345</cp:revision>
  <cp:lastPrinted>2018-08-17T07:37:29Z</cp:lastPrinted>
  <dcterms:created xsi:type="dcterms:W3CDTF">2016-09-02T10:19:23Z</dcterms:created>
  <dcterms:modified xsi:type="dcterms:W3CDTF">2021-12-09T14:06:12Z</dcterms:modified>
</cp:coreProperties>
</file>