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</p:sldIdLst>
  <p:sldSz cy="6858000" cx="9144000"/>
  <p:notesSz cx="7010400" cy="9296400"/>
  <p:embeddedFontLst>
    <p:embeddedFont>
      <p:font typeface="Libre Franklin"/>
      <p:regular r:id="rId9"/>
      <p:bold r:id="rId10"/>
      <p:italic r:id="rId11"/>
      <p:boldItalic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>
        <p15:guide id="1" orient="horz" pos="2928">
          <p15:clr>
            <a:srgbClr val="000000"/>
          </p15:clr>
        </p15:guide>
        <p15:guide id="2" pos="2208">
          <p15:clr>
            <a:srgbClr val="000000"/>
          </p15:clr>
        </p15:guide>
      </p15:notesGuideLst>
    </p:ext>
    <p:ext uri="http://customooxmlschemas.google.com/">
      <go:slidesCustomData xmlns:go="http://customooxmlschemas.google.com/" r:id="rId13" roundtripDataSignature="AMtx7mgHu9x6AU2YIiOtYHCIVslS+op/E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928" orient="horz"/>
        <p:guide pos="2208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LibreFranklin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font" Target="fonts/LibreFranklin-italic.fntdata"/><Relationship Id="rId10" Type="http://schemas.openxmlformats.org/officeDocument/2006/relationships/font" Target="fonts/LibreFranklin-bold.fntdata"/><Relationship Id="rId13" Type="http://customschemas.google.com/relationships/presentationmetadata" Target="metadata"/><Relationship Id="rId12" Type="http://schemas.openxmlformats.org/officeDocument/2006/relationships/font" Target="fonts/LibreFranklin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5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/>
          </a:p>
        </p:txBody>
      </p:sp>
      <p:sp>
        <p:nvSpPr>
          <p:cNvPr id="87" name="Google Shape;87;p15:notes"/>
          <p:cNvSpPr txBox="1"/>
          <p:nvPr>
            <p:ph idx="12" type="sldNum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p16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-342850" lvl="0" marL="34285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/>
              <a:t>National college tennis landscape compared to other collegiate sports - the dearth of scholarship money, especially for men</a:t>
            </a:r>
            <a:endParaRPr/>
          </a:p>
        </p:txBody>
      </p:sp>
      <p:sp>
        <p:nvSpPr>
          <p:cNvPr id="108" name="Google Shape;108;p16:notes"/>
          <p:cNvSpPr txBox="1"/>
          <p:nvPr>
            <p:ph idx="12" type="sldNum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7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Google Shape;146;p17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rmAutofit/>
          </a:bodyPr>
          <a:lstStyle/>
          <a:p>
            <a:pPr indent="-228567" lvl="0" marL="228567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 sz="1400"/>
              <a:t>JTCC Champions To Date</a:t>
            </a:r>
            <a:endParaRPr/>
          </a:p>
          <a:p>
            <a:pPr indent="-228567" lvl="0" marL="228567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/>
              <a:t> 115 graduates</a:t>
            </a:r>
            <a:endParaRPr/>
          </a:p>
          <a:p>
            <a:pPr indent="-228567" lvl="0" marL="228567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/>
              <a:t> Combined $13 million in scholarship funding</a:t>
            </a:r>
            <a:endParaRPr/>
          </a:p>
          <a:p>
            <a:pPr indent="-253950" lvl="0" marL="34285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400"/>
          </a:p>
        </p:txBody>
      </p:sp>
      <p:sp>
        <p:nvSpPr>
          <p:cNvPr id="147" name="Google Shape;147;p17:notes"/>
          <p:cNvSpPr txBox="1"/>
          <p:nvPr>
            <p:ph idx="12" type="sldNum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9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0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0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1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1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" name="Google Shape;24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2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2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3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23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4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4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24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4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7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7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7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8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8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8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g"/><Relationship Id="rId4" Type="http://schemas.openxmlformats.org/officeDocument/2006/relationships/image" Target="../media/image6.jpg"/><Relationship Id="rId5" Type="http://schemas.openxmlformats.org/officeDocument/2006/relationships/image" Target="../media/image13.jpg"/><Relationship Id="rId6" Type="http://schemas.openxmlformats.org/officeDocument/2006/relationships/image" Target="../media/image5.jpg"/><Relationship Id="rId7" Type="http://schemas.openxmlformats.org/officeDocument/2006/relationships/image" Target="../media/image31.jpg"/><Relationship Id="rId8" Type="http://schemas.openxmlformats.org/officeDocument/2006/relationships/image" Target="../media/image10.jpg"/></Relationships>
</file>

<file path=ppt/slides/_rels/slide2.xml.rels><?xml version="1.0" encoding="UTF-8" standalone="yes"?><Relationships xmlns="http://schemas.openxmlformats.org/package/2006/relationships"><Relationship Id="rId20" Type="http://schemas.openxmlformats.org/officeDocument/2006/relationships/image" Target="../media/image25.png"/><Relationship Id="rId22" Type="http://schemas.openxmlformats.org/officeDocument/2006/relationships/image" Target="../media/image24.png"/><Relationship Id="rId21" Type="http://schemas.openxmlformats.org/officeDocument/2006/relationships/image" Target="../media/image21.gif"/><Relationship Id="rId24" Type="http://schemas.openxmlformats.org/officeDocument/2006/relationships/image" Target="../media/image28.png"/><Relationship Id="rId23" Type="http://schemas.openxmlformats.org/officeDocument/2006/relationships/image" Target="../media/image30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Relationship Id="rId4" Type="http://schemas.openxmlformats.org/officeDocument/2006/relationships/image" Target="../media/image15.jpg"/><Relationship Id="rId9" Type="http://schemas.openxmlformats.org/officeDocument/2006/relationships/image" Target="../media/image8.png"/><Relationship Id="rId26" Type="http://schemas.openxmlformats.org/officeDocument/2006/relationships/image" Target="../media/image37.jpg"/><Relationship Id="rId25" Type="http://schemas.openxmlformats.org/officeDocument/2006/relationships/image" Target="../media/image29.png"/><Relationship Id="rId28" Type="http://schemas.openxmlformats.org/officeDocument/2006/relationships/image" Target="../media/image33.png"/><Relationship Id="rId27" Type="http://schemas.openxmlformats.org/officeDocument/2006/relationships/image" Target="../media/image27.png"/><Relationship Id="rId5" Type="http://schemas.openxmlformats.org/officeDocument/2006/relationships/image" Target="../media/image16.png"/><Relationship Id="rId6" Type="http://schemas.openxmlformats.org/officeDocument/2006/relationships/image" Target="../media/image18.png"/><Relationship Id="rId29" Type="http://schemas.openxmlformats.org/officeDocument/2006/relationships/image" Target="../media/image26.png"/><Relationship Id="rId7" Type="http://schemas.openxmlformats.org/officeDocument/2006/relationships/image" Target="../media/image3.gif"/><Relationship Id="rId8" Type="http://schemas.openxmlformats.org/officeDocument/2006/relationships/image" Target="../media/image20.gif"/><Relationship Id="rId31" Type="http://schemas.openxmlformats.org/officeDocument/2006/relationships/image" Target="../media/image34.png"/><Relationship Id="rId30" Type="http://schemas.openxmlformats.org/officeDocument/2006/relationships/image" Target="../media/image22.png"/><Relationship Id="rId11" Type="http://schemas.openxmlformats.org/officeDocument/2006/relationships/image" Target="../media/image12.png"/><Relationship Id="rId10" Type="http://schemas.openxmlformats.org/officeDocument/2006/relationships/image" Target="../media/image2.png"/><Relationship Id="rId13" Type="http://schemas.openxmlformats.org/officeDocument/2006/relationships/image" Target="../media/image19.png"/><Relationship Id="rId12" Type="http://schemas.openxmlformats.org/officeDocument/2006/relationships/image" Target="../media/image1.png"/><Relationship Id="rId15" Type="http://schemas.openxmlformats.org/officeDocument/2006/relationships/image" Target="../media/image9.gif"/><Relationship Id="rId14" Type="http://schemas.openxmlformats.org/officeDocument/2006/relationships/image" Target="../media/image7.jpg"/><Relationship Id="rId17" Type="http://schemas.openxmlformats.org/officeDocument/2006/relationships/image" Target="../media/image17.png"/><Relationship Id="rId16" Type="http://schemas.openxmlformats.org/officeDocument/2006/relationships/image" Target="../media/image4.png"/><Relationship Id="rId19" Type="http://schemas.openxmlformats.org/officeDocument/2006/relationships/image" Target="../media/image32.gif"/><Relationship Id="rId18" Type="http://schemas.openxmlformats.org/officeDocument/2006/relationships/image" Target="../media/image2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8.jpg"/><Relationship Id="rId4" Type="http://schemas.openxmlformats.org/officeDocument/2006/relationships/image" Target="../media/image35.jpg"/><Relationship Id="rId9" Type="http://schemas.openxmlformats.org/officeDocument/2006/relationships/image" Target="../media/image42.png"/><Relationship Id="rId5" Type="http://schemas.openxmlformats.org/officeDocument/2006/relationships/image" Target="../media/image36.jpg"/><Relationship Id="rId6" Type="http://schemas.openxmlformats.org/officeDocument/2006/relationships/image" Target="../media/image39.jpg"/><Relationship Id="rId7" Type="http://schemas.openxmlformats.org/officeDocument/2006/relationships/image" Target="../media/image41.png"/><Relationship Id="rId8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003D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5"/>
          <p:cNvSpPr/>
          <p:nvPr/>
        </p:nvSpPr>
        <p:spPr>
          <a:xfrm>
            <a:off x="304800" y="152400"/>
            <a:ext cx="363415" cy="3302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C4D6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BCF5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5"/>
          <p:cNvSpPr txBox="1"/>
          <p:nvPr>
            <p:ph type="title"/>
          </p:nvPr>
        </p:nvSpPr>
        <p:spPr>
          <a:xfrm>
            <a:off x="762000" y="0"/>
            <a:ext cx="83820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D600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C4D600"/>
                </a:solidFill>
                <a:latin typeface="Arial"/>
                <a:ea typeface="Arial"/>
                <a:cs typeface="Arial"/>
                <a:sym typeface="Arial"/>
              </a:rPr>
              <a:t>Distinguished Current Champions Program Players</a:t>
            </a:r>
            <a:endParaRPr b="1" sz="2400">
              <a:solidFill>
                <a:srgbClr val="C4D6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5"/>
          <p:cNvSpPr txBox="1"/>
          <p:nvPr>
            <p:ph idx="12" type="sldNum"/>
          </p:nvPr>
        </p:nvSpPr>
        <p:spPr>
          <a:xfrm>
            <a:off x="6762625" y="63057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3" name="Google Shape;93;p15"/>
          <p:cNvSpPr/>
          <p:nvPr/>
        </p:nvSpPr>
        <p:spPr>
          <a:xfrm>
            <a:off x="680783" y="3084299"/>
            <a:ext cx="2438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Cyrus Mahjoob </a:t>
            </a:r>
            <a:r>
              <a:rPr b="1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National Top 50 Boys 12s, 14s, 16s 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5"/>
          <p:cNvSpPr txBox="1"/>
          <p:nvPr/>
        </p:nvSpPr>
        <p:spPr>
          <a:xfrm>
            <a:off x="866470" y="6077109"/>
            <a:ext cx="2067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Coy Gray - </a:t>
            </a: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Mid-Atlantic Top 10 10&amp;Under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5"/>
          <p:cNvSpPr/>
          <p:nvPr/>
        </p:nvSpPr>
        <p:spPr>
          <a:xfrm>
            <a:off x="3580975" y="5993775"/>
            <a:ext cx="2224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8600" lvl="0" marL="228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Ryan Colby -  </a:t>
            </a: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National Top 50 Boys 12s, 14s, 16s, 18s, 2021 B18s National Clay Court Champion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5"/>
          <p:cNvSpPr txBox="1"/>
          <p:nvPr/>
        </p:nvSpPr>
        <p:spPr>
          <a:xfrm>
            <a:off x="6242300" y="5993784"/>
            <a:ext cx="2286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Carolina Castro - </a:t>
            </a: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National Top 50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Girls 12s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5"/>
          <p:cNvSpPr txBox="1"/>
          <p:nvPr/>
        </p:nvSpPr>
        <p:spPr>
          <a:xfrm>
            <a:off x="3716843" y="3089518"/>
            <a:ext cx="1849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Kallista Liu –</a:t>
            </a: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National Top 50 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Girls 18s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5"/>
          <p:cNvSpPr txBox="1"/>
          <p:nvPr/>
        </p:nvSpPr>
        <p:spPr>
          <a:xfrm>
            <a:off x="6303725" y="3084300"/>
            <a:ext cx="201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Cindy Zhao – </a:t>
            </a: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National Top 50 Girls 14s, 16s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15"/>
          <p:cNvPicPr preferRelativeResize="0"/>
          <p:nvPr/>
        </p:nvPicPr>
        <p:blipFill rotWithShape="1">
          <a:blip r:embed="rId3">
            <a:alphaModFix/>
          </a:blip>
          <a:srcRect b="0" l="10470" r="19958" t="-725"/>
          <a:stretch/>
        </p:blipFill>
        <p:spPr>
          <a:xfrm>
            <a:off x="820500" y="3674825"/>
            <a:ext cx="2224200" cy="238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70350" y="3855061"/>
            <a:ext cx="1445449" cy="1927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5"/>
          <p:cNvPicPr preferRelativeResize="0"/>
          <p:nvPr/>
        </p:nvPicPr>
        <p:blipFill rotWithShape="1">
          <a:blip r:embed="rId5">
            <a:alphaModFix/>
          </a:blip>
          <a:srcRect b="0" l="13799" r="0" t="13799"/>
          <a:stretch/>
        </p:blipFill>
        <p:spPr>
          <a:xfrm>
            <a:off x="6421275" y="775100"/>
            <a:ext cx="1736951" cy="2315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6">
            <a:alphaModFix/>
          </a:blip>
          <a:srcRect b="3693" l="6445" r="6454" t="9206"/>
          <a:stretch/>
        </p:blipFill>
        <p:spPr>
          <a:xfrm>
            <a:off x="938525" y="811099"/>
            <a:ext cx="1610926" cy="2147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5"/>
          <p:cNvPicPr preferRelativeResize="0"/>
          <p:nvPr/>
        </p:nvPicPr>
        <p:blipFill rotWithShape="1">
          <a:blip r:embed="rId7">
            <a:alphaModFix/>
          </a:blip>
          <a:srcRect b="9787" l="17609" r="17602" t="32638"/>
          <a:stretch/>
        </p:blipFill>
        <p:spPr>
          <a:xfrm>
            <a:off x="3836125" y="813714"/>
            <a:ext cx="1610925" cy="2147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957575" y="3636899"/>
            <a:ext cx="2545765" cy="22044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003D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6"/>
          <p:cNvSpPr/>
          <p:nvPr/>
        </p:nvSpPr>
        <p:spPr>
          <a:xfrm>
            <a:off x="304800" y="152400"/>
            <a:ext cx="363415" cy="3302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C4D6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BCF5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6"/>
          <p:cNvSpPr txBox="1"/>
          <p:nvPr>
            <p:ph type="title"/>
          </p:nvPr>
        </p:nvSpPr>
        <p:spPr>
          <a:xfrm>
            <a:off x="930408" y="0"/>
            <a:ext cx="8213592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D600"/>
              </a:buClr>
              <a:buSzPts val="2700"/>
              <a:buFont typeface="Arial"/>
              <a:buNone/>
            </a:pPr>
            <a:r>
              <a:rPr b="1" lang="en-US" sz="2700">
                <a:solidFill>
                  <a:srgbClr val="C4D600"/>
                </a:solidFill>
                <a:latin typeface="Arial"/>
                <a:ea typeface="Arial"/>
                <a:cs typeface="Arial"/>
                <a:sym typeface="Arial"/>
              </a:rPr>
              <a:t>Step V- Graduates and College Scholarships</a:t>
            </a:r>
            <a:endParaRPr b="1" sz="2700">
              <a:solidFill>
                <a:srgbClr val="C4D6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13" name="Google Shape;113;p16"/>
          <p:cNvSpPr txBox="1"/>
          <p:nvPr>
            <p:ph idx="12" type="sldNum"/>
          </p:nvPr>
        </p:nvSpPr>
        <p:spPr>
          <a:xfrm>
            <a:off x="6858640" y="64321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4" name="Google Shape;114;p16"/>
          <p:cNvSpPr txBox="1"/>
          <p:nvPr/>
        </p:nvSpPr>
        <p:spPr>
          <a:xfrm>
            <a:off x="1111788" y="2286102"/>
            <a:ext cx="7409700" cy="22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the past 20 years: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270 graduates earned college scholarships/academic aid for a collective value of 22 million dollars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J:\Fundraising\2015 - 2016\End of Year Mailing\Letter and attachments\Logos\Harvard_Wreath_Logo_1.svg.png" id="115" name="Google Shape;11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93023" y="1619255"/>
            <a:ext cx="640977" cy="6245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J:\Fundraising\2015 - 2016\End of Year Mailing\Letter and attachments\Logos\stanford.jpg" id="116" name="Google Shape;116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26913" y="5711680"/>
            <a:ext cx="549408" cy="5494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J:\Fundraising\2015 - 2016\End of Year Mailing\Letter and attachments\Logos\mich.png" id="117" name="Google Shape;117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13412" y="1169302"/>
            <a:ext cx="754943" cy="454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J:\Fundraising\2015 - 2016\End of Year Mailing\Letter and attachments\Logos\University_of_Wisconsin_Waving_W.svg.png" id="118" name="Google Shape;118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559497" y="2128777"/>
            <a:ext cx="457840" cy="4349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J:\Fundraising\2015 - 2016\End of Year Mailing\Letter and attachments\Logos\uvaLogo.gif" id="119" name="Google Shape;119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591799" y="1097032"/>
            <a:ext cx="824113" cy="5985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J:\Fundraising\2015 - 2016\End of Year Mailing\Letter and attachments\Logos\notre dame.gif" id="120" name="Google Shape;120;p1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204715" y="4932490"/>
            <a:ext cx="618084" cy="4120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J:\Fundraising\2015 - 2016\End of Year Mailing\Letter and attachments\Logos\unc.png" id="121" name="Google Shape;121;p1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218126" y="4966409"/>
            <a:ext cx="549409" cy="4430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J:\Fundraising\2015 - 2016\End of Year Mailing\Letter and attachments\Logos\TAM-Logo.png" id="122" name="Google Shape;122;p1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07654" y="3733800"/>
            <a:ext cx="824112" cy="5768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J:\Fundraising\2015 - 2016\End of Year Mailing\Letter and attachments\Logos\Iowa_Hawkeyes_Logo.svg.png" id="123" name="Google Shape;123;p1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693023" y="4977690"/>
            <a:ext cx="726681" cy="4655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J:\Fundraising\2015 - 2016\End of Year Mailing\Letter and attachments\Logos\ill.png" id="124" name="Google Shape;124;p16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5627746" y="5711680"/>
            <a:ext cx="568485" cy="517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revzina\Desktop\UMLogo.png" id="125" name="Google Shape;125;p16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485359" y="4833815"/>
            <a:ext cx="690319" cy="6094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Documents and Settings\vpaul\Desktop\Stags-Tennis.jpg" id="126" name="Google Shape;126;p16"/>
          <p:cNvPicPr preferRelativeResize="0"/>
          <p:nvPr/>
        </p:nvPicPr>
        <p:blipFill rotWithShape="1">
          <a:blip r:embed="rId14">
            <a:alphaModFix/>
          </a:blip>
          <a:srcRect b="3125" l="5903" r="62820" t="1042"/>
          <a:stretch/>
        </p:blipFill>
        <p:spPr>
          <a:xfrm>
            <a:off x="453100" y="5587805"/>
            <a:ext cx="473764" cy="640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J:\Fundraising\2015 - 2016\End of Year Mailing\Letter and attachments\Logos\duke.gif" id="127" name="Google Shape;127;p16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2155820" y="1097032"/>
            <a:ext cx="558386" cy="4746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J:\Fundraising\2015 - 2016\End of Year Mailing\Letter and attachments\Logos\Cornell_Big_Red.svg.png" id="128" name="Google Shape;128;p16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2900119" y="1700851"/>
            <a:ext cx="549408" cy="5729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J:\Fundraising\2015 - 2016\End of Year Mailing\Letter and attachments\Logos\1000px-Alabama_Crimson_Tide_Logo.svg.png" id="129" name="Google Shape;129;p16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6537192" y="1736694"/>
            <a:ext cx="549408" cy="5494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J:\Fundraising\2015 - 2016\End of Year Mailing\Letter and attachments\Logos\BostonCollegeEagles.svg.png" id="130" name="Google Shape;130;p16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345006" y="2096874"/>
            <a:ext cx="549408" cy="4987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J:\Fundraising\2015 - 2016\End of Year Mailing\Letter and attachments\Logos\clemson.gif" id="131" name="Google Shape;131;p16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374627" y="4708494"/>
            <a:ext cx="646632" cy="6272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J:\Fundraising\2015 - 2016\End of Year Mailing\Letter and attachments\Logos\2000px-Georgetown_Hoyas_alternate_logo.svg.png" id="132" name="Google Shape;132;p16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8514352" y="3815296"/>
            <a:ext cx="457840" cy="4138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J:\Fundraising\2015 - 2016\End of Year Mailing\Letter and attachments\Logos\lsu.gif" id="133" name="Google Shape;133;p16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6886263" y="5711680"/>
            <a:ext cx="824113" cy="5494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J:\Fundraising\2015 - 2016\End of Year Mailing\Letter and attachments\Logos\vandy.png" id="134" name="Google Shape;134;p16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4003855" y="5691453"/>
            <a:ext cx="549409" cy="5373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J:\Fundraising\2015 - 2016\End of Year Mailing\Letter and attachments\Logos\penn-state-nittany-lion-logo-1592241.jpg" id="135" name="Google Shape;135;p16"/>
          <p:cNvPicPr preferRelativeResize="0"/>
          <p:nvPr/>
        </p:nvPicPr>
        <p:blipFill rotWithShape="1">
          <a:blip r:embed="rId23">
            <a:alphaModFix/>
          </a:blip>
          <a:srcRect b="34765" l="0" r="0" t="0"/>
          <a:stretch/>
        </p:blipFill>
        <p:spPr>
          <a:xfrm>
            <a:off x="8400898" y="4921722"/>
            <a:ext cx="664669" cy="4335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J:\Fundraising\2015 - 2016\End of Year Mailing\Letter and attachments\Logos\miami.png" id="136" name="Google Shape;136;p16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285887" y="1143000"/>
            <a:ext cx="640977" cy="3774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J:\Fundraising\2015 - 2016\End of Year Mailing\Letter and attachments\Logos\syracuse.png" id="137" name="Google Shape;137;p16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8385898" y="1064160"/>
            <a:ext cx="631439" cy="6314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J:\Fundraising\2015 - 2016\End of Year Mailing\Letter and attachments\Logos\louisville.jpg" id="138" name="Google Shape;138;p16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2350711" y="5633589"/>
            <a:ext cx="549408" cy="5494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J:\Fundraising\2015 - 2016\End of Year Mailing\Letter and attachments\Logos\South_Carolina_Gamecocks_Block_C_logo.svg.png" id="139" name="Google Shape;139;p16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5673493" y="1110523"/>
            <a:ext cx="520094" cy="5715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J:\Fundraising\2015 - 2016\End of Year Mailing\Letter and attachments\Logos\Texas_Longhorn_logo.svg.png" id="140" name="Google Shape;140;p16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1124744" y="1600200"/>
            <a:ext cx="817288" cy="4111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J:\Fundraising\2015 - 2016\End of Year Mailing\Letter and attachments\Logos\virginia-tech-hokies-logo.png" id="141" name="Google Shape;141;p16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8385898" y="2941481"/>
            <a:ext cx="732544" cy="3506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J:\Fundraising\2015 - 2016\End of Year Mailing\Letter and attachments\Logos\1000px-OregonDucks.svg.png" id="142" name="Google Shape;142;p16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345006" y="2942194"/>
            <a:ext cx="549408" cy="452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6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7465199" y="4940466"/>
            <a:ext cx="451367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7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003D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7"/>
          <p:cNvSpPr/>
          <p:nvPr/>
        </p:nvSpPr>
        <p:spPr>
          <a:xfrm>
            <a:off x="304800" y="152400"/>
            <a:ext cx="363415" cy="3302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C4D6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BCF5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7"/>
          <p:cNvSpPr txBox="1"/>
          <p:nvPr>
            <p:ph type="title"/>
          </p:nvPr>
        </p:nvSpPr>
        <p:spPr>
          <a:xfrm>
            <a:off x="668215" y="0"/>
            <a:ext cx="8475785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D600"/>
              </a:buClr>
              <a:buSzPts val="3200"/>
              <a:buFont typeface="Libre Franklin"/>
              <a:buNone/>
            </a:pPr>
            <a:r>
              <a:rPr b="1" lang="en-US" sz="2700">
                <a:solidFill>
                  <a:srgbClr val="C4D6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Step V - JTCC in College and Professional Tennis</a:t>
            </a:r>
            <a:endParaRPr b="1" sz="2700">
              <a:solidFill>
                <a:srgbClr val="C4D6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52" name="Google Shape;152;p17"/>
          <p:cNvSpPr txBox="1"/>
          <p:nvPr>
            <p:ph idx="12" type="sldNum"/>
          </p:nvPr>
        </p:nvSpPr>
        <p:spPr>
          <a:xfrm>
            <a:off x="68580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C:\Documents and Settings\vpaul\Desktop\Pictures\JTCC Overview\mitchell.jpg" id="153" name="Google Shape;153;p17"/>
          <p:cNvPicPr preferRelativeResize="0"/>
          <p:nvPr/>
        </p:nvPicPr>
        <p:blipFill rotWithShape="1">
          <a:blip r:embed="rId3">
            <a:alphaModFix/>
          </a:blip>
          <a:srcRect b="0" l="7911" r="22546" t="0"/>
          <a:stretch/>
        </p:blipFill>
        <p:spPr>
          <a:xfrm>
            <a:off x="152400" y="941469"/>
            <a:ext cx="1801368" cy="1801731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7"/>
          <p:cNvSpPr txBox="1"/>
          <p:nvPr/>
        </p:nvSpPr>
        <p:spPr>
          <a:xfrm>
            <a:off x="152399" y="2785669"/>
            <a:ext cx="19050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Mitchell Frank – </a:t>
            </a:r>
            <a:r>
              <a:rPr b="0" i="0" lang="en-US" sz="12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UVA, Two time winner of NCAA Team Championship, 3 time All-American</a:t>
            </a:r>
            <a:endParaRPr b="1" i="0" sz="12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55" name="Google Shape;155;p17"/>
          <p:cNvSpPr txBox="1"/>
          <p:nvPr/>
        </p:nvSpPr>
        <p:spPr>
          <a:xfrm>
            <a:off x="6982968" y="5873472"/>
            <a:ext cx="20574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Tara Iyer</a:t>
            </a:r>
            <a:r>
              <a:rPr b="0" i="0" lang="en-US" sz="12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– Duke University, Winner of 2009 NCAA Team Championship, #350 WTA Ranking</a:t>
            </a:r>
            <a:endParaRPr b="1" i="0" sz="12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56" name="Google Shape;156;p17"/>
          <p:cNvSpPr txBox="1"/>
          <p:nvPr/>
        </p:nvSpPr>
        <p:spPr>
          <a:xfrm>
            <a:off x="2514599" y="3177249"/>
            <a:ext cx="41148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Frances Tiafoe</a:t>
            </a:r>
            <a:r>
              <a:rPr b="0" i="0" lang="en-US" sz="12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- Career High #29 ATP singles ranking, youngest American  male to win ATP Title since 2002 (Delray Beach, 2018),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2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QF 2019 Australian Open, 2020 Olympian</a:t>
            </a:r>
            <a:endParaRPr b="0" i="0" sz="12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57" name="Google Shape;157;p17"/>
          <p:cNvSpPr txBox="1"/>
          <p:nvPr/>
        </p:nvSpPr>
        <p:spPr>
          <a:xfrm>
            <a:off x="6816663" y="2785668"/>
            <a:ext cx="2308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Denis Kudla</a:t>
            </a:r>
            <a:r>
              <a:rPr b="0" i="0" lang="en-US" sz="12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– Career high #53 ATP Singles, reached Round of 16 Wimbledon 2015, 2016 Olympian</a:t>
            </a:r>
            <a:endParaRPr b="1" i="0" sz="12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58" name="Google Shape;158;p17"/>
          <p:cNvSpPr txBox="1"/>
          <p:nvPr/>
        </p:nvSpPr>
        <p:spPr>
          <a:xfrm>
            <a:off x="4534787" y="5873473"/>
            <a:ext cx="219681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Treat Huey</a:t>
            </a:r>
            <a:r>
              <a:rPr b="0" i="0" lang="en-US" sz="12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– UVA, 16 finals on the ATP World Tour, reached career-high doubles world ranking #18 in 2016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9" name="Google Shape;159;p17"/>
          <p:cNvPicPr preferRelativeResize="0"/>
          <p:nvPr/>
        </p:nvPicPr>
        <p:blipFill rotWithShape="1">
          <a:blip r:embed="rId4">
            <a:alphaModFix/>
          </a:blip>
          <a:srcRect b="0" l="4845" r="0" t="0"/>
          <a:stretch/>
        </p:blipFill>
        <p:spPr>
          <a:xfrm>
            <a:off x="2438400" y="4040372"/>
            <a:ext cx="1809917" cy="1801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7"/>
          <p:cNvPicPr preferRelativeResize="0"/>
          <p:nvPr/>
        </p:nvPicPr>
        <p:blipFill rotWithShape="1">
          <a:blip r:embed="rId5">
            <a:alphaModFix/>
          </a:blip>
          <a:srcRect b="0" l="13206" r="6222" t="0"/>
          <a:stretch/>
        </p:blipFill>
        <p:spPr>
          <a:xfrm>
            <a:off x="7162800" y="4038600"/>
            <a:ext cx="1801368" cy="1801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828033" y="4038600"/>
            <a:ext cx="1801368" cy="1801368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17"/>
          <p:cNvSpPr txBox="1"/>
          <p:nvPr/>
        </p:nvSpPr>
        <p:spPr>
          <a:xfrm>
            <a:off x="2362200" y="5873473"/>
            <a:ext cx="2172587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Luke Tercek</a:t>
            </a:r>
            <a:r>
              <a:rPr b="0" i="0" lang="en-US" sz="12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- Bowdoin College, Winner of 2016 NCAA DIII Team Championship, 2 time All-American </a:t>
            </a:r>
            <a:endParaRPr b="1" i="0" sz="1200" u="none" cap="none" strike="noStrik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63" name="Google Shape;163;p17"/>
          <p:cNvSpPr/>
          <p:nvPr/>
        </p:nvSpPr>
        <p:spPr>
          <a:xfrm>
            <a:off x="0" y="5712023"/>
            <a:ext cx="25146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b="1" i="0" lang="en-US" sz="12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Robin Montgomery</a:t>
            </a:r>
            <a:r>
              <a:rPr b="0" i="0" lang="en-US" sz="12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ITF World Ranking # 2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2021 US Open Juniors Singles and Doubles Champion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WTA 25K Las Vegas 2020 Champion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2019 Junior Orange Bowl Champion 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64" name="Google Shape;164;p1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0" y="4274913"/>
            <a:ext cx="2362202" cy="1328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092400" y="1136550"/>
            <a:ext cx="2931776" cy="1649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423375" y="1120025"/>
            <a:ext cx="2568224" cy="1444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2014-11-04T13:46:45Z</dcterms:created>
  <dc:creator>Anastasia Revzina</dc:creator>
</cp:coreProperties>
</file>