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4"/>
  </p:sldMasterIdLst>
  <p:notesMasterIdLst>
    <p:notesMasterId r:id="rId6"/>
  </p:notesMasterIdLst>
  <p:handoutMasterIdLst>
    <p:handoutMasterId r:id="rId7"/>
  </p:handoutMasterIdLst>
  <p:sldIdLst>
    <p:sldId id="528" r:id="rId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7" userDrawn="1">
          <p15:clr>
            <a:srgbClr val="A4A3A4"/>
          </p15:clr>
        </p15:guide>
        <p15:guide id="2" pos="240" userDrawn="1">
          <p15:clr>
            <a:srgbClr val="A4A3A4"/>
          </p15:clr>
        </p15:guide>
        <p15:guide id="4" pos="5515" userDrawn="1">
          <p15:clr>
            <a:srgbClr val="A4A3A4"/>
          </p15:clr>
        </p15:guide>
        <p15:guide id="9" pos="2880" userDrawn="1">
          <p15:clr>
            <a:srgbClr val="A4A3A4"/>
          </p15:clr>
        </p15:guide>
        <p15:guide id="10" orient="horz" pos="4080" userDrawn="1">
          <p15:clr>
            <a:srgbClr val="A4A3A4"/>
          </p15:clr>
        </p15:guide>
        <p15:guide id="12" orient="horz" pos="2976" userDrawn="1">
          <p15:clr>
            <a:srgbClr val="A4A3A4"/>
          </p15:clr>
        </p15:guide>
        <p15:guide id="13" orient="horz" pos="1920" userDrawn="1">
          <p15:clr>
            <a:srgbClr val="A4A3A4"/>
          </p15:clr>
        </p15:guide>
        <p15:guide id="14" pos="2803" userDrawn="1">
          <p15:clr>
            <a:srgbClr val="A4A3A4"/>
          </p15:clr>
        </p15:guide>
        <p15:guide id="15" pos="2951" userDrawn="1">
          <p15:clr>
            <a:srgbClr val="A4A3A4"/>
          </p15:clr>
        </p15:guide>
        <p15:guide id="16" orient="horz" pos="3472" userDrawn="1">
          <p15:clr>
            <a:srgbClr val="A4A3A4"/>
          </p15:clr>
        </p15:guide>
        <p15:guide id="17" orient="horz" pos="30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8B42"/>
    <a:srgbClr val="00244C"/>
    <a:srgbClr val="D9D9D9"/>
    <a:srgbClr val="F1F4F6"/>
    <a:srgbClr val="D7DDE2"/>
    <a:srgbClr val="358920"/>
    <a:srgbClr val="EF03E4"/>
    <a:srgbClr val="F2F4F6"/>
    <a:srgbClr val="BEC6CC"/>
    <a:srgbClr val="378B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9B2A3D-A3FE-4F4A-AE11-F0AA1AAF144C}" v="1" dt="2021-10-27T16:58:43.0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56" autoAdjust="0"/>
    <p:restoredTop sz="96621" autoAdjust="0"/>
  </p:normalViewPr>
  <p:slideViewPr>
    <p:cSldViewPr>
      <p:cViewPr varScale="1">
        <p:scale>
          <a:sx n="88" d="100"/>
          <a:sy n="88" d="100"/>
        </p:scale>
        <p:origin x="672" y="84"/>
      </p:cViewPr>
      <p:guideLst>
        <p:guide orient="horz" pos="1317"/>
        <p:guide pos="240"/>
        <p:guide pos="5515"/>
        <p:guide pos="2880"/>
        <p:guide orient="horz" pos="4080"/>
        <p:guide orient="horz" pos="2976"/>
        <p:guide orient="horz" pos="1920"/>
        <p:guide pos="2803"/>
        <p:guide pos="2951"/>
        <p:guide orient="horz" pos="3472"/>
        <p:guide orient="horz" pos="3061"/>
      </p:guideLst>
    </p:cSldViewPr>
  </p:slideViewPr>
  <p:outlineViewPr>
    <p:cViewPr>
      <p:scale>
        <a:sx n="33" d="100"/>
        <a:sy n="33" d="100"/>
      </p:scale>
      <p:origin x="0" y="692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-2616" y="-7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70" y="0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/>
          <a:lstStyle>
            <a:lvl1pPr algn="r">
              <a:defRPr sz="1200"/>
            </a:lvl1pPr>
          </a:lstStyle>
          <a:p>
            <a:fld id="{402AAB46-4908-4BF0-9F55-3E837C47B75A}" type="datetimeFigureOut">
              <a:rPr lang="en-US" smtClean="0"/>
              <a:pPr/>
              <a:t>10/28/2021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70" y="8772668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 anchor="b"/>
          <a:lstStyle>
            <a:lvl1pPr algn="r">
              <a:defRPr sz="1200"/>
            </a:lvl1pPr>
          </a:lstStyle>
          <a:p>
            <a:fld id="{C1C98933-CF05-4C52-AF06-44B256535B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70" y="0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/>
          <a:lstStyle>
            <a:lvl1pPr algn="r">
              <a:defRPr sz="1200"/>
            </a:lvl1pPr>
          </a:lstStyle>
          <a:p>
            <a:fld id="{74B85FF0-B2AB-486A-86AB-8CE4168A051C}" type="datetimeFigureOut">
              <a:rPr lang="en-US" smtClean="0"/>
              <a:pPr/>
              <a:t>10/28/2021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67" tIns="46234" rIns="92467" bIns="4623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67" tIns="46234" rIns="92467" bIns="462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70" y="8772668"/>
            <a:ext cx="3011699" cy="461804"/>
          </a:xfrm>
          <a:prstGeom prst="rect">
            <a:avLst/>
          </a:prstGeom>
        </p:spPr>
        <p:txBody>
          <a:bodyPr vert="horz" lIns="92467" tIns="46234" rIns="92467" bIns="46234" rtlCol="0" anchor="b"/>
          <a:lstStyle>
            <a:lvl1pPr algn="r">
              <a:defRPr sz="1200"/>
            </a:lvl1pPr>
          </a:lstStyle>
          <a:p>
            <a:fld id="{C631F1E4-E52F-4AE4-A733-33FCCC65B1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6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 shot of a computer&#10;&#10;Description automatically generated">
            <a:extLst>
              <a:ext uri="{FF2B5EF4-FFF2-40B4-BE49-F238E27FC236}">
                <a16:creationId xmlns:a16="http://schemas.microsoft.com/office/drawing/2014/main" id="{964B3AAB-A384-6D4D-BF49-8B4A3591B5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mputer, dark, sitting, table&#10;&#10;Description automatically generated">
            <a:extLst>
              <a:ext uri="{FF2B5EF4-FFF2-40B4-BE49-F238E27FC236}">
                <a16:creationId xmlns:a16="http://schemas.microsoft.com/office/drawing/2014/main" id="{EE721561-924C-3647-8725-7DEAA24B0B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6654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767610"/>
            <a:ext cx="7658100" cy="715962"/>
          </a:xfrm>
        </p:spPr>
        <p:txBody>
          <a:bodyPr>
            <a:noAutofit/>
          </a:bodyPr>
          <a:lstStyle>
            <a:lvl1pPr algn="l">
              <a:defRPr sz="3600" b="1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24" y="3044952"/>
            <a:ext cx="8302752" cy="2665476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B93E949-6F77-CB46-83FD-5FF33046A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5F877BB-95AD-6C44-8AAB-C3E4E002CB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1800" y="6535579"/>
            <a:ext cx="6172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1 Research Court, Suite 400, Rockville, MD 20850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(301) 337-3100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www.eccitsolutions.com</a:t>
            </a:r>
          </a:p>
        </p:txBody>
      </p:sp>
      <p:pic>
        <p:nvPicPr>
          <p:cNvPr id="16" name="Picture 15" descr="A picture containing ax, shirt&#10;&#10;Description automatically generated">
            <a:extLst>
              <a:ext uri="{FF2B5EF4-FFF2-40B4-BE49-F238E27FC236}">
                <a16:creationId xmlns:a16="http://schemas.microsoft.com/office/drawing/2014/main" id="{4F3C4F9A-80FA-3947-8DAD-2C3436291A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2" y="287930"/>
            <a:ext cx="834618" cy="121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mputer, dark, computer, sitting&#10;&#10;Description automatically generated">
            <a:extLst>
              <a:ext uri="{FF2B5EF4-FFF2-40B4-BE49-F238E27FC236}">
                <a16:creationId xmlns:a16="http://schemas.microsoft.com/office/drawing/2014/main" id="{EBADDA00-0705-034B-83EA-5918F74359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35254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B90718F-882A-0643-9FC0-E52965E23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B581DC7-880F-F645-967B-218DFFFDF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840" y="2198571"/>
            <a:ext cx="8302752" cy="678282"/>
          </a:xfrm>
        </p:spPr>
        <p:txBody>
          <a:bodyPr/>
          <a:lstStyle>
            <a:lvl1pPr marL="0" indent="0" algn="r">
              <a:buNone/>
              <a:defRPr sz="14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4A3B5C-36DD-1D48-8956-7A1FE951F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214500"/>
            <a:ext cx="8077200" cy="715962"/>
          </a:xfrm>
        </p:spPr>
        <p:txBody>
          <a:bodyPr>
            <a:noAutofit/>
          </a:bodyPr>
          <a:lstStyle>
            <a:lvl1pPr algn="ctr">
              <a:defRPr sz="3600" b="1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 descr="A picture containing ax, shirt&#10;&#10;Description automatically generated">
            <a:extLst>
              <a:ext uri="{FF2B5EF4-FFF2-40B4-BE49-F238E27FC236}">
                <a16:creationId xmlns:a16="http://schemas.microsoft.com/office/drawing/2014/main" id="{6A8D19A6-515A-1C47-AFFD-4FCCDD3316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53" y="268109"/>
            <a:ext cx="834618" cy="1215463"/>
          </a:xfrm>
          <a:prstGeom prst="rect">
            <a:avLst/>
          </a:prstGeom>
        </p:spPr>
      </p:pic>
      <p:sp>
        <p:nvSpPr>
          <p:cNvPr id="20" name="Rectangle 3">
            <a:extLst>
              <a:ext uri="{FF2B5EF4-FFF2-40B4-BE49-F238E27FC236}">
                <a16:creationId xmlns:a16="http://schemas.microsoft.com/office/drawing/2014/main" id="{E6C7F4DE-A229-5C40-BAAB-BD7991722D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1800" y="6535579"/>
            <a:ext cx="6172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1 Research Court, Suite 400, Rockville, MD 20850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(301) 337-3100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www.eccitsolutions.com</a:t>
            </a:r>
          </a:p>
        </p:txBody>
      </p:sp>
    </p:spTree>
    <p:extLst>
      <p:ext uri="{BB962C8B-B14F-4D97-AF65-F5344CB8AC3E}">
        <p14:creationId xmlns:p14="http://schemas.microsoft.com/office/powerpoint/2010/main" val="16265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mputer, photo, looking, sitting&#10;&#10;Description automatically generated">
            <a:extLst>
              <a:ext uri="{FF2B5EF4-FFF2-40B4-BE49-F238E27FC236}">
                <a16:creationId xmlns:a16="http://schemas.microsoft.com/office/drawing/2014/main" id="{9CFC52D2-DDA0-8F41-BCB7-4D058D6FAE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04A689D-4A56-A845-8EA0-10541CA1A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8184E0B-446D-1840-833C-C8B18D8BD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67610"/>
            <a:ext cx="7658100" cy="715962"/>
          </a:xfrm>
        </p:spPr>
        <p:txBody>
          <a:bodyPr>
            <a:noAutofit/>
          </a:bodyPr>
          <a:lstStyle>
            <a:lvl1pPr algn="l">
              <a:defRPr sz="3600" b="1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F98D35-6193-A548-A8F3-7DA81E9DA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3908680"/>
            <a:ext cx="8302752" cy="244766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5D468F3-2266-9747-B07C-759BEB74120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1800" y="6535579"/>
            <a:ext cx="6172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1 Research Court, Suite 400, Rockville, MD 20850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(301) 337-3100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www.eccitsolutions.com</a:t>
            </a:r>
          </a:p>
        </p:txBody>
      </p:sp>
      <p:pic>
        <p:nvPicPr>
          <p:cNvPr id="14" name="Picture 13" descr="A picture containing ax, shirt&#10;&#10;Description automatically generated">
            <a:extLst>
              <a:ext uri="{FF2B5EF4-FFF2-40B4-BE49-F238E27FC236}">
                <a16:creationId xmlns:a16="http://schemas.microsoft.com/office/drawing/2014/main" id="{89203562-76D2-0C4A-8E26-7D1A70CC58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2" y="287930"/>
            <a:ext cx="834618" cy="121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3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5FC8AFD-22D4-4D56-8875-D00CFAD71A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" y="210132"/>
            <a:ext cx="841837" cy="1328781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04A689D-4A56-A845-8EA0-10541CA1A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8184E0B-446D-1840-833C-C8B18D8BD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67610"/>
            <a:ext cx="7658100" cy="715962"/>
          </a:xfrm>
        </p:spPr>
        <p:txBody>
          <a:bodyPr>
            <a:noAutofit/>
          </a:bodyPr>
          <a:lstStyle>
            <a:lvl1pPr algn="l">
              <a:defRPr sz="3600" b="1" i="0" baseline="0">
                <a:solidFill>
                  <a:srgbClr val="2F8B42"/>
                </a:solidFill>
                <a:latin typeface="Roboto Slab" pitchFamily="2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F98D35-6193-A548-A8F3-7DA81E9DA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3908680"/>
            <a:ext cx="8302752" cy="244766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5D468F3-2266-9747-B07C-759BEB74120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1800" y="6535579"/>
            <a:ext cx="6172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1 Research Court, Suite 400, Rockville, MD 20850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(301) 337-3100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www.eccitsolutions.com</a:t>
            </a:r>
          </a:p>
        </p:txBody>
      </p:sp>
    </p:spTree>
    <p:extLst>
      <p:ext uri="{BB962C8B-B14F-4D97-AF65-F5344CB8AC3E}">
        <p14:creationId xmlns:p14="http://schemas.microsoft.com/office/powerpoint/2010/main" val="2477710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ark, computer, person, screen&#10;&#10;Description automatically generated">
            <a:extLst>
              <a:ext uri="{FF2B5EF4-FFF2-40B4-BE49-F238E27FC236}">
                <a16:creationId xmlns:a16="http://schemas.microsoft.com/office/drawing/2014/main" id="{716DB816-F71C-194F-8194-06282B8B9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A picture containing ax, shirt&#10;&#10;Description automatically generated">
            <a:extLst>
              <a:ext uri="{FF2B5EF4-FFF2-40B4-BE49-F238E27FC236}">
                <a16:creationId xmlns:a16="http://schemas.microsoft.com/office/drawing/2014/main" id="{8F409365-93E1-FF45-B425-B17B5271B8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82" y="287930"/>
            <a:ext cx="834618" cy="121546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0D8ECAF-6D58-F647-85D2-597544F20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C648B9D-2135-454A-B333-331A8575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344269"/>
            <a:ext cx="7658100" cy="715962"/>
          </a:xfrm>
        </p:spPr>
        <p:txBody>
          <a:bodyPr>
            <a:noAutofit/>
          </a:bodyPr>
          <a:lstStyle>
            <a:lvl1pPr algn="l">
              <a:defRPr sz="3600" b="1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8DD2E8E-D4D4-DB4D-B4BF-4F1D805DA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353264"/>
            <a:ext cx="3959352" cy="2447669"/>
          </a:xfrm>
        </p:spPr>
        <p:txBody>
          <a:bodyPr>
            <a:normAutofit/>
          </a:bodyPr>
          <a:lstStyle>
            <a:lvl1pPr marL="0" indent="0">
              <a:buNone/>
              <a:defRPr sz="1150" b="0" i="0">
                <a:solidFill>
                  <a:schemeClr val="bg1"/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038F76-9381-314B-8B12-A6C22A434FD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04801" y="921842"/>
            <a:ext cx="8302752" cy="581551"/>
          </a:xfrm>
        </p:spPr>
        <p:txBody>
          <a:bodyPr/>
          <a:lstStyle>
            <a:lvl1pPr marL="0" indent="0">
              <a:buNone/>
              <a:defRPr sz="1800" b="0" i="0">
                <a:solidFill>
                  <a:srgbClr val="2F8B42"/>
                </a:solidFill>
                <a:latin typeface="Roboto" pitchFamily="2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199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ark, sitting, person, computer&#10;&#10;Description automatically generated">
            <a:extLst>
              <a:ext uri="{FF2B5EF4-FFF2-40B4-BE49-F238E27FC236}">
                <a16:creationId xmlns:a16="http://schemas.microsoft.com/office/drawing/2014/main" id="{97D3337A-AA8A-1D46-91EF-A373D2B87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941231E-4941-FD4B-8DD5-F38446151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E32DAD5-EB37-FB43-8899-9262465C9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0" y="344269"/>
            <a:ext cx="3238501" cy="715962"/>
          </a:xfrm>
        </p:spPr>
        <p:txBody>
          <a:bodyPr>
            <a:noAutofit/>
          </a:bodyPr>
          <a:lstStyle>
            <a:lvl1pPr algn="l">
              <a:defRPr sz="3600" b="1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85ED609-8502-CD44-83DF-1B70BAF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0" y="1353264"/>
            <a:ext cx="3962400" cy="2447669"/>
          </a:xfrm>
        </p:spPr>
        <p:txBody>
          <a:bodyPr>
            <a:normAutofit/>
          </a:bodyPr>
          <a:lstStyle>
            <a:lvl1pPr marL="0" indent="0">
              <a:buNone/>
              <a:defRPr sz="1150" b="0" i="0">
                <a:solidFill>
                  <a:schemeClr val="bg1"/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68C8F31-F279-0D49-8CE7-84CF6C892E3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45151" y="921842"/>
            <a:ext cx="3962401" cy="581551"/>
          </a:xfrm>
        </p:spPr>
        <p:txBody>
          <a:bodyPr/>
          <a:lstStyle>
            <a:lvl1pPr marL="0" indent="0">
              <a:buNone/>
              <a:defRPr sz="1800" b="0" i="0">
                <a:solidFill>
                  <a:srgbClr val="2F8B42"/>
                </a:solidFill>
                <a:latin typeface="Roboto" pitchFamily="2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2pPr>
            <a:lvl3pPr>
              <a:defRPr sz="14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chemeClr val="bg1">
                    <a:lumMod val="85000"/>
                  </a:schemeClr>
                </a:solidFill>
                <a:latin typeface="Roboto Light" pitchFamily="2" charset="0"/>
                <a:ea typeface="Roboto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Picture 15" descr="A picture containing ax, shirt&#10;&#10;Description automatically generated">
            <a:extLst>
              <a:ext uri="{FF2B5EF4-FFF2-40B4-BE49-F238E27FC236}">
                <a16:creationId xmlns:a16="http://schemas.microsoft.com/office/drawing/2014/main" id="{AFA62950-C223-A346-8E1B-FB5557A599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2" y="287930"/>
            <a:ext cx="834618" cy="121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2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A3BB17C-1666-2F42-B47B-48FF9144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44C"/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1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5A28BF8-3CFA-CC4C-A8C8-1E9154909C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B7D37B0-C773-614E-AF8D-D3C32E3AB4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228600"/>
            <a:ext cx="301037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2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1698C0-E60E-B146-AE1B-B1679E366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44C"/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C96CCA1-2D0C-834D-8221-D5E4F4299F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43200" y="6345936"/>
            <a:ext cx="365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1 Research Court, Suite 400, Rockville, MD 20850</a:t>
            </a:r>
          </a:p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(301) 337-3100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eccitsolutions.com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E442A0-7905-6B4C-8B6D-4548038BDD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6211825"/>
            <a:ext cx="2438400" cy="4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2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08C5B14-F3F5-3D40-B293-2F357358C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44C"/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A026D3D-5771-834A-890A-45FC5C8372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43200" y="6345936"/>
            <a:ext cx="365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1 Research Court, Suite 400, Rockville, MD 20850</a:t>
            </a:r>
          </a:p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(301) 337-3100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eccitsolutions.com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331731-3E95-4846-BA41-E7EC2CA746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6211825"/>
            <a:ext cx="2438400" cy="4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6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C71FF31-AC36-1B44-8486-E8493612B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A251696-3EAE-184B-91A0-D37DAE44F81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43200" y="6345936"/>
            <a:ext cx="365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1 Research Court, Suite 400, Rockville, MD 20850</a:t>
            </a:r>
          </a:p>
          <a:p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(301) 337-3100 </a:t>
            </a:r>
            <a:r>
              <a:rPr lang="en-US" sz="1000" kern="1400" baseline="0" dirty="0">
                <a:solidFill>
                  <a:srgbClr val="BEC6CC"/>
                </a:solidFill>
              </a:rPr>
              <a:t>·</a:t>
            </a:r>
            <a:r>
              <a:rPr lang="en-US" sz="1000" kern="1400" baseline="0" dirty="0">
                <a:solidFill>
                  <a:srgbClr val="BEC6CC"/>
                </a:solidFill>
                <a:latin typeface="Helvetica" pitchFamily="2" charset="0"/>
                <a:ea typeface="Roboto Medium" pitchFamily="2" charset="0"/>
                <a:cs typeface="Times New Roman" pitchFamily="18" charset="0"/>
              </a:rPr>
              <a:t> eccitsolutions.com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F146C5A9-2324-CE4A-8E7A-741B99D93F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6211825"/>
            <a:ext cx="2438400" cy="4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0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B708DA-502A-6F4C-A1F3-2CD845370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6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9534647C-E329-8545-A8CF-C59B3DF0B1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9" y="5105399"/>
            <a:ext cx="1752601" cy="17526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26A1C2-5289-8A43-84B9-A30E37C48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B849FA3-AF33-D143-B3D2-A603EF762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AACEA9-2AE7-40ED-B974-12E8F319DC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02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8" r:id="rId5"/>
    <p:sldLayoutId id="2147483682" r:id="rId6"/>
    <p:sldLayoutId id="2147483680" r:id="rId7"/>
    <p:sldLayoutId id="2147483681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i="0" kern="1200" baseline="0">
          <a:solidFill>
            <a:schemeClr val="tx1"/>
          </a:solidFill>
          <a:latin typeface="Roboto Slab" pitchFamily="2" charset="0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800" b="0" i="0" kern="1200" baseline="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b="0" i="0" kern="1200">
          <a:solidFill>
            <a:schemeClr val="tx1"/>
          </a:solidFill>
          <a:latin typeface="Roboto Light" pitchFamily="2" charset="0"/>
          <a:ea typeface="Roboto Light" pitchFamily="2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hyperlink" Target="http://www.binarylabsllc.com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narynetworksllc.com/" TargetMode="External"/><Relationship Id="rId5" Type="http://schemas.openxmlformats.org/officeDocument/2006/relationships/hyperlink" Target="http://www.binaryshieldllc.com/" TargetMode="External"/><Relationship Id="rId4" Type="http://schemas.openxmlformats.org/officeDocument/2006/relationships/hyperlink" Target="http://www.binarydecisionsll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48A568F8-861A-47C6-9343-35B48A36F3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9" t="58160" r="49437" b="35474"/>
          <a:stretch/>
        </p:blipFill>
        <p:spPr>
          <a:xfrm>
            <a:off x="5867400" y="4865943"/>
            <a:ext cx="2971800" cy="4365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CA3A34-8E86-3544-A642-0631E2E3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- Binary</a:t>
            </a:r>
          </a:p>
        </p:txBody>
      </p:sp>
      <p:sp>
        <p:nvSpPr>
          <p:cNvPr id="71" name="Slide Number Placeholder 3">
            <a:extLst>
              <a:ext uri="{FF2B5EF4-FFF2-40B4-BE49-F238E27FC236}">
                <a16:creationId xmlns:a16="http://schemas.microsoft.com/office/drawing/2014/main" id="{C6606BCE-BB07-D64D-B07B-03A46DA37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E6C8D6-DA85-5344-B38B-183E9A68BC4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3E251E91-E098-4215-9384-73B9829523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3" t="69190" r="-52" b="24444"/>
          <a:stretch/>
        </p:blipFill>
        <p:spPr>
          <a:xfrm>
            <a:off x="304800" y="4837084"/>
            <a:ext cx="2895599" cy="436562"/>
          </a:xfrm>
          <a:prstGeom prst="rect">
            <a:avLst/>
          </a:prstGeom>
        </p:spPr>
      </p:pic>
      <p:pic>
        <p:nvPicPr>
          <p:cNvPr id="27" name="Picture 26" descr="Text&#10;&#10;Description automatically generated with medium confidence">
            <a:extLst>
              <a:ext uri="{FF2B5EF4-FFF2-40B4-BE49-F238E27FC236}">
                <a16:creationId xmlns:a16="http://schemas.microsoft.com/office/drawing/2014/main" id="{21C2016F-EE37-4457-A6E8-C5A96E50C4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5" t="81051" r="14025" b="11693"/>
          <a:stretch/>
        </p:blipFill>
        <p:spPr>
          <a:xfrm>
            <a:off x="3352800" y="4840962"/>
            <a:ext cx="2362199" cy="497597"/>
          </a:xfrm>
          <a:prstGeom prst="rect">
            <a:avLst/>
          </a:prstGeom>
        </p:spPr>
      </p:pic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41B834D2-5A91-48FC-A2B4-539A977775D4}"/>
              </a:ext>
            </a:extLst>
          </p:cNvPr>
          <p:cNvCxnSpPr>
            <a:cxnSpLocks/>
            <a:stCxn id="14" idx="2"/>
            <a:endCxn id="27" idx="0"/>
          </p:cNvCxnSpPr>
          <p:nvPr/>
        </p:nvCxnSpPr>
        <p:spPr>
          <a:xfrm rot="5400000">
            <a:off x="4282632" y="4539235"/>
            <a:ext cx="552996" cy="50459"/>
          </a:xfrm>
          <a:prstGeom prst="bentConnector3">
            <a:avLst/>
          </a:prstGeom>
          <a:ln w="19050">
            <a:solidFill>
              <a:srgbClr val="002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046D451E-B048-43CB-A2BD-67587E0EF969}"/>
              </a:ext>
            </a:extLst>
          </p:cNvPr>
          <p:cNvCxnSpPr>
            <a:cxnSpLocks/>
            <a:stCxn id="14" idx="2"/>
          </p:cNvCxnSpPr>
          <p:nvPr/>
        </p:nvCxnSpPr>
        <p:spPr>
          <a:xfrm rot="16200000" flipH="1">
            <a:off x="5682584" y="3189740"/>
            <a:ext cx="550174" cy="2746625"/>
          </a:xfrm>
          <a:prstGeom prst="bentConnector3">
            <a:avLst/>
          </a:prstGeom>
          <a:ln w="19050">
            <a:solidFill>
              <a:srgbClr val="002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D7F40DC-445E-4DFB-8FC2-D139E9D5613D}"/>
              </a:ext>
            </a:extLst>
          </p:cNvPr>
          <p:cNvSpPr txBox="1"/>
          <p:nvPr/>
        </p:nvSpPr>
        <p:spPr>
          <a:xfrm>
            <a:off x="6018963" y="5169391"/>
            <a:ext cx="27407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(Future) Business Analytics</a:t>
            </a:r>
          </a:p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  <a:hlinkClick r:id="rId4"/>
              </a:rPr>
              <a:t>www.binaryresponsellc.com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416663-4C87-404E-9B62-6029A82EAB22}"/>
              </a:ext>
            </a:extLst>
          </p:cNvPr>
          <p:cNvSpPr txBox="1"/>
          <p:nvPr/>
        </p:nvSpPr>
        <p:spPr>
          <a:xfrm>
            <a:off x="3199278" y="5161002"/>
            <a:ext cx="29794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Cyber Prevention and Remediation</a:t>
            </a:r>
          </a:p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  <a:hlinkClick r:id="rId5"/>
              </a:rPr>
              <a:t>www.binaryshieldllc.com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74D736A-EE3C-4087-8CA9-A730F5933C72}"/>
              </a:ext>
            </a:extLst>
          </p:cNvPr>
          <p:cNvSpPr txBox="1"/>
          <p:nvPr/>
        </p:nvSpPr>
        <p:spPr>
          <a:xfrm>
            <a:off x="391886" y="5161002"/>
            <a:ext cx="2767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Managed Services and Infrastructure Consulting</a:t>
            </a:r>
          </a:p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  <a:hlinkClick r:id="rId6"/>
              </a:rPr>
              <a:t>www.binarynetworksllc.com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069FAB-107F-4C6F-BDDF-8B90A8156053}"/>
              </a:ext>
            </a:extLst>
          </p:cNvPr>
          <p:cNvSpPr txBox="1"/>
          <p:nvPr/>
        </p:nvSpPr>
        <p:spPr>
          <a:xfrm>
            <a:off x="3200399" y="3887856"/>
            <a:ext cx="2767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Entity Group Name</a:t>
            </a:r>
          </a:p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  <a:hlinkClick r:id="rId7"/>
              </a:rPr>
              <a:t>www.binarylabllc.com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8162E9E-3A53-47A1-84D8-405BEFB394B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" t="32222" r="75800" b="52223"/>
          <a:stretch/>
        </p:blipFill>
        <p:spPr>
          <a:xfrm>
            <a:off x="3746049" y="2819118"/>
            <a:ext cx="167618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30993"/>
      </p:ext>
    </p:extLst>
  </p:cSld>
  <p:clrMapOvr>
    <a:masterClrMapping/>
  </p:clrMapOvr>
</p:sld>
</file>

<file path=ppt/theme/theme1.xml><?xml version="1.0" encoding="utf-8"?>
<a:theme xmlns:a="http://schemas.openxmlformats.org/drawingml/2006/main" name="SD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65D6AB96B55F42A2117FE58A9BBCB9" ma:contentTypeVersion="13" ma:contentTypeDescription="Create a new document." ma:contentTypeScope="" ma:versionID="f5a355acfa29f875ea0b23daacc339e3">
  <xsd:schema xmlns:xsd="http://www.w3.org/2001/XMLSchema" xmlns:xs="http://www.w3.org/2001/XMLSchema" xmlns:p="http://schemas.microsoft.com/office/2006/metadata/properties" xmlns:ns3="fb2bd9ac-1db1-4eb1-8bfa-1d8b89c91408" xmlns:ns4="877e32c9-6ca0-4206-ad62-bd5e6a4cad03" targetNamespace="http://schemas.microsoft.com/office/2006/metadata/properties" ma:root="true" ma:fieldsID="537c0377a991e8903c3a75ba8df7bf23" ns3:_="" ns4:_="">
    <xsd:import namespace="fb2bd9ac-1db1-4eb1-8bfa-1d8b89c91408"/>
    <xsd:import namespace="877e32c9-6ca0-4206-ad62-bd5e6a4cad0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d9ac-1db1-4eb1-8bfa-1d8b89c914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7e32c9-6ca0-4206-ad62-bd5e6a4cad0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C9BB90-2C77-4C11-BB3A-1DC19BF4AD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2bd9ac-1db1-4eb1-8bfa-1d8b89c91408"/>
    <ds:schemaRef ds:uri="877e32c9-6ca0-4206-ad62-bd5e6a4cad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420DB-38EA-47EF-9417-7DB3EBAA4B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D8876A-0E24-4C1A-84F7-65EE14525011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terms/"/>
    <ds:schemaRef ds:uri="fb2bd9ac-1db1-4eb1-8bfa-1d8b89c91408"/>
    <ds:schemaRef ds:uri="http://schemas.microsoft.com/office/2006/documentManagement/types"/>
    <ds:schemaRef ds:uri="877e32c9-6ca0-4206-ad62-bd5e6a4cad0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29153</TotalTime>
  <Words>41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Helvetica</vt:lpstr>
      <vt:lpstr>Roboto</vt:lpstr>
      <vt:lpstr>Roboto Light</vt:lpstr>
      <vt:lpstr>Roboto Slab</vt:lpstr>
      <vt:lpstr>SD Theme</vt:lpstr>
      <vt:lpstr>Naming - Binary</vt:lpstr>
    </vt:vector>
  </TitlesOfParts>
  <Company>Schneider Downs &amp; Co.,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Ohio’s Treatment of Software</dc:title>
  <dc:creator>William F. Vohsing</dc:creator>
  <cp:lastModifiedBy>Eric Cohen</cp:lastModifiedBy>
  <cp:revision>1065</cp:revision>
  <cp:lastPrinted>2021-10-26T15:39:41Z</cp:lastPrinted>
  <dcterms:created xsi:type="dcterms:W3CDTF">2014-08-21T19:13:46Z</dcterms:created>
  <dcterms:modified xsi:type="dcterms:W3CDTF">2021-10-28T16:20:04Z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0x010100E665D6AB96B55F42A2117FE58A9BBCB9</vt:lpwstr>
  </property>
</Properties>
</file>