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7" r:id="rId4"/>
    <p:sldId id="265" r:id="rId5"/>
    <p:sldId id="259" r:id="rId6"/>
    <p:sldId id="260" r:id="rId7"/>
    <p:sldId id="269" r:id="rId8"/>
    <p:sldId id="271" r:id="rId9"/>
    <p:sldId id="273" r:id="rId10"/>
    <p:sldId id="256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tsy Bowers" initials="BB" lastIdx="1" clrIdx="0">
    <p:extLst>
      <p:ext uri="{19B8F6BF-5375-455C-9EA6-DF929625EA0E}">
        <p15:presenceInfo xmlns:p15="http://schemas.microsoft.com/office/powerpoint/2012/main" userId="Betsy Bower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228" y="5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B697-4F50-4E56-9E75-D70FDBE5A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A7F4C-4629-4235-A2FE-BA69770A2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E3167-0A42-415A-BA24-11664B3C1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C0770-7537-472D-BE83-E1115B56F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F6487-1B49-4E1F-960A-F3F0C5D06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4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65468-D0FD-4C2E-9758-8A837B2C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52317-0C0D-4610-A65C-429BBB3B6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80E5C-EE23-4847-B80C-E77001D0D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EB34D-E458-4ACD-910B-1A7D2E88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1B5F8-5F5D-45DE-A806-1A8B7D302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88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1B0E5-B464-4BF7-B437-1555F0CFD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BCEF0-D0D7-4E3B-96AE-6309DFD38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2CDC3-82D4-413C-AD52-7E956BE33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A830E-BA31-48C5-974E-14BC3A58F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A3BA-5895-45CF-A97F-A31FB961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2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D8CD-F761-48B9-89A2-FD44BF88E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0C17C-9B22-43FD-B050-3DD811D08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B3803-BF72-44E9-97B0-C4F9FABAE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1A8BA-9EFA-453F-B062-3AAD52D05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02ADA-E4CD-4AF5-8992-B25BE8E0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DEC62-F8EF-4853-AD36-EDD02EF15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93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E4C85-7769-4357-A016-693BB4BFE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0C77A-A64D-41C2-8982-443749546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5DA3D-0824-4A83-8BAF-8D0A85320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1854B-0123-42BB-8B52-9E23A577E3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919E34-238F-4CCD-9D87-6EDC57485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AAF99-F87F-4A56-9950-1A6BDA521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0D94BD-CC88-4D18-8A51-2A3EE770A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2E8980-A0A9-491F-A775-059B72D87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5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9F4C2-4324-4E36-A768-157E5CD2C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AA6096-DC8D-4346-A91A-849AF61F4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D889-B3C8-4843-8377-00582D3A0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85FBF-73FF-4439-BE84-818D1BC9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55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D9F114-553F-4092-BE87-246E212D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65F992-23CB-435D-BF32-4058555AE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39E71-ABF1-4566-8C93-8FDCF7F4C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12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71E4-EA0F-4C34-AC2A-0D772807F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D512-3904-4EB0-87D0-D631AAD82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7CD6E-DD63-463C-89FE-234106774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2DD1F-19CE-495D-B836-13E22C6B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0B6EE-9E1D-4084-9D72-F0082706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8E436-B3C3-4CFD-B515-C328CC51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8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805DD-25C4-4C33-94E3-1BD03124B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7F0A57-B111-4C33-8BF8-9E1F8612D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993D5-6322-4705-AA4E-DDFB20271C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AFC86-6B21-420A-9DAF-308EC6051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9996C-570A-4FAE-B78A-3363E2BBF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6C30DB-AAE6-48FC-809C-2FB608186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5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EAA46-4605-4172-A720-7631CDC1B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248EC8-E3E1-421B-B9D0-56EEDEA9F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42A9F-D765-4B3D-8A64-4E2B146F0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AF613-DD8C-4DBE-BA87-92CBF3E4B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68643-AADE-4BF7-B6E3-4772A236B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45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719891-E366-482C-B278-2220EDCEF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B56AD-FFFA-482B-9C7D-AF5A0960D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8C096-6FE0-477B-B7E5-99A63961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7EC96-F33A-4C27-94E7-CC74D0BC3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EAD3C-9E24-4037-A98B-F10AD311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2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7E2B75-E6F9-4DA2-954A-42C42C50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529D6-1756-41DB-AD16-C7B540BBA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C4422-4E15-4EC4-B82D-EE716DA64F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F9D89-566B-4D28-9156-3732E7778C29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D7081-5938-40E7-B918-192140B1F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60A2D-D0A2-448F-BF8D-5B7329AA6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BFED6-0842-40E2-9B3A-BFCB5054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9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hyperlink" Target="https://www.ebay.com/itm/254597260286?chn=ps&amp;norover=1&amp;mkevt=1&amp;mkrid=711-117182-37290-0&amp;mkcid=2&amp;itemid=254597260286&amp;targetid=1068323861750&amp;device=c&amp;mktype=pla&amp;googleloc=9007830&amp;poi=&amp;campaignid=11614424777&amp;mkgroupid=118874170051&amp;rlsatarget=pla-1068323861750&amp;abcId=9300456&amp;merchantid=101557299&amp;gclid=EAIaIQobChMIsKDcuv2P7wIVBovICh0FQQVUEAQYBiABEgJv8vD_BwE" TargetMode="External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AC9DF65-3088-4E0F-BF2F-C781780296A1}"/>
              </a:ext>
            </a:extLst>
          </p:cNvPr>
          <p:cNvSpPr txBox="1">
            <a:spLocks/>
          </p:cNvSpPr>
          <p:nvPr/>
        </p:nvSpPr>
        <p:spPr>
          <a:xfrm>
            <a:off x="8180552" y="3466630"/>
            <a:ext cx="2876550" cy="577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Bathtub Insert</a:t>
            </a:r>
          </a:p>
        </p:txBody>
      </p:sp>
      <p:pic>
        <p:nvPicPr>
          <p:cNvPr id="8201" name="Picture 9" descr="Nine Block EPS Pallet EPSP-1210 | Joseph Optima &amp; Co. Limited">
            <a:extLst>
              <a:ext uri="{FF2B5EF4-FFF2-40B4-BE49-F238E27FC236}">
                <a16:creationId xmlns:a16="http://schemas.microsoft.com/office/drawing/2014/main" id="{8D8A6B4E-19AF-499F-8B28-350B9F57B5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" t="10818" r="4790" b="11918"/>
          <a:stretch/>
        </p:blipFill>
        <p:spPr bwMode="auto">
          <a:xfrm>
            <a:off x="738131" y="3973397"/>
            <a:ext cx="2817632" cy="246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Decopro | Source of High-Quality Building &amp; Construction Materials »  Decofoam Mouldings">
            <a:extLst>
              <a:ext uri="{FF2B5EF4-FFF2-40B4-BE49-F238E27FC236}">
                <a16:creationId xmlns:a16="http://schemas.microsoft.com/office/drawing/2014/main" id="{936D6006-E960-4905-B03D-2809B7EFE6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" t="6685" r="7346" b="6510"/>
          <a:stretch/>
        </p:blipFill>
        <p:spPr bwMode="auto">
          <a:xfrm>
            <a:off x="3953812" y="4070707"/>
            <a:ext cx="2955546" cy="219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C42EB32-42DA-45C1-967C-7CE00E04C1F1}"/>
              </a:ext>
            </a:extLst>
          </p:cNvPr>
          <p:cNvSpPr txBox="1">
            <a:spLocks/>
          </p:cNvSpPr>
          <p:nvPr/>
        </p:nvSpPr>
        <p:spPr>
          <a:xfrm>
            <a:off x="4350005" y="3493315"/>
            <a:ext cx="2876550" cy="577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Crown Molding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CA1282-B0B6-423C-92D1-156BCFF2F257}"/>
              </a:ext>
            </a:extLst>
          </p:cNvPr>
          <p:cNvSpPr txBox="1">
            <a:spLocks/>
          </p:cNvSpPr>
          <p:nvPr/>
        </p:nvSpPr>
        <p:spPr>
          <a:xfrm>
            <a:off x="800593" y="3557750"/>
            <a:ext cx="2876550" cy="415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Pallets</a:t>
            </a:r>
          </a:p>
        </p:txBody>
      </p:sp>
      <p:pic>
        <p:nvPicPr>
          <p:cNvPr id="8205" name="Picture 13" descr="Custom Molded Expanded Polystyrene (EPS) Manufacturers and Suppliers in the  USA">
            <a:extLst>
              <a:ext uri="{FF2B5EF4-FFF2-40B4-BE49-F238E27FC236}">
                <a16:creationId xmlns:a16="http://schemas.microsoft.com/office/drawing/2014/main" id="{EB5F8631-6BF6-4B85-8700-7AA29C3285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6" t="12825" r="9977" b="19560"/>
          <a:stretch/>
        </p:blipFill>
        <p:spPr bwMode="auto">
          <a:xfrm>
            <a:off x="8531258" y="984156"/>
            <a:ext cx="3028164" cy="23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7552A175-D476-4556-9E25-2121457FBEAE}"/>
              </a:ext>
            </a:extLst>
          </p:cNvPr>
          <p:cNvSpPr txBox="1">
            <a:spLocks/>
          </p:cNvSpPr>
          <p:nvPr/>
        </p:nvSpPr>
        <p:spPr>
          <a:xfrm>
            <a:off x="8607065" y="365124"/>
            <a:ext cx="2876550" cy="582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Home Improvement Cushioning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1ABEE98-E445-4AEF-9F6D-9C49FEE2307E}"/>
              </a:ext>
            </a:extLst>
          </p:cNvPr>
          <p:cNvSpPr txBox="1">
            <a:spLocks/>
          </p:cNvSpPr>
          <p:nvPr/>
        </p:nvSpPr>
        <p:spPr>
          <a:xfrm>
            <a:off x="4766919" y="251273"/>
            <a:ext cx="2876550" cy="582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Bean Bag Filler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901E1E0-489A-4AC6-B175-2F8249085371}"/>
              </a:ext>
            </a:extLst>
          </p:cNvPr>
          <p:cNvSpPr txBox="1">
            <a:spLocks/>
          </p:cNvSpPr>
          <p:nvPr/>
        </p:nvSpPr>
        <p:spPr>
          <a:xfrm>
            <a:off x="688714" y="365124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Produce Shipping Containers</a:t>
            </a:r>
          </a:p>
        </p:txBody>
      </p:sp>
      <p:pic>
        <p:nvPicPr>
          <p:cNvPr id="18" name="Picture 4" descr="EPS packaging is a recyclable material that can extend the shelf life of  grapes | Recycling EPS">
            <a:extLst>
              <a:ext uri="{FF2B5EF4-FFF2-40B4-BE49-F238E27FC236}">
                <a16:creationId xmlns:a16="http://schemas.microsoft.com/office/drawing/2014/main" id="{2F3CD16A-87F3-4362-81CF-8B07C274E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" t="10858" r="6250" b="-1117"/>
          <a:stretch/>
        </p:blipFill>
        <p:spPr bwMode="auto">
          <a:xfrm>
            <a:off x="688714" y="865961"/>
            <a:ext cx="3428833" cy="247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indoor, vessel, water basin&#10;&#10;Description automatically generated">
            <a:extLst>
              <a:ext uri="{FF2B5EF4-FFF2-40B4-BE49-F238E27FC236}">
                <a16:creationId xmlns:a16="http://schemas.microsoft.com/office/drawing/2014/main" id="{ABEC493A-2EC0-42E6-A3EC-366343644D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00" y="4044204"/>
            <a:ext cx="3063202" cy="2391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D8F2E-3929-471E-BE4B-D86E2B3429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012" y="865961"/>
            <a:ext cx="2787976" cy="227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95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FBA46-91FD-4761-9D3E-012092EFF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154" y="250397"/>
            <a:ext cx="3238623" cy="851702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Aquaponic Raft Systems</a:t>
            </a:r>
            <a:br>
              <a:rPr lang="en-US" sz="2400" dirty="0"/>
            </a:br>
            <a:r>
              <a:rPr lang="en-US" sz="1300" dirty="0"/>
              <a:t>18 crops/</a:t>
            </a:r>
            <a:r>
              <a:rPr lang="en-US" sz="1300" dirty="0" err="1"/>
              <a:t>yr</a:t>
            </a:r>
            <a:r>
              <a:rPr lang="en-US" sz="1300" dirty="0"/>
              <a:t> vs. 5 crops/</a:t>
            </a:r>
            <a:r>
              <a:rPr lang="en-US" sz="1300" dirty="0" err="1"/>
              <a:t>yr</a:t>
            </a:r>
            <a:r>
              <a:rPr lang="en-US" sz="1300" dirty="0"/>
              <a:t> in soil</a:t>
            </a:r>
          </a:p>
        </p:txBody>
      </p:sp>
      <p:pic>
        <p:nvPicPr>
          <p:cNvPr id="9218" name="Picture 2" descr="Growasis Ground Level Modular Raft Systems | The Aquaponic Source">
            <a:extLst>
              <a:ext uri="{FF2B5EF4-FFF2-40B4-BE49-F238E27FC236}">
                <a16:creationId xmlns:a16="http://schemas.microsoft.com/office/drawing/2014/main" id="{9753AC2A-F52B-4303-8B0F-AB771440D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4" t="29865" r="39039" b="12401"/>
          <a:stretch/>
        </p:blipFill>
        <p:spPr bwMode="auto">
          <a:xfrm>
            <a:off x="1649798" y="1209264"/>
            <a:ext cx="2121408" cy="21263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olystyrene beehive Langstroth complete">
            <a:extLst>
              <a:ext uri="{FF2B5EF4-FFF2-40B4-BE49-F238E27FC236}">
                <a16:creationId xmlns:a16="http://schemas.microsoft.com/office/drawing/2014/main" id="{E51E995C-ABB5-4C05-9B4E-98F9BE582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900" y="1111702"/>
            <a:ext cx="2357700" cy="222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5D78BA7-D91A-430F-8A6D-6F6F4EAE2F7D}"/>
              </a:ext>
            </a:extLst>
          </p:cNvPr>
          <p:cNvSpPr txBox="1">
            <a:spLocks/>
          </p:cNvSpPr>
          <p:nvPr/>
        </p:nvSpPr>
        <p:spPr>
          <a:xfrm>
            <a:off x="5109437" y="271708"/>
            <a:ext cx="1730805" cy="1012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dirty="0"/>
              <a:t>Bee Keeper</a:t>
            </a:r>
            <a:br>
              <a:rPr lang="en-US" dirty="0"/>
            </a:br>
            <a:endParaRPr lang="en-US" sz="13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42D9A00-864C-40AD-B536-04AA16BD965D}"/>
              </a:ext>
            </a:extLst>
          </p:cNvPr>
          <p:cNvSpPr txBox="1">
            <a:spLocks/>
          </p:cNvSpPr>
          <p:nvPr/>
        </p:nvSpPr>
        <p:spPr>
          <a:xfrm>
            <a:off x="8661559" y="365125"/>
            <a:ext cx="2223881" cy="890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Furniture Design</a:t>
            </a:r>
          </a:p>
        </p:txBody>
      </p:sp>
      <p:pic>
        <p:nvPicPr>
          <p:cNvPr id="8" name="Picture 2" descr="Pin on FF &amp; E">
            <a:extLst>
              <a:ext uri="{FF2B5EF4-FFF2-40B4-BE49-F238E27FC236}">
                <a16:creationId xmlns:a16="http://schemas.microsoft.com/office/drawing/2014/main" id="{B02604AE-031D-413F-A938-B2E1E6EA0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7" r="12103"/>
          <a:stretch/>
        </p:blipFill>
        <p:spPr bwMode="auto">
          <a:xfrm>
            <a:off x="8730382" y="1183180"/>
            <a:ext cx="2121408" cy="21524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G.Q.F. 1602N Hova-Bator Chicken &amp; Duck Egg Incubator Review">
            <a:extLst>
              <a:ext uri="{FF2B5EF4-FFF2-40B4-BE49-F238E27FC236}">
                <a16:creationId xmlns:a16="http://schemas.microsoft.com/office/drawing/2014/main" id="{C706FB6E-C54C-4D3F-B36B-050DC7B00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886" y="3985499"/>
            <a:ext cx="2527554" cy="252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03EF97-889B-4772-A6AD-B70BCEA5F7FB}"/>
              </a:ext>
            </a:extLst>
          </p:cNvPr>
          <p:cNvSpPr txBox="1">
            <a:spLocks/>
          </p:cNvSpPr>
          <p:nvPr/>
        </p:nvSpPr>
        <p:spPr>
          <a:xfrm>
            <a:off x="8661559" y="3775311"/>
            <a:ext cx="2223881" cy="68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dirty="0"/>
              <a:t>Egg Incubator</a:t>
            </a:r>
            <a:br>
              <a:rPr lang="en-US" dirty="0"/>
            </a:br>
            <a:endParaRPr lang="en-US" sz="13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5F3CF08-362B-418D-8B48-DB35E6CAD205}"/>
              </a:ext>
            </a:extLst>
          </p:cNvPr>
          <p:cNvSpPr txBox="1">
            <a:spLocks/>
          </p:cNvSpPr>
          <p:nvPr/>
        </p:nvSpPr>
        <p:spPr>
          <a:xfrm>
            <a:off x="1891479" y="3705426"/>
            <a:ext cx="1505971" cy="382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Car Seat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B81BDCF-FEF4-47D7-AA4C-9C2267CEDC27}"/>
              </a:ext>
            </a:extLst>
          </p:cNvPr>
          <p:cNvSpPr txBox="1">
            <a:spLocks/>
          </p:cNvSpPr>
          <p:nvPr/>
        </p:nvSpPr>
        <p:spPr>
          <a:xfrm>
            <a:off x="4578128" y="3424662"/>
            <a:ext cx="3627922" cy="750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Geofoam Civil Engineering</a:t>
            </a:r>
          </a:p>
        </p:txBody>
      </p:sp>
      <p:pic>
        <p:nvPicPr>
          <p:cNvPr id="13" name="Picture 2" descr="Primo Viaggio Convertible Kinetic Car Seat – Agio Baby">
            <a:extLst>
              <a:ext uri="{FF2B5EF4-FFF2-40B4-BE49-F238E27FC236}">
                <a16:creationId xmlns:a16="http://schemas.microsoft.com/office/drawing/2014/main" id="{B459E4C8-D838-40FF-AF14-CC3D9E12D6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2" r="39493"/>
          <a:stretch/>
        </p:blipFill>
        <p:spPr bwMode="auto">
          <a:xfrm>
            <a:off x="1536740" y="4126683"/>
            <a:ext cx="1786838" cy="249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8 Geofoam Construction ideas | construction, slope stabilization, building  systems">
            <a:extLst>
              <a:ext uri="{FF2B5EF4-FFF2-40B4-BE49-F238E27FC236}">
                <a16:creationId xmlns:a16="http://schemas.microsoft.com/office/drawing/2014/main" id="{4874FF9F-8415-427E-8232-CDC1F1F1F6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9" r="38432" b="11200"/>
          <a:stretch/>
        </p:blipFill>
        <p:spPr bwMode="auto">
          <a:xfrm>
            <a:off x="4981928" y="4332801"/>
            <a:ext cx="2121408" cy="208248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63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5D78BA7-D91A-430F-8A6D-6F6F4EAE2F7D}"/>
              </a:ext>
            </a:extLst>
          </p:cNvPr>
          <p:cNvSpPr txBox="1">
            <a:spLocks/>
          </p:cNvSpPr>
          <p:nvPr/>
        </p:nvSpPr>
        <p:spPr>
          <a:xfrm>
            <a:off x="542051" y="3429000"/>
            <a:ext cx="3238623" cy="709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White Goods Packaging Protection</a:t>
            </a:r>
          </a:p>
        </p:txBody>
      </p:sp>
      <p:pic>
        <p:nvPicPr>
          <p:cNvPr id="12296" name="Picture 8" descr="packaging white goods washing machine refrigerator tumble dryer">
            <a:extLst>
              <a:ext uri="{FF2B5EF4-FFF2-40B4-BE49-F238E27FC236}">
                <a16:creationId xmlns:a16="http://schemas.microsoft.com/office/drawing/2014/main" id="{60ECE014-460E-4CBD-A4A3-5812A722A3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3" t="5703" r="35475" b="3165"/>
          <a:stretch/>
        </p:blipFill>
        <p:spPr bwMode="auto">
          <a:xfrm>
            <a:off x="1525025" y="4218787"/>
            <a:ext cx="1847330" cy="222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05B4573-CA6E-4615-A0CB-799426FDD823}"/>
              </a:ext>
            </a:extLst>
          </p:cNvPr>
          <p:cNvSpPr txBox="1">
            <a:spLocks/>
          </p:cNvSpPr>
          <p:nvPr/>
        </p:nvSpPr>
        <p:spPr>
          <a:xfrm>
            <a:off x="4476688" y="3508509"/>
            <a:ext cx="3238623" cy="709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Swimming Pool Construction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A2EB969-9A8D-4EB3-93F8-782F6F0BB9C5}"/>
              </a:ext>
            </a:extLst>
          </p:cNvPr>
          <p:cNvSpPr txBox="1">
            <a:spLocks/>
          </p:cNvSpPr>
          <p:nvPr/>
        </p:nvSpPr>
        <p:spPr>
          <a:xfrm>
            <a:off x="4765708" y="142216"/>
            <a:ext cx="3238623" cy="709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Pipe Insulation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8A92B8-7002-4D65-B691-B01B6E03E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331" y="4516209"/>
            <a:ext cx="3645618" cy="1742606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911F515E-A969-453F-900F-814CDAA674CD}"/>
              </a:ext>
            </a:extLst>
          </p:cNvPr>
          <p:cNvSpPr txBox="1">
            <a:spLocks/>
          </p:cNvSpPr>
          <p:nvPr/>
        </p:nvSpPr>
        <p:spPr>
          <a:xfrm>
            <a:off x="8207828" y="3376373"/>
            <a:ext cx="3238623" cy="709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Wine Shippers</a:t>
            </a:r>
          </a:p>
        </p:txBody>
      </p:sp>
      <p:pic>
        <p:nvPicPr>
          <p:cNvPr id="22" name="Picture 4" descr="Round Single BEVELLED Cake Dummy - 5&quot; Deep - The Vanilla Valley">
            <a:extLst>
              <a:ext uri="{FF2B5EF4-FFF2-40B4-BE49-F238E27FC236}">
                <a16:creationId xmlns:a16="http://schemas.microsoft.com/office/drawing/2014/main" id="{52043406-A5B9-43DF-9227-E53410998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570" y="828676"/>
            <a:ext cx="2124370" cy="214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70CCC78D-F99E-44BA-A00B-64EE34AE0B7F}"/>
              </a:ext>
            </a:extLst>
          </p:cNvPr>
          <p:cNvSpPr txBox="1">
            <a:spLocks/>
          </p:cNvSpPr>
          <p:nvPr/>
        </p:nvSpPr>
        <p:spPr>
          <a:xfrm>
            <a:off x="8578481" y="379717"/>
            <a:ext cx="2412547" cy="4389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Cake Dummies</a:t>
            </a:r>
            <a:br>
              <a:rPr lang="en-US" dirty="0"/>
            </a:br>
            <a:endParaRPr lang="en-US" sz="1300" dirty="0"/>
          </a:p>
        </p:txBody>
      </p:sp>
      <p:pic>
        <p:nvPicPr>
          <p:cNvPr id="12299" name="Picture 4" descr="Structures in polystyrene and Pools - La Veneta Forme">
            <a:extLst>
              <a:ext uri="{FF2B5EF4-FFF2-40B4-BE49-F238E27FC236}">
                <a16:creationId xmlns:a16="http://schemas.microsoft.com/office/drawing/2014/main" id="{8B14A6B9-74E3-4866-B526-46797CFBFD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9" r="50169"/>
          <a:stretch/>
        </p:blipFill>
        <p:spPr bwMode="auto">
          <a:xfrm>
            <a:off x="4986635" y="4244427"/>
            <a:ext cx="2121408" cy="201909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273D6EC4-49C7-4FE1-858A-1B8F4E11D259}"/>
              </a:ext>
            </a:extLst>
          </p:cNvPr>
          <p:cNvSpPr txBox="1">
            <a:spLocks/>
          </p:cNvSpPr>
          <p:nvPr/>
        </p:nvSpPr>
        <p:spPr>
          <a:xfrm>
            <a:off x="542051" y="142216"/>
            <a:ext cx="3238623" cy="709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Shipping Boxes</a:t>
            </a:r>
          </a:p>
        </p:txBody>
      </p:sp>
      <p:pic>
        <p:nvPicPr>
          <p:cNvPr id="12" name="Picture 11" descr="A picture containing close&#10;&#10;Description automatically generated">
            <a:extLst>
              <a:ext uri="{FF2B5EF4-FFF2-40B4-BE49-F238E27FC236}">
                <a16:creationId xmlns:a16="http://schemas.microsoft.com/office/drawing/2014/main" id="{653BD8E1-A67E-4A7F-B721-14E9D7CA4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635" y="1019958"/>
            <a:ext cx="2605201" cy="21407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F98B3EA-F814-444D-A8A4-64862386E3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1" y="851245"/>
            <a:ext cx="3369214" cy="202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FBA46-91FD-4761-9D3E-012092EFF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640291" cy="728384"/>
          </a:xfrm>
        </p:spPr>
        <p:txBody>
          <a:bodyPr>
            <a:normAutofit/>
          </a:bodyPr>
          <a:lstStyle/>
          <a:p>
            <a:r>
              <a:rPr lang="en-US" sz="2700" dirty="0"/>
              <a:t>Surfboard Blanks</a:t>
            </a:r>
            <a:br>
              <a:rPr lang="en-US" dirty="0"/>
            </a:br>
            <a:endParaRPr lang="en-US" sz="13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5D78BA7-D91A-430F-8A6D-6F6F4EAE2F7D}"/>
              </a:ext>
            </a:extLst>
          </p:cNvPr>
          <p:cNvSpPr txBox="1">
            <a:spLocks/>
          </p:cNvSpPr>
          <p:nvPr/>
        </p:nvSpPr>
        <p:spPr>
          <a:xfrm>
            <a:off x="5073745" y="301313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Floating Docks</a:t>
            </a:r>
          </a:p>
        </p:txBody>
      </p:sp>
      <p:pic>
        <p:nvPicPr>
          <p:cNvPr id="10242" name="Picture 2" descr="Surf Technos - PU, EPS, WCKF, Origin 2.0 - GONG Galaxy">
            <a:extLst>
              <a:ext uri="{FF2B5EF4-FFF2-40B4-BE49-F238E27FC236}">
                <a16:creationId xmlns:a16="http://schemas.microsoft.com/office/drawing/2014/main" id="{1A3D79BA-7C03-4745-8C93-69A7552F9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745982"/>
            <a:ext cx="3696135" cy="20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Dock Floats &amp; Marine Flotation | Geofoam, Styrofoam, EPS &amp; Polystyrene |  Universal Foam Products">
            <a:extLst>
              <a:ext uri="{FF2B5EF4-FFF2-40B4-BE49-F238E27FC236}">
                <a16:creationId xmlns:a16="http://schemas.microsoft.com/office/drawing/2014/main" id="{13AB04E8-3E0A-48EF-BDA3-3A78661C2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335" y="1019391"/>
            <a:ext cx="3072451" cy="19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Dock Floats &amp; Marine Flotation | Geofoam, Styrofoam, EPS &amp; Polystyrene |  Universal Foam Products">
            <a:extLst>
              <a:ext uri="{FF2B5EF4-FFF2-40B4-BE49-F238E27FC236}">
                <a16:creationId xmlns:a16="http://schemas.microsoft.com/office/drawing/2014/main" id="{EF29851A-77BC-474A-9E6C-A0B817655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826" y="1169770"/>
            <a:ext cx="27813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C14501-294A-4B30-B307-B289B3065B57}"/>
              </a:ext>
            </a:extLst>
          </p:cNvPr>
          <p:cNvSpPr txBox="1">
            <a:spLocks/>
          </p:cNvSpPr>
          <p:nvPr/>
        </p:nvSpPr>
        <p:spPr>
          <a:xfrm>
            <a:off x="8550826" y="0"/>
            <a:ext cx="3238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dirty="0"/>
              <a:t>Marine Flotation</a:t>
            </a:r>
            <a:br>
              <a:rPr lang="en-US" dirty="0"/>
            </a:br>
            <a:endParaRPr lang="en-US" sz="1300" dirty="0"/>
          </a:p>
        </p:txBody>
      </p:sp>
      <p:pic>
        <p:nvPicPr>
          <p:cNvPr id="10249" name="Picture 5" descr="Sundance Optima Replacement Hot Tub Cover Brown">
            <a:extLst>
              <a:ext uri="{FF2B5EF4-FFF2-40B4-BE49-F238E27FC236}">
                <a16:creationId xmlns:a16="http://schemas.microsoft.com/office/drawing/2014/main" id="{7AF656D6-3597-4EAF-94B5-D2B7C1E52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4000747"/>
            <a:ext cx="3966926" cy="2228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2C82E56-82B3-42B9-B029-3004C1E418CD}"/>
              </a:ext>
            </a:extLst>
          </p:cNvPr>
          <p:cNvSpPr txBox="1">
            <a:spLocks/>
          </p:cNvSpPr>
          <p:nvPr/>
        </p:nvSpPr>
        <p:spPr>
          <a:xfrm>
            <a:off x="1254551" y="3636555"/>
            <a:ext cx="2640291" cy="728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Hot Tub Covers	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10251" name="Picture 11" descr="Немного о сырье « Knauf">
            <a:extLst>
              <a:ext uri="{FF2B5EF4-FFF2-40B4-BE49-F238E27FC236}">
                <a16:creationId xmlns:a16="http://schemas.microsoft.com/office/drawing/2014/main" id="{088EE082-D1D6-4503-A3EA-0A4A0419B0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7" r="17872"/>
          <a:stretch/>
        </p:blipFill>
        <p:spPr bwMode="auto">
          <a:xfrm>
            <a:off x="5221477" y="4186106"/>
            <a:ext cx="2141425" cy="21214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52B81A3-B9D2-4AB6-A835-0EDAF7F3D5A3}"/>
              </a:ext>
            </a:extLst>
          </p:cNvPr>
          <p:cNvSpPr txBox="1">
            <a:spLocks/>
          </p:cNvSpPr>
          <p:nvPr/>
        </p:nvSpPr>
        <p:spPr>
          <a:xfrm>
            <a:off x="5073745" y="3882533"/>
            <a:ext cx="2640291" cy="3035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Lost Foam Casting	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10253" name="Picture 13" descr="Exterior Faucet Cover">
            <a:extLst>
              <a:ext uri="{FF2B5EF4-FFF2-40B4-BE49-F238E27FC236}">
                <a16:creationId xmlns:a16="http://schemas.microsoft.com/office/drawing/2014/main" id="{9D8BCCB4-A078-4F60-A5EA-5DCEDE751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859" y="4049931"/>
            <a:ext cx="2401840" cy="240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B3912DE-4453-44EE-A627-32D3713BF661}"/>
              </a:ext>
            </a:extLst>
          </p:cNvPr>
          <p:cNvSpPr txBox="1">
            <a:spLocks/>
          </p:cNvSpPr>
          <p:nvPr/>
        </p:nvSpPr>
        <p:spPr>
          <a:xfrm>
            <a:off x="8855465" y="3414220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Winter Faucet Cover</a:t>
            </a:r>
          </a:p>
        </p:txBody>
      </p:sp>
    </p:spTree>
    <p:extLst>
      <p:ext uri="{BB962C8B-B14F-4D97-AF65-F5344CB8AC3E}">
        <p14:creationId xmlns:p14="http://schemas.microsoft.com/office/powerpoint/2010/main" val="2359213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Ages 3+ Assorted Colored Slime and Modeling Dough Misco Toys Kid's 6-Pack  Squeege Foam Beads Arts &amp; Crafts Toys &amp; Games">
            <a:extLst>
              <a:ext uri="{FF2B5EF4-FFF2-40B4-BE49-F238E27FC236}">
                <a16:creationId xmlns:a16="http://schemas.microsoft.com/office/drawing/2014/main" id="{BFD399AF-CCBB-4F8D-AC60-1E62D2B861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9828" b="44491"/>
          <a:stretch/>
        </p:blipFill>
        <p:spPr bwMode="auto">
          <a:xfrm rot="15259217">
            <a:off x="1534882" y="1127016"/>
            <a:ext cx="1453811" cy="198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93003DD-6AA1-4A67-A9D8-BA7BADD132D8}"/>
              </a:ext>
            </a:extLst>
          </p:cNvPr>
          <p:cNvSpPr txBox="1">
            <a:spLocks/>
          </p:cNvSpPr>
          <p:nvPr/>
        </p:nvSpPr>
        <p:spPr>
          <a:xfrm>
            <a:off x="815313" y="498333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Modeling Foam Craft</a:t>
            </a:r>
          </a:p>
        </p:txBody>
      </p:sp>
      <p:pic>
        <p:nvPicPr>
          <p:cNvPr id="4105" name="Picture 5" descr="Foamcore Blow-Molded Structural Components for Transportation Applications">
            <a:extLst>
              <a:ext uri="{FF2B5EF4-FFF2-40B4-BE49-F238E27FC236}">
                <a16:creationId xmlns:a16="http://schemas.microsoft.com/office/drawing/2014/main" id="{29C586DD-9109-4873-97E6-37A6A8710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184" y="4524293"/>
            <a:ext cx="25050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grey egg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17059B1F-BB04-4333-BF08-A222DCF7F3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6" t="22583" r="23977" b="15549"/>
          <a:stretch/>
        </p:blipFill>
        <p:spPr>
          <a:xfrm>
            <a:off x="5276762" y="3993279"/>
            <a:ext cx="1638475" cy="221197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17550C8F-15ED-48B9-84FF-104C125A1490}"/>
              </a:ext>
            </a:extLst>
          </p:cNvPr>
          <p:cNvSpPr txBox="1">
            <a:spLocks/>
          </p:cNvSpPr>
          <p:nvPr/>
        </p:nvSpPr>
        <p:spPr>
          <a:xfrm>
            <a:off x="4700325" y="3536429"/>
            <a:ext cx="2963710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Holiday Craft Shapes</a:t>
            </a:r>
          </a:p>
        </p:txBody>
      </p:sp>
      <p:pic>
        <p:nvPicPr>
          <p:cNvPr id="11" name="Picture 10" descr="The back of a car&#10;&#10;Description automatically generated with medium confidence">
            <a:extLst>
              <a:ext uri="{FF2B5EF4-FFF2-40B4-BE49-F238E27FC236}">
                <a16:creationId xmlns:a16="http://schemas.microsoft.com/office/drawing/2014/main" id="{8EF943D4-815B-4851-82BB-8A4369D76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979" y="1142972"/>
            <a:ext cx="2642454" cy="197925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2FEEC2E-E7E4-43B5-A405-FBBE4701ED80}"/>
              </a:ext>
            </a:extLst>
          </p:cNvPr>
          <p:cNvSpPr txBox="1">
            <a:spLocks/>
          </p:cNvSpPr>
          <p:nvPr/>
        </p:nvSpPr>
        <p:spPr>
          <a:xfrm>
            <a:off x="670759" y="3770946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Automotive Components</a:t>
            </a:r>
          </a:p>
        </p:txBody>
      </p:sp>
      <p:pic>
        <p:nvPicPr>
          <p:cNvPr id="17" name="Picture 16" descr="A picture containing floor, indoor, white, furniture&#10;&#10;Description automatically generated">
            <a:extLst>
              <a:ext uri="{FF2B5EF4-FFF2-40B4-BE49-F238E27FC236}">
                <a16:creationId xmlns:a16="http://schemas.microsoft.com/office/drawing/2014/main" id="{356119A3-DAA6-4B9D-A6FD-3A4CD72AFF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0" t="13632" r="23104" b="11724"/>
          <a:stretch/>
        </p:blipFill>
        <p:spPr>
          <a:xfrm>
            <a:off x="4761640" y="992674"/>
            <a:ext cx="2140064" cy="2121408"/>
          </a:xfrm>
          <a:prstGeom prst="ellipse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8E27EF1F-07DB-4125-AD75-C2EC0BF85AE4}"/>
              </a:ext>
            </a:extLst>
          </p:cNvPr>
          <p:cNvSpPr txBox="1">
            <a:spLocks/>
          </p:cNvSpPr>
          <p:nvPr/>
        </p:nvSpPr>
        <p:spPr>
          <a:xfrm>
            <a:off x="4623773" y="490193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Virtual Environment Prototypes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304876C-4296-42A4-B012-4679C246CB1F}"/>
              </a:ext>
            </a:extLst>
          </p:cNvPr>
          <p:cNvSpPr txBox="1">
            <a:spLocks/>
          </p:cNvSpPr>
          <p:nvPr/>
        </p:nvSpPr>
        <p:spPr>
          <a:xfrm>
            <a:off x="8166964" y="498333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Refrigerated Cargo Van</a:t>
            </a:r>
          </a:p>
        </p:txBody>
      </p:sp>
      <p:pic>
        <p:nvPicPr>
          <p:cNvPr id="28" name="Picture 6" descr="Foam Packaging | Sonoco Products Company">
            <a:extLst>
              <a:ext uri="{FF2B5EF4-FFF2-40B4-BE49-F238E27FC236}">
                <a16:creationId xmlns:a16="http://schemas.microsoft.com/office/drawing/2014/main" id="{21DFC3AD-78CE-436F-8297-6D693534F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733" y="4047532"/>
            <a:ext cx="3182135" cy="243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BAE33147-6E9A-4A4C-825C-55D86F33B834}"/>
              </a:ext>
            </a:extLst>
          </p:cNvPr>
          <p:cNvSpPr txBox="1">
            <a:spLocks/>
          </p:cNvSpPr>
          <p:nvPr/>
        </p:nvSpPr>
        <p:spPr>
          <a:xfrm>
            <a:off x="8454979" y="3513444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Consumer Electronics</a:t>
            </a:r>
          </a:p>
        </p:txBody>
      </p:sp>
    </p:spTree>
    <p:extLst>
      <p:ext uri="{BB962C8B-B14F-4D97-AF65-F5344CB8AC3E}">
        <p14:creationId xmlns:p14="http://schemas.microsoft.com/office/powerpoint/2010/main" val="3347954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RMOCON develops thermal packaging solutions for pharmaceuticals.">
            <a:extLst>
              <a:ext uri="{FF2B5EF4-FFF2-40B4-BE49-F238E27FC236}">
                <a16:creationId xmlns:a16="http://schemas.microsoft.com/office/drawing/2014/main" id="{99813D7E-325A-40D1-BCEE-629596A73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" t="19036" r="42774" b="1423"/>
          <a:stretch/>
        </p:blipFill>
        <p:spPr bwMode="auto">
          <a:xfrm flipH="1">
            <a:off x="4858301" y="761686"/>
            <a:ext cx="2596928" cy="243792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Dometic-Atwood-93100-Replacement-Water-Heater-Foam-Shroud">
            <a:hlinkClick r:id="rId3"/>
            <a:extLst>
              <a:ext uri="{FF2B5EF4-FFF2-40B4-BE49-F238E27FC236}">
                <a16:creationId xmlns:a16="http://schemas.microsoft.com/office/drawing/2014/main" id="{C63646F7-5F10-4D4A-91B0-066C4AA6D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81" y="726130"/>
            <a:ext cx="2596928" cy="259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5E4C61C-65E0-48E5-B438-DA3010D4BBED}"/>
              </a:ext>
            </a:extLst>
          </p:cNvPr>
          <p:cNvSpPr txBox="1">
            <a:spLocks/>
          </p:cNvSpPr>
          <p:nvPr/>
        </p:nvSpPr>
        <p:spPr>
          <a:xfrm>
            <a:off x="712134" y="281461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Water Heater Component</a:t>
            </a:r>
          </a:p>
        </p:txBody>
      </p:sp>
      <p:pic>
        <p:nvPicPr>
          <p:cNvPr id="5130" name="Picture 10" descr="Polystyrene Hummer 18' x 6.5' x 8.5' Polystyrene, polyethylene, wood and  metal salvaged from the garbage 2005 | Foam sculpture, Styrofoam, Design">
            <a:extLst>
              <a:ext uri="{FF2B5EF4-FFF2-40B4-BE49-F238E27FC236}">
                <a16:creationId xmlns:a16="http://schemas.microsoft.com/office/drawing/2014/main" id="{83A31AD5-68DC-43CC-99D7-2D0019324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74" y="4224980"/>
            <a:ext cx="3019144" cy="2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7644964-9C00-44ED-9676-3DD42D649969}"/>
              </a:ext>
            </a:extLst>
          </p:cNvPr>
          <p:cNvSpPr txBox="1">
            <a:spLocks/>
          </p:cNvSpPr>
          <p:nvPr/>
        </p:nvSpPr>
        <p:spPr>
          <a:xfrm>
            <a:off x="712134" y="3694694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Film &amp; Theatre Set Design</a:t>
            </a:r>
          </a:p>
        </p:txBody>
      </p:sp>
      <p:pic>
        <p:nvPicPr>
          <p:cNvPr id="14" name="Picture 6" descr="Thermosafe Test Tube Mailer, 7-7/8 In H, PK100 409">
            <a:extLst>
              <a:ext uri="{FF2B5EF4-FFF2-40B4-BE49-F238E27FC236}">
                <a16:creationId xmlns:a16="http://schemas.microsoft.com/office/drawing/2014/main" id="{A4DA787E-1571-4014-840A-7B80638355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" t="21244" r="3522" b="22968"/>
          <a:stretch/>
        </p:blipFill>
        <p:spPr bwMode="auto">
          <a:xfrm>
            <a:off x="4666590" y="4139363"/>
            <a:ext cx="3500513" cy="211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Polystyrene Letters, signs and logos by Graham Sweet Studios UK. |  Styrofoam letters, Polystyrene, Plastic design">
            <a:extLst>
              <a:ext uri="{FF2B5EF4-FFF2-40B4-BE49-F238E27FC236}">
                <a16:creationId xmlns:a16="http://schemas.microsoft.com/office/drawing/2014/main" id="{272AA157-1FEA-420F-99D1-EF249C306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5" t="-562" r="27184" b="562"/>
          <a:stretch/>
        </p:blipFill>
        <p:spPr bwMode="auto">
          <a:xfrm>
            <a:off x="9214510" y="4185995"/>
            <a:ext cx="2073929" cy="21214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46D9F07-0776-4445-9FA2-C794303DF954}"/>
              </a:ext>
            </a:extLst>
          </p:cNvPr>
          <p:cNvSpPr txBox="1">
            <a:spLocks/>
          </p:cNvSpPr>
          <p:nvPr/>
        </p:nvSpPr>
        <p:spPr>
          <a:xfrm>
            <a:off x="8465978" y="3628224"/>
            <a:ext cx="3278428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Custom Signage</a:t>
            </a:r>
          </a:p>
        </p:txBody>
      </p:sp>
      <p:pic>
        <p:nvPicPr>
          <p:cNvPr id="18" name="Picture 2" descr="EPS Foam Packaging">
            <a:extLst>
              <a:ext uri="{FF2B5EF4-FFF2-40B4-BE49-F238E27FC236}">
                <a16:creationId xmlns:a16="http://schemas.microsoft.com/office/drawing/2014/main" id="{757FA54B-412D-4CDB-80BD-C59BD9EDB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 t="2515" r="4261" b="2263"/>
          <a:stretch/>
        </p:blipFill>
        <p:spPr bwMode="auto">
          <a:xfrm>
            <a:off x="9084283" y="631504"/>
            <a:ext cx="1586860" cy="257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E996F36B-E606-488C-9F5B-AC4ED13A0B66}"/>
              </a:ext>
            </a:extLst>
          </p:cNvPr>
          <p:cNvSpPr txBox="1">
            <a:spLocks/>
          </p:cNvSpPr>
          <p:nvPr/>
        </p:nvSpPr>
        <p:spPr>
          <a:xfrm>
            <a:off x="4797536" y="3699116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Medical Vials Protection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C5AB051-35B2-4FF9-83BC-90856374037D}"/>
              </a:ext>
            </a:extLst>
          </p:cNvPr>
          <p:cNvSpPr txBox="1">
            <a:spLocks/>
          </p:cNvSpPr>
          <p:nvPr/>
        </p:nvSpPr>
        <p:spPr>
          <a:xfrm>
            <a:off x="4751183" y="257761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Specialty Packaging Solutions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647F91-EA5C-4685-A3F9-1146CBBBA7D2}"/>
              </a:ext>
            </a:extLst>
          </p:cNvPr>
          <p:cNvSpPr txBox="1">
            <a:spLocks/>
          </p:cNvSpPr>
          <p:nvPr/>
        </p:nvSpPr>
        <p:spPr>
          <a:xfrm>
            <a:off x="8258401" y="270300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Sensitive Laboratory Equipment</a:t>
            </a:r>
          </a:p>
        </p:txBody>
      </p:sp>
    </p:spTree>
    <p:extLst>
      <p:ext uri="{BB962C8B-B14F-4D97-AF65-F5344CB8AC3E}">
        <p14:creationId xmlns:p14="http://schemas.microsoft.com/office/powerpoint/2010/main" val="2165144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6" name="Picture 10">
            <a:extLst>
              <a:ext uri="{FF2B5EF4-FFF2-40B4-BE49-F238E27FC236}">
                <a16:creationId xmlns:a16="http://schemas.microsoft.com/office/drawing/2014/main" id="{78FAEDE8-34B7-4AC1-8C96-DC1DB9056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606" y="1110164"/>
            <a:ext cx="1990415" cy="214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DF75D12-094A-43CE-B487-E3C0656CBC80}"/>
              </a:ext>
            </a:extLst>
          </p:cNvPr>
          <p:cNvSpPr txBox="1">
            <a:spLocks/>
          </p:cNvSpPr>
          <p:nvPr/>
        </p:nvSpPr>
        <p:spPr>
          <a:xfrm>
            <a:off x="1469513" y="465150"/>
            <a:ext cx="1859508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Automotive Head Impact Component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7E2409D-FDB2-4978-81A0-A370860CDC38}"/>
              </a:ext>
            </a:extLst>
          </p:cNvPr>
          <p:cNvSpPr txBox="1">
            <a:spLocks/>
          </p:cNvSpPr>
          <p:nvPr/>
        </p:nvSpPr>
        <p:spPr>
          <a:xfrm>
            <a:off x="7715009" y="465151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Recreational Vehicle (RV) Insulation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B0A18BE-4F43-480B-B6D7-FFD5630B1B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7" t="16461" r="437" b="15293"/>
          <a:stretch/>
        </p:blipFill>
        <p:spPr bwMode="auto">
          <a:xfrm>
            <a:off x="4887101" y="1094680"/>
            <a:ext cx="2074862" cy="21214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49F4CCB-9F25-4899-A839-585701C72418}"/>
              </a:ext>
            </a:extLst>
          </p:cNvPr>
          <p:cNvSpPr txBox="1">
            <a:spLocks/>
          </p:cNvSpPr>
          <p:nvPr/>
        </p:nvSpPr>
        <p:spPr>
          <a:xfrm>
            <a:off x="4382608" y="465150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Sculpture Art Medium</a:t>
            </a:r>
          </a:p>
        </p:txBody>
      </p:sp>
      <p:pic>
        <p:nvPicPr>
          <p:cNvPr id="14348" name="Picture 12" descr="Polystyrene 3D Letters, Fast Turnaround! UK Manufacture. Giant free  standing lettering and numbers, logos signs from polystyrene, foam,  styrofoam, XPS and MDF / wood.">
            <a:extLst>
              <a:ext uri="{FF2B5EF4-FFF2-40B4-BE49-F238E27FC236}">
                <a16:creationId xmlns:a16="http://schemas.microsoft.com/office/drawing/2014/main" id="{BF3ADB42-390D-4F82-A105-74F748572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918" y="3911769"/>
            <a:ext cx="1591102" cy="245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PF201 Packaging Supplies White 3 x 3 x 3&quot; Expanded Polystyrene Foam Corners  CASE OF 1000 - Walmart.com - Walmart.com">
            <a:extLst>
              <a:ext uri="{FF2B5EF4-FFF2-40B4-BE49-F238E27FC236}">
                <a16:creationId xmlns:a16="http://schemas.microsoft.com/office/drawing/2014/main" id="{4C835DA1-CA62-488D-865E-FC74F73CF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665" y="3913037"/>
            <a:ext cx="2631428" cy="263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A1745BFC-AA45-4392-B4EF-00642458268A}"/>
              </a:ext>
            </a:extLst>
          </p:cNvPr>
          <p:cNvSpPr txBox="1">
            <a:spLocks/>
          </p:cNvSpPr>
          <p:nvPr/>
        </p:nvSpPr>
        <p:spPr>
          <a:xfrm>
            <a:off x="7950602" y="3467712"/>
            <a:ext cx="3259554" cy="491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Corner Protectors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B2C375B8-C0DD-4D66-A102-A2B21089342D}"/>
              </a:ext>
            </a:extLst>
          </p:cNvPr>
          <p:cNvSpPr txBox="1">
            <a:spLocks/>
          </p:cNvSpPr>
          <p:nvPr/>
        </p:nvSpPr>
        <p:spPr>
          <a:xfrm>
            <a:off x="4476688" y="3514687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3-D Lettering</a:t>
            </a:r>
          </a:p>
        </p:txBody>
      </p:sp>
      <p:pic>
        <p:nvPicPr>
          <p:cNvPr id="8" name="Picture 7" descr="A picture containing indoor, white&#10;&#10;Description automatically generated">
            <a:extLst>
              <a:ext uri="{FF2B5EF4-FFF2-40B4-BE49-F238E27FC236}">
                <a16:creationId xmlns:a16="http://schemas.microsoft.com/office/drawing/2014/main" id="{1DB93D18-27C0-4F92-AD35-4DCAA7AC9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366">
            <a:off x="7976178" y="1016741"/>
            <a:ext cx="2594426" cy="2332068"/>
          </a:xfrm>
          <a:prstGeom prst="rect">
            <a:avLst/>
          </a:prstGeom>
        </p:spPr>
      </p:pic>
      <p:pic>
        <p:nvPicPr>
          <p:cNvPr id="30" name="Picture 29" descr="A picture containing saw&#10;&#10;Description automatically generated">
            <a:extLst>
              <a:ext uri="{FF2B5EF4-FFF2-40B4-BE49-F238E27FC236}">
                <a16:creationId xmlns:a16="http://schemas.microsoft.com/office/drawing/2014/main" id="{3D4F0464-A4DF-4A6C-8EE3-89BFE8C23A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9499">
            <a:off x="1662427" y="3942077"/>
            <a:ext cx="1926932" cy="285884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D8C8D3F1-6F89-45CC-BDB0-2851403D03E0}"/>
              </a:ext>
            </a:extLst>
          </p:cNvPr>
          <p:cNvSpPr txBox="1">
            <a:spLocks/>
          </p:cNvSpPr>
          <p:nvPr/>
        </p:nvSpPr>
        <p:spPr>
          <a:xfrm>
            <a:off x="936243" y="3491199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Insulated Building Systems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E90194A-0E65-4FA2-9CDD-F6E2C2DB56CB}"/>
              </a:ext>
            </a:extLst>
          </p:cNvPr>
          <p:cNvSpPr txBox="1">
            <a:spLocks/>
          </p:cNvSpPr>
          <p:nvPr/>
        </p:nvSpPr>
        <p:spPr>
          <a:xfrm>
            <a:off x="7715311" y="465150"/>
            <a:ext cx="3238623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Recreational Vehicle (RV) Insulation</a:t>
            </a:r>
          </a:p>
        </p:txBody>
      </p:sp>
    </p:spTree>
    <p:extLst>
      <p:ext uri="{BB962C8B-B14F-4D97-AF65-F5344CB8AC3E}">
        <p14:creationId xmlns:p14="http://schemas.microsoft.com/office/powerpoint/2010/main" val="3602211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ustomized Protective Packaging, EPS IS TAILORED PACKAGING, STOROPACK HANS  REICHENECKER GMBH, Germany">
            <a:extLst>
              <a:ext uri="{FF2B5EF4-FFF2-40B4-BE49-F238E27FC236}">
                <a16:creationId xmlns:a16="http://schemas.microsoft.com/office/drawing/2014/main" id="{AE86EC64-A575-4FBA-8C71-02CF55E66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2" r="29670"/>
          <a:stretch/>
        </p:blipFill>
        <p:spPr bwMode="auto">
          <a:xfrm>
            <a:off x="4879942" y="3908810"/>
            <a:ext cx="2432115" cy="263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0E88D13-7F58-452E-9B1E-433263F49D33}"/>
              </a:ext>
            </a:extLst>
          </p:cNvPr>
          <p:cNvSpPr txBox="1">
            <a:spLocks/>
          </p:cNvSpPr>
          <p:nvPr/>
        </p:nvSpPr>
        <p:spPr>
          <a:xfrm>
            <a:off x="4466223" y="3429000"/>
            <a:ext cx="3259554" cy="491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Computer Technology</a:t>
            </a:r>
          </a:p>
        </p:txBody>
      </p:sp>
      <p:pic>
        <p:nvPicPr>
          <p:cNvPr id="11" name="Picture 6" descr="kask szosowy Endura Airshell">
            <a:extLst>
              <a:ext uri="{FF2B5EF4-FFF2-40B4-BE49-F238E27FC236}">
                <a16:creationId xmlns:a16="http://schemas.microsoft.com/office/drawing/2014/main" id="{16961BF9-CB31-42A3-942C-5151F63AC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119" y="1124025"/>
            <a:ext cx="2448167" cy="183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18C8A28-5DFF-4C01-BA77-C50F345117F1}"/>
              </a:ext>
            </a:extLst>
          </p:cNvPr>
          <p:cNvSpPr txBox="1">
            <a:spLocks/>
          </p:cNvSpPr>
          <p:nvPr/>
        </p:nvSpPr>
        <p:spPr>
          <a:xfrm>
            <a:off x="1510405" y="240505"/>
            <a:ext cx="2223881" cy="890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Sports Helmets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A451743-2598-4C86-965B-3807C00BA8F3}"/>
              </a:ext>
            </a:extLst>
          </p:cNvPr>
          <p:cNvSpPr txBox="1">
            <a:spLocks/>
          </p:cNvSpPr>
          <p:nvPr/>
        </p:nvSpPr>
        <p:spPr>
          <a:xfrm>
            <a:off x="1286119" y="3532195"/>
            <a:ext cx="2865747" cy="493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Medical Cold Chain Distribution Systems</a:t>
            </a:r>
          </a:p>
        </p:txBody>
      </p:sp>
      <p:pic>
        <p:nvPicPr>
          <p:cNvPr id="16398" name="Picture 14" descr="EPS_Foam_Glasss_Door_Shipping">
            <a:extLst>
              <a:ext uri="{FF2B5EF4-FFF2-40B4-BE49-F238E27FC236}">
                <a16:creationId xmlns:a16="http://schemas.microsoft.com/office/drawing/2014/main" id="{57F55195-452C-4CEB-BB35-7C6303B05A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5" t="-157" r="16100" b="157"/>
          <a:stretch/>
        </p:blipFill>
        <p:spPr bwMode="auto">
          <a:xfrm>
            <a:off x="5034083" y="982913"/>
            <a:ext cx="2123832" cy="21214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National Brand Alternative 556140 Life Ring 25 In. Diameter - Styrofoam">
            <a:extLst>
              <a:ext uri="{FF2B5EF4-FFF2-40B4-BE49-F238E27FC236}">
                <a16:creationId xmlns:a16="http://schemas.microsoft.com/office/drawing/2014/main" id="{B059D10A-18D4-4FAF-9ACA-D61AF9D04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485" y="4139990"/>
            <a:ext cx="2089014" cy="214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5AAD206B-BD6D-4A04-AC9D-4D9674F6938B}"/>
              </a:ext>
            </a:extLst>
          </p:cNvPr>
          <p:cNvSpPr txBox="1">
            <a:spLocks/>
          </p:cNvSpPr>
          <p:nvPr/>
        </p:nvSpPr>
        <p:spPr>
          <a:xfrm>
            <a:off x="8677834" y="3429000"/>
            <a:ext cx="2508315" cy="596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Life Preserver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F3A010A-D5C5-4EB1-9F03-07FC06850DEA}"/>
              </a:ext>
            </a:extLst>
          </p:cNvPr>
          <p:cNvSpPr txBox="1">
            <a:spLocks/>
          </p:cNvSpPr>
          <p:nvPr/>
        </p:nvSpPr>
        <p:spPr>
          <a:xfrm>
            <a:off x="8537967" y="450289"/>
            <a:ext cx="2508315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Gliders</a:t>
            </a:r>
          </a:p>
        </p:txBody>
      </p:sp>
      <p:pic>
        <p:nvPicPr>
          <p:cNvPr id="22" name="Picture 6" descr="Foam Airplanes - Michael's RC Hobbies">
            <a:extLst>
              <a:ext uri="{FF2B5EF4-FFF2-40B4-BE49-F238E27FC236}">
                <a16:creationId xmlns:a16="http://schemas.microsoft.com/office/drawing/2014/main" id="{672FF2EC-B69F-4A7C-A68D-BF35B1DB6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1" b="22150"/>
          <a:stretch/>
        </p:blipFill>
        <p:spPr bwMode="auto">
          <a:xfrm>
            <a:off x="8713546" y="1131156"/>
            <a:ext cx="2571750" cy="142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harmaceuticals - taracell">
            <a:extLst>
              <a:ext uri="{FF2B5EF4-FFF2-40B4-BE49-F238E27FC236}">
                <a16:creationId xmlns:a16="http://schemas.microsoft.com/office/drawing/2014/main" id="{2DF21194-EFA2-4E37-889D-913586C160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2" t="4633" r="20159" b="1833"/>
          <a:stretch/>
        </p:blipFill>
        <p:spPr bwMode="auto">
          <a:xfrm>
            <a:off x="1360224" y="4170395"/>
            <a:ext cx="2524242" cy="241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223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18C8A28-5DFF-4C01-BA77-C50F345117F1}"/>
              </a:ext>
            </a:extLst>
          </p:cNvPr>
          <p:cNvSpPr txBox="1">
            <a:spLocks/>
          </p:cNvSpPr>
          <p:nvPr/>
        </p:nvSpPr>
        <p:spPr>
          <a:xfrm>
            <a:off x="698280" y="201822"/>
            <a:ext cx="3721471" cy="890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Garage Door Insulation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F3A010A-D5C5-4EB1-9F03-07FC06850DEA}"/>
              </a:ext>
            </a:extLst>
          </p:cNvPr>
          <p:cNvSpPr txBox="1">
            <a:spLocks/>
          </p:cNvSpPr>
          <p:nvPr/>
        </p:nvSpPr>
        <p:spPr>
          <a:xfrm>
            <a:off x="4908646" y="424812"/>
            <a:ext cx="2508315" cy="44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Dry Dock Storage Blocks</a:t>
            </a:r>
          </a:p>
        </p:txBody>
      </p:sp>
      <p:pic>
        <p:nvPicPr>
          <p:cNvPr id="19458" name="Picture 1" descr="Garage Door Insulation | R&amp;S Erection of Concord">
            <a:extLst>
              <a:ext uri="{FF2B5EF4-FFF2-40B4-BE49-F238E27FC236}">
                <a16:creationId xmlns:a16="http://schemas.microsoft.com/office/drawing/2014/main" id="{85DC3D21-EFEE-4058-9A51-5387ECDB35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4613" r="21464" b="467"/>
          <a:stretch/>
        </p:blipFill>
        <p:spPr bwMode="auto">
          <a:xfrm>
            <a:off x="1473425" y="985977"/>
            <a:ext cx="2171183" cy="212364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>
            <a:extLst>
              <a:ext uri="{FF2B5EF4-FFF2-40B4-BE49-F238E27FC236}">
                <a16:creationId xmlns:a16="http://schemas.microsoft.com/office/drawing/2014/main" id="{90F8ECBB-9CA8-453C-A61A-257CB42A6A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59"/>
          <a:stretch/>
        </p:blipFill>
        <p:spPr bwMode="auto">
          <a:xfrm>
            <a:off x="5113930" y="985977"/>
            <a:ext cx="2097745" cy="212364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7" name="Picture 11" descr="EPS - Broadway">
            <a:extLst>
              <a:ext uri="{FF2B5EF4-FFF2-40B4-BE49-F238E27FC236}">
                <a16:creationId xmlns:a16="http://schemas.microsoft.com/office/drawing/2014/main" id="{4705E3AA-92A8-4D87-B56A-7EEED79452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2" t="3425" r="1732" b="1656"/>
          <a:stretch/>
        </p:blipFill>
        <p:spPr bwMode="auto">
          <a:xfrm>
            <a:off x="8614427" y="1092473"/>
            <a:ext cx="2309434" cy="226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99B1843C-8551-4D6C-999F-A82596A682BC}"/>
              </a:ext>
            </a:extLst>
          </p:cNvPr>
          <p:cNvSpPr txBox="1">
            <a:spLocks/>
          </p:cNvSpPr>
          <p:nvPr/>
        </p:nvSpPr>
        <p:spPr>
          <a:xfrm>
            <a:off x="8314441" y="426989"/>
            <a:ext cx="3179279" cy="558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Manufacturing Assembly </a:t>
            </a:r>
          </a:p>
          <a:p>
            <a:pPr algn="ctr"/>
            <a:r>
              <a:rPr lang="en-US" sz="2400" dirty="0"/>
              <a:t>Part Trays</a:t>
            </a:r>
          </a:p>
        </p:txBody>
      </p:sp>
      <p:pic>
        <p:nvPicPr>
          <p:cNvPr id="19469" name="Picture 13" descr="EPS for Tailored Protective Packaging | Storopack">
            <a:extLst>
              <a:ext uri="{FF2B5EF4-FFF2-40B4-BE49-F238E27FC236}">
                <a16:creationId xmlns:a16="http://schemas.microsoft.com/office/drawing/2014/main" id="{DA134CD9-187F-4B8D-A970-16965D0C88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0" r="33753"/>
          <a:stretch/>
        </p:blipFill>
        <p:spPr bwMode="auto">
          <a:xfrm>
            <a:off x="1636980" y="3959762"/>
            <a:ext cx="1844070" cy="254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5737BA37-70C4-44D2-8966-D24DEEC7D66A}"/>
              </a:ext>
            </a:extLst>
          </p:cNvPr>
          <p:cNvSpPr txBox="1">
            <a:spLocks/>
          </p:cNvSpPr>
          <p:nvPr/>
        </p:nvSpPr>
        <p:spPr>
          <a:xfrm>
            <a:off x="841253" y="3252769"/>
            <a:ext cx="3721471" cy="890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Industrial Cleaning Equipment</a:t>
            </a:r>
          </a:p>
        </p:txBody>
      </p:sp>
      <p:pic>
        <p:nvPicPr>
          <p:cNvPr id="5" name="Picture 4" descr="A box with a hole in it&#10;&#10;Description automatically generated with medium confidence">
            <a:extLst>
              <a:ext uri="{FF2B5EF4-FFF2-40B4-BE49-F238E27FC236}">
                <a16:creationId xmlns:a16="http://schemas.microsoft.com/office/drawing/2014/main" id="{87655C76-C59A-4B0B-A892-C6D6EDF27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899" y="3705668"/>
            <a:ext cx="3208821" cy="255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96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F642E7-0264-4C28-94EE-8E3164CBC7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4" t="9106" r="54614" b="8906"/>
          <a:stretch/>
        </p:blipFill>
        <p:spPr>
          <a:xfrm>
            <a:off x="598894" y="329938"/>
            <a:ext cx="10994212" cy="61981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145BD2-6F1A-4079-9183-3A1739FB99F0}"/>
              </a:ext>
            </a:extLst>
          </p:cNvPr>
          <p:cNvSpPr txBox="1"/>
          <p:nvPr/>
        </p:nvSpPr>
        <p:spPr>
          <a:xfrm>
            <a:off x="5081047" y="5344998"/>
            <a:ext cx="3054285" cy="48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2E9C2D-2FB7-4EAC-8261-6DA1F833AC50}"/>
              </a:ext>
            </a:extLst>
          </p:cNvPr>
          <p:cNvSpPr txBox="1"/>
          <p:nvPr/>
        </p:nvSpPr>
        <p:spPr>
          <a:xfrm>
            <a:off x="9619488" y="4645152"/>
            <a:ext cx="475488" cy="832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05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3FF60C-4C45-4B56-8F3B-16F02EBF6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921" y="-361587"/>
            <a:ext cx="5606827" cy="714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14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287A51F60E043A585636C8180FF30" ma:contentTypeVersion="13" ma:contentTypeDescription="Create a new document." ma:contentTypeScope="" ma:versionID="b9f04a0f194bc3a75f840648956779e1">
  <xsd:schema xmlns:xsd="http://www.w3.org/2001/XMLSchema" xmlns:xs="http://www.w3.org/2001/XMLSchema" xmlns:p="http://schemas.microsoft.com/office/2006/metadata/properties" xmlns:ns2="153b9870-80a2-4ddb-ba30-0c5f7d93635d" xmlns:ns3="daedf6f2-2183-44e5-a76e-f5f9c613ac4a" targetNamespace="http://schemas.microsoft.com/office/2006/metadata/properties" ma:root="true" ma:fieldsID="1ab62ab9928b104749de5e0d6f307db4" ns2:_="" ns3:_="">
    <xsd:import namespace="153b9870-80a2-4ddb-ba30-0c5f7d93635d"/>
    <xsd:import namespace="daedf6f2-2183-44e5-a76e-f5f9c613ac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3b9870-80a2-4ddb-ba30-0c5f7d9363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df6f2-2183-44e5-a76e-f5f9c613ac4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E6566E-8262-43B3-8536-4B59A06EC2A4}"/>
</file>

<file path=customXml/itemProps2.xml><?xml version="1.0" encoding="utf-8"?>
<ds:datastoreItem xmlns:ds="http://schemas.openxmlformats.org/officeDocument/2006/customXml" ds:itemID="{4775A443-90BC-44CA-BA2B-36FA6293B659}"/>
</file>

<file path=customXml/itemProps3.xml><?xml version="1.0" encoding="utf-8"?>
<ds:datastoreItem xmlns:ds="http://schemas.openxmlformats.org/officeDocument/2006/customXml" ds:itemID="{BC048F8A-8C23-4040-910F-0B4D77166D1F}"/>
</file>

<file path=docProps/app.xml><?xml version="1.0" encoding="utf-8"?>
<Properties xmlns="http://schemas.openxmlformats.org/officeDocument/2006/extended-properties" xmlns:vt="http://schemas.openxmlformats.org/officeDocument/2006/docPropsVTypes">
  <TotalTime>12078</TotalTime>
  <Words>167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Aquaponic Raft Systems 18 crops/yr vs. 5 crops/yr in soil</vt:lpstr>
      <vt:lpstr>PowerPoint Presentation</vt:lpstr>
      <vt:lpstr>Surfboard Blanks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Betsy Bowers</dc:creator>
  <cp:lastModifiedBy>Donna Stearns</cp:lastModifiedBy>
  <cp:revision>12</cp:revision>
  <dcterms:created xsi:type="dcterms:W3CDTF">2021-02-24T21:31:06Z</dcterms:created>
  <dcterms:modified xsi:type="dcterms:W3CDTF">2021-03-16T16:48:21Z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0x0101004E8287A51F60E043A585636C8180FF30</vt:lpwstr>
  </property>
</Properties>
</file>