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734" r:id="rId2"/>
    <p:sldId id="1755" r:id="rId3"/>
    <p:sldId id="4276" r:id="rId4"/>
    <p:sldId id="428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C6F"/>
    <a:srgbClr val="54565A"/>
    <a:srgbClr val="FF6C0E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>
        <p:scale>
          <a:sx n="100" d="100"/>
          <a:sy n="100" d="100"/>
        </p:scale>
        <p:origin x="-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8D61A-89C8-481A-8A3B-890CC5C7AD19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F6F9AC47-3E57-4E74-B61C-79ABC1DB8E5A}" type="pres">
      <dgm:prSet presAssocID="{55B8D61A-89C8-481A-8A3B-890CC5C7AD19}" presName="Name0" presStyleCnt="0">
        <dgm:presLayoutVars>
          <dgm:dir/>
          <dgm:resizeHandles val="exact"/>
        </dgm:presLayoutVars>
      </dgm:prSet>
      <dgm:spPr/>
    </dgm:pt>
    <dgm:pt modelId="{2BDE5B5B-CC0C-4DA0-8BBD-2D5747C20FB2}" type="pres">
      <dgm:prSet presAssocID="{55B8D61A-89C8-481A-8A3B-890CC5C7AD19}" presName="fgShape" presStyleLbl="fgShp" presStyleIdx="0" presStyleCnt="1" custFlipVert="1" custFlipHor="1" custScaleX="1379" custScaleY="5828" custLinFactY="12000" custLinFactNeighborX="-461" custLinFactNeighborY="100000"/>
      <dgm:spPr/>
    </dgm:pt>
    <dgm:pt modelId="{888603E1-3572-4D3A-A789-0AACB902F9DF}" type="pres">
      <dgm:prSet presAssocID="{55B8D61A-89C8-481A-8A3B-890CC5C7AD19}" presName="linComp" presStyleCnt="0"/>
      <dgm:spPr/>
    </dgm:pt>
  </dgm:ptLst>
  <dgm:cxnLst>
    <dgm:cxn modelId="{BA476EC6-1A5F-4E80-9C13-A736A17EB1A5}" type="presOf" srcId="{55B8D61A-89C8-481A-8A3B-890CC5C7AD19}" destId="{F6F9AC47-3E57-4E74-B61C-79ABC1DB8E5A}" srcOrd="0" destOrd="0" presId="urn:microsoft.com/office/officeart/2005/8/layout/hList7"/>
    <dgm:cxn modelId="{8EE92AB3-6C98-403E-8129-08730EC31E13}" type="presParOf" srcId="{F6F9AC47-3E57-4E74-B61C-79ABC1DB8E5A}" destId="{2BDE5B5B-CC0C-4DA0-8BBD-2D5747C20FB2}" srcOrd="0" destOrd="0" presId="urn:microsoft.com/office/officeart/2005/8/layout/hList7"/>
    <dgm:cxn modelId="{08278A27-57B1-4D61-A996-AE062269E4AD}" type="presParOf" srcId="{F6F9AC47-3E57-4E74-B61C-79ABC1DB8E5A}" destId="{888603E1-3572-4D3A-A789-0AACB902F9DF}" srcOrd="1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8D61A-89C8-481A-8A3B-890CC5C7AD19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8ADD64DE-A666-48C1-BB6E-CFA045486E79}">
      <dgm:prSet phldrT="[Text]" custT="1"/>
      <dgm:spPr/>
      <dgm:t>
        <a:bodyPr/>
        <a:lstStyle/>
        <a:p>
          <a:endParaRPr lang="en-US" sz="1800" dirty="0"/>
        </a:p>
        <a:p>
          <a:r>
            <a:rPr lang="en-US" sz="2400" dirty="0"/>
            <a:t>Enhance Workflows</a:t>
          </a:r>
        </a:p>
        <a:p>
          <a:r>
            <a:rPr lang="en-US" sz="1800" dirty="0"/>
            <a:t>Late clone selection</a:t>
          </a:r>
        </a:p>
        <a:p>
          <a:r>
            <a:rPr lang="en-US" sz="1800" dirty="0"/>
            <a:t>Cell line development</a:t>
          </a:r>
        </a:p>
        <a:p>
          <a:r>
            <a:rPr lang="en-US" sz="1800" dirty="0"/>
            <a:t>Media Optimization</a:t>
          </a:r>
        </a:p>
        <a:p>
          <a:r>
            <a:rPr lang="en-US" sz="1800" dirty="0"/>
            <a:t>PD &amp; Characterization</a:t>
          </a:r>
        </a:p>
        <a:p>
          <a:r>
            <a:rPr lang="en-US" sz="1800" dirty="0">
              <a:solidFill>
                <a:schemeClr val="bg1"/>
              </a:solidFill>
            </a:rPr>
            <a:t>CHO, T cells, Pichia, E. coli, HEK 293, </a:t>
          </a:r>
          <a:r>
            <a:rPr lang="en-US" sz="1800" dirty="0" err="1">
              <a:solidFill>
                <a:schemeClr val="bg1"/>
              </a:solidFill>
            </a:rPr>
            <a:t>Sp</a:t>
          </a:r>
          <a:r>
            <a:rPr lang="en-US" sz="1800" dirty="0">
              <a:solidFill>
                <a:schemeClr val="bg1"/>
              </a:solidFill>
            </a:rPr>
            <a:t>/2</a:t>
          </a:r>
        </a:p>
      </dgm:t>
    </dgm:pt>
    <dgm:pt modelId="{ECDF488E-607B-42C9-BB2D-82A9FC070F60}" type="parTrans" cxnId="{7785ACD2-4A72-4E76-8971-77658CDAD58C}">
      <dgm:prSet/>
      <dgm:spPr/>
      <dgm:t>
        <a:bodyPr/>
        <a:lstStyle/>
        <a:p>
          <a:endParaRPr lang="en-US" sz="2400"/>
        </a:p>
      </dgm:t>
    </dgm:pt>
    <dgm:pt modelId="{5D330B27-B32B-4D74-ABCF-2E063B24BDC0}" type="sibTrans" cxnId="{7785ACD2-4A72-4E76-8971-77658CDAD58C}">
      <dgm:prSet/>
      <dgm:spPr/>
      <dgm:t>
        <a:bodyPr/>
        <a:lstStyle/>
        <a:p>
          <a:endParaRPr lang="en-US" sz="2400"/>
        </a:p>
      </dgm:t>
    </dgm:pt>
    <dgm:pt modelId="{A741E961-5B78-4DA1-99D9-C4F50DCBB241}">
      <dgm:prSet phldrT="[Text]" custT="1"/>
      <dgm:spPr>
        <a:solidFill>
          <a:srgbClr val="794E69"/>
        </a:solidFill>
      </dgm:spPr>
      <dgm:t>
        <a:bodyPr/>
        <a:lstStyle/>
        <a:p>
          <a:endParaRPr lang="en-US" sz="2400" dirty="0"/>
        </a:p>
        <a:p>
          <a:r>
            <a:rPr lang="en-US" sz="2400" dirty="0"/>
            <a:t>Maximize Workspace</a:t>
          </a:r>
        </a:p>
        <a:p>
          <a:r>
            <a:rPr lang="en-US" sz="1800" dirty="0"/>
            <a:t>Quick set up, run &amp; take down</a:t>
          </a:r>
        </a:p>
        <a:p>
          <a:r>
            <a:rPr lang="en-US" sz="1800" dirty="0"/>
            <a:t>Eliminate probes, clunky accessories &amp; their management</a:t>
          </a:r>
        </a:p>
        <a:p>
          <a:r>
            <a:rPr lang="en-US" sz="1800" dirty="0"/>
            <a:t>Shrink your reactor &amp; support areas by 90%</a:t>
          </a:r>
        </a:p>
      </dgm:t>
    </dgm:pt>
    <dgm:pt modelId="{0F645A68-0018-4ACE-8C07-E4FB1D120BB9}" type="parTrans" cxnId="{52A070D3-E262-405A-B59B-1D19B64CA1FA}">
      <dgm:prSet/>
      <dgm:spPr/>
      <dgm:t>
        <a:bodyPr/>
        <a:lstStyle/>
        <a:p>
          <a:endParaRPr lang="en-US" sz="2400"/>
        </a:p>
      </dgm:t>
    </dgm:pt>
    <dgm:pt modelId="{11F9F16E-527F-4CD5-ADA7-E8146A124045}" type="sibTrans" cxnId="{52A070D3-E262-405A-B59B-1D19B64CA1FA}">
      <dgm:prSet/>
      <dgm:spPr/>
      <dgm:t>
        <a:bodyPr/>
        <a:lstStyle/>
        <a:p>
          <a:endParaRPr lang="en-US" sz="2400"/>
        </a:p>
      </dgm:t>
    </dgm:pt>
    <dgm:pt modelId="{37EBAFD1-7998-48FF-81C6-162ECC1B27AC}">
      <dgm:prSet phldrT="[Text]" custT="1"/>
      <dgm:spPr>
        <a:solidFill>
          <a:srgbClr val="FF6C0E"/>
        </a:solidFill>
      </dgm:spPr>
      <dgm:t>
        <a:bodyPr/>
        <a:lstStyle/>
        <a:p>
          <a:endParaRPr lang="en-US" sz="1400" dirty="0"/>
        </a:p>
        <a:p>
          <a:r>
            <a:rPr lang="en-US" sz="2400" dirty="0"/>
            <a:t>Improve Throughput </a:t>
          </a:r>
        </a:p>
        <a:p>
          <a:r>
            <a:rPr lang="en-US" sz="1800" dirty="0"/>
            <a:t>More knowledge created / person</a:t>
          </a:r>
        </a:p>
        <a:p>
          <a:r>
            <a:rPr lang="en-US" sz="1800" dirty="0"/>
            <a:t>Much reduced OPEX/CAPEX cost</a:t>
          </a:r>
        </a:p>
        <a:p>
          <a:r>
            <a:rPr lang="en-US" sz="1800" dirty="0"/>
            <a:t>Accelerate your intensification and continuous bioprocess timelines</a:t>
          </a:r>
        </a:p>
      </dgm:t>
    </dgm:pt>
    <dgm:pt modelId="{B62F1E6A-26ED-432F-A92E-07B1CB0E93D2}" type="parTrans" cxnId="{174599C1-441F-4C3C-ABDE-FAFC014E4193}">
      <dgm:prSet/>
      <dgm:spPr/>
      <dgm:t>
        <a:bodyPr/>
        <a:lstStyle/>
        <a:p>
          <a:endParaRPr lang="en-US" sz="2400"/>
        </a:p>
      </dgm:t>
    </dgm:pt>
    <dgm:pt modelId="{A7951F9B-7124-4DA9-AFC8-4ECF32B6080D}" type="sibTrans" cxnId="{174599C1-441F-4C3C-ABDE-FAFC014E4193}">
      <dgm:prSet/>
      <dgm:spPr/>
      <dgm:t>
        <a:bodyPr/>
        <a:lstStyle/>
        <a:p>
          <a:endParaRPr lang="en-US" sz="2400"/>
        </a:p>
      </dgm:t>
    </dgm:pt>
    <dgm:pt modelId="{F6F9AC47-3E57-4E74-B61C-79ABC1DB8E5A}" type="pres">
      <dgm:prSet presAssocID="{55B8D61A-89C8-481A-8A3B-890CC5C7AD19}" presName="Name0" presStyleCnt="0">
        <dgm:presLayoutVars>
          <dgm:dir/>
          <dgm:resizeHandles val="exact"/>
        </dgm:presLayoutVars>
      </dgm:prSet>
      <dgm:spPr/>
    </dgm:pt>
    <dgm:pt modelId="{2BDE5B5B-CC0C-4DA0-8BBD-2D5747C20FB2}" type="pres">
      <dgm:prSet presAssocID="{55B8D61A-89C8-481A-8A3B-890CC5C7AD19}" presName="fgShape" presStyleLbl="fgShp" presStyleIdx="0" presStyleCnt="1" custFlipVert="1" custFlipHor="1" custScaleX="1379" custScaleY="5828" custLinFactY="12000" custLinFactNeighborX="-461" custLinFactNeighborY="100000"/>
      <dgm:spPr/>
    </dgm:pt>
    <dgm:pt modelId="{888603E1-3572-4D3A-A789-0AACB902F9DF}" type="pres">
      <dgm:prSet presAssocID="{55B8D61A-89C8-481A-8A3B-890CC5C7AD19}" presName="linComp" presStyleCnt="0"/>
      <dgm:spPr/>
    </dgm:pt>
    <dgm:pt modelId="{694528BC-46C4-448E-AE30-E58ABE13D039}" type="pres">
      <dgm:prSet presAssocID="{8ADD64DE-A666-48C1-BB6E-CFA045486E79}" presName="compNode" presStyleCnt="0"/>
      <dgm:spPr/>
    </dgm:pt>
    <dgm:pt modelId="{C49226F7-B9F8-4EB4-B617-703DCE332E74}" type="pres">
      <dgm:prSet presAssocID="{8ADD64DE-A666-48C1-BB6E-CFA045486E79}" presName="bkgdShape" presStyleLbl="node1" presStyleIdx="0" presStyleCnt="3"/>
      <dgm:spPr/>
    </dgm:pt>
    <dgm:pt modelId="{2669BFAD-61BA-49ED-AFF3-FBCAC011A5E0}" type="pres">
      <dgm:prSet presAssocID="{8ADD64DE-A666-48C1-BB6E-CFA045486E79}" presName="nodeTx" presStyleLbl="node1" presStyleIdx="0" presStyleCnt="3">
        <dgm:presLayoutVars>
          <dgm:bulletEnabled val="1"/>
        </dgm:presLayoutVars>
      </dgm:prSet>
      <dgm:spPr/>
    </dgm:pt>
    <dgm:pt modelId="{2DFFAC7C-07C3-40E9-938F-4F7602C9B084}" type="pres">
      <dgm:prSet presAssocID="{8ADD64DE-A666-48C1-BB6E-CFA045486E79}" presName="invisiNode" presStyleLbl="node1" presStyleIdx="0" presStyleCnt="3"/>
      <dgm:spPr/>
    </dgm:pt>
    <dgm:pt modelId="{A5DCD9F5-0D76-412C-862A-108D60F8D0FA}" type="pres">
      <dgm:prSet presAssocID="{8ADD64DE-A666-48C1-BB6E-CFA045486E79}" presName="imagNode" presStyleLbl="fgImgPlace1" presStyleIdx="0" presStyleCnt="3" custLinFactNeighborX="-3282" custLinFactNeighborY="-115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A775EBCB-BA51-4959-88EF-7BEB1CA48355}" type="pres">
      <dgm:prSet presAssocID="{5D330B27-B32B-4D74-ABCF-2E063B24BDC0}" presName="sibTrans" presStyleLbl="sibTrans2D1" presStyleIdx="0" presStyleCnt="0"/>
      <dgm:spPr/>
    </dgm:pt>
    <dgm:pt modelId="{8AAAC406-A04E-4E5B-BA53-FB59F21432B0}" type="pres">
      <dgm:prSet presAssocID="{A741E961-5B78-4DA1-99D9-C4F50DCBB241}" presName="compNode" presStyleCnt="0"/>
      <dgm:spPr/>
    </dgm:pt>
    <dgm:pt modelId="{71E76CA7-59AE-4838-9D3D-A295183455AF}" type="pres">
      <dgm:prSet presAssocID="{A741E961-5B78-4DA1-99D9-C4F50DCBB241}" presName="bkgdShape" presStyleLbl="node1" presStyleIdx="1" presStyleCnt="3"/>
      <dgm:spPr/>
    </dgm:pt>
    <dgm:pt modelId="{1AB49A26-1750-4518-87FF-5F97BB20E088}" type="pres">
      <dgm:prSet presAssocID="{A741E961-5B78-4DA1-99D9-C4F50DCBB241}" presName="nodeTx" presStyleLbl="node1" presStyleIdx="1" presStyleCnt="3">
        <dgm:presLayoutVars>
          <dgm:bulletEnabled val="1"/>
        </dgm:presLayoutVars>
      </dgm:prSet>
      <dgm:spPr/>
    </dgm:pt>
    <dgm:pt modelId="{CA7B6A9D-5101-444E-8A77-EBAE0097D301}" type="pres">
      <dgm:prSet presAssocID="{A741E961-5B78-4DA1-99D9-C4F50DCBB241}" presName="invisiNode" presStyleLbl="node1" presStyleIdx="1" presStyleCnt="3"/>
      <dgm:spPr/>
    </dgm:pt>
    <dgm:pt modelId="{C2610879-9EA7-4D69-A96F-541FB20F103F}" type="pres">
      <dgm:prSet presAssocID="{A741E961-5B78-4DA1-99D9-C4F50DCBB241}" presName="imagNod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4B39BD5A-62D0-4F5E-B0E8-871BCAAC518D}" type="pres">
      <dgm:prSet presAssocID="{11F9F16E-527F-4CD5-ADA7-E8146A124045}" presName="sibTrans" presStyleLbl="sibTrans2D1" presStyleIdx="0" presStyleCnt="0"/>
      <dgm:spPr/>
    </dgm:pt>
    <dgm:pt modelId="{A057A5B7-E164-4320-96A6-ADF03EE52894}" type="pres">
      <dgm:prSet presAssocID="{37EBAFD1-7998-48FF-81C6-162ECC1B27AC}" presName="compNode" presStyleCnt="0"/>
      <dgm:spPr/>
    </dgm:pt>
    <dgm:pt modelId="{802EF009-E43C-4209-AD90-BEC856F889B6}" type="pres">
      <dgm:prSet presAssocID="{37EBAFD1-7998-48FF-81C6-162ECC1B27AC}" presName="bkgdShape" presStyleLbl="node1" presStyleIdx="2" presStyleCnt="3"/>
      <dgm:spPr/>
    </dgm:pt>
    <dgm:pt modelId="{EA85A288-6326-4A9C-BFF4-F512D8A669D2}" type="pres">
      <dgm:prSet presAssocID="{37EBAFD1-7998-48FF-81C6-162ECC1B27AC}" presName="nodeTx" presStyleLbl="node1" presStyleIdx="2" presStyleCnt="3">
        <dgm:presLayoutVars>
          <dgm:bulletEnabled val="1"/>
        </dgm:presLayoutVars>
      </dgm:prSet>
      <dgm:spPr/>
    </dgm:pt>
    <dgm:pt modelId="{FA46EB1E-755F-4DC0-AD94-CF3F2FEA1E36}" type="pres">
      <dgm:prSet presAssocID="{37EBAFD1-7998-48FF-81C6-162ECC1B27AC}" presName="invisiNode" presStyleLbl="node1" presStyleIdx="2" presStyleCnt="3"/>
      <dgm:spPr/>
    </dgm:pt>
    <dgm:pt modelId="{F30531FD-4E20-4316-A0CF-0EA6900F5048}" type="pres">
      <dgm:prSet presAssocID="{37EBAFD1-7998-48FF-81C6-162ECC1B27AC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</dgm:ptLst>
  <dgm:cxnLst>
    <dgm:cxn modelId="{C2F0A803-03A0-4D2B-8219-0E3791BFF071}" type="presOf" srcId="{8ADD64DE-A666-48C1-BB6E-CFA045486E79}" destId="{C49226F7-B9F8-4EB4-B617-703DCE332E74}" srcOrd="0" destOrd="0" presId="urn:microsoft.com/office/officeart/2005/8/layout/hList7"/>
    <dgm:cxn modelId="{3AA28508-C1CB-41F4-8E4B-6AEE45483843}" type="presOf" srcId="{11F9F16E-527F-4CD5-ADA7-E8146A124045}" destId="{4B39BD5A-62D0-4F5E-B0E8-871BCAAC518D}" srcOrd="0" destOrd="0" presId="urn:microsoft.com/office/officeart/2005/8/layout/hList7"/>
    <dgm:cxn modelId="{16EE2815-418C-4EE5-AECC-64998600D605}" type="presOf" srcId="{37EBAFD1-7998-48FF-81C6-162ECC1B27AC}" destId="{EA85A288-6326-4A9C-BFF4-F512D8A669D2}" srcOrd="1" destOrd="0" presId="urn:microsoft.com/office/officeart/2005/8/layout/hList7"/>
    <dgm:cxn modelId="{FC00C527-ED6A-49EC-B419-5053E97F234F}" type="presOf" srcId="{37EBAFD1-7998-48FF-81C6-162ECC1B27AC}" destId="{802EF009-E43C-4209-AD90-BEC856F889B6}" srcOrd="0" destOrd="0" presId="urn:microsoft.com/office/officeart/2005/8/layout/hList7"/>
    <dgm:cxn modelId="{6181A03E-2A20-4C59-9632-2C361DD063CD}" type="presOf" srcId="{A741E961-5B78-4DA1-99D9-C4F50DCBB241}" destId="{71E76CA7-59AE-4838-9D3D-A295183455AF}" srcOrd="0" destOrd="0" presId="urn:microsoft.com/office/officeart/2005/8/layout/hList7"/>
    <dgm:cxn modelId="{174599C1-441F-4C3C-ABDE-FAFC014E4193}" srcId="{55B8D61A-89C8-481A-8A3B-890CC5C7AD19}" destId="{37EBAFD1-7998-48FF-81C6-162ECC1B27AC}" srcOrd="2" destOrd="0" parTransId="{B62F1E6A-26ED-432F-A92E-07B1CB0E93D2}" sibTransId="{A7951F9B-7124-4DA9-AFC8-4ECF32B6080D}"/>
    <dgm:cxn modelId="{BA476EC6-1A5F-4E80-9C13-A736A17EB1A5}" type="presOf" srcId="{55B8D61A-89C8-481A-8A3B-890CC5C7AD19}" destId="{F6F9AC47-3E57-4E74-B61C-79ABC1DB8E5A}" srcOrd="0" destOrd="0" presId="urn:microsoft.com/office/officeart/2005/8/layout/hList7"/>
    <dgm:cxn modelId="{EE9691CA-79DB-4E74-8377-3D8F46F5685E}" type="presOf" srcId="{5D330B27-B32B-4D74-ABCF-2E063B24BDC0}" destId="{A775EBCB-BA51-4959-88EF-7BEB1CA48355}" srcOrd="0" destOrd="0" presId="urn:microsoft.com/office/officeart/2005/8/layout/hList7"/>
    <dgm:cxn modelId="{7785ACD2-4A72-4E76-8971-77658CDAD58C}" srcId="{55B8D61A-89C8-481A-8A3B-890CC5C7AD19}" destId="{8ADD64DE-A666-48C1-BB6E-CFA045486E79}" srcOrd="0" destOrd="0" parTransId="{ECDF488E-607B-42C9-BB2D-82A9FC070F60}" sibTransId="{5D330B27-B32B-4D74-ABCF-2E063B24BDC0}"/>
    <dgm:cxn modelId="{52A070D3-E262-405A-B59B-1D19B64CA1FA}" srcId="{55B8D61A-89C8-481A-8A3B-890CC5C7AD19}" destId="{A741E961-5B78-4DA1-99D9-C4F50DCBB241}" srcOrd="1" destOrd="0" parTransId="{0F645A68-0018-4ACE-8C07-E4FB1D120BB9}" sibTransId="{11F9F16E-527F-4CD5-ADA7-E8146A124045}"/>
    <dgm:cxn modelId="{6E1300E4-5A27-4487-A03B-B4528335A59A}" type="presOf" srcId="{8ADD64DE-A666-48C1-BB6E-CFA045486E79}" destId="{2669BFAD-61BA-49ED-AFF3-FBCAC011A5E0}" srcOrd="1" destOrd="0" presId="urn:microsoft.com/office/officeart/2005/8/layout/hList7"/>
    <dgm:cxn modelId="{376130FC-644F-440A-8C05-80B31C95E227}" type="presOf" srcId="{A741E961-5B78-4DA1-99D9-C4F50DCBB241}" destId="{1AB49A26-1750-4518-87FF-5F97BB20E088}" srcOrd="1" destOrd="0" presId="urn:microsoft.com/office/officeart/2005/8/layout/hList7"/>
    <dgm:cxn modelId="{8EE92AB3-6C98-403E-8129-08730EC31E13}" type="presParOf" srcId="{F6F9AC47-3E57-4E74-B61C-79ABC1DB8E5A}" destId="{2BDE5B5B-CC0C-4DA0-8BBD-2D5747C20FB2}" srcOrd="0" destOrd="0" presId="urn:microsoft.com/office/officeart/2005/8/layout/hList7"/>
    <dgm:cxn modelId="{08278A27-57B1-4D61-A996-AE062269E4AD}" type="presParOf" srcId="{F6F9AC47-3E57-4E74-B61C-79ABC1DB8E5A}" destId="{888603E1-3572-4D3A-A789-0AACB902F9DF}" srcOrd="1" destOrd="0" presId="urn:microsoft.com/office/officeart/2005/8/layout/hList7"/>
    <dgm:cxn modelId="{CCA1458B-51EC-4C56-B746-01913F62DD37}" type="presParOf" srcId="{888603E1-3572-4D3A-A789-0AACB902F9DF}" destId="{694528BC-46C4-448E-AE30-E58ABE13D039}" srcOrd="0" destOrd="0" presId="urn:microsoft.com/office/officeart/2005/8/layout/hList7"/>
    <dgm:cxn modelId="{4456EA6C-D113-4BB0-B47A-9A222755F9C4}" type="presParOf" srcId="{694528BC-46C4-448E-AE30-E58ABE13D039}" destId="{C49226F7-B9F8-4EB4-B617-703DCE332E74}" srcOrd="0" destOrd="0" presId="urn:microsoft.com/office/officeart/2005/8/layout/hList7"/>
    <dgm:cxn modelId="{938C0F1A-6455-452A-9A8C-975816D64CA9}" type="presParOf" srcId="{694528BC-46C4-448E-AE30-E58ABE13D039}" destId="{2669BFAD-61BA-49ED-AFF3-FBCAC011A5E0}" srcOrd="1" destOrd="0" presId="urn:microsoft.com/office/officeart/2005/8/layout/hList7"/>
    <dgm:cxn modelId="{EB4F3EDB-1A46-456A-8A68-012478EA9001}" type="presParOf" srcId="{694528BC-46C4-448E-AE30-E58ABE13D039}" destId="{2DFFAC7C-07C3-40E9-938F-4F7602C9B084}" srcOrd="2" destOrd="0" presId="urn:microsoft.com/office/officeart/2005/8/layout/hList7"/>
    <dgm:cxn modelId="{EA13A20C-3FFF-4823-A219-00F17B474B71}" type="presParOf" srcId="{694528BC-46C4-448E-AE30-E58ABE13D039}" destId="{A5DCD9F5-0D76-412C-862A-108D60F8D0FA}" srcOrd="3" destOrd="0" presId="urn:microsoft.com/office/officeart/2005/8/layout/hList7"/>
    <dgm:cxn modelId="{E9AE2705-FF7F-4637-8347-02D0E90B8933}" type="presParOf" srcId="{888603E1-3572-4D3A-A789-0AACB902F9DF}" destId="{A775EBCB-BA51-4959-88EF-7BEB1CA48355}" srcOrd="1" destOrd="0" presId="urn:microsoft.com/office/officeart/2005/8/layout/hList7"/>
    <dgm:cxn modelId="{86A5FC62-399F-4CE0-AEE1-2181A53DB928}" type="presParOf" srcId="{888603E1-3572-4D3A-A789-0AACB902F9DF}" destId="{8AAAC406-A04E-4E5B-BA53-FB59F21432B0}" srcOrd="2" destOrd="0" presId="urn:microsoft.com/office/officeart/2005/8/layout/hList7"/>
    <dgm:cxn modelId="{A4C8E3DC-EC70-43A8-B44E-F5ED423A10AC}" type="presParOf" srcId="{8AAAC406-A04E-4E5B-BA53-FB59F21432B0}" destId="{71E76CA7-59AE-4838-9D3D-A295183455AF}" srcOrd="0" destOrd="0" presId="urn:microsoft.com/office/officeart/2005/8/layout/hList7"/>
    <dgm:cxn modelId="{8BBE8471-5F1D-4D00-84EF-2905C30A426D}" type="presParOf" srcId="{8AAAC406-A04E-4E5B-BA53-FB59F21432B0}" destId="{1AB49A26-1750-4518-87FF-5F97BB20E088}" srcOrd="1" destOrd="0" presId="urn:microsoft.com/office/officeart/2005/8/layout/hList7"/>
    <dgm:cxn modelId="{B8AD41BC-789E-42E7-B0A2-163AA8A786AE}" type="presParOf" srcId="{8AAAC406-A04E-4E5B-BA53-FB59F21432B0}" destId="{CA7B6A9D-5101-444E-8A77-EBAE0097D301}" srcOrd="2" destOrd="0" presId="urn:microsoft.com/office/officeart/2005/8/layout/hList7"/>
    <dgm:cxn modelId="{D2D66C15-5E32-48F2-A35A-F5FBA3D7FBD3}" type="presParOf" srcId="{8AAAC406-A04E-4E5B-BA53-FB59F21432B0}" destId="{C2610879-9EA7-4D69-A96F-541FB20F103F}" srcOrd="3" destOrd="0" presId="urn:microsoft.com/office/officeart/2005/8/layout/hList7"/>
    <dgm:cxn modelId="{4C9C9D31-BE12-420E-9B59-9EF0F81DE042}" type="presParOf" srcId="{888603E1-3572-4D3A-A789-0AACB902F9DF}" destId="{4B39BD5A-62D0-4F5E-B0E8-871BCAAC518D}" srcOrd="3" destOrd="0" presId="urn:microsoft.com/office/officeart/2005/8/layout/hList7"/>
    <dgm:cxn modelId="{5C9DAA13-7EA3-44FC-806B-88991BF6617F}" type="presParOf" srcId="{888603E1-3572-4D3A-A789-0AACB902F9DF}" destId="{A057A5B7-E164-4320-96A6-ADF03EE52894}" srcOrd="4" destOrd="0" presId="urn:microsoft.com/office/officeart/2005/8/layout/hList7"/>
    <dgm:cxn modelId="{2E7B7736-B8B6-4C33-A296-DBB8050908F7}" type="presParOf" srcId="{A057A5B7-E164-4320-96A6-ADF03EE52894}" destId="{802EF009-E43C-4209-AD90-BEC856F889B6}" srcOrd="0" destOrd="0" presId="urn:microsoft.com/office/officeart/2005/8/layout/hList7"/>
    <dgm:cxn modelId="{581A4030-1EAF-4362-8BE6-BE0E9405FC1A}" type="presParOf" srcId="{A057A5B7-E164-4320-96A6-ADF03EE52894}" destId="{EA85A288-6326-4A9C-BFF4-F512D8A669D2}" srcOrd="1" destOrd="0" presId="urn:microsoft.com/office/officeart/2005/8/layout/hList7"/>
    <dgm:cxn modelId="{6DA2E647-F40D-46A4-824A-7EF422C1B1F1}" type="presParOf" srcId="{A057A5B7-E164-4320-96A6-ADF03EE52894}" destId="{FA46EB1E-755F-4DC0-AD94-CF3F2FEA1E36}" srcOrd="2" destOrd="0" presId="urn:microsoft.com/office/officeart/2005/8/layout/hList7"/>
    <dgm:cxn modelId="{A498B04D-C3B9-4BC9-8B53-489E08B6A4A0}" type="presParOf" srcId="{A057A5B7-E164-4320-96A6-ADF03EE52894}" destId="{F30531FD-4E20-4316-A0CF-0EA6900F504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E5B5B-CC0C-4DA0-8BBD-2D5747C20FB2}">
      <dsp:nvSpPr>
        <dsp:cNvPr id="0" name=""/>
        <dsp:cNvSpPr/>
      </dsp:nvSpPr>
      <dsp:spPr>
        <a:xfrm flipH="1" flipV="1">
          <a:off x="5318046" y="3470475"/>
          <a:ext cx="137856" cy="45716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9226F7-B9F8-4EB4-B617-703DCE332E74}">
      <dsp:nvSpPr>
        <dsp:cNvPr id="0" name=""/>
        <dsp:cNvSpPr/>
      </dsp:nvSpPr>
      <dsp:spPr>
        <a:xfrm>
          <a:off x="2281" y="0"/>
          <a:ext cx="3549528" cy="52295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Enhance Workflows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Late clone selection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Cell line development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Media Optimization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PD &amp; Characterization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</a:rPr>
            <a:t>CHO, T cells, Pichia, E. coli, HEK 293, </a:t>
          </a:r>
          <a:r>
            <a:rPr lang="en-US" sz="1800" kern="1200" dirty="0" err="1">
              <a:solidFill>
                <a:schemeClr val="bg1"/>
              </a:solidFill>
            </a:rPr>
            <a:t>Sp</a:t>
          </a:r>
          <a:r>
            <a:rPr lang="en-US" sz="1800" kern="1200" dirty="0">
              <a:solidFill>
                <a:schemeClr val="bg1"/>
              </a:solidFill>
            </a:rPr>
            <a:t>/2</a:t>
          </a:r>
        </a:p>
      </dsp:txBody>
      <dsp:txXfrm>
        <a:off x="2281" y="2091816"/>
        <a:ext cx="3549528" cy="2091816"/>
      </dsp:txXfrm>
    </dsp:sp>
    <dsp:sp modelId="{A5DCD9F5-0D76-412C-862A-108D60F8D0FA}">
      <dsp:nvSpPr>
        <dsp:cNvPr id="0" name=""/>
        <dsp:cNvSpPr/>
      </dsp:nvSpPr>
      <dsp:spPr>
        <a:xfrm>
          <a:off x="849172" y="293728"/>
          <a:ext cx="1741437" cy="174143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E76CA7-59AE-4838-9D3D-A295183455AF}">
      <dsp:nvSpPr>
        <dsp:cNvPr id="0" name=""/>
        <dsp:cNvSpPr/>
      </dsp:nvSpPr>
      <dsp:spPr>
        <a:xfrm>
          <a:off x="3658295" y="0"/>
          <a:ext cx="3549528" cy="5229542"/>
        </a:xfrm>
        <a:prstGeom prst="roundRect">
          <a:avLst>
            <a:gd name="adj" fmla="val 10000"/>
          </a:avLst>
        </a:prstGeom>
        <a:solidFill>
          <a:srgbClr val="794E6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Maximize Workspace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Quick set up, run &amp; take down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Eliminate probes, clunky accessories &amp; their management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Shrink your reactor &amp; support areas by 90%</a:t>
          </a:r>
        </a:p>
      </dsp:txBody>
      <dsp:txXfrm>
        <a:off x="3658295" y="2091816"/>
        <a:ext cx="3549528" cy="2091816"/>
      </dsp:txXfrm>
    </dsp:sp>
    <dsp:sp modelId="{C2610879-9EA7-4D69-A96F-541FB20F103F}">
      <dsp:nvSpPr>
        <dsp:cNvPr id="0" name=""/>
        <dsp:cNvSpPr/>
      </dsp:nvSpPr>
      <dsp:spPr>
        <a:xfrm>
          <a:off x="4562341" y="313772"/>
          <a:ext cx="1741437" cy="1741437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2EF009-E43C-4209-AD90-BEC856F889B6}">
      <dsp:nvSpPr>
        <dsp:cNvPr id="0" name=""/>
        <dsp:cNvSpPr/>
      </dsp:nvSpPr>
      <dsp:spPr>
        <a:xfrm>
          <a:off x="7314310" y="0"/>
          <a:ext cx="3549528" cy="5229542"/>
        </a:xfrm>
        <a:prstGeom prst="roundRect">
          <a:avLst>
            <a:gd name="adj" fmla="val 10000"/>
          </a:avLst>
        </a:prstGeom>
        <a:solidFill>
          <a:srgbClr val="FF6C0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Improve Throughput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More knowledge created / person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Much reduced OPEX/CAPEX cost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Accelerate your intensification and continuous bioprocess timelines</a:t>
          </a:r>
        </a:p>
      </dsp:txBody>
      <dsp:txXfrm>
        <a:off x="7314310" y="2091816"/>
        <a:ext cx="3549528" cy="2091816"/>
      </dsp:txXfrm>
    </dsp:sp>
    <dsp:sp modelId="{F30531FD-4E20-4316-A0CF-0EA6900F5048}">
      <dsp:nvSpPr>
        <dsp:cNvPr id="0" name=""/>
        <dsp:cNvSpPr/>
      </dsp:nvSpPr>
      <dsp:spPr>
        <a:xfrm>
          <a:off x="8218355" y="313772"/>
          <a:ext cx="1741437" cy="174143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E5B5B-CC0C-4DA0-8BBD-2D5747C20FB2}">
      <dsp:nvSpPr>
        <dsp:cNvPr id="0" name=""/>
        <dsp:cNvSpPr/>
      </dsp:nvSpPr>
      <dsp:spPr>
        <a:xfrm flipH="1" flipV="1">
          <a:off x="5318046" y="5183825"/>
          <a:ext cx="137856" cy="45716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FF569-FDFF-40CF-B219-4F11B9262842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8E492-3BD0-4535-B0AC-D8F1A6046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068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8AAC1-D8CF-4669-B3C4-A2A8BBCA6D9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92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8AAC1-D8CF-4669-B3C4-A2A8BBCA6D9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81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8AAC1-D8CF-4669-B3C4-A2A8BBCA6D9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92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3114A-626A-4BC2-B4FD-DDC9E4346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A74DB-3A6A-4D55-BE2C-C944410D13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6A298-D7D4-429D-85DA-937732C6B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C6A0D-39DB-4385-B299-DE08F1980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01D56-6C49-4509-B33E-BED4A6FA2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10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03319-9958-42EA-8BA3-1C0A73D06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4366F-36C2-4D3B-9708-18642420B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89236-BCC6-4310-A618-7889F6EFF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04B5A-D067-483D-92BF-9F9F1B0A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85403-A9A8-4DB4-BEAD-43C12D0D9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445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5E745-F616-45A1-9BDB-331CECBA2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B4C2C-E996-4228-B495-031BA8E36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7E14B-0B90-4AA5-94AB-47E1DAF64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B5E3E-3705-44EE-A81D-08DB42D1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B70BE-3B3C-4E59-BC31-832C88262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2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DC73-FE48-4D4C-9D8B-1E24F6578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0091B-F7FB-4663-8977-A0C4377F4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6DED7-5AC7-42FA-9776-E5B09B759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EB3472-2EC1-4D92-B91D-615E8D10F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922021-0586-40F3-9E81-5A1188030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26AEA-6124-4A69-9568-59D242460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7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8B7C6-B625-4D01-904E-34C8FE43C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5004C-CA1D-4C6B-8144-AC213DB05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2C1405-2A72-471B-AC38-5BF431226A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3CBD27-9F61-491A-BCBE-2E149BAF8F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2911D6-C100-463E-8E2E-FF3F308F25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3CA9E0-0529-45E5-9D54-E3A1EDAA8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D6B603-1182-4BD9-8FE0-F04353840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D44A27-63C6-44AD-BB1B-710950C02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91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50821-1684-4B09-B9B1-79DE62A51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BFE6C9-351E-4607-807B-F1B80F36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A0FECC-1EBD-41D3-9854-BD38C282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C4AEE-AEDA-4441-AFA7-3C7B93B9C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534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941C30-3CF4-41DF-A582-A376A1730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A8E88D-480F-4E05-811C-F6C678AA2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105CA6-3304-41B6-91CD-91EFB5782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4CE97-3DBD-4A18-9596-963D2522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1F4FC-74C0-4E60-967C-A94EFA044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ED918-11AC-4AF6-A8B6-F2CEFEE3D4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2BBD83-5500-4B0F-88D9-A044C3AE1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186B8-9F3B-4F89-9345-9422F3054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259CE-6303-4C4C-A6AC-16E1F72A5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24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686F2-7D3F-4EC8-BB40-58C56288F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787E5D-3535-426D-B0F8-4BB4CA10FB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890FA-04B3-4538-8CFC-786FA8134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8E6704-D2E7-4C46-9E23-652BA9D12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4EB73-91FF-435B-AE96-02A6FDF3E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2AA5C-1DE8-4C08-A517-98AE4CD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4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FAC2D-306D-422E-B894-CE0DB4B38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E72F0D-7E66-4BD6-8BE4-3BCF2A43E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CCD2D-12EF-4BED-A190-31C3FC9BE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11F3C-E89A-4391-BB52-D367BBC8B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C3687-3DA7-4482-9EDF-53259299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03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F3DA45-38ED-473C-BFBD-9CA0F56363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CD4EBB-EC90-4A70-A549-CF45617CA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3AA42-2B3D-45AF-BA70-282B95D01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69687-867C-468A-9C64-8F74F497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65533-633F-4777-8FF0-4855AC54A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99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206C51-6836-4A8D-9549-4D057C4C6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149CCB-ADC8-482E-B2F1-14C00D0A8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0112F-F9E1-49CF-BC5C-CF7154A454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9C6B-55BB-473E-AB00-526E71634704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E57CA-F530-4F12-81FD-F5C1BAEFF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63964-9BAE-44DE-BC57-0F5F6FE9DA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9E836-96A1-435D-B82C-13449A997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05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hyperlink" Target="https://www.finsmes.com/2020/11/erbi-biosystems-raises-3-8m-in-funding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738C12B-2E72-454F-83FB-D4E550B732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6726238"/>
              </p:ext>
            </p:extLst>
          </p:nvPr>
        </p:nvGraphicFramePr>
        <p:xfrm>
          <a:off x="640080" y="1050926"/>
          <a:ext cx="10866120" cy="522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570628D-E0C3-4C2A-80E3-81913AB5EF29}"/>
              </a:ext>
            </a:extLst>
          </p:cNvPr>
          <p:cNvSpPr txBox="1">
            <a:spLocks/>
          </p:cNvSpPr>
          <p:nvPr/>
        </p:nvSpPr>
        <p:spPr>
          <a:xfrm>
            <a:off x="4262475" y="648247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Proprietary and Confidential - Erbi Biosystems 2021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E4939EC-C6AE-4A34-97BB-CD585DEE3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Logo &amp; Colors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E9B2C61-8307-4199-854F-238B28C6FA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733925" y="2590800"/>
            <a:ext cx="2724150" cy="16764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37F0A24-4040-4B32-8670-A736CB82325C}"/>
              </a:ext>
            </a:extLst>
          </p:cNvPr>
          <p:cNvSpPr/>
          <p:nvPr/>
        </p:nvSpPr>
        <p:spPr>
          <a:xfrm>
            <a:off x="828675" y="2009775"/>
            <a:ext cx="657225" cy="581025"/>
          </a:xfrm>
          <a:prstGeom prst="rect">
            <a:avLst/>
          </a:prstGeom>
          <a:solidFill>
            <a:srgbClr val="FF6C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EAEF98-44D2-43FA-A585-68F922AB6C78}"/>
              </a:ext>
            </a:extLst>
          </p:cNvPr>
          <p:cNvSpPr/>
          <p:nvPr/>
        </p:nvSpPr>
        <p:spPr>
          <a:xfrm>
            <a:off x="828675" y="2676525"/>
            <a:ext cx="657225" cy="581025"/>
          </a:xfrm>
          <a:prstGeom prst="rect">
            <a:avLst/>
          </a:prstGeom>
          <a:solidFill>
            <a:srgbClr val="5456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335091-82CE-49EE-B560-4C3969AC7984}"/>
              </a:ext>
            </a:extLst>
          </p:cNvPr>
          <p:cNvSpPr/>
          <p:nvPr/>
        </p:nvSpPr>
        <p:spPr>
          <a:xfrm>
            <a:off x="828675" y="3362325"/>
            <a:ext cx="657225" cy="581025"/>
          </a:xfrm>
          <a:prstGeom prst="rect">
            <a:avLst/>
          </a:prstGeom>
          <a:solidFill>
            <a:srgbClr val="283C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38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glitter pattern="hexagon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737C3B2C-4411-49BC-96A8-9E996C8A3F4C">
            <a:extLst>
              <a:ext uri="{FF2B5EF4-FFF2-40B4-BE49-F238E27FC236}">
                <a16:creationId xmlns:a16="http://schemas.microsoft.com/office/drawing/2014/main" id="{4A06409D-4C00-4265-8C54-DF472DBCB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19743"/>
            <a:ext cx="6526062" cy="366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CBCBE1E-FBC7-4881-AD44-4755463F5E76}"/>
              </a:ext>
            </a:extLst>
          </p:cNvPr>
          <p:cNvSpPr txBox="1">
            <a:spLocks/>
          </p:cNvSpPr>
          <p:nvPr/>
        </p:nvSpPr>
        <p:spPr>
          <a:xfrm>
            <a:off x="6982115" y="1026160"/>
            <a:ext cx="5209884" cy="5350256"/>
          </a:xfrm>
          <a:prstGeom prst="rect">
            <a:avLst/>
          </a:prstGeom>
          <a:gradFill flip="none" rotWithShape="1">
            <a:gsLst>
              <a:gs pos="60000">
                <a:srgbClr val="D4D6D4"/>
              </a:gs>
              <a:gs pos="7000">
                <a:schemeClr val="bg1"/>
              </a:gs>
              <a:gs pos="100000">
                <a:srgbClr val="A9ACA9"/>
              </a:gs>
            </a:gsLst>
            <a:lin ang="0" scaled="1"/>
            <a:tileRect/>
          </a:gradFill>
        </p:spPr>
        <p:txBody>
          <a:bodyPr vert="horz" lIns="243840" tIns="121920" rIns="487680" bIns="121920" rtlCol="0" anchor="ctr" anchorCtr="0">
            <a:normAutofit/>
          </a:bodyPr>
          <a:lstStyle>
            <a:lvl1pPr marL="285750" indent="-285750" algn="l" defTabSz="685800" rtl="0" eaLnBrk="1" latinLnBrk="0" hangingPunct="1">
              <a:spcBef>
                <a:spcPct val="20000"/>
              </a:spcBef>
              <a:buClr>
                <a:srgbClr val="FF6C0E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Clr>
                <a:srgbClr val="FF6C0E"/>
              </a:buClr>
              <a:buFont typeface="Arial" pitchFamily="34" charset="0"/>
              <a:buChar char="–"/>
              <a:defRPr lang="en-US" sz="15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Clr>
                <a:srgbClr val="FF6C0E"/>
              </a:buClr>
              <a:buFont typeface="Arial" pitchFamily="34" charset="0"/>
              <a:buChar char="•"/>
              <a:defRPr lang="en-US" sz="13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Clr>
                <a:srgbClr val="FF6C0E"/>
              </a:buClr>
              <a:buFont typeface="Arial" pitchFamily="34" charset="0"/>
              <a:buChar char="–"/>
              <a:defRPr lang="en-US"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Clr>
                <a:srgbClr val="FF6C0E"/>
              </a:buClr>
              <a:buFont typeface="Arial" pitchFamily="34" charset="0"/>
              <a:buChar char="»"/>
              <a:defRPr lang="en-US"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4000"/>
              </a:lnSpc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1867" i="1">
                <a:solidFill>
                  <a:schemeClr val="tx2"/>
                </a:solidFill>
                <a:ea typeface="+mn-lt"/>
                <a:cs typeface="+mn-lt"/>
              </a:rPr>
              <a:t>“The system is </a:t>
            </a:r>
            <a:r>
              <a:rPr lang="en-US" sz="1867" i="1" err="1">
                <a:solidFill>
                  <a:schemeClr val="tx2"/>
                </a:solidFill>
                <a:ea typeface="+mn-lt"/>
                <a:cs typeface="+mn-lt"/>
              </a:rPr>
              <a:t>sooo</a:t>
            </a:r>
            <a:r>
              <a:rPr lang="en-US" sz="1867" i="1">
                <a:solidFill>
                  <a:schemeClr val="tx2"/>
                </a:solidFill>
                <a:ea typeface="+mn-lt"/>
                <a:cs typeface="+mn-lt"/>
              </a:rPr>
              <a:t> much easier to use than a bioreactor."</a:t>
            </a:r>
            <a:endParaRPr lang="en-US" sz="1867">
              <a:solidFill>
                <a:schemeClr val="tx2"/>
              </a:solidFill>
              <a:ea typeface="+mn-lt"/>
              <a:cs typeface="+mn-lt"/>
            </a:endParaRPr>
          </a:p>
          <a:p>
            <a:pPr marL="0" indent="0" algn="r">
              <a:lnSpc>
                <a:spcPct val="114000"/>
              </a:lnSpc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1867" i="1">
                <a:solidFill>
                  <a:srgbClr val="FF6C0E"/>
                </a:solidFill>
                <a:ea typeface="+mn-lt"/>
                <a:cs typeface="+mn-lt"/>
              </a:rPr>
              <a:t>“More runs were made in the 2-3 months we used the system than we could ever hope to achieve in our reactor lab over an entire year.”</a:t>
            </a:r>
            <a:endParaRPr lang="en-US" sz="1867">
              <a:solidFill>
                <a:srgbClr val="FF6C0E"/>
              </a:solidFill>
              <a:ea typeface="+mn-lt"/>
              <a:cs typeface="+mn-lt"/>
            </a:endParaRPr>
          </a:p>
          <a:p>
            <a:pPr marL="0" indent="0" algn="r">
              <a:lnSpc>
                <a:spcPct val="114000"/>
              </a:lnSpc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1867" i="1">
                <a:solidFill>
                  <a:srgbClr val="C15E56"/>
                </a:solidFill>
                <a:ea typeface="+mn-lt"/>
                <a:cs typeface="+mn-lt"/>
              </a:rPr>
              <a:t>"This is the only PD expansion system that does perfusion.”</a:t>
            </a:r>
            <a:endParaRPr lang="en-US" sz="1867">
              <a:solidFill>
                <a:srgbClr val="C15E56"/>
              </a:solidFill>
              <a:ea typeface="+mn-lt"/>
              <a:cs typeface="+mn-lt"/>
            </a:endParaRPr>
          </a:p>
          <a:p>
            <a:pPr marL="0" indent="0" algn="r">
              <a:lnSpc>
                <a:spcPct val="114000"/>
              </a:lnSpc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1867" i="1">
                <a:solidFill>
                  <a:srgbClr val="283C6F"/>
                </a:solidFill>
                <a:ea typeface="+mn-lt"/>
                <a:cs typeface="+mn-lt"/>
              </a:rPr>
              <a:t>“Reliable, and definitely quick to set up and get running. Cheaper to run. Can get more data faster.”</a:t>
            </a:r>
          </a:p>
          <a:p>
            <a:pPr marL="0" indent="0" algn="r">
              <a:lnSpc>
                <a:spcPct val="114000"/>
              </a:lnSpc>
              <a:spcBef>
                <a:spcPts val="0"/>
              </a:spcBef>
              <a:spcAft>
                <a:spcPts val="2400"/>
              </a:spcAft>
              <a:buNone/>
            </a:pPr>
            <a:endParaRPr lang="en-US" sz="1867" i="1">
              <a:solidFill>
                <a:srgbClr val="283C6F"/>
              </a:solidFill>
              <a:ea typeface="+mn-lt"/>
              <a:cs typeface="+mn-lt"/>
            </a:endParaRPr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0D7E00FF-CFEF-4F32-9724-D051C1A7C277}"/>
              </a:ext>
            </a:extLst>
          </p:cNvPr>
          <p:cNvSpPr txBox="1">
            <a:spLocks/>
          </p:cNvSpPr>
          <p:nvPr/>
        </p:nvSpPr>
        <p:spPr>
          <a:xfrm>
            <a:off x="4262475" y="648247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Proprietary and Confidential - Erbi Biosystems 2021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F44601-C5D3-4BD7-A712-FDA66C54A373}"/>
              </a:ext>
            </a:extLst>
          </p:cNvPr>
          <p:cNvSpPr txBox="1"/>
          <p:nvPr/>
        </p:nvSpPr>
        <p:spPr>
          <a:xfrm>
            <a:off x="581316" y="1187568"/>
            <a:ext cx="5209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cs typeface="Calibri"/>
              </a:rPr>
              <a:t>Erbi Breez: 2mL Automated Perfusion Cell Culture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59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glitter pattern="hexagon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4D74FA-DC45-4691-AEF5-FB585950E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3497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High Performance Automated True Perfusion</a:t>
            </a:r>
            <a:r>
              <a:rPr lang="en-US" baseline="30000"/>
              <a:t>TM </a:t>
            </a:r>
            <a:r>
              <a:rPr lang="en-US"/>
              <a:t>Microbioreactors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A picture containing indoor, plastic, bell jar&#10;&#10;Description automatically generated">
            <a:extLst>
              <a:ext uri="{FF2B5EF4-FFF2-40B4-BE49-F238E27FC236}">
                <a16:creationId xmlns:a16="http://schemas.microsoft.com/office/drawing/2014/main" id="{74297790-138B-41B1-A747-CDB59BD994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05" y="1300773"/>
            <a:ext cx="3867690" cy="26197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C7372A-775D-46FF-9A0A-44E23FA9C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890" y="1023615"/>
            <a:ext cx="2637885" cy="1757379"/>
          </a:xfrm>
          <a:prstGeom prst="rect">
            <a:avLst/>
          </a:prstGeom>
        </p:spPr>
      </p:pic>
      <p:pic>
        <p:nvPicPr>
          <p:cNvPr id="14" name="Picture 13" descr="A picture containing text, indoor, person, standing&#10;&#10;Description automatically generated">
            <a:extLst>
              <a:ext uri="{FF2B5EF4-FFF2-40B4-BE49-F238E27FC236}">
                <a16:creationId xmlns:a16="http://schemas.microsoft.com/office/drawing/2014/main" id="{A16BC606-62FA-49AA-8E35-F4CF03C76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0" y="3119760"/>
            <a:ext cx="4114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glitter pattern="hexagon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738C12B-2E72-454F-83FB-D4E550B732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673977"/>
              </p:ext>
            </p:extLst>
          </p:nvPr>
        </p:nvGraphicFramePr>
        <p:xfrm>
          <a:off x="640080" y="1050926"/>
          <a:ext cx="10866120" cy="522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570628D-E0C3-4C2A-80E3-81913AB5EF29}"/>
              </a:ext>
            </a:extLst>
          </p:cNvPr>
          <p:cNvSpPr txBox="1">
            <a:spLocks/>
          </p:cNvSpPr>
          <p:nvPr/>
        </p:nvSpPr>
        <p:spPr>
          <a:xfrm>
            <a:off x="4262475" y="648247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Proprietary and Confidential - Erbi Biosystems 2021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422D8940-29FA-4BF9-A46A-6A6AB776CB3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2" t="28991" r="34564" b="42261"/>
          <a:stretch/>
        </p:blipFill>
        <p:spPr>
          <a:xfrm>
            <a:off x="10938694" y="174044"/>
            <a:ext cx="830213" cy="5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0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glitter pattern="hexagon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197</Words>
  <Application>Microsoft Office PowerPoint</Application>
  <PresentationFormat>Widescreen</PresentationFormat>
  <Paragraphs>30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Company Logo &amp; Colors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Logo &amp; Colors</dc:title>
  <dc:creator>Shelly Adams</dc:creator>
  <cp:lastModifiedBy>Shelly Adams</cp:lastModifiedBy>
  <cp:revision>1</cp:revision>
  <dcterms:created xsi:type="dcterms:W3CDTF">2021-07-15T22:34:29Z</dcterms:created>
  <dcterms:modified xsi:type="dcterms:W3CDTF">2021-07-16T00:26:41Z</dcterms:modified>
</cp:coreProperties>
</file>