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8B2D"/>
    <a:srgbClr val="80879E"/>
    <a:srgbClr val="5C6584"/>
    <a:srgbClr val="39445D"/>
    <a:srgbClr val="252C43"/>
    <a:srgbClr val="0C9995"/>
    <a:srgbClr val="4A66AC"/>
    <a:srgbClr val="E83943"/>
    <a:srgbClr val="FCDC30"/>
    <a:srgbClr val="32BE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775"/>
  </p:normalViewPr>
  <p:slideViewPr>
    <p:cSldViewPr snapToGrid="0" snapToObjects="1">
      <p:cViewPr varScale="1">
        <p:scale>
          <a:sx n="110" d="100"/>
          <a:sy n="110" d="100"/>
        </p:scale>
        <p:origin x="63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6/11/21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6/11/21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6/11/21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6/11/21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6/11/21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6/11/21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6/11/21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6/11/21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6/11/21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6/11/21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6/11/21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6/11/21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sv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.jpeg"/><Relationship Id="rId7" Type="http://schemas.openxmlformats.org/officeDocument/2006/relationships/image" Target="../media/image1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g"/><Relationship Id="rId10" Type="http://schemas.openxmlformats.org/officeDocument/2006/relationships/image" Target="../media/image18.jpeg"/><Relationship Id="rId4" Type="http://schemas.openxmlformats.org/officeDocument/2006/relationships/image" Target="../media/image6.png"/><Relationship Id="rId9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9203ABB4-7E2A-4248-9FE7-4A419AFF2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26970D-C1E5-4FB1-84E8-86CB9CED1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367639"/>
            <a:ext cx="11707367" cy="18521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F4B5E1F-AEC4-7142-B0CC-6B57A74D26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014" y="1562325"/>
            <a:ext cx="5881660" cy="200129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9F9B476-E9C8-6145-BB5B-FD185D6B6971}"/>
              </a:ext>
            </a:extLst>
          </p:cNvPr>
          <p:cNvSpPr/>
          <p:nvPr/>
        </p:nvSpPr>
        <p:spPr>
          <a:xfrm rot="16200000">
            <a:off x="4927592" y="-559954"/>
            <a:ext cx="1852185" cy="11707367"/>
          </a:xfrm>
          <a:prstGeom prst="rect">
            <a:avLst/>
          </a:prstGeom>
          <a:solidFill>
            <a:srgbClr val="253E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E84CC0B-7760-3C49-A582-4F59DD23EA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1541" y="4760884"/>
            <a:ext cx="10210862" cy="1065690"/>
          </a:xfrm>
        </p:spPr>
        <p:txBody>
          <a:bodyPr>
            <a:normAutofit/>
          </a:bodyPr>
          <a:lstStyle/>
          <a:p>
            <a:r>
              <a:rPr lang="fr-FR" dirty="0" err="1"/>
              <a:t>Brief</a:t>
            </a:r>
            <a:r>
              <a:rPr lang="fr-FR" dirty="0"/>
              <a:t> Logo - S&amp;OP Impact </a:t>
            </a:r>
            <a:r>
              <a:rPr lang="fr-FR" dirty="0" err="1"/>
              <a:t>Lab</a:t>
            </a:r>
            <a:r>
              <a:rPr lang="fr-FR" dirty="0"/>
              <a:t>’</a:t>
            </a:r>
          </a:p>
        </p:txBody>
      </p:sp>
    </p:spTree>
    <p:extLst>
      <p:ext uri="{BB962C8B-B14F-4D97-AF65-F5344CB8AC3E}">
        <p14:creationId xmlns:p14="http://schemas.microsoft.com/office/powerpoint/2010/main" val="701945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04ADE5B-312E-D649-BA02-0F7255245685}"/>
              </a:ext>
            </a:extLst>
          </p:cNvPr>
          <p:cNvSpPr/>
          <p:nvPr/>
        </p:nvSpPr>
        <p:spPr>
          <a:xfrm>
            <a:off x="0" y="0"/>
            <a:ext cx="1285875" cy="6858000"/>
          </a:xfrm>
          <a:prstGeom prst="rect">
            <a:avLst/>
          </a:prstGeom>
          <a:solidFill>
            <a:srgbClr val="253E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C4D87271-F4E2-0043-9FF8-87EE6CE4D5D6}"/>
              </a:ext>
            </a:extLst>
          </p:cNvPr>
          <p:cNvSpPr/>
          <p:nvPr/>
        </p:nvSpPr>
        <p:spPr>
          <a:xfrm>
            <a:off x="520426" y="2900856"/>
            <a:ext cx="1530898" cy="1545022"/>
          </a:xfrm>
          <a:prstGeom prst="ellipse">
            <a:avLst/>
          </a:prstGeom>
          <a:solidFill>
            <a:srgbClr val="253E7D"/>
          </a:solidFill>
          <a:ln>
            <a:solidFill>
              <a:srgbClr val="253E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23FCA4EC-3E29-FC46-8AFB-475F81266CCE}"/>
              </a:ext>
            </a:extLst>
          </p:cNvPr>
          <p:cNvSpPr txBox="1">
            <a:spLocks/>
          </p:cNvSpPr>
          <p:nvPr/>
        </p:nvSpPr>
        <p:spPr>
          <a:xfrm>
            <a:off x="2556557" y="1184613"/>
            <a:ext cx="7474172" cy="59163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err="1">
                <a:solidFill>
                  <a:srgbClr val="F28B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</a:t>
            </a:r>
            <a:r>
              <a:rPr lang="fr-FR" dirty="0">
                <a:solidFill>
                  <a:srgbClr val="F28B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solidFill>
                  <a:srgbClr val="F28B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fr-FR" dirty="0">
                <a:solidFill>
                  <a:srgbClr val="F28B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?</a:t>
            </a:r>
          </a:p>
        </p:txBody>
      </p:sp>
      <p:pic>
        <p:nvPicPr>
          <p:cNvPr id="4" name="Graphic 13">
            <a:extLst>
              <a:ext uri="{FF2B5EF4-FFF2-40B4-BE49-F238E27FC236}">
                <a16:creationId xmlns:a16="http://schemas.microsoft.com/office/drawing/2014/main" id="{F9A035D3-D340-384C-8BDF-E1323F6C9F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4376" y="3008587"/>
            <a:ext cx="1142998" cy="1142998"/>
          </a:xfrm>
          <a:prstGeom prst="rect">
            <a:avLst/>
          </a:prstGeom>
        </p:spPr>
      </p:pic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5CD39BED-564B-A040-AE1F-037C8E8CB42E}"/>
              </a:ext>
            </a:extLst>
          </p:cNvPr>
          <p:cNvSpPr txBox="1">
            <a:spLocks/>
          </p:cNvSpPr>
          <p:nvPr/>
        </p:nvSpPr>
        <p:spPr>
          <a:xfrm>
            <a:off x="2556557" y="1274817"/>
            <a:ext cx="7078885" cy="430836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 2" pitchFamily="18" charset="2"/>
              <a:buNone/>
            </a:pPr>
            <a:b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Losam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Agency, marketing agency specializing in the creation and animation of communities. </a:t>
            </a:r>
          </a:p>
          <a:p>
            <a:pPr marL="0" indent="0" algn="just">
              <a:buFont typeface="Wingdings 2" pitchFamily="18" charset="2"/>
              <a:buNone/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GB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Losam</a:t>
            </a: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 Agency created “</a:t>
            </a:r>
            <a:r>
              <a:rPr lang="fr-FR" b="1" i="1" dirty="0">
                <a:solidFill>
                  <a:srgbClr val="F28B2D"/>
                </a:solidFill>
              </a:rPr>
              <a:t>S&amp;OP Impact </a:t>
            </a:r>
            <a:r>
              <a:rPr lang="fr-FR" b="1" i="1" dirty="0" err="1">
                <a:solidFill>
                  <a:srgbClr val="F28B2D"/>
                </a:solidFill>
              </a:rPr>
              <a:t>Lab</a:t>
            </a:r>
            <a:r>
              <a:rPr lang="fr-FR" b="1" i="1" dirty="0">
                <a:solidFill>
                  <a:srgbClr val="F28B2D"/>
                </a:solidFill>
              </a:rPr>
              <a:t>’</a:t>
            </a:r>
            <a:r>
              <a:rPr lang="en-GB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for the company Board, 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the first </a:t>
            </a:r>
            <a:r>
              <a:rPr lang="fr-FR" sz="1800" dirty="0" err="1">
                <a:latin typeface="Arial" panose="020B0604020202020204" pitchFamily="34" charset="0"/>
                <a:cs typeface="Arial" panose="020B0604020202020204" pitchFamily="34" charset="0"/>
              </a:rPr>
              <a:t>think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 tank </a:t>
            </a:r>
            <a:r>
              <a:rPr lang="fr-FR" sz="1800" dirty="0" err="1">
                <a:latin typeface="Arial" panose="020B0604020202020204" pitchFamily="34" charset="0"/>
                <a:cs typeface="Arial" panose="020B0604020202020204" pitchFamily="34" charset="0"/>
              </a:rPr>
              <a:t>dedicated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 to S&amp;OP managers and </a:t>
            </a:r>
            <a:r>
              <a:rPr lang="fr-FR" sz="1800" dirty="0" err="1">
                <a:latin typeface="Arial" panose="020B0604020202020204" pitchFamily="34" charset="0"/>
                <a:cs typeface="Arial" panose="020B0604020202020204" pitchFamily="34" charset="0"/>
              </a:rPr>
              <a:t>directors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 best practices and </a:t>
            </a:r>
            <a:r>
              <a:rPr lang="fr-FR" sz="1800" dirty="0" err="1">
                <a:latin typeface="Arial" panose="020B0604020202020204" pitchFamily="34" charset="0"/>
                <a:cs typeface="Arial" panose="020B0604020202020204" pitchFamily="34" charset="0"/>
              </a:rPr>
              <a:t>its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 impact on business performance.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Font typeface="Wingdings 2" pitchFamily="18" charset="2"/>
              <a:buNone/>
            </a:pP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The “</a:t>
            </a:r>
            <a:r>
              <a:rPr lang="en-GB" sz="1800" b="1" i="1" dirty="0">
                <a:solidFill>
                  <a:srgbClr val="F28B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S&amp;OP Impact Lab’</a:t>
            </a:r>
            <a:r>
              <a:rPr lang="en-GB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is : </a:t>
            </a:r>
          </a:p>
          <a:p>
            <a:pPr algn="just">
              <a:buFont typeface="Wingdings" pitchFamily="2" charset="2"/>
              <a:buChar char="§"/>
            </a:pP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fr-FR" sz="1800" dirty="0" err="1">
                <a:latin typeface="Arial" panose="020B0604020202020204" pitchFamily="34" charset="0"/>
                <a:cs typeface="Arial" panose="020B0604020202020204" pitchFamily="34" charset="0"/>
              </a:rPr>
              <a:t>founding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800" dirty="0" err="1">
                <a:latin typeface="Arial" panose="020B0604020202020204" pitchFamily="34" charset="0"/>
                <a:cs typeface="Arial" panose="020B0604020202020204" pitchFamily="34" charset="0"/>
              </a:rPr>
              <a:t>committee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800" dirty="0" err="1">
                <a:latin typeface="Arial" panose="020B0604020202020204" pitchFamily="34" charset="0"/>
                <a:cs typeface="Arial" panose="020B0604020202020204" pitchFamily="34" charset="0"/>
              </a:rPr>
              <a:t>composed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 of 6/8 leaders </a:t>
            </a:r>
            <a:r>
              <a:rPr lang="fr-FR" sz="1800" dirty="0" err="1"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800" dirty="0" err="1"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800" dirty="0" err="1">
                <a:latin typeface="Arial" panose="020B0604020202020204" pitchFamily="34" charset="0"/>
                <a:cs typeface="Arial" panose="020B0604020202020204" pitchFamily="34" charset="0"/>
              </a:rPr>
              <a:t>define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fr-FR" sz="1800" dirty="0" err="1">
                <a:latin typeface="Arial" panose="020B0604020202020204" pitchFamily="34" charset="0"/>
                <a:cs typeface="Arial" panose="020B0604020202020204" pitchFamily="34" charset="0"/>
              </a:rPr>
              <a:t>themes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 of the </a:t>
            </a:r>
            <a:r>
              <a:rPr lang="fr-FR" sz="1800" dirty="0" err="1">
                <a:latin typeface="Arial" panose="020B0604020202020204" pitchFamily="34" charset="0"/>
                <a:cs typeface="Arial" panose="020B0604020202020204" pitchFamily="34" charset="0"/>
              </a:rPr>
              <a:t>different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 meetings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5 meetings a year (1 dinner + 4 breakfasts meeting)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0E9F6DE-5694-D546-B5C8-2537C2F44A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3897" y="185470"/>
            <a:ext cx="1987829" cy="676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839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04ADE5B-312E-D649-BA02-0F7255245685}"/>
              </a:ext>
            </a:extLst>
          </p:cNvPr>
          <p:cNvSpPr/>
          <p:nvPr/>
        </p:nvSpPr>
        <p:spPr>
          <a:xfrm>
            <a:off x="0" y="0"/>
            <a:ext cx="1285875" cy="6858000"/>
          </a:xfrm>
          <a:prstGeom prst="rect">
            <a:avLst/>
          </a:prstGeom>
          <a:solidFill>
            <a:srgbClr val="253E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C4D87271-F4E2-0043-9FF8-87EE6CE4D5D6}"/>
              </a:ext>
            </a:extLst>
          </p:cNvPr>
          <p:cNvSpPr/>
          <p:nvPr/>
        </p:nvSpPr>
        <p:spPr>
          <a:xfrm>
            <a:off x="520426" y="2900856"/>
            <a:ext cx="1530898" cy="1545022"/>
          </a:xfrm>
          <a:prstGeom prst="ellipse">
            <a:avLst/>
          </a:prstGeom>
          <a:solidFill>
            <a:srgbClr val="253E7D"/>
          </a:solidFill>
          <a:ln>
            <a:solidFill>
              <a:srgbClr val="253E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23FCA4EC-3E29-FC46-8AFB-475F81266CCE}"/>
              </a:ext>
            </a:extLst>
          </p:cNvPr>
          <p:cNvSpPr txBox="1">
            <a:spLocks/>
          </p:cNvSpPr>
          <p:nvPr/>
        </p:nvSpPr>
        <p:spPr>
          <a:xfrm>
            <a:off x="2556557" y="1184613"/>
            <a:ext cx="7474172" cy="59163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err="1">
                <a:solidFill>
                  <a:srgbClr val="F28B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</a:t>
            </a:r>
            <a:r>
              <a:rPr lang="fr-FR" dirty="0">
                <a:solidFill>
                  <a:srgbClr val="F28B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solidFill>
                  <a:srgbClr val="F28B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FR" dirty="0">
                <a:solidFill>
                  <a:srgbClr val="F28B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solidFill>
                  <a:srgbClr val="F28B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Board</a:t>
            </a:r>
            <a:r>
              <a:rPr lang="fr-FR" dirty="0">
                <a:solidFill>
                  <a:srgbClr val="F28B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5CD39BED-564B-A040-AE1F-037C8E8CB42E}"/>
              </a:ext>
            </a:extLst>
          </p:cNvPr>
          <p:cNvSpPr txBox="1">
            <a:spLocks/>
          </p:cNvSpPr>
          <p:nvPr/>
        </p:nvSpPr>
        <p:spPr>
          <a:xfrm>
            <a:off x="2571750" y="1365022"/>
            <a:ext cx="8620780" cy="430836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fr-FR" dirty="0" err="1"/>
              <a:t>Board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the #1 </a:t>
            </a:r>
            <a:r>
              <a:rPr lang="fr-FR" dirty="0" err="1"/>
              <a:t>decision-making</a:t>
            </a:r>
            <a:r>
              <a:rPr lang="fr-FR" dirty="0"/>
              <a:t> </a:t>
            </a:r>
            <a:r>
              <a:rPr lang="fr-FR" dirty="0" err="1"/>
              <a:t>platform</a:t>
            </a:r>
            <a:r>
              <a:rPr lang="fr-FR" dirty="0"/>
              <a:t>. </a:t>
            </a:r>
            <a:r>
              <a:rPr lang="fr-FR" dirty="0" err="1"/>
              <a:t>Founded</a:t>
            </a:r>
            <a:r>
              <a:rPr lang="fr-FR" dirty="0"/>
              <a:t> in 1994, </a:t>
            </a:r>
            <a:r>
              <a:rPr lang="fr-FR" dirty="0" err="1"/>
              <a:t>Board</a:t>
            </a:r>
            <a:r>
              <a:rPr lang="fr-FR" dirty="0"/>
              <a:t> International has </a:t>
            </a:r>
            <a:r>
              <a:rPr lang="fr-FR" dirty="0" err="1"/>
              <a:t>enabled</a:t>
            </a:r>
            <a:r>
              <a:rPr lang="fr-FR" dirty="0"/>
              <a:t> people </a:t>
            </a:r>
            <a:r>
              <a:rPr lang="fr-FR" dirty="0" err="1"/>
              <a:t>from</a:t>
            </a:r>
            <a:r>
              <a:rPr lang="fr-FR" dirty="0"/>
              <a:t> more </a:t>
            </a:r>
            <a:r>
              <a:rPr lang="fr-FR" dirty="0" err="1"/>
              <a:t>than</a:t>
            </a:r>
            <a:r>
              <a:rPr lang="fr-FR" dirty="0"/>
              <a:t> 3,000 </a:t>
            </a:r>
            <a:r>
              <a:rPr lang="fr-FR" dirty="0" err="1"/>
              <a:t>companies</a:t>
            </a:r>
            <a:r>
              <a:rPr lang="fr-FR" dirty="0"/>
              <a:t> </a:t>
            </a:r>
            <a:r>
              <a:rPr lang="fr-FR" dirty="0" err="1"/>
              <a:t>worldwide</a:t>
            </a:r>
            <a:r>
              <a:rPr lang="fr-FR" dirty="0"/>
              <a:t> to have a transformative impact on </a:t>
            </a:r>
            <a:r>
              <a:rPr lang="fr-FR" dirty="0" err="1"/>
              <a:t>their</a:t>
            </a:r>
            <a:r>
              <a:rPr lang="fr-FR" dirty="0"/>
              <a:t> business by </a:t>
            </a:r>
            <a:r>
              <a:rPr lang="fr-FR" dirty="0" err="1"/>
              <a:t>rapidly</a:t>
            </a:r>
            <a:r>
              <a:rPr lang="fr-FR" dirty="0"/>
              <a:t> </a:t>
            </a:r>
            <a:r>
              <a:rPr lang="fr-FR" dirty="0" err="1"/>
              <a:t>deploying</a:t>
            </a:r>
            <a:r>
              <a:rPr lang="fr-FR" dirty="0"/>
              <a:t> Business Intelligence, </a:t>
            </a:r>
            <a:r>
              <a:rPr lang="fr-FR" dirty="0" err="1"/>
              <a:t>Corporate</a:t>
            </a:r>
            <a:r>
              <a:rPr lang="fr-FR" dirty="0"/>
              <a:t> Performance Management, and </a:t>
            </a:r>
            <a:r>
              <a:rPr lang="fr-FR" dirty="0" err="1"/>
              <a:t>Predictive</a:t>
            </a:r>
            <a:r>
              <a:rPr lang="fr-FR" dirty="0"/>
              <a:t> </a:t>
            </a:r>
            <a:r>
              <a:rPr lang="fr-FR" dirty="0" err="1"/>
              <a:t>Analytics</a:t>
            </a:r>
            <a:r>
              <a:rPr lang="fr-FR" dirty="0"/>
              <a:t> applications on a single </a:t>
            </a:r>
            <a:r>
              <a:rPr lang="fr-FR" dirty="0" err="1"/>
              <a:t>unified</a:t>
            </a:r>
            <a:r>
              <a:rPr lang="fr-FR" dirty="0"/>
              <a:t> </a:t>
            </a:r>
            <a:r>
              <a:rPr lang="fr-FR" dirty="0" err="1"/>
              <a:t>platform</a:t>
            </a:r>
            <a:r>
              <a:rPr lang="fr-FR" dirty="0"/>
              <a:t>.</a:t>
            </a:r>
          </a:p>
          <a:p>
            <a:pPr marL="0" indent="0" algn="just">
              <a:buNone/>
            </a:pPr>
            <a:r>
              <a:rPr lang="fr-FR" dirty="0" err="1"/>
              <a:t>Board</a:t>
            </a:r>
            <a:r>
              <a:rPr lang="fr-FR" dirty="0"/>
              <a:t> </a:t>
            </a:r>
            <a:r>
              <a:rPr lang="fr-FR" dirty="0" err="1"/>
              <a:t>allows</a:t>
            </a:r>
            <a:r>
              <a:rPr lang="fr-FR" dirty="0"/>
              <a:t> </a:t>
            </a:r>
            <a:r>
              <a:rPr lang="fr-FR" dirty="0" err="1"/>
              <a:t>companies</a:t>
            </a:r>
            <a:r>
              <a:rPr lang="fr-FR" dirty="0"/>
              <a:t> to </a:t>
            </a:r>
            <a:r>
              <a:rPr lang="fr-FR" dirty="0" err="1"/>
              <a:t>intuitively</a:t>
            </a:r>
            <a:r>
              <a:rPr lang="fr-FR" dirty="0"/>
              <a:t> </a:t>
            </a:r>
            <a:r>
              <a:rPr lang="fr-FR" dirty="0" err="1"/>
              <a:t>play</a:t>
            </a:r>
            <a:r>
              <a:rPr lang="fr-FR" dirty="0"/>
              <a:t> and </a:t>
            </a:r>
            <a:r>
              <a:rPr lang="fr-FR" dirty="0" err="1"/>
              <a:t>create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data to </a:t>
            </a:r>
            <a:r>
              <a:rPr lang="fr-FR" dirty="0" err="1"/>
              <a:t>produce</a:t>
            </a:r>
            <a:r>
              <a:rPr lang="fr-FR" dirty="0"/>
              <a:t> a single, </a:t>
            </a:r>
            <a:r>
              <a:rPr lang="fr-FR" dirty="0" err="1"/>
              <a:t>accurate</a:t>
            </a:r>
            <a:r>
              <a:rPr lang="fr-FR" dirty="0"/>
              <a:t>, and </a:t>
            </a:r>
            <a:r>
              <a:rPr lang="fr-FR" dirty="0" err="1"/>
              <a:t>complete</a:t>
            </a:r>
            <a:r>
              <a:rPr lang="fr-FR" dirty="0"/>
              <a:t> </a:t>
            </a:r>
            <a:r>
              <a:rPr lang="fr-FR" dirty="0" err="1"/>
              <a:t>view</a:t>
            </a:r>
            <a:r>
              <a:rPr lang="fr-FR" dirty="0"/>
              <a:t> of business information, gain </a:t>
            </a:r>
            <a:r>
              <a:rPr lang="fr-FR" dirty="0" err="1"/>
              <a:t>actionable</a:t>
            </a:r>
            <a:r>
              <a:rPr lang="fr-FR" dirty="0"/>
              <a:t> insights, and </a:t>
            </a:r>
            <a:r>
              <a:rPr lang="fr-FR" dirty="0" err="1"/>
              <a:t>achieve</a:t>
            </a:r>
            <a:r>
              <a:rPr lang="fr-FR" dirty="0"/>
              <a:t> full control of performance </a:t>
            </a:r>
            <a:r>
              <a:rPr lang="fr-FR" dirty="0" err="1"/>
              <a:t>across</a:t>
            </a:r>
            <a:r>
              <a:rPr lang="fr-FR" dirty="0"/>
              <a:t> the </a:t>
            </a:r>
            <a:r>
              <a:rPr lang="fr-FR" dirty="0" err="1"/>
              <a:t>entire</a:t>
            </a:r>
            <a:r>
              <a:rPr lang="fr-FR" dirty="0"/>
              <a:t> </a:t>
            </a:r>
            <a:r>
              <a:rPr lang="fr-FR" dirty="0" err="1"/>
              <a:t>organization</a:t>
            </a:r>
            <a:r>
              <a:rPr lang="fr-FR" dirty="0"/>
              <a:t>.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D8570E2-BFEF-7240-9387-C0087800B1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3897" y="185470"/>
            <a:ext cx="1987829" cy="676378"/>
          </a:xfrm>
          <a:prstGeom prst="rect">
            <a:avLst/>
          </a:prstGeom>
        </p:spPr>
      </p:pic>
      <p:pic>
        <p:nvPicPr>
          <p:cNvPr id="9" name="Graphic 13">
            <a:extLst>
              <a:ext uri="{FF2B5EF4-FFF2-40B4-BE49-F238E27FC236}">
                <a16:creationId xmlns:a16="http://schemas.microsoft.com/office/drawing/2014/main" id="{13651F3E-D607-A646-84D6-30419D958A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4376" y="3101868"/>
            <a:ext cx="1142998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813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2241CAB-F22A-D34F-9DDB-B78AF17E394E}"/>
              </a:ext>
            </a:extLst>
          </p:cNvPr>
          <p:cNvSpPr/>
          <p:nvPr/>
        </p:nvSpPr>
        <p:spPr>
          <a:xfrm>
            <a:off x="0" y="0"/>
            <a:ext cx="1285875" cy="6858000"/>
          </a:xfrm>
          <a:prstGeom prst="rect">
            <a:avLst/>
          </a:prstGeom>
          <a:solidFill>
            <a:srgbClr val="253E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3F1FC81-BF80-A64A-909C-1EAFC2647D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3897" y="185470"/>
            <a:ext cx="1987829" cy="676378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C6ADB1BC-D003-C942-8256-CC4804AEFFC0}"/>
              </a:ext>
            </a:extLst>
          </p:cNvPr>
          <p:cNvSpPr txBox="1">
            <a:spLocks/>
          </p:cNvSpPr>
          <p:nvPr/>
        </p:nvSpPr>
        <p:spPr>
          <a:xfrm>
            <a:off x="1464551" y="270213"/>
            <a:ext cx="7474172" cy="59163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err="1">
                <a:solidFill>
                  <a:srgbClr val="F28B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Board</a:t>
            </a:r>
            <a:r>
              <a:rPr lang="fr-FR" dirty="0">
                <a:solidFill>
                  <a:srgbClr val="F28B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Brand Guidelines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4227990-3AB0-DD46-9CC2-A1C0EA829EB6}"/>
              </a:ext>
            </a:extLst>
          </p:cNvPr>
          <p:cNvSpPr/>
          <p:nvPr/>
        </p:nvSpPr>
        <p:spPr>
          <a:xfrm>
            <a:off x="1644868" y="2427078"/>
            <a:ext cx="1860331" cy="672662"/>
          </a:xfrm>
          <a:prstGeom prst="rect">
            <a:avLst/>
          </a:prstGeom>
          <a:solidFill>
            <a:srgbClr val="253E7D"/>
          </a:solidFill>
          <a:ln>
            <a:solidFill>
              <a:srgbClr val="253E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C79758-913A-6843-B0B2-E3509CE81E1F}"/>
              </a:ext>
            </a:extLst>
          </p:cNvPr>
          <p:cNvSpPr/>
          <p:nvPr/>
        </p:nvSpPr>
        <p:spPr>
          <a:xfrm>
            <a:off x="1644868" y="4459442"/>
            <a:ext cx="609600" cy="567559"/>
          </a:xfrm>
          <a:prstGeom prst="rect">
            <a:avLst/>
          </a:prstGeom>
          <a:solidFill>
            <a:srgbClr val="32BEF0"/>
          </a:solidFill>
          <a:ln>
            <a:solidFill>
              <a:srgbClr val="32BE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84E1A15-770E-B24D-B6A9-78DB5ABB13D7}"/>
              </a:ext>
            </a:extLst>
          </p:cNvPr>
          <p:cNvSpPr/>
          <p:nvPr/>
        </p:nvSpPr>
        <p:spPr>
          <a:xfrm>
            <a:off x="2427889" y="4459442"/>
            <a:ext cx="609600" cy="567559"/>
          </a:xfrm>
          <a:prstGeom prst="rect">
            <a:avLst/>
          </a:prstGeom>
          <a:solidFill>
            <a:srgbClr val="FCDC30"/>
          </a:solidFill>
          <a:ln>
            <a:solidFill>
              <a:srgbClr val="FCDC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A2DAFA8-7272-8B4F-9396-0040A764FDF1}"/>
              </a:ext>
            </a:extLst>
          </p:cNvPr>
          <p:cNvSpPr/>
          <p:nvPr/>
        </p:nvSpPr>
        <p:spPr>
          <a:xfrm>
            <a:off x="1644868" y="5239835"/>
            <a:ext cx="609600" cy="567559"/>
          </a:xfrm>
          <a:prstGeom prst="rect">
            <a:avLst/>
          </a:prstGeom>
          <a:solidFill>
            <a:srgbClr val="E83943"/>
          </a:solidFill>
          <a:ln>
            <a:solidFill>
              <a:srgbClr val="E839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05061B8-0883-FC48-8E4B-B1F004900BAD}"/>
              </a:ext>
            </a:extLst>
          </p:cNvPr>
          <p:cNvSpPr/>
          <p:nvPr/>
        </p:nvSpPr>
        <p:spPr>
          <a:xfrm>
            <a:off x="2427889" y="5239834"/>
            <a:ext cx="609600" cy="567559"/>
          </a:xfrm>
          <a:prstGeom prst="rect">
            <a:avLst/>
          </a:prstGeom>
          <a:solidFill>
            <a:srgbClr val="F28B2D"/>
          </a:solidFill>
          <a:ln>
            <a:solidFill>
              <a:srgbClr val="F28B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16031B9-4B2D-CA4E-9FE3-C7F0F8EE763A}"/>
              </a:ext>
            </a:extLst>
          </p:cNvPr>
          <p:cNvSpPr/>
          <p:nvPr/>
        </p:nvSpPr>
        <p:spPr>
          <a:xfrm>
            <a:off x="1660634" y="6020228"/>
            <a:ext cx="609600" cy="567559"/>
          </a:xfrm>
          <a:prstGeom prst="rect">
            <a:avLst/>
          </a:prstGeom>
          <a:solidFill>
            <a:srgbClr val="0C9995"/>
          </a:solidFill>
          <a:ln>
            <a:solidFill>
              <a:srgbClr val="0C99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B2907410-8A5D-F84C-AECF-5AE8159D94A8}"/>
              </a:ext>
            </a:extLst>
          </p:cNvPr>
          <p:cNvSpPr txBox="1"/>
          <p:nvPr/>
        </p:nvSpPr>
        <p:spPr>
          <a:xfrm>
            <a:off x="1644868" y="3728986"/>
            <a:ext cx="23911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i="1" dirty="0" err="1"/>
              <a:t>Secondary</a:t>
            </a:r>
            <a:r>
              <a:rPr lang="fr-FR" sz="1600" b="1" i="1" dirty="0"/>
              <a:t> </a:t>
            </a:r>
            <a:r>
              <a:rPr lang="fr-FR" sz="1600" b="1" i="1" dirty="0" err="1"/>
              <a:t>colors</a:t>
            </a:r>
            <a:r>
              <a:rPr lang="fr-FR" sz="1600" b="1" i="1" dirty="0"/>
              <a:t> </a:t>
            </a:r>
            <a:r>
              <a:rPr lang="fr-FR" sz="1600" i="1" dirty="0"/>
              <a:t>to support the </a:t>
            </a:r>
            <a:r>
              <a:rPr lang="fr-FR" sz="1600" i="1" dirty="0" err="1"/>
              <a:t>primary</a:t>
            </a:r>
            <a:r>
              <a:rPr lang="fr-FR" sz="1600" i="1" dirty="0"/>
              <a:t> </a:t>
            </a:r>
            <a:r>
              <a:rPr lang="fr-FR" sz="1600" i="1" dirty="0" err="1"/>
              <a:t>color</a:t>
            </a:r>
            <a:endParaRPr lang="fr-FR" sz="1600" i="1" dirty="0"/>
          </a:p>
          <a:p>
            <a:endParaRPr lang="fr-FR" sz="1600" i="1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D957EA30-94DA-2A4F-9BDD-86D8A146AD0E}"/>
              </a:ext>
            </a:extLst>
          </p:cNvPr>
          <p:cNvSpPr txBox="1"/>
          <p:nvPr/>
        </p:nvSpPr>
        <p:spPr>
          <a:xfrm>
            <a:off x="1551916" y="1491094"/>
            <a:ext cx="30516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i="1" dirty="0" err="1"/>
              <a:t>Primary</a:t>
            </a:r>
            <a:r>
              <a:rPr lang="fr-FR" sz="1600" b="1" i="1" dirty="0"/>
              <a:t> </a:t>
            </a:r>
            <a:r>
              <a:rPr lang="fr-FR" sz="1600" b="1" i="1" dirty="0" err="1"/>
              <a:t>color</a:t>
            </a:r>
            <a:r>
              <a:rPr lang="fr-FR" sz="1600" b="1" i="1" dirty="0"/>
              <a:t> </a:t>
            </a:r>
            <a:r>
              <a:rPr lang="fr-FR" sz="1600" i="1" dirty="0"/>
              <a:t>« Blue </a:t>
            </a:r>
            <a:r>
              <a:rPr lang="fr-FR" sz="1600" i="1" dirty="0" err="1"/>
              <a:t>reflects</a:t>
            </a:r>
            <a:r>
              <a:rPr lang="fr-FR" sz="1600" i="1" dirty="0"/>
              <a:t> </a:t>
            </a:r>
            <a:r>
              <a:rPr lang="fr-FR" sz="1600" i="1" dirty="0" err="1"/>
              <a:t>our</a:t>
            </a:r>
            <a:r>
              <a:rPr lang="fr-FR" sz="1600" i="1" dirty="0"/>
              <a:t> </a:t>
            </a:r>
            <a:r>
              <a:rPr lang="fr-FR" sz="1600" i="1" dirty="0" err="1"/>
              <a:t>heritage</a:t>
            </a:r>
            <a:r>
              <a:rPr lang="fr-FR" sz="1600" i="1" dirty="0"/>
              <a:t>, and </a:t>
            </a:r>
            <a:r>
              <a:rPr lang="fr-FR" sz="1600" i="1" dirty="0" err="1"/>
              <a:t>symbolizes</a:t>
            </a:r>
            <a:r>
              <a:rPr lang="fr-FR" sz="1600" i="1" dirty="0"/>
              <a:t> trust, </a:t>
            </a:r>
            <a:r>
              <a:rPr lang="fr-FR" sz="1600" i="1" dirty="0" err="1"/>
              <a:t>reliability</a:t>
            </a:r>
            <a:r>
              <a:rPr lang="fr-FR" sz="1600" i="1" dirty="0"/>
              <a:t> and digital </a:t>
            </a:r>
            <a:r>
              <a:rPr lang="fr-FR" sz="1600" i="1" dirty="0" err="1"/>
              <a:t>technology</a:t>
            </a:r>
            <a:r>
              <a:rPr lang="fr-FR" sz="1600" i="1" dirty="0"/>
              <a:t>. »</a:t>
            </a:r>
          </a:p>
          <a:p>
            <a:endParaRPr lang="fr-FR" sz="1600" i="1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42CFD332-B7E9-A548-8ECF-85FA96E58D29}"/>
              </a:ext>
            </a:extLst>
          </p:cNvPr>
          <p:cNvSpPr txBox="1"/>
          <p:nvPr/>
        </p:nvSpPr>
        <p:spPr>
          <a:xfrm>
            <a:off x="4603532" y="1454962"/>
            <a:ext cx="33527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i="1" dirty="0" err="1"/>
              <a:t>Neutrals</a:t>
            </a:r>
            <a:r>
              <a:rPr lang="fr-FR" sz="1600" b="1" i="1" dirty="0"/>
              <a:t> </a:t>
            </a:r>
            <a:r>
              <a:rPr lang="fr-FR" sz="1600" b="1" i="1" dirty="0" err="1"/>
              <a:t>colors</a:t>
            </a:r>
            <a:r>
              <a:rPr lang="fr-FR" sz="1600" b="1" i="1" dirty="0"/>
              <a:t> </a:t>
            </a:r>
            <a:r>
              <a:rPr lang="fr-FR" sz="1600" i="1" dirty="0" err="1"/>
              <a:t>can</a:t>
            </a:r>
            <a:r>
              <a:rPr lang="fr-FR" sz="1600" i="1" dirty="0"/>
              <a:t> support </a:t>
            </a:r>
            <a:r>
              <a:rPr lang="fr-FR" sz="1600" i="1" dirty="0" err="1"/>
              <a:t>our</a:t>
            </a:r>
            <a:r>
              <a:rPr lang="fr-FR" sz="1600" i="1" dirty="0"/>
              <a:t> </a:t>
            </a:r>
            <a:r>
              <a:rPr lang="fr-FR" sz="1600" i="1" dirty="0" err="1"/>
              <a:t>primary</a:t>
            </a:r>
            <a:r>
              <a:rPr lang="fr-FR" sz="1600" i="1" dirty="0"/>
              <a:t> </a:t>
            </a:r>
            <a:r>
              <a:rPr lang="fr-FR" sz="1600" i="1" dirty="0" err="1"/>
              <a:t>color</a:t>
            </a:r>
            <a:r>
              <a:rPr lang="fr-FR" sz="1600" i="1" dirty="0"/>
              <a:t> </a:t>
            </a:r>
            <a:r>
              <a:rPr lang="fr-FR" sz="1600" i="1" dirty="0" err="1"/>
              <a:t>when</a:t>
            </a:r>
            <a:r>
              <a:rPr lang="fr-FR" sz="1600" i="1" dirty="0"/>
              <a:t> </a:t>
            </a:r>
            <a:r>
              <a:rPr lang="fr-FR" sz="1600" i="1" dirty="0" err="1"/>
              <a:t>necessary</a:t>
            </a:r>
            <a:r>
              <a:rPr lang="fr-FR" sz="1600" i="1" dirty="0"/>
              <a:t>.</a:t>
            </a:r>
          </a:p>
          <a:p>
            <a:endParaRPr lang="fr-FR" sz="1600" i="1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0482CA1-680C-0243-AA72-8C5FF1FF869B}"/>
              </a:ext>
            </a:extLst>
          </p:cNvPr>
          <p:cNvSpPr/>
          <p:nvPr/>
        </p:nvSpPr>
        <p:spPr>
          <a:xfrm>
            <a:off x="4736718" y="2427077"/>
            <a:ext cx="918013" cy="567559"/>
          </a:xfrm>
          <a:prstGeom prst="rect">
            <a:avLst/>
          </a:prstGeom>
          <a:solidFill>
            <a:srgbClr val="252C43"/>
          </a:solidFill>
          <a:ln>
            <a:solidFill>
              <a:srgbClr val="252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1625F9D-5FEE-3841-9881-461DC681515B}"/>
              </a:ext>
            </a:extLst>
          </p:cNvPr>
          <p:cNvSpPr/>
          <p:nvPr/>
        </p:nvSpPr>
        <p:spPr>
          <a:xfrm>
            <a:off x="4736718" y="3105604"/>
            <a:ext cx="918013" cy="567559"/>
          </a:xfrm>
          <a:prstGeom prst="rect">
            <a:avLst/>
          </a:prstGeom>
          <a:solidFill>
            <a:srgbClr val="39445D"/>
          </a:solidFill>
          <a:ln>
            <a:solidFill>
              <a:srgbClr val="3944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9DD6842-F8A2-8446-B90D-E85434E153DB}"/>
              </a:ext>
            </a:extLst>
          </p:cNvPr>
          <p:cNvSpPr/>
          <p:nvPr/>
        </p:nvSpPr>
        <p:spPr>
          <a:xfrm>
            <a:off x="4736718" y="3784131"/>
            <a:ext cx="918013" cy="567559"/>
          </a:xfrm>
          <a:prstGeom prst="rect">
            <a:avLst/>
          </a:prstGeom>
          <a:solidFill>
            <a:srgbClr val="5C6584"/>
          </a:solidFill>
          <a:ln>
            <a:solidFill>
              <a:srgbClr val="5C65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E6C1F22-B1C4-0C4D-A8E1-79EF8FA00E2A}"/>
              </a:ext>
            </a:extLst>
          </p:cNvPr>
          <p:cNvSpPr/>
          <p:nvPr/>
        </p:nvSpPr>
        <p:spPr>
          <a:xfrm>
            <a:off x="4736718" y="4462658"/>
            <a:ext cx="918013" cy="567559"/>
          </a:xfrm>
          <a:prstGeom prst="rect">
            <a:avLst/>
          </a:prstGeom>
          <a:solidFill>
            <a:srgbClr val="80879E"/>
          </a:solidFill>
          <a:ln>
            <a:solidFill>
              <a:srgbClr val="8087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923BC6F-2258-6945-A151-DE0BBF11134A}"/>
              </a:ext>
            </a:extLst>
          </p:cNvPr>
          <p:cNvSpPr/>
          <p:nvPr/>
        </p:nvSpPr>
        <p:spPr>
          <a:xfrm>
            <a:off x="4736718" y="5141185"/>
            <a:ext cx="918013" cy="567559"/>
          </a:xfrm>
          <a:prstGeom prst="rect">
            <a:avLst/>
          </a:prstGeom>
          <a:solidFill>
            <a:srgbClr val="80879E"/>
          </a:solidFill>
          <a:ln>
            <a:solidFill>
              <a:srgbClr val="8087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213DA7E7-7574-E84E-94A6-CFC62C7EE34E}"/>
              </a:ext>
            </a:extLst>
          </p:cNvPr>
          <p:cNvSpPr txBox="1"/>
          <p:nvPr/>
        </p:nvSpPr>
        <p:spPr>
          <a:xfrm>
            <a:off x="7655148" y="1491094"/>
            <a:ext cx="33527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i="1" dirty="0" err="1"/>
              <a:t>Only</a:t>
            </a:r>
            <a:r>
              <a:rPr lang="fr-FR" sz="1600" i="1" dirty="0"/>
              <a:t> the use of gradients </a:t>
            </a:r>
            <a:r>
              <a:rPr lang="fr-FR" sz="1600" i="1" dirty="0" err="1"/>
              <a:t>present</a:t>
            </a:r>
            <a:r>
              <a:rPr lang="fr-FR" sz="1600" i="1" dirty="0"/>
              <a:t> </a:t>
            </a:r>
            <a:r>
              <a:rPr lang="fr-FR" sz="1600" i="1" dirty="0" err="1"/>
              <a:t>here</a:t>
            </a:r>
            <a:r>
              <a:rPr lang="fr-FR" sz="1600" i="1" dirty="0"/>
              <a:t> </a:t>
            </a:r>
            <a:r>
              <a:rPr lang="fr-FR" sz="1600" i="1" dirty="0" err="1"/>
              <a:t>is</a:t>
            </a:r>
            <a:r>
              <a:rPr lang="fr-FR" sz="1600" i="1" dirty="0"/>
              <a:t> </a:t>
            </a:r>
            <a:r>
              <a:rPr lang="fr-FR" sz="1600" i="1" dirty="0" err="1"/>
              <a:t>allowed</a:t>
            </a:r>
            <a:r>
              <a:rPr lang="fr-FR" sz="1600" i="1" dirty="0"/>
              <a:t>.</a:t>
            </a:r>
          </a:p>
          <a:p>
            <a:endParaRPr lang="fr-FR" sz="1600" i="1" dirty="0"/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3BC8C0D0-83CD-5D43-829F-9F5005B7CF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9651" y="2285959"/>
            <a:ext cx="4626547" cy="371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433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04ADE5B-312E-D649-BA02-0F7255245685}"/>
              </a:ext>
            </a:extLst>
          </p:cNvPr>
          <p:cNvSpPr/>
          <p:nvPr/>
        </p:nvSpPr>
        <p:spPr>
          <a:xfrm>
            <a:off x="0" y="0"/>
            <a:ext cx="1285875" cy="6858000"/>
          </a:xfrm>
          <a:prstGeom prst="rect">
            <a:avLst/>
          </a:prstGeom>
          <a:solidFill>
            <a:srgbClr val="253E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23FCA4EC-3E29-FC46-8AFB-475F81266CCE}"/>
              </a:ext>
            </a:extLst>
          </p:cNvPr>
          <p:cNvSpPr txBox="1">
            <a:spLocks/>
          </p:cNvSpPr>
          <p:nvPr/>
        </p:nvSpPr>
        <p:spPr>
          <a:xfrm>
            <a:off x="1473991" y="385826"/>
            <a:ext cx="7474172" cy="59163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>
                <a:solidFill>
                  <a:srgbClr val="F28B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S&amp;OP Impact </a:t>
            </a:r>
            <a:r>
              <a:rPr lang="fr-FR" dirty="0" err="1">
                <a:solidFill>
                  <a:srgbClr val="F28B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</a:t>
            </a:r>
            <a:r>
              <a:rPr lang="fr-FR" dirty="0">
                <a:solidFill>
                  <a:srgbClr val="F28B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5CD39BED-564B-A040-AE1F-037C8E8CB42E}"/>
              </a:ext>
            </a:extLst>
          </p:cNvPr>
          <p:cNvSpPr txBox="1">
            <a:spLocks/>
          </p:cNvSpPr>
          <p:nvPr/>
        </p:nvSpPr>
        <p:spPr>
          <a:xfrm>
            <a:off x="1473991" y="977461"/>
            <a:ext cx="9414588" cy="430836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i="1" dirty="0">
                <a:solidFill>
                  <a:srgbClr val="00B0F0"/>
                </a:solidFill>
              </a:rPr>
              <a:t>Target</a:t>
            </a:r>
            <a:r>
              <a:rPr lang="fr-FR" dirty="0"/>
              <a:t> : </a:t>
            </a:r>
          </a:p>
          <a:p>
            <a:pPr>
              <a:buFontTx/>
              <a:buChar char="-"/>
            </a:pPr>
            <a:r>
              <a:rPr lang="fr-FR" dirty="0"/>
              <a:t>S&amp;OP </a:t>
            </a:r>
            <a:r>
              <a:rPr lang="fr-FR" dirty="0" err="1"/>
              <a:t>directors</a:t>
            </a:r>
            <a:r>
              <a:rPr lang="fr-FR" dirty="0"/>
              <a:t>/managers/leaders of CAC 40 and SBF 120 </a:t>
            </a:r>
            <a:r>
              <a:rPr lang="fr-FR" dirty="0" err="1"/>
              <a:t>companies</a:t>
            </a:r>
            <a:endParaRPr lang="fr-FR" dirty="0"/>
          </a:p>
          <a:p>
            <a:pPr>
              <a:buFontTx/>
              <a:buChar char="-"/>
            </a:pPr>
            <a:r>
              <a:rPr lang="fr-FR" dirty="0" err="1"/>
              <a:t>Directors</a:t>
            </a:r>
            <a:r>
              <a:rPr lang="fr-FR" dirty="0"/>
              <a:t> of </a:t>
            </a:r>
            <a:r>
              <a:rPr lang="fr-FR" dirty="0" err="1"/>
              <a:t>supply</a:t>
            </a:r>
            <a:r>
              <a:rPr lang="fr-FR" dirty="0"/>
              <a:t> </a:t>
            </a:r>
            <a:r>
              <a:rPr lang="fr-FR" dirty="0" err="1"/>
              <a:t>chain</a:t>
            </a:r>
            <a:r>
              <a:rPr lang="fr-FR" dirty="0"/>
              <a:t> of CAC 40 and SBF 120 </a:t>
            </a:r>
            <a:r>
              <a:rPr lang="fr-FR" dirty="0" err="1"/>
              <a:t>companies</a:t>
            </a:r>
            <a:endParaRPr lang="fr-FR" dirty="0"/>
          </a:p>
          <a:p>
            <a:pPr marL="0" indent="0">
              <a:buNone/>
            </a:pPr>
            <a:r>
              <a:rPr lang="fr-FR" i="1" dirty="0" err="1">
                <a:solidFill>
                  <a:srgbClr val="00B0F0"/>
                </a:solidFill>
              </a:rPr>
              <a:t>Positioning</a:t>
            </a:r>
            <a:r>
              <a:rPr lang="fr-FR" dirty="0"/>
              <a:t> : </a:t>
            </a:r>
          </a:p>
          <a:p>
            <a:pPr>
              <a:buFontTx/>
              <a:buChar char="-"/>
            </a:pPr>
            <a:r>
              <a:rPr lang="fr-FR" dirty="0"/>
              <a:t>The S&amp;OP Impact </a:t>
            </a:r>
            <a:r>
              <a:rPr lang="fr-FR" dirty="0" err="1"/>
              <a:t>Lab</a:t>
            </a:r>
            <a:r>
              <a:rPr lang="fr-FR" dirty="0"/>
              <a:t>’ </a:t>
            </a:r>
            <a:r>
              <a:rPr lang="fr-FR" dirty="0" err="1"/>
              <a:t>is</a:t>
            </a:r>
            <a:r>
              <a:rPr lang="fr-FR" dirty="0"/>
              <a:t> a </a:t>
            </a:r>
            <a:r>
              <a:rPr lang="fr-FR" dirty="0" err="1"/>
              <a:t>confidential</a:t>
            </a:r>
            <a:r>
              <a:rPr lang="fr-FR" dirty="0"/>
              <a:t> </a:t>
            </a:r>
            <a:r>
              <a:rPr lang="fr-FR" dirty="0" err="1"/>
              <a:t>Think</a:t>
            </a:r>
            <a:r>
              <a:rPr lang="fr-FR" dirty="0"/>
              <a:t> Tank, </a:t>
            </a:r>
            <a:r>
              <a:rPr lang="fr-FR" dirty="0" err="1"/>
              <a:t>launched</a:t>
            </a:r>
            <a:r>
              <a:rPr lang="fr-FR" dirty="0"/>
              <a:t> by </a:t>
            </a:r>
            <a:r>
              <a:rPr lang="fr-FR" dirty="0" err="1"/>
              <a:t>Board</a:t>
            </a:r>
            <a:r>
              <a:rPr lang="fr-FR" dirty="0"/>
              <a:t>. It </a:t>
            </a:r>
            <a:r>
              <a:rPr lang="fr-FR" dirty="0" err="1"/>
              <a:t>brings</a:t>
            </a:r>
            <a:r>
              <a:rPr lang="fr-FR" dirty="0"/>
              <a:t> </a:t>
            </a:r>
            <a:r>
              <a:rPr lang="fr-FR" dirty="0" err="1"/>
              <a:t>together</a:t>
            </a:r>
            <a:r>
              <a:rPr lang="fr-FR" dirty="0"/>
              <a:t> </a:t>
            </a:r>
            <a:r>
              <a:rPr lang="fr-FR" dirty="0" err="1"/>
              <a:t>decision-makers</a:t>
            </a:r>
            <a:r>
              <a:rPr lang="fr-FR" dirty="0"/>
              <a:t> in charge of S&amp;OP and </a:t>
            </a:r>
            <a:r>
              <a:rPr lang="fr-FR" dirty="0" err="1"/>
              <a:t>aims</a:t>
            </a:r>
            <a:r>
              <a:rPr lang="fr-FR" dirty="0"/>
              <a:t> to </a:t>
            </a:r>
            <a:r>
              <a:rPr lang="fr-FR" dirty="0" err="1"/>
              <a:t>promote</a:t>
            </a:r>
            <a:r>
              <a:rPr lang="fr-FR" dirty="0"/>
              <a:t> sharing of best practices for the </a:t>
            </a:r>
            <a:r>
              <a:rPr lang="fr-FR" dirty="0" err="1"/>
              <a:t>strategic</a:t>
            </a:r>
            <a:r>
              <a:rPr lang="fr-FR" dirty="0"/>
              <a:t> management of </a:t>
            </a:r>
            <a:r>
              <a:rPr lang="fr-FR" dirty="0" err="1"/>
              <a:t>organizations</a:t>
            </a:r>
            <a:r>
              <a:rPr lang="fr-FR" dirty="0"/>
              <a:t> and </a:t>
            </a:r>
            <a:r>
              <a:rPr lang="fr-FR" dirty="0" err="1"/>
              <a:t>their</a:t>
            </a:r>
            <a:r>
              <a:rPr lang="fr-FR" dirty="0"/>
              <a:t> performance.</a:t>
            </a:r>
          </a:p>
          <a:p>
            <a:pPr marL="0" indent="0">
              <a:buNone/>
            </a:pPr>
            <a:r>
              <a:rPr lang="fr-FR" i="1" dirty="0">
                <a:solidFill>
                  <a:srgbClr val="00B0F0"/>
                </a:solidFill>
              </a:rPr>
              <a:t>Baseline</a:t>
            </a:r>
            <a:r>
              <a:rPr lang="fr-FR" dirty="0"/>
              <a:t> : </a:t>
            </a:r>
          </a:p>
          <a:p>
            <a:pPr marL="0" indent="0">
              <a:buNone/>
            </a:pPr>
            <a:r>
              <a:rPr lang="fr-FR" dirty="0"/>
              <a:t>« 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The first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think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tank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dedicated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to S&amp;OP managers best practices and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its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impact on business performance. »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D8570E2-BFEF-7240-9387-C0087800B1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3897" y="185470"/>
            <a:ext cx="1987829" cy="676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991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1F64BB88-F8F5-7A47-96B3-83A44676FD35}"/>
              </a:ext>
            </a:extLst>
          </p:cNvPr>
          <p:cNvGrpSpPr/>
          <p:nvPr/>
        </p:nvGrpSpPr>
        <p:grpSpPr>
          <a:xfrm>
            <a:off x="4390324" y="3809377"/>
            <a:ext cx="7110415" cy="2061287"/>
            <a:chOff x="2171697" y="3041850"/>
            <a:chExt cx="7110415" cy="2061287"/>
          </a:xfrm>
        </p:grpSpPr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1356DE6A-993C-1A4F-90A4-7154FD4220AE}"/>
                </a:ext>
              </a:extLst>
            </p:cNvPr>
            <p:cNvSpPr txBox="1"/>
            <p:nvPr/>
          </p:nvSpPr>
          <p:spPr>
            <a:xfrm>
              <a:off x="6353175" y="3071812"/>
              <a:ext cx="2928937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latin typeface="+mj-lt"/>
                </a:rPr>
                <a:t>Bold</a:t>
              </a:r>
            </a:p>
            <a:p>
              <a:r>
                <a:rPr lang="fr-FR" dirty="0" err="1">
                  <a:latin typeface="+mj-lt"/>
                </a:rPr>
                <a:t>Serious</a:t>
              </a:r>
              <a:endParaRPr lang="fr-FR" dirty="0">
                <a:latin typeface="+mj-lt"/>
              </a:endParaRPr>
            </a:p>
            <a:p>
              <a:r>
                <a:rPr lang="fr-FR" dirty="0">
                  <a:latin typeface="+mj-lt"/>
                </a:rPr>
                <a:t>Modern</a:t>
              </a:r>
            </a:p>
            <a:p>
              <a:r>
                <a:rPr lang="fr-FR" dirty="0">
                  <a:latin typeface="+mj-lt"/>
                </a:rPr>
                <a:t>Professional</a:t>
              </a:r>
            </a:p>
            <a:p>
              <a:r>
                <a:rPr lang="fr-FR" dirty="0">
                  <a:latin typeface="+mj-lt"/>
                </a:rPr>
                <a:t>Masculine</a:t>
              </a:r>
            </a:p>
            <a:p>
              <a:r>
                <a:rPr lang="fr-FR" dirty="0">
                  <a:latin typeface="+mj-lt"/>
                </a:rPr>
                <a:t>Black &amp; White</a:t>
              </a:r>
            </a:p>
            <a:p>
              <a:r>
                <a:rPr lang="fr-FR" dirty="0">
                  <a:latin typeface="+mj-lt"/>
                </a:rPr>
                <a:t>High-end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E1E43E3-6DF2-2F47-9A51-7F17CD66ED13}"/>
                </a:ext>
              </a:extLst>
            </p:cNvPr>
            <p:cNvSpPr/>
            <p:nvPr/>
          </p:nvSpPr>
          <p:spPr>
            <a:xfrm>
              <a:off x="2171700" y="3214688"/>
              <a:ext cx="4181475" cy="8572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24BBFE6-1354-C14C-BB6B-A102A01DC29D}"/>
                </a:ext>
              </a:extLst>
            </p:cNvPr>
            <p:cNvSpPr/>
            <p:nvPr/>
          </p:nvSpPr>
          <p:spPr>
            <a:xfrm>
              <a:off x="2171699" y="3514725"/>
              <a:ext cx="4181475" cy="8572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0F2138B-52EE-ED4B-9ED0-5B79E2E76392}"/>
                </a:ext>
              </a:extLst>
            </p:cNvPr>
            <p:cNvSpPr/>
            <p:nvPr/>
          </p:nvSpPr>
          <p:spPr>
            <a:xfrm>
              <a:off x="2171698" y="3771899"/>
              <a:ext cx="4181475" cy="8572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FE5C50F-6879-944B-B2CE-C6490D8C4DB5}"/>
                </a:ext>
              </a:extLst>
            </p:cNvPr>
            <p:cNvSpPr/>
            <p:nvPr/>
          </p:nvSpPr>
          <p:spPr>
            <a:xfrm>
              <a:off x="2171698" y="4043363"/>
              <a:ext cx="4181475" cy="8572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5558135-E393-CD40-8A2E-ED5D724179D5}"/>
                </a:ext>
              </a:extLst>
            </p:cNvPr>
            <p:cNvSpPr/>
            <p:nvPr/>
          </p:nvSpPr>
          <p:spPr>
            <a:xfrm>
              <a:off x="2171698" y="4330779"/>
              <a:ext cx="4181475" cy="8572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AF064F8-F528-9549-8999-59BAC9D18879}"/>
                </a:ext>
              </a:extLst>
            </p:cNvPr>
            <p:cNvSpPr/>
            <p:nvPr/>
          </p:nvSpPr>
          <p:spPr>
            <a:xfrm>
              <a:off x="2182767" y="4610773"/>
              <a:ext cx="4181475" cy="8572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238DC84-4D65-F54C-B556-E045F6A1E801}"/>
                </a:ext>
              </a:extLst>
            </p:cNvPr>
            <p:cNvSpPr/>
            <p:nvPr/>
          </p:nvSpPr>
          <p:spPr>
            <a:xfrm>
              <a:off x="2171697" y="4886583"/>
              <a:ext cx="4181475" cy="8572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Triangle 10">
              <a:extLst>
                <a:ext uri="{FF2B5EF4-FFF2-40B4-BE49-F238E27FC236}">
                  <a16:creationId xmlns:a16="http://schemas.microsoft.com/office/drawing/2014/main" id="{AC336C11-7233-1545-B758-FA10A54BA42E}"/>
                </a:ext>
              </a:extLst>
            </p:cNvPr>
            <p:cNvSpPr/>
            <p:nvPr/>
          </p:nvSpPr>
          <p:spPr>
            <a:xfrm rot="10800000">
              <a:off x="4875061" y="3041850"/>
              <a:ext cx="350382" cy="246048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Triangle 11">
              <a:extLst>
                <a:ext uri="{FF2B5EF4-FFF2-40B4-BE49-F238E27FC236}">
                  <a16:creationId xmlns:a16="http://schemas.microsoft.com/office/drawing/2014/main" id="{BFADC142-5813-164A-A2D0-DC1A383886DB}"/>
                </a:ext>
              </a:extLst>
            </p:cNvPr>
            <p:cNvSpPr/>
            <p:nvPr/>
          </p:nvSpPr>
          <p:spPr>
            <a:xfrm rot="10800000">
              <a:off x="5167430" y="3339068"/>
              <a:ext cx="305079" cy="256607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3" name="Triangle 12">
              <a:extLst>
                <a:ext uri="{FF2B5EF4-FFF2-40B4-BE49-F238E27FC236}">
                  <a16:creationId xmlns:a16="http://schemas.microsoft.com/office/drawing/2014/main" id="{44F49C46-769D-E642-8429-E3A9939CBC39}"/>
                </a:ext>
              </a:extLst>
            </p:cNvPr>
            <p:cNvSpPr/>
            <p:nvPr/>
          </p:nvSpPr>
          <p:spPr>
            <a:xfrm rot="10800000">
              <a:off x="5167431" y="3612207"/>
              <a:ext cx="305079" cy="256607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v</a:t>
              </a:r>
            </a:p>
          </p:txBody>
        </p:sp>
        <p:sp>
          <p:nvSpPr>
            <p:cNvPr id="14" name="Triangle 13">
              <a:extLst>
                <a:ext uri="{FF2B5EF4-FFF2-40B4-BE49-F238E27FC236}">
                  <a16:creationId xmlns:a16="http://schemas.microsoft.com/office/drawing/2014/main" id="{4092AD8A-A574-3A4D-98CF-B5A0A1349339}"/>
                </a:ext>
              </a:extLst>
            </p:cNvPr>
            <p:cNvSpPr/>
            <p:nvPr/>
          </p:nvSpPr>
          <p:spPr>
            <a:xfrm rot="10800000">
              <a:off x="4490048" y="3900769"/>
              <a:ext cx="305079" cy="256607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v</a:t>
              </a:r>
            </a:p>
          </p:txBody>
        </p:sp>
        <p:sp>
          <p:nvSpPr>
            <p:cNvPr id="15" name="Triangle 14">
              <a:extLst>
                <a:ext uri="{FF2B5EF4-FFF2-40B4-BE49-F238E27FC236}">
                  <a16:creationId xmlns:a16="http://schemas.microsoft.com/office/drawing/2014/main" id="{B4A03F55-1DCB-6242-9CC2-E64983CEE686}"/>
                </a:ext>
              </a:extLst>
            </p:cNvPr>
            <p:cNvSpPr/>
            <p:nvPr/>
          </p:nvSpPr>
          <p:spPr>
            <a:xfrm rot="10800000">
              <a:off x="5513021" y="4253208"/>
              <a:ext cx="305079" cy="256607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v</a:t>
              </a:r>
            </a:p>
          </p:txBody>
        </p:sp>
        <p:sp>
          <p:nvSpPr>
            <p:cNvPr id="16" name="Triangle 15">
              <a:extLst>
                <a:ext uri="{FF2B5EF4-FFF2-40B4-BE49-F238E27FC236}">
                  <a16:creationId xmlns:a16="http://schemas.microsoft.com/office/drawing/2014/main" id="{1CD8D9AF-8C98-7D4B-877A-40F3CE0AB124}"/>
                </a:ext>
              </a:extLst>
            </p:cNvPr>
            <p:cNvSpPr/>
            <p:nvPr/>
          </p:nvSpPr>
          <p:spPr>
            <a:xfrm rot="10800000">
              <a:off x="3547402" y="4446746"/>
              <a:ext cx="305079" cy="256607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v</a:t>
              </a:r>
            </a:p>
          </p:txBody>
        </p:sp>
        <p:sp>
          <p:nvSpPr>
            <p:cNvPr id="17" name="Triangle 16">
              <a:extLst>
                <a:ext uri="{FF2B5EF4-FFF2-40B4-BE49-F238E27FC236}">
                  <a16:creationId xmlns:a16="http://schemas.microsoft.com/office/drawing/2014/main" id="{0F2375D2-9A3C-9C42-B4BC-2D7DEBCB2AA2}"/>
                </a:ext>
              </a:extLst>
            </p:cNvPr>
            <p:cNvSpPr/>
            <p:nvPr/>
          </p:nvSpPr>
          <p:spPr>
            <a:xfrm rot="10800000">
              <a:off x="5719080" y="4762463"/>
              <a:ext cx="305079" cy="256607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v</a:t>
              </a: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6A082928-11CF-8341-9B39-FE203D718006}"/>
              </a:ext>
            </a:extLst>
          </p:cNvPr>
          <p:cNvSpPr/>
          <p:nvPr/>
        </p:nvSpPr>
        <p:spPr>
          <a:xfrm>
            <a:off x="0" y="0"/>
            <a:ext cx="1285875" cy="6858000"/>
          </a:xfrm>
          <a:prstGeom prst="rect">
            <a:avLst/>
          </a:prstGeom>
          <a:solidFill>
            <a:srgbClr val="253E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Espace réservé du contenu 2">
            <a:extLst>
              <a:ext uri="{FF2B5EF4-FFF2-40B4-BE49-F238E27FC236}">
                <a16:creationId xmlns:a16="http://schemas.microsoft.com/office/drawing/2014/main" id="{CB07B14C-B8D7-0E40-89F9-585628BDCCF5}"/>
              </a:ext>
            </a:extLst>
          </p:cNvPr>
          <p:cNvSpPr txBox="1">
            <a:spLocks/>
          </p:cNvSpPr>
          <p:nvPr/>
        </p:nvSpPr>
        <p:spPr>
          <a:xfrm>
            <a:off x="1889234" y="923300"/>
            <a:ext cx="6550284" cy="194814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itchFamily="18" charset="2"/>
              <a:buNone/>
            </a:pPr>
            <a:br>
              <a:rPr lang="fr-FR" dirty="0">
                <a:solidFill>
                  <a:srgbClr val="33839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fr-FR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  <a:r>
              <a:rPr lang="fr-FR" dirty="0">
                <a:solidFill>
                  <a:srgbClr val="3383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Creating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a logo</a:t>
            </a:r>
          </a:p>
          <a:p>
            <a:pPr marL="0" indent="0">
              <a:buFont typeface="Wingdings 2" pitchFamily="18" charset="2"/>
              <a:buNone/>
            </a:pPr>
            <a:r>
              <a:rPr lang="fr-FR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Sector</a:t>
            </a:r>
            <a:r>
              <a:rPr lang="fr-FR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Supply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Chain, Operations</a:t>
            </a:r>
          </a:p>
          <a:p>
            <a:pPr marL="0" indent="0">
              <a:buFont typeface="Wingdings 2" pitchFamily="18" charset="2"/>
              <a:buNone/>
            </a:pPr>
            <a:r>
              <a:rPr lang="fr-FR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Logo </a:t>
            </a:r>
            <a:r>
              <a:rPr lang="fr-FR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fr-FR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S&amp;OP Impact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Lab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C7AA298C-E851-A34A-9769-18B757F76DFB}"/>
              </a:ext>
            </a:extLst>
          </p:cNvPr>
          <p:cNvSpPr txBox="1">
            <a:spLocks/>
          </p:cNvSpPr>
          <p:nvPr/>
        </p:nvSpPr>
        <p:spPr>
          <a:xfrm>
            <a:off x="1872795" y="692417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err="1">
                <a:solidFill>
                  <a:srgbClr val="F28B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Brief</a:t>
            </a:r>
            <a:endParaRPr lang="fr-FR" dirty="0">
              <a:solidFill>
                <a:srgbClr val="F28B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9C90F6E8-ACC4-A743-9D03-DB736353FDB1}"/>
              </a:ext>
            </a:extLst>
          </p:cNvPr>
          <p:cNvSpPr txBox="1"/>
          <p:nvPr/>
        </p:nvSpPr>
        <p:spPr>
          <a:xfrm>
            <a:off x="1378877" y="3839339"/>
            <a:ext cx="292893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err="1">
                <a:latin typeface="+mj-lt"/>
              </a:rPr>
              <a:t>Elegant</a:t>
            </a:r>
            <a:endParaRPr lang="fr-FR" dirty="0">
              <a:latin typeface="+mj-lt"/>
            </a:endParaRPr>
          </a:p>
          <a:p>
            <a:pPr algn="r"/>
            <a:r>
              <a:rPr lang="fr-FR" dirty="0">
                <a:latin typeface="+mj-lt"/>
              </a:rPr>
              <a:t>Fun</a:t>
            </a:r>
          </a:p>
          <a:p>
            <a:pPr algn="r"/>
            <a:r>
              <a:rPr lang="fr-FR" dirty="0" err="1">
                <a:latin typeface="+mj-lt"/>
              </a:rPr>
              <a:t>Traditionnal</a:t>
            </a:r>
            <a:endParaRPr lang="fr-FR" dirty="0">
              <a:latin typeface="+mj-lt"/>
            </a:endParaRPr>
          </a:p>
          <a:p>
            <a:pPr algn="r"/>
            <a:r>
              <a:rPr lang="fr-FR" dirty="0" err="1">
                <a:latin typeface="+mj-lt"/>
              </a:rPr>
              <a:t>Personal</a:t>
            </a:r>
            <a:endParaRPr lang="fr-FR" dirty="0">
              <a:latin typeface="+mj-lt"/>
            </a:endParaRPr>
          </a:p>
          <a:p>
            <a:pPr algn="r"/>
            <a:r>
              <a:rPr lang="fr-FR" dirty="0" err="1">
                <a:latin typeface="+mj-lt"/>
              </a:rPr>
              <a:t>Feminine</a:t>
            </a:r>
            <a:endParaRPr lang="fr-FR" dirty="0">
              <a:latin typeface="+mj-lt"/>
            </a:endParaRPr>
          </a:p>
          <a:p>
            <a:pPr algn="r"/>
            <a:r>
              <a:rPr lang="fr-FR" dirty="0" err="1">
                <a:latin typeface="+mj-lt"/>
              </a:rPr>
              <a:t>Colored</a:t>
            </a:r>
            <a:endParaRPr lang="fr-FR" dirty="0">
              <a:latin typeface="+mj-lt"/>
            </a:endParaRPr>
          </a:p>
          <a:p>
            <a:pPr algn="r"/>
            <a:r>
              <a:rPr lang="fr-FR" dirty="0" err="1">
                <a:latin typeface="+mj-lt"/>
              </a:rPr>
              <a:t>Low</a:t>
            </a:r>
            <a:r>
              <a:rPr lang="fr-FR" dirty="0">
                <a:latin typeface="+mj-lt"/>
              </a:rPr>
              <a:t> end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50DC3DBA-FA48-ED43-A552-F110790C11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3897" y="185470"/>
            <a:ext cx="1987829" cy="676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754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04ADE5B-312E-D649-BA02-0F7255245685}"/>
              </a:ext>
            </a:extLst>
          </p:cNvPr>
          <p:cNvSpPr/>
          <p:nvPr/>
        </p:nvSpPr>
        <p:spPr>
          <a:xfrm>
            <a:off x="0" y="0"/>
            <a:ext cx="1285875" cy="6858000"/>
          </a:xfrm>
          <a:prstGeom prst="rect">
            <a:avLst/>
          </a:prstGeom>
          <a:solidFill>
            <a:srgbClr val="253E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C4D87271-F4E2-0043-9FF8-87EE6CE4D5D6}"/>
              </a:ext>
            </a:extLst>
          </p:cNvPr>
          <p:cNvSpPr/>
          <p:nvPr/>
        </p:nvSpPr>
        <p:spPr>
          <a:xfrm>
            <a:off x="520426" y="2900856"/>
            <a:ext cx="1530898" cy="1545022"/>
          </a:xfrm>
          <a:prstGeom prst="ellipse">
            <a:avLst/>
          </a:prstGeom>
          <a:solidFill>
            <a:srgbClr val="253E7D"/>
          </a:solidFill>
          <a:ln>
            <a:solidFill>
              <a:srgbClr val="253E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23FCA4EC-3E29-FC46-8AFB-475F81266CCE}"/>
              </a:ext>
            </a:extLst>
          </p:cNvPr>
          <p:cNvSpPr txBox="1">
            <a:spLocks/>
          </p:cNvSpPr>
          <p:nvPr/>
        </p:nvSpPr>
        <p:spPr>
          <a:xfrm>
            <a:off x="1503260" y="270213"/>
            <a:ext cx="7474172" cy="59163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>
                <a:solidFill>
                  <a:srgbClr val="F28B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DNA of </a:t>
            </a:r>
            <a:r>
              <a:rPr lang="fr-FR" dirty="0" err="1">
                <a:solidFill>
                  <a:srgbClr val="F28B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Board</a:t>
            </a:r>
            <a:endParaRPr lang="fr-FR" dirty="0">
              <a:solidFill>
                <a:srgbClr val="F28B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D8570E2-BFEF-7240-9387-C0087800B1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3897" y="185470"/>
            <a:ext cx="1987829" cy="676378"/>
          </a:xfrm>
          <a:prstGeom prst="rect">
            <a:avLst/>
          </a:prstGeom>
        </p:spPr>
      </p:pic>
      <p:pic>
        <p:nvPicPr>
          <p:cNvPr id="9" name="Graphic 13">
            <a:extLst>
              <a:ext uri="{FF2B5EF4-FFF2-40B4-BE49-F238E27FC236}">
                <a16:creationId xmlns:a16="http://schemas.microsoft.com/office/drawing/2014/main" id="{13651F3E-D607-A646-84D6-30419D958A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4376" y="3101868"/>
            <a:ext cx="1142998" cy="114299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8B31B56-F3BE-7C4E-8770-82820BD123C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5012"/>
          <a:stretch/>
        </p:blipFill>
        <p:spPr>
          <a:xfrm>
            <a:off x="1857374" y="958238"/>
            <a:ext cx="4662674" cy="213143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52F8F1E6-9832-9F47-BD03-641D0BAF6F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14899" y="1023514"/>
            <a:ext cx="5104435" cy="2421062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3AF3135B-5817-954F-8BBA-D3CD6030CE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55876" y="3251339"/>
            <a:ext cx="4468724" cy="2119541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7B775898-1A57-9045-BD51-AF82B874993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01763" y="3342277"/>
            <a:ext cx="4433104" cy="2102646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4FD42BD5-62DE-894A-97CB-0EA215523AB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79638" y="5020650"/>
            <a:ext cx="3429926" cy="162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287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>
            <a:extLst>
              <a:ext uri="{FF2B5EF4-FFF2-40B4-BE49-F238E27FC236}">
                <a16:creationId xmlns:a16="http://schemas.microsoft.com/office/drawing/2014/main" id="{2554D2AA-6CA0-C94E-931B-6EC621D953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622" y="3505277"/>
            <a:ext cx="1673392" cy="167339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04ADE5B-312E-D649-BA02-0F7255245685}"/>
              </a:ext>
            </a:extLst>
          </p:cNvPr>
          <p:cNvSpPr/>
          <p:nvPr/>
        </p:nvSpPr>
        <p:spPr>
          <a:xfrm>
            <a:off x="0" y="0"/>
            <a:ext cx="1285875" cy="6858000"/>
          </a:xfrm>
          <a:prstGeom prst="rect">
            <a:avLst/>
          </a:prstGeom>
          <a:solidFill>
            <a:srgbClr val="253E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23FCA4EC-3E29-FC46-8AFB-475F81266CCE}"/>
              </a:ext>
            </a:extLst>
          </p:cNvPr>
          <p:cNvSpPr txBox="1">
            <a:spLocks/>
          </p:cNvSpPr>
          <p:nvPr/>
        </p:nvSpPr>
        <p:spPr>
          <a:xfrm>
            <a:off x="1473991" y="385826"/>
            <a:ext cx="7474172" cy="59163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>
                <a:solidFill>
                  <a:srgbClr val="F28B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Inspirations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D8570E2-BFEF-7240-9387-C0087800B1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3897" y="185470"/>
            <a:ext cx="1987829" cy="67637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2E0F81C-18EA-8741-AEB1-97D99A6220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3389" y="2367720"/>
            <a:ext cx="4157261" cy="3341634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176666F6-85F8-5241-BD86-24CCA58A8ED8}"/>
              </a:ext>
            </a:extLst>
          </p:cNvPr>
          <p:cNvSpPr txBox="1"/>
          <p:nvPr/>
        </p:nvSpPr>
        <p:spPr>
          <a:xfrm>
            <a:off x="7748679" y="1662067"/>
            <a:ext cx="41486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Use of the gradient </a:t>
            </a:r>
            <a:r>
              <a:rPr lang="fr-FR" dirty="0" err="1"/>
              <a:t>colors</a:t>
            </a:r>
            <a:r>
              <a:rPr lang="fr-FR" dirty="0"/>
              <a:t> for « S&amp;OP » in the </a:t>
            </a:r>
            <a:r>
              <a:rPr lang="fr-FR" dirty="0" err="1"/>
              <a:t>title</a:t>
            </a:r>
            <a:r>
              <a:rPr lang="fr-FR" dirty="0"/>
              <a:t> of the </a:t>
            </a:r>
            <a:r>
              <a:rPr lang="fr-FR" dirty="0" err="1"/>
              <a:t>think</a:t>
            </a:r>
            <a:r>
              <a:rPr lang="fr-FR"/>
              <a:t> tank</a:t>
            </a:r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5AE71B35-F687-4C4D-9C82-ECEC2D00557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164" t="19865" r="16924" b="9575"/>
          <a:stretch/>
        </p:blipFill>
        <p:spPr>
          <a:xfrm>
            <a:off x="1426101" y="1725940"/>
            <a:ext cx="1508760" cy="1636107"/>
          </a:xfrm>
          <a:prstGeom prst="rect">
            <a:avLst/>
          </a:prstGeom>
        </p:spPr>
      </p:pic>
      <p:pic>
        <p:nvPicPr>
          <p:cNvPr id="23" name="Image 22" descr="Une image contenant texte, carte de visite&#10;&#10;Description générée automatiquement">
            <a:extLst>
              <a:ext uri="{FF2B5EF4-FFF2-40B4-BE49-F238E27FC236}">
                <a16:creationId xmlns:a16="http://schemas.microsoft.com/office/drawing/2014/main" id="{4069313F-D2E9-F74C-9030-87D6ABC889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75087" y="1725940"/>
            <a:ext cx="1576269" cy="1576269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AD8A72C0-E726-3249-9A45-4AD4AD1A72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26101" y="5262630"/>
            <a:ext cx="2843967" cy="147493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A70FAE7C-D11C-EA40-B6EC-0A770499899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13113" y="1706525"/>
            <a:ext cx="1576269" cy="1576269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AD305978-0C6A-274F-8DA4-7CFE1CBB546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49282" y="5289707"/>
            <a:ext cx="1576270" cy="157627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043E552D-7B68-7B42-B8E7-C23D19ACC94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50439" y="3575207"/>
            <a:ext cx="1714500" cy="1714500"/>
          </a:xfrm>
          <a:prstGeom prst="rect">
            <a:avLst/>
          </a:prstGeom>
        </p:spPr>
      </p:pic>
      <p:pic>
        <p:nvPicPr>
          <p:cNvPr id="18" name="Image 17" descr="Une image contenant texte, ciel, jour&#10;&#10;Description générée automatiquement">
            <a:extLst>
              <a:ext uri="{FF2B5EF4-FFF2-40B4-BE49-F238E27FC236}">
                <a16:creationId xmlns:a16="http://schemas.microsoft.com/office/drawing/2014/main" id="{4FF59443-C967-7C4D-831E-1878B8A6B17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99007" y="3460459"/>
            <a:ext cx="1418270" cy="153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743711"/>
      </p:ext>
    </p:extLst>
  </p:cSld>
  <p:clrMapOvr>
    <a:masterClrMapping/>
  </p:clrMapOvr>
</p:sld>
</file>

<file path=ppt/theme/theme1.xml><?xml version="1.0" encoding="utf-8"?>
<a:theme xmlns:a="http://schemas.openxmlformats.org/drawingml/2006/main" name="Cadr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Cadre</Template>
  <TotalTime>525</TotalTime>
  <Words>418</Words>
  <Application>Microsoft Macintosh PowerPoint</Application>
  <PresentationFormat>Grand écran</PresentationFormat>
  <Paragraphs>52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3" baseType="lpstr">
      <vt:lpstr>Arial</vt:lpstr>
      <vt:lpstr>Corbel</vt:lpstr>
      <vt:lpstr>Wingdings</vt:lpstr>
      <vt:lpstr>Wingdings 2</vt:lpstr>
      <vt:lpstr>Cadre</vt:lpstr>
      <vt:lpstr>Brief Logo - S&amp;OP Impact Lab’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Brief Logo - Board</dc:title>
  <dc:creator>Camille Renaud</dc:creator>
  <cp:lastModifiedBy>Joanna Spiette</cp:lastModifiedBy>
  <cp:revision>24</cp:revision>
  <dcterms:created xsi:type="dcterms:W3CDTF">2021-06-04T14:01:04Z</dcterms:created>
  <dcterms:modified xsi:type="dcterms:W3CDTF">2021-06-11T12:33:08Z</dcterms:modified>
</cp:coreProperties>
</file>