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Ex1.xml" ContentType="application/vnd.ms-office.chartex+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Ex2.xml" ContentType="application/vnd.ms-office.chartex+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93" r:id="rId2"/>
    <p:sldId id="301" r:id="rId3"/>
    <p:sldId id="302" r:id="rId4"/>
    <p:sldId id="295" r:id="rId5"/>
    <p:sldId id="300" r:id="rId6"/>
    <p:sldId id="298" r:id="rId7"/>
    <p:sldId id="296" r:id="rId8"/>
    <p:sldId id="297" r:id="rId9"/>
    <p:sldId id="30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720">
          <p15:clr>
            <a:srgbClr val="A4A3A4"/>
          </p15:clr>
        </p15:guide>
        <p15:guide id="4" pos="4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B9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0" autoAdjust="0"/>
    <p:restoredTop sz="94630"/>
  </p:normalViewPr>
  <p:slideViewPr>
    <p:cSldViewPr snapToGrid="0" snapToObjects="1" showGuides="1">
      <p:cViewPr varScale="1">
        <p:scale>
          <a:sx n="68" d="100"/>
          <a:sy n="68" d="100"/>
        </p:scale>
        <p:origin x="1362" y="72"/>
      </p:cViewPr>
      <p:guideLst>
        <p:guide orient="horz" pos="2160"/>
        <p:guide pos="2880"/>
        <p:guide orient="horz" pos="720"/>
        <p:guide pos="4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Ex1.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Quattro\Investment%20Selection\Alternatives\Crystal.xlsx" TargetMode="External"/><Relationship Id="rId4" Type="http://schemas.openxmlformats.org/officeDocument/2006/relationships/themeOverride" Target="../theme/themeOverride4.xml"/></Relationships>
</file>

<file path=ppt/charts/_rels/chartEx2.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C:\Quattro\Investment%20Selection\Alternatives\Crystal.xlsx" TargetMode="External"/><Relationship Id="rId4"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spPr>
            <a:ln w="28575" cap="rnd">
              <a:solidFill>
                <a:schemeClr val="accent1"/>
              </a:solidFill>
              <a:round/>
            </a:ln>
            <a:effectLst/>
          </c:spPr>
          <c:marker>
            <c:symbol val="none"/>
          </c:marker>
          <c:dLbls>
            <c:dLbl>
              <c:idx val="123"/>
              <c:layout>
                <c:manualLayout>
                  <c:x val="-2.2957908233374066E-2"/>
                  <c:y val="1.6952664135549249E-3"/>
                </c:manualLayout>
              </c:layout>
              <c:tx>
                <c:rich>
                  <a:bodyPr/>
                  <a:lstStyle/>
                  <a:p>
                    <a:r>
                      <a:rPr lang="en-US"/>
                      <a:t>Benchmark $2,218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4427-4893-8616-0E591C1DCC5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Sheet1!$A$4:$A$127</c:f>
              <c:numCache>
                <c:formatCode>mmm\-yy</c:formatCode>
                <c:ptCount val="124"/>
                <c:pt idx="0">
                  <c:v>40513</c:v>
                </c:pt>
                <c:pt idx="1">
                  <c:v>40544</c:v>
                </c:pt>
                <c:pt idx="2">
                  <c:v>40575</c:v>
                </c:pt>
                <c:pt idx="3">
                  <c:v>40603</c:v>
                </c:pt>
                <c:pt idx="4">
                  <c:v>40634</c:v>
                </c:pt>
                <c:pt idx="5">
                  <c:v>40664</c:v>
                </c:pt>
                <c:pt idx="6">
                  <c:v>40695</c:v>
                </c:pt>
                <c:pt idx="7">
                  <c:v>40725</c:v>
                </c:pt>
                <c:pt idx="8">
                  <c:v>40756</c:v>
                </c:pt>
                <c:pt idx="9">
                  <c:v>40787</c:v>
                </c:pt>
                <c:pt idx="10">
                  <c:v>40817</c:v>
                </c:pt>
                <c:pt idx="11">
                  <c:v>40848</c:v>
                </c:pt>
                <c:pt idx="12">
                  <c:v>40878</c:v>
                </c:pt>
                <c:pt idx="13">
                  <c:v>40909</c:v>
                </c:pt>
                <c:pt idx="14">
                  <c:v>40940</c:v>
                </c:pt>
                <c:pt idx="15">
                  <c:v>40969</c:v>
                </c:pt>
                <c:pt idx="16">
                  <c:v>41000</c:v>
                </c:pt>
                <c:pt idx="17">
                  <c:v>41030</c:v>
                </c:pt>
                <c:pt idx="18">
                  <c:v>41061</c:v>
                </c:pt>
                <c:pt idx="19">
                  <c:v>41091</c:v>
                </c:pt>
                <c:pt idx="20">
                  <c:v>41122</c:v>
                </c:pt>
                <c:pt idx="21">
                  <c:v>41153</c:v>
                </c:pt>
                <c:pt idx="22">
                  <c:v>41183</c:v>
                </c:pt>
                <c:pt idx="23">
                  <c:v>41214</c:v>
                </c:pt>
                <c:pt idx="24">
                  <c:v>41244</c:v>
                </c:pt>
                <c:pt idx="25">
                  <c:v>41275</c:v>
                </c:pt>
                <c:pt idx="26">
                  <c:v>41306</c:v>
                </c:pt>
                <c:pt idx="27">
                  <c:v>41334</c:v>
                </c:pt>
                <c:pt idx="28">
                  <c:v>41365</c:v>
                </c:pt>
                <c:pt idx="29">
                  <c:v>41395</c:v>
                </c:pt>
                <c:pt idx="30">
                  <c:v>41426</c:v>
                </c:pt>
                <c:pt idx="31">
                  <c:v>41456</c:v>
                </c:pt>
                <c:pt idx="32">
                  <c:v>41487</c:v>
                </c:pt>
                <c:pt idx="33">
                  <c:v>41518</c:v>
                </c:pt>
                <c:pt idx="34">
                  <c:v>41548</c:v>
                </c:pt>
                <c:pt idx="35">
                  <c:v>41579</c:v>
                </c:pt>
                <c:pt idx="36">
                  <c:v>41609</c:v>
                </c:pt>
                <c:pt idx="37">
                  <c:v>41640</c:v>
                </c:pt>
                <c:pt idx="38">
                  <c:v>41671</c:v>
                </c:pt>
                <c:pt idx="39">
                  <c:v>41699</c:v>
                </c:pt>
                <c:pt idx="40">
                  <c:v>41730</c:v>
                </c:pt>
                <c:pt idx="41">
                  <c:v>41760</c:v>
                </c:pt>
                <c:pt idx="42">
                  <c:v>41791</c:v>
                </c:pt>
                <c:pt idx="43">
                  <c:v>41821</c:v>
                </c:pt>
                <c:pt idx="44">
                  <c:v>41852</c:v>
                </c:pt>
                <c:pt idx="45">
                  <c:v>41883</c:v>
                </c:pt>
                <c:pt idx="46">
                  <c:v>41913</c:v>
                </c:pt>
                <c:pt idx="47">
                  <c:v>41944</c:v>
                </c:pt>
                <c:pt idx="48">
                  <c:v>41974</c:v>
                </c:pt>
                <c:pt idx="49">
                  <c:v>42005</c:v>
                </c:pt>
                <c:pt idx="50">
                  <c:v>42036</c:v>
                </c:pt>
                <c:pt idx="51">
                  <c:v>42064</c:v>
                </c:pt>
                <c:pt idx="52">
                  <c:v>42095</c:v>
                </c:pt>
                <c:pt idx="53">
                  <c:v>42125</c:v>
                </c:pt>
                <c:pt idx="54">
                  <c:v>42156</c:v>
                </c:pt>
                <c:pt idx="55">
                  <c:v>42186</c:v>
                </c:pt>
                <c:pt idx="56">
                  <c:v>42217</c:v>
                </c:pt>
                <c:pt idx="57">
                  <c:v>42248</c:v>
                </c:pt>
                <c:pt idx="58">
                  <c:v>42278</c:v>
                </c:pt>
                <c:pt idx="59">
                  <c:v>42309</c:v>
                </c:pt>
                <c:pt idx="60">
                  <c:v>42339</c:v>
                </c:pt>
                <c:pt idx="61">
                  <c:v>42370</c:v>
                </c:pt>
                <c:pt idx="62">
                  <c:v>42401</c:v>
                </c:pt>
                <c:pt idx="63">
                  <c:v>42430</c:v>
                </c:pt>
                <c:pt idx="64">
                  <c:v>42461</c:v>
                </c:pt>
                <c:pt idx="65">
                  <c:v>42491</c:v>
                </c:pt>
                <c:pt idx="66">
                  <c:v>42522</c:v>
                </c:pt>
                <c:pt idx="67">
                  <c:v>42552</c:v>
                </c:pt>
                <c:pt idx="68">
                  <c:v>42583</c:v>
                </c:pt>
                <c:pt idx="69">
                  <c:v>42614</c:v>
                </c:pt>
                <c:pt idx="70">
                  <c:v>42644</c:v>
                </c:pt>
                <c:pt idx="71">
                  <c:v>42675</c:v>
                </c:pt>
                <c:pt idx="72">
                  <c:v>42705</c:v>
                </c:pt>
                <c:pt idx="73">
                  <c:v>42736</c:v>
                </c:pt>
                <c:pt idx="74">
                  <c:v>42767</c:v>
                </c:pt>
                <c:pt idx="75">
                  <c:v>42795</c:v>
                </c:pt>
                <c:pt idx="76">
                  <c:v>42826</c:v>
                </c:pt>
                <c:pt idx="77">
                  <c:v>42856</c:v>
                </c:pt>
                <c:pt idx="78">
                  <c:v>42887</c:v>
                </c:pt>
                <c:pt idx="79">
                  <c:v>42917</c:v>
                </c:pt>
                <c:pt idx="80">
                  <c:v>42948</c:v>
                </c:pt>
                <c:pt idx="81">
                  <c:v>42979</c:v>
                </c:pt>
                <c:pt idx="82">
                  <c:v>43009</c:v>
                </c:pt>
                <c:pt idx="83">
                  <c:v>43040</c:v>
                </c:pt>
                <c:pt idx="84">
                  <c:v>43070</c:v>
                </c:pt>
                <c:pt idx="85">
                  <c:v>43101</c:v>
                </c:pt>
                <c:pt idx="86">
                  <c:v>43132</c:v>
                </c:pt>
                <c:pt idx="87">
                  <c:v>43160</c:v>
                </c:pt>
                <c:pt idx="88">
                  <c:v>43191</c:v>
                </c:pt>
                <c:pt idx="89">
                  <c:v>43221</c:v>
                </c:pt>
                <c:pt idx="90">
                  <c:v>43252</c:v>
                </c:pt>
                <c:pt idx="91">
                  <c:v>43282</c:v>
                </c:pt>
                <c:pt idx="92">
                  <c:v>43313</c:v>
                </c:pt>
                <c:pt idx="93">
                  <c:v>43344</c:v>
                </c:pt>
                <c:pt idx="94">
                  <c:v>43374</c:v>
                </c:pt>
                <c:pt idx="95">
                  <c:v>43405</c:v>
                </c:pt>
                <c:pt idx="96">
                  <c:v>43435</c:v>
                </c:pt>
                <c:pt idx="97">
                  <c:v>43466</c:v>
                </c:pt>
                <c:pt idx="98">
                  <c:v>43497</c:v>
                </c:pt>
                <c:pt idx="99">
                  <c:v>43525</c:v>
                </c:pt>
                <c:pt idx="100">
                  <c:v>43556</c:v>
                </c:pt>
                <c:pt idx="101">
                  <c:v>43586</c:v>
                </c:pt>
                <c:pt idx="102">
                  <c:v>43617</c:v>
                </c:pt>
                <c:pt idx="103">
                  <c:v>43647</c:v>
                </c:pt>
                <c:pt idx="104">
                  <c:v>43678</c:v>
                </c:pt>
                <c:pt idx="105">
                  <c:v>43709</c:v>
                </c:pt>
                <c:pt idx="106">
                  <c:v>43739</c:v>
                </c:pt>
                <c:pt idx="107">
                  <c:v>43770</c:v>
                </c:pt>
                <c:pt idx="108">
                  <c:v>43800</c:v>
                </c:pt>
                <c:pt idx="109">
                  <c:v>43831</c:v>
                </c:pt>
                <c:pt idx="110">
                  <c:v>43862</c:v>
                </c:pt>
                <c:pt idx="111">
                  <c:v>43891</c:v>
                </c:pt>
                <c:pt idx="112">
                  <c:v>43922</c:v>
                </c:pt>
                <c:pt idx="113">
                  <c:v>43952</c:v>
                </c:pt>
                <c:pt idx="114">
                  <c:v>43983</c:v>
                </c:pt>
                <c:pt idx="115">
                  <c:v>44013</c:v>
                </c:pt>
                <c:pt idx="116">
                  <c:v>44044</c:v>
                </c:pt>
                <c:pt idx="117">
                  <c:v>44075</c:v>
                </c:pt>
                <c:pt idx="118">
                  <c:v>44105</c:v>
                </c:pt>
                <c:pt idx="119">
                  <c:v>44136</c:v>
                </c:pt>
                <c:pt idx="120">
                  <c:v>44166</c:v>
                </c:pt>
                <c:pt idx="121">
                  <c:v>44197</c:v>
                </c:pt>
                <c:pt idx="122">
                  <c:v>44228</c:v>
                </c:pt>
                <c:pt idx="123">
                  <c:v>44256</c:v>
                </c:pt>
              </c:numCache>
            </c:numRef>
          </c:cat>
          <c:val>
            <c:numRef>
              <c:f>Sheet1!$M$4:$M$127</c:f>
              <c:numCache>
                <c:formatCode>_("$"* #,##0_);_("$"* \(#,##0\);_("$"* "-"??_);_(@_)</c:formatCode>
                <c:ptCount val="124"/>
                <c:pt idx="0">
                  <c:v>1000</c:v>
                </c:pt>
                <c:pt idx="1">
                  <c:v>1012.85</c:v>
                </c:pt>
                <c:pt idx="2">
                  <c:v>1033.5323970000002</c:v>
                </c:pt>
                <c:pt idx="3">
                  <c:v>1034.788138862355</c:v>
                </c:pt>
                <c:pt idx="4">
                  <c:v>1060.1870137307317</c:v>
                </c:pt>
                <c:pt idx="5">
                  <c:v>1054.8436711815286</c:v>
                </c:pt>
                <c:pt idx="6">
                  <c:v>1043.3036814188029</c:v>
                </c:pt>
                <c:pt idx="7">
                  <c:v>1034.5503635316991</c:v>
                </c:pt>
                <c:pt idx="8">
                  <c:v>997.46173299908764</c:v>
                </c:pt>
                <c:pt idx="9">
                  <c:v>945.50893863583008</c:v>
                </c:pt>
                <c:pt idx="10">
                  <c:v>1010.92397455535</c:v>
                </c:pt>
                <c:pt idx="11">
                  <c:v>1001.7700579657513</c:v>
                </c:pt>
                <c:pt idx="12">
                  <c:v>1006.252978975148</c:v>
                </c:pt>
                <c:pt idx="13">
                  <c:v>1043.0516504162692</c:v>
                </c:pt>
                <c:pt idx="14">
                  <c:v>1071.2140449775084</c:v>
                </c:pt>
                <c:pt idx="15">
                  <c:v>1082.3546710452745</c:v>
                </c:pt>
                <c:pt idx="16">
                  <c:v>1080.6553742117335</c:v>
                </c:pt>
                <c:pt idx="17">
                  <c:v>1033.9386423845604</c:v>
                </c:pt>
                <c:pt idx="18">
                  <c:v>1061.493107204109</c:v>
                </c:pt>
                <c:pt idx="19">
                  <c:v>1072.2407249145506</c:v>
                </c:pt>
                <c:pt idx="20">
                  <c:v>1088.2063893085283</c:v>
                </c:pt>
                <c:pt idx="21">
                  <c:v>1108.0389507536761</c:v>
                </c:pt>
                <c:pt idx="22">
                  <c:v>1100.6150897836264</c:v>
                </c:pt>
                <c:pt idx="23">
                  <c:v>1108.9467460132885</c:v>
                </c:pt>
                <c:pt idx="24">
                  <c:v>1120.1138397456423</c:v>
                </c:pt>
                <c:pt idx="25">
                  <c:v>1152.7147530514392</c:v>
                </c:pt>
                <c:pt idx="26">
                  <c:v>1159.8442937990624</c:v>
                </c:pt>
                <c:pt idx="27">
                  <c:v>1181.0926412614613</c:v>
                </c:pt>
                <c:pt idx="28">
                  <c:v>1199.2873734000939</c:v>
                </c:pt>
                <c:pt idx="29">
                  <c:v>1202.2076381543231</c:v>
                </c:pt>
                <c:pt idx="30">
                  <c:v>1181.5176447016872</c:v>
                </c:pt>
                <c:pt idx="31">
                  <c:v>1219.6452190962107</c:v>
                </c:pt>
                <c:pt idx="32">
                  <c:v>1199.4113049114046</c:v>
                </c:pt>
                <c:pt idx="33">
                  <c:v>1235.8254321285149</c:v>
                </c:pt>
                <c:pt idx="34">
                  <c:v>1268.9949867268442</c:v>
                </c:pt>
                <c:pt idx="35">
                  <c:v>1285.8789650252447</c:v>
                </c:pt>
                <c:pt idx="36">
                  <c:v>1299.6057229768892</c:v>
                </c:pt>
                <c:pt idx="37">
                  <c:v>1276.7131681666513</c:v>
                </c:pt>
                <c:pt idx="38">
                  <c:v>1315.6273855323709</c:v>
                </c:pt>
                <c:pt idx="39">
                  <c:v>1317.5087326936823</c:v>
                </c:pt>
                <c:pt idx="40">
                  <c:v>1323.4506970781308</c:v>
                </c:pt>
                <c:pt idx="41">
                  <c:v>1344.1229969664912</c:v>
                </c:pt>
                <c:pt idx="42">
                  <c:v>1362.2820986555084</c:v>
                </c:pt>
                <c:pt idx="43">
                  <c:v>1346.956425045634</c:v>
                </c:pt>
                <c:pt idx="44">
                  <c:v>1377.1551880951572</c:v>
                </c:pt>
                <c:pt idx="45">
                  <c:v>1351.5883020281706</c:v>
                </c:pt>
                <c:pt idx="46">
                  <c:v>1369.9834188187738</c:v>
                </c:pt>
                <c:pt idx="47">
                  <c:v>1388.9919387548844</c:v>
                </c:pt>
                <c:pt idx="48">
                  <c:v>1379.5120687728822</c:v>
                </c:pt>
                <c:pt idx="49">
                  <c:v>1370.9521963861464</c:v>
                </c:pt>
                <c:pt idx="50">
                  <c:v>1413.643647781611</c:v>
                </c:pt>
                <c:pt idx="51">
                  <c:v>1406.5047473603138</c:v>
                </c:pt>
                <c:pt idx="52">
                  <c:v>1419.5711764632911</c:v>
                </c:pt>
                <c:pt idx="53">
                  <c:v>1424.8803726632639</c:v>
                </c:pt>
                <c:pt idx="54">
                  <c:v>1404.839430221755</c:v>
                </c:pt>
                <c:pt idx="55">
                  <c:v>1416.9421219131154</c:v>
                </c:pt>
                <c:pt idx="56">
                  <c:v>1361.320058917416</c:v>
                </c:pt>
                <c:pt idx="57">
                  <c:v>1337.6262832919583</c:v>
                </c:pt>
                <c:pt idx="58">
                  <c:v>1399.4379938428799</c:v>
                </c:pt>
                <c:pt idx="59">
                  <c:v>1397.0659464433163</c:v>
                </c:pt>
                <c:pt idx="60">
                  <c:v>1378.1566588582061</c:v>
                </c:pt>
                <c:pt idx="61">
                  <c:v>1336.0470821467936</c:v>
                </c:pt>
                <c:pt idx="62">
                  <c:v>1336.0604426176151</c:v>
                </c:pt>
                <c:pt idx="63">
                  <c:v>1398.3141789413828</c:v>
                </c:pt>
                <c:pt idx="64">
                  <c:v>1408.2771674663402</c:v>
                </c:pt>
                <c:pt idx="65">
                  <c:v>1415.4171327053944</c:v>
                </c:pt>
                <c:pt idx="66">
                  <c:v>1421.7157389459335</c:v>
                </c:pt>
                <c:pt idx="67">
                  <c:v>1458.8083025750327</c:v>
                </c:pt>
                <c:pt idx="68">
                  <c:v>1460.2671108776076</c:v>
                </c:pt>
                <c:pt idx="69">
                  <c:v>1464.5164881702615</c:v>
                </c:pt>
                <c:pt idx="70">
                  <c:v>1444.3061606335118</c:v>
                </c:pt>
                <c:pt idx="71">
                  <c:v>1458.149835183184</c:v>
                </c:pt>
                <c:pt idx="72">
                  <c:v>1476.8141530735286</c:v>
                </c:pt>
                <c:pt idx="73">
                  <c:v>1498.6193140436592</c:v>
                </c:pt>
                <c:pt idx="74">
                  <c:v>1529.8205681620482</c:v>
                </c:pt>
                <c:pt idx="75">
                  <c:v>1536.2534636511696</c:v>
                </c:pt>
                <c:pt idx="76">
                  <c:v>1552.1075993960499</c:v>
                </c:pt>
                <c:pt idx="77">
                  <c:v>1569.9723578650983</c:v>
                </c:pt>
                <c:pt idx="78">
                  <c:v>1575.5693093208874</c:v>
                </c:pt>
                <c:pt idx="79">
                  <c:v>1600.5972277994497</c:v>
                </c:pt>
                <c:pt idx="80">
                  <c:v>1606.7595271264775</c:v>
                </c:pt>
                <c:pt idx="81">
                  <c:v>1625.9362020827321</c:v>
                </c:pt>
                <c:pt idx="82">
                  <c:v>1646.3091826948287</c:v>
                </c:pt>
                <c:pt idx="83">
                  <c:v>1668.3121049215451</c:v>
                </c:pt>
                <c:pt idx="84">
                  <c:v>1682.0006057424264</c:v>
                </c:pt>
                <c:pt idx="85">
                  <c:v>1730.0217230363728</c:v>
                </c:pt>
                <c:pt idx="86">
                  <c:v>1685.698566492181</c:v>
                </c:pt>
                <c:pt idx="87">
                  <c:v>1667.7964477160342</c:v>
                </c:pt>
                <c:pt idx="88">
                  <c:v>1672.7498031657508</c:v>
                </c:pt>
                <c:pt idx="89">
                  <c:v>1692.9482570389773</c:v>
                </c:pt>
                <c:pt idx="90">
                  <c:v>1694.3787983161753</c:v>
                </c:pt>
                <c:pt idx="91">
                  <c:v>1726.5126922262414</c:v>
                </c:pt>
                <c:pt idx="92">
                  <c:v>1753.1009876865255</c:v>
                </c:pt>
                <c:pt idx="93">
                  <c:v>1753.5217319235703</c:v>
                </c:pt>
                <c:pt idx="94">
                  <c:v>1673.1402957321939</c:v>
                </c:pt>
                <c:pt idx="95">
                  <c:v>1692.9084483262695</c:v>
                </c:pt>
                <c:pt idx="96">
                  <c:v>1617.794100474033</c:v>
                </c:pt>
                <c:pt idx="97">
                  <c:v>1703.763678973223</c:v>
                </c:pt>
                <c:pt idx="98">
                  <c:v>1737.3193046306008</c:v>
                </c:pt>
                <c:pt idx="99">
                  <c:v>1760.4343379787108</c:v>
                </c:pt>
                <c:pt idx="100">
                  <c:v>1802.1478296171165</c:v>
                </c:pt>
                <c:pt idx="101">
                  <c:v>1744.9116145484768</c:v>
                </c:pt>
                <c:pt idx="102">
                  <c:v>1820.9897609427906</c:v>
                </c:pt>
                <c:pt idx="103">
                  <c:v>1830.176654286747</c:v>
                </c:pt>
                <c:pt idx="104">
                  <c:v>1813.3024255342232</c:v>
                </c:pt>
                <c:pt idx="105">
                  <c:v>1830.3656013585</c:v>
                </c:pt>
                <c:pt idx="106">
                  <c:v>1859.0382785037809</c:v>
                </c:pt>
                <c:pt idx="107">
                  <c:v>1892.6218050049517</c:v>
                </c:pt>
                <c:pt idx="108">
                  <c:v>1929.7928972552493</c:v>
                </c:pt>
                <c:pt idx="109">
                  <c:v>1931.1919971057596</c:v>
                </c:pt>
                <c:pt idx="110">
                  <c:v>1847.9383101105302</c:v>
                </c:pt>
                <c:pt idx="111">
                  <c:v>1688.9971360579234</c:v>
                </c:pt>
                <c:pt idx="112">
                  <c:v>1817.5382630976119</c:v>
                </c:pt>
                <c:pt idx="113">
                  <c:v>1877.2353073490531</c:v>
                </c:pt>
                <c:pt idx="114">
                  <c:v>1913.2688390736182</c:v>
                </c:pt>
                <c:pt idx="115">
                  <c:v>1980.6637339299866</c:v>
                </c:pt>
                <c:pt idx="116">
                  <c:v>2057.0579341476664</c:v>
                </c:pt>
                <c:pt idx="117">
                  <c:v>2014.7545377319198</c:v>
                </c:pt>
                <c:pt idx="118">
                  <c:v>1986.366646295277</c:v>
                </c:pt>
                <c:pt idx="119">
                  <c:v>2138.6315815670414</c:v>
                </c:pt>
                <c:pt idx="120">
                  <c:v>2162.8195047545646</c:v>
                </c:pt>
                <c:pt idx="121">
                  <c:v>2156.4391872155388</c:v>
                </c:pt>
                <c:pt idx="122">
                  <c:v>2185.1953037770581</c:v>
                </c:pt>
                <c:pt idx="123">
                  <c:v>2217.6017501320716</c:v>
                </c:pt>
              </c:numCache>
            </c:numRef>
          </c:val>
          <c:smooth val="0"/>
          <c:extLst>
            <c:ext xmlns:c16="http://schemas.microsoft.com/office/drawing/2014/chart" uri="{C3380CC4-5D6E-409C-BE32-E72D297353CC}">
              <c16:uniqueId val="{00000001-4427-4893-8616-0E591C1DCC50}"/>
            </c:ext>
          </c:extLst>
        </c:ser>
        <c:ser>
          <c:idx val="1"/>
          <c:order val="1"/>
          <c:spPr>
            <a:ln w="28575" cap="rnd">
              <a:solidFill>
                <a:schemeClr val="accent2"/>
              </a:solidFill>
              <a:round/>
            </a:ln>
            <a:effectLst/>
          </c:spPr>
          <c:marker>
            <c:symbol val="none"/>
          </c:marker>
          <c:dLbls>
            <c:dLbl>
              <c:idx val="123"/>
              <c:layout>
                <c:manualLayout>
                  <c:x val="-2.2576718827294905E-2"/>
                  <c:y val="0.13391194719275476"/>
                </c:manualLayout>
              </c:layout>
              <c:tx>
                <c:rich>
                  <a:bodyPr/>
                  <a:lstStyle/>
                  <a:p>
                    <a:r>
                      <a:rPr lang="en-US" dirty="0"/>
                      <a:t>XYZ $1,971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4427-4893-8616-0E591C1DCC5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Sheet1!$A$4:$A$127</c:f>
              <c:numCache>
                <c:formatCode>mmm\-yy</c:formatCode>
                <c:ptCount val="124"/>
                <c:pt idx="0">
                  <c:v>40513</c:v>
                </c:pt>
                <c:pt idx="1">
                  <c:v>40544</c:v>
                </c:pt>
                <c:pt idx="2">
                  <c:v>40575</c:v>
                </c:pt>
                <c:pt idx="3">
                  <c:v>40603</c:v>
                </c:pt>
                <c:pt idx="4">
                  <c:v>40634</c:v>
                </c:pt>
                <c:pt idx="5">
                  <c:v>40664</c:v>
                </c:pt>
                <c:pt idx="6">
                  <c:v>40695</c:v>
                </c:pt>
                <c:pt idx="7">
                  <c:v>40725</c:v>
                </c:pt>
                <c:pt idx="8">
                  <c:v>40756</c:v>
                </c:pt>
                <c:pt idx="9">
                  <c:v>40787</c:v>
                </c:pt>
                <c:pt idx="10">
                  <c:v>40817</c:v>
                </c:pt>
                <c:pt idx="11">
                  <c:v>40848</c:v>
                </c:pt>
                <c:pt idx="12">
                  <c:v>40878</c:v>
                </c:pt>
                <c:pt idx="13">
                  <c:v>40909</c:v>
                </c:pt>
                <c:pt idx="14">
                  <c:v>40940</c:v>
                </c:pt>
                <c:pt idx="15">
                  <c:v>40969</c:v>
                </c:pt>
                <c:pt idx="16">
                  <c:v>41000</c:v>
                </c:pt>
                <c:pt idx="17">
                  <c:v>41030</c:v>
                </c:pt>
                <c:pt idx="18">
                  <c:v>41061</c:v>
                </c:pt>
                <c:pt idx="19">
                  <c:v>41091</c:v>
                </c:pt>
                <c:pt idx="20">
                  <c:v>41122</c:v>
                </c:pt>
                <c:pt idx="21">
                  <c:v>41153</c:v>
                </c:pt>
                <c:pt idx="22">
                  <c:v>41183</c:v>
                </c:pt>
                <c:pt idx="23">
                  <c:v>41214</c:v>
                </c:pt>
                <c:pt idx="24">
                  <c:v>41244</c:v>
                </c:pt>
                <c:pt idx="25">
                  <c:v>41275</c:v>
                </c:pt>
                <c:pt idx="26">
                  <c:v>41306</c:v>
                </c:pt>
                <c:pt idx="27">
                  <c:v>41334</c:v>
                </c:pt>
                <c:pt idx="28">
                  <c:v>41365</c:v>
                </c:pt>
                <c:pt idx="29">
                  <c:v>41395</c:v>
                </c:pt>
                <c:pt idx="30">
                  <c:v>41426</c:v>
                </c:pt>
                <c:pt idx="31">
                  <c:v>41456</c:v>
                </c:pt>
                <c:pt idx="32">
                  <c:v>41487</c:v>
                </c:pt>
                <c:pt idx="33">
                  <c:v>41518</c:v>
                </c:pt>
                <c:pt idx="34">
                  <c:v>41548</c:v>
                </c:pt>
                <c:pt idx="35">
                  <c:v>41579</c:v>
                </c:pt>
                <c:pt idx="36">
                  <c:v>41609</c:v>
                </c:pt>
                <c:pt idx="37">
                  <c:v>41640</c:v>
                </c:pt>
                <c:pt idx="38">
                  <c:v>41671</c:v>
                </c:pt>
                <c:pt idx="39">
                  <c:v>41699</c:v>
                </c:pt>
                <c:pt idx="40">
                  <c:v>41730</c:v>
                </c:pt>
                <c:pt idx="41">
                  <c:v>41760</c:v>
                </c:pt>
                <c:pt idx="42">
                  <c:v>41791</c:v>
                </c:pt>
                <c:pt idx="43">
                  <c:v>41821</c:v>
                </c:pt>
                <c:pt idx="44">
                  <c:v>41852</c:v>
                </c:pt>
                <c:pt idx="45">
                  <c:v>41883</c:v>
                </c:pt>
                <c:pt idx="46">
                  <c:v>41913</c:v>
                </c:pt>
                <c:pt idx="47">
                  <c:v>41944</c:v>
                </c:pt>
                <c:pt idx="48">
                  <c:v>41974</c:v>
                </c:pt>
                <c:pt idx="49">
                  <c:v>42005</c:v>
                </c:pt>
                <c:pt idx="50">
                  <c:v>42036</c:v>
                </c:pt>
                <c:pt idx="51">
                  <c:v>42064</c:v>
                </c:pt>
                <c:pt idx="52">
                  <c:v>42095</c:v>
                </c:pt>
                <c:pt idx="53">
                  <c:v>42125</c:v>
                </c:pt>
                <c:pt idx="54">
                  <c:v>42156</c:v>
                </c:pt>
                <c:pt idx="55">
                  <c:v>42186</c:v>
                </c:pt>
                <c:pt idx="56">
                  <c:v>42217</c:v>
                </c:pt>
                <c:pt idx="57">
                  <c:v>42248</c:v>
                </c:pt>
                <c:pt idx="58">
                  <c:v>42278</c:v>
                </c:pt>
                <c:pt idx="59">
                  <c:v>42309</c:v>
                </c:pt>
                <c:pt idx="60">
                  <c:v>42339</c:v>
                </c:pt>
                <c:pt idx="61">
                  <c:v>42370</c:v>
                </c:pt>
                <c:pt idx="62">
                  <c:v>42401</c:v>
                </c:pt>
                <c:pt idx="63">
                  <c:v>42430</c:v>
                </c:pt>
                <c:pt idx="64">
                  <c:v>42461</c:v>
                </c:pt>
                <c:pt idx="65">
                  <c:v>42491</c:v>
                </c:pt>
                <c:pt idx="66">
                  <c:v>42522</c:v>
                </c:pt>
                <c:pt idx="67">
                  <c:v>42552</c:v>
                </c:pt>
                <c:pt idx="68">
                  <c:v>42583</c:v>
                </c:pt>
                <c:pt idx="69">
                  <c:v>42614</c:v>
                </c:pt>
                <c:pt idx="70">
                  <c:v>42644</c:v>
                </c:pt>
                <c:pt idx="71">
                  <c:v>42675</c:v>
                </c:pt>
                <c:pt idx="72">
                  <c:v>42705</c:v>
                </c:pt>
                <c:pt idx="73">
                  <c:v>42736</c:v>
                </c:pt>
                <c:pt idx="74">
                  <c:v>42767</c:v>
                </c:pt>
                <c:pt idx="75">
                  <c:v>42795</c:v>
                </c:pt>
                <c:pt idx="76">
                  <c:v>42826</c:v>
                </c:pt>
                <c:pt idx="77">
                  <c:v>42856</c:v>
                </c:pt>
                <c:pt idx="78">
                  <c:v>42887</c:v>
                </c:pt>
                <c:pt idx="79">
                  <c:v>42917</c:v>
                </c:pt>
                <c:pt idx="80">
                  <c:v>42948</c:v>
                </c:pt>
                <c:pt idx="81">
                  <c:v>42979</c:v>
                </c:pt>
                <c:pt idx="82">
                  <c:v>43009</c:v>
                </c:pt>
                <c:pt idx="83">
                  <c:v>43040</c:v>
                </c:pt>
                <c:pt idx="84">
                  <c:v>43070</c:v>
                </c:pt>
                <c:pt idx="85">
                  <c:v>43101</c:v>
                </c:pt>
                <c:pt idx="86">
                  <c:v>43132</c:v>
                </c:pt>
                <c:pt idx="87">
                  <c:v>43160</c:v>
                </c:pt>
                <c:pt idx="88">
                  <c:v>43191</c:v>
                </c:pt>
                <c:pt idx="89">
                  <c:v>43221</c:v>
                </c:pt>
                <c:pt idx="90">
                  <c:v>43252</c:v>
                </c:pt>
                <c:pt idx="91">
                  <c:v>43282</c:v>
                </c:pt>
                <c:pt idx="92">
                  <c:v>43313</c:v>
                </c:pt>
                <c:pt idx="93">
                  <c:v>43344</c:v>
                </c:pt>
                <c:pt idx="94">
                  <c:v>43374</c:v>
                </c:pt>
                <c:pt idx="95">
                  <c:v>43405</c:v>
                </c:pt>
                <c:pt idx="96">
                  <c:v>43435</c:v>
                </c:pt>
                <c:pt idx="97">
                  <c:v>43466</c:v>
                </c:pt>
                <c:pt idx="98">
                  <c:v>43497</c:v>
                </c:pt>
                <c:pt idx="99">
                  <c:v>43525</c:v>
                </c:pt>
                <c:pt idx="100">
                  <c:v>43556</c:v>
                </c:pt>
                <c:pt idx="101">
                  <c:v>43586</c:v>
                </c:pt>
                <c:pt idx="102">
                  <c:v>43617</c:v>
                </c:pt>
                <c:pt idx="103">
                  <c:v>43647</c:v>
                </c:pt>
                <c:pt idx="104">
                  <c:v>43678</c:v>
                </c:pt>
                <c:pt idx="105">
                  <c:v>43709</c:v>
                </c:pt>
                <c:pt idx="106">
                  <c:v>43739</c:v>
                </c:pt>
                <c:pt idx="107">
                  <c:v>43770</c:v>
                </c:pt>
                <c:pt idx="108">
                  <c:v>43800</c:v>
                </c:pt>
                <c:pt idx="109">
                  <c:v>43831</c:v>
                </c:pt>
                <c:pt idx="110">
                  <c:v>43862</c:v>
                </c:pt>
                <c:pt idx="111">
                  <c:v>43891</c:v>
                </c:pt>
                <c:pt idx="112">
                  <c:v>43922</c:v>
                </c:pt>
                <c:pt idx="113">
                  <c:v>43952</c:v>
                </c:pt>
                <c:pt idx="114">
                  <c:v>43983</c:v>
                </c:pt>
                <c:pt idx="115">
                  <c:v>44013</c:v>
                </c:pt>
                <c:pt idx="116">
                  <c:v>44044</c:v>
                </c:pt>
                <c:pt idx="117">
                  <c:v>44075</c:v>
                </c:pt>
                <c:pt idx="118">
                  <c:v>44105</c:v>
                </c:pt>
                <c:pt idx="119">
                  <c:v>44136</c:v>
                </c:pt>
                <c:pt idx="120">
                  <c:v>44166</c:v>
                </c:pt>
                <c:pt idx="121">
                  <c:v>44197</c:v>
                </c:pt>
                <c:pt idx="122">
                  <c:v>44228</c:v>
                </c:pt>
                <c:pt idx="123">
                  <c:v>44256</c:v>
                </c:pt>
              </c:numCache>
            </c:numRef>
          </c:cat>
          <c:val>
            <c:numRef>
              <c:f>Sheet1!$Q$4:$Q$127</c:f>
              <c:numCache>
                <c:formatCode>_("$"* #,##0_);_("$"* \(#,##0\);_("$"* "-"??_);_(@_)</c:formatCode>
                <c:ptCount val="124"/>
                <c:pt idx="0">
                  <c:v>1000</c:v>
                </c:pt>
                <c:pt idx="1">
                  <c:v>1014.4</c:v>
                </c:pt>
                <c:pt idx="2">
                  <c:v>1021.7036800000001</c:v>
                </c:pt>
                <c:pt idx="3">
                  <c:v>1027.7317317120001</c:v>
                </c:pt>
                <c:pt idx="4">
                  <c:v>1032.7676171973887</c:v>
                </c:pt>
                <c:pt idx="5">
                  <c:v>1038.7576693771337</c:v>
                </c:pt>
                <c:pt idx="6">
                  <c:v>1035.8491479028776</c:v>
                </c:pt>
                <c:pt idx="7">
                  <c:v>1035.0204685845551</c:v>
                </c:pt>
                <c:pt idx="8">
                  <c:v>1034.6064603971213</c:v>
                </c:pt>
                <c:pt idx="9">
                  <c:v>1038.64142559267</c:v>
                </c:pt>
                <c:pt idx="10">
                  <c:v>1043.8346327206332</c:v>
                </c:pt>
                <c:pt idx="11">
                  <c:v>1045.7135350595304</c:v>
                </c:pt>
                <c:pt idx="12">
                  <c:v>1045.5043923525186</c:v>
                </c:pt>
                <c:pt idx="13">
                  <c:v>1052.4047213420451</c:v>
                </c:pt>
                <c:pt idx="14">
                  <c:v>1064.8230970538814</c:v>
                </c:pt>
                <c:pt idx="15">
                  <c:v>1076.4296688117686</c:v>
                </c:pt>
                <c:pt idx="16">
                  <c:v>1094.9442591153311</c:v>
                </c:pt>
                <c:pt idx="17">
                  <c:v>1103.0468466327845</c:v>
                </c:pt>
                <c:pt idx="18">
                  <c:v>1118.4895024856435</c:v>
                </c:pt>
                <c:pt idx="19">
                  <c:v>1126.7663248040374</c:v>
                </c:pt>
                <c:pt idx="20">
                  <c:v>1138.5973712144796</c:v>
                </c:pt>
                <c:pt idx="21">
                  <c:v>1146.9091320243454</c:v>
                </c:pt>
                <c:pt idx="22">
                  <c:v>1148.8588775487867</c:v>
                </c:pt>
                <c:pt idx="23">
                  <c:v>1150.2375082018455</c:v>
                </c:pt>
                <c:pt idx="24">
                  <c:v>1155.6436244903941</c:v>
                </c:pt>
                <c:pt idx="25">
                  <c:v>1150.2120994552893</c:v>
                </c:pt>
                <c:pt idx="26">
                  <c:v>1152.9726084939819</c:v>
                </c:pt>
                <c:pt idx="27">
                  <c:v>1159.6598496232471</c:v>
                </c:pt>
                <c:pt idx="28">
                  <c:v>1168.3572984954214</c:v>
                </c:pt>
                <c:pt idx="29">
                  <c:v>1186.4668366221006</c:v>
                </c:pt>
                <c:pt idx="30">
                  <c:v>1201.8909054981877</c:v>
                </c:pt>
                <c:pt idx="31">
                  <c:v>1199.727501868291</c:v>
                </c:pt>
                <c:pt idx="32">
                  <c:v>1203.3266843738957</c:v>
                </c:pt>
                <c:pt idx="33">
                  <c:v>1200.9200310051478</c:v>
                </c:pt>
                <c:pt idx="34">
                  <c:v>1201.8807670299518</c:v>
                </c:pt>
                <c:pt idx="35">
                  <c:v>1223.274244683085</c:v>
                </c:pt>
                <c:pt idx="36">
                  <c:v>1250.1862780661129</c:v>
                </c:pt>
                <c:pt idx="37">
                  <c:v>1255.1870231783773</c:v>
                </c:pt>
                <c:pt idx="38">
                  <c:v>1274.7679407399601</c:v>
                </c:pt>
                <c:pt idx="39">
                  <c:v>1261.3828773621906</c:v>
                </c:pt>
                <c:pt idx="40">
                  <c:v>1249.3997400272499</c:v>
                </c:pt>
                <c:pt idx="41">
                  <c:v>1250.77407974128</c:v>
                </c:pt>
                <c:pt idx="42">
                  <c:v>1266.6589105539942</c:v>
                </c:pt>
                <c:pt idx="43">
                  <c:v>1269.1922283751023</c:v>
                </c:pt>
                <c:pt idx="44">
                  <c:v>1268.1768745924023</c:v>
                </c:pt>
                <c:pt idx="45">
                  <c:v>1266.9086977178099</c:v>
                </c:pt>
                <c:pt idx="46">
                  <c:v>1228.9014367862756</c:v>
                </c:pt>
                <c:pt idx="47">
                  <c:v>1229.5158875046686</c:v>
                </c:pt>
                <c:pt idx="48">
                  <c:v>1219.4338572271304</c:v>
                </c:pt>
                <c:pt idx="49">
                  <c:v>1211.8733673123222</c:v>
                </c:pt>
                <c:pt idx="50">
                  <c:v>1229.6879058118134</c:v>
                </c:pt>
                <c:pt idx="51">
                  <c:v>1242.4766600322562</c:v>
                </c:pt>
                <c:pt idx="52">
                  <c:v>1240.240202044198</c:v>
                </c:pt>
                <c:pt idx="53">
                  <c:v>1235.5272892764301</c:v>
                </c:pt>
                <c:pt idx="54">
                  <c:v>1228.2376782696992</c:v>
                </c:pt>
                <c:pt idx="55">
                  <c:v>1222.3421374140046</c:v>
                </c:pt>
                <c:pt idx="56">
                  <c:v>1227.2315059636605</c:v>
                </c:pt>
                <c:pt idx="57">
                  <c:v>1220.7271789820531</c:v>
                </c:pt>
                <c:pt idx="58">
                  <c:v>1209.6185616533164</c:v>
                </c:pt>
                <c:pt idx="59">
                  <c:v>1197.4014141806178</c:v>
                </c:pt>
                <c:pt idx="60">
                  <c:v>1198.9580360190528</c:v>
                </c:pt>
                <c:pt idx="61">
                  <c:v>1206.6313674495746</c:v>
                </c:pt>
                <c:pt idx="62">
                  <c:v>1201.2015262960515</c:v>
                </c:pt>
                <c:pt idx="63">
                  <c:v>1208.8892160643461</c:v>
                </c:pt>
                <c:pt idx="64">
                  <c:v>1210.9443277316554</c:v>
                </c:pt>
                <c:pt idx="65">
                  <c:v>1217.8467103997259</c:v>
                </c:pt>
                <c:pt idx="66">
                  <c:v>1219.9170498074054</c:v>
                </c:pt>
                <c:pt idx="67">
                  <c:v>1224.4307428916929</c:v>
                </c:pt>
                <c:pt idx="68">
                  <c:v>1230.0631243089947</c:v>
                </c:pt>
                <c:pt idx="69">
                  <c:v>1235.4754020559542</c:v>
                </c:pt>
                <c:pt idx="70">
                  <c:v>1234.1163791136926</c:v>
                </c:pt>
                <c:pt idx="71">
                  <c:v>1237.3250816993882</c:v>
                </c:pt>
                <c:pt idx="72">
                  <c:v>1254.4001678268398</c:v>
                </c:pt>
                <c:pt idx="73">
                  <c:v>1269.7038498743273</c:v>
                </c:pt>
                <c:pt idx="74">
                  <c:v>1273.0050798840005</c:v>
                </c:pt>
                <c:pt idx="75">
                  <c:v>1274.2780849638843</c:v>
                </c:pt>
                <c:pt idx="76">
                  <c:v>1288.5499995154801</c:v>
                </c:pt>
                <c:pt idx="77">
                  <c:v>1283.2669445174665</c:v>
                </c:pt>
                <c:pt idx="78">
                  <c:v>1284.1652313786287</c:v>
                </c:pt>
                <c:pt idx="79">
                  <c:v>1301.2446289559646</c:v>
                </c:pt>
                <c:pt idx="80">
                  <c:v>1304.4977405283544</c:v>
                </c:pt>
                <c:pt idx="81">
                  <c:v>1319.6299143184833</c:v>
                </c:pt>
                <c:pt idx="82">
                  <c:v>1332.4303244873727</c:v>
                </c:pt>
                <c:pt idx="83">
                  <c:v>1366.274054729352</c:v>
                </c:pt>
                <c:pt idx="84">
                  <c:v>1370.236249488067</c:v>
                </c:pt>
                <c:pt idx="85">
                  <c:v>1382.8424229833572</c:v>
                </c:pt>
                <c:pt idx="86">
                  <c:v>1398.6068266053676</c:v>
                </c:pt>
                <c:pt idx="87">
                  <c:v>1400.1452941146335</c:v>
                </c:pt>
                <c:pt idx="88">
                  <c:v>1407.4260496440297</c:v>
                </c:pt>
                <c:pt idx="89">
                  <c:v>1424.1744196347936</c:v>
                </c:pt>
                <c:pt idx="90">
                  <c:v>1436.7071545275796</c:v>
                </c:pt>
                <c:pt idx="91">
                  <c:v>1437.8565202512016</c:v>
                </c:pt>
                <c:pt idx="92">
                  <c:v>1463.5941519636981</c:v>
                </c:pt>
                <c:pt idx="93">
                  <c:v>1465.7895431916438</c:v>
                </c:pt>
                <c:pt idx="94">
                  <c:v>1467.2553327348353</c:v>
                </c:pt>
                <c:pt idx="95">
                  <c:v>1468.135685934476</c:v>
                </c:pt>
                <c:pt idx="96">
                  <c:v>1460.6481939362102</c:v>
                </c:pt>
                <c:pt idx="97">
                  <c:v>1476.5692592501148</c:v>
                </c:pt>
                <c:pt idx="98">
                  <c:v>1488.5294702500407</c:v>
                </c:pt>
                <c:pt idx="99">
                  <c:v>1516.2161183966914</c:v>
                </c:pt>
                <c:pt idx="100">
                  <c:v>1518.6420641861262</c:v>
                </c:pt>
                <c:pt idx="101">
                  <c:v>1523.1979903786844</c:v>
                </c:pt>
                <c:pt idx="102">
                  <c:v>1520.7608735940785</c:v>
                </c:pt>
                <c:pt idx="103">
                  <c:v>1530.341667097721</c:v>
                </c:pt>
                <c:pt idx="104">
                  <c:v>1537.0751704329509</c:v>
                </c:pt>
                <c:pt idx="105">
                  <c:v>1542.7623485635529</c:v>
                </c:pt>
                <c:pt idx="106">
                  <c:v>1544.922215851542</c:v>
                </c:pt>
                <c:pt idx="107">
                  <c:v>1551.4108891581184</c:v>
                </c:pt>
                <c:pt idx="108">
                  <c:v>1573.5960648730795</c:v>
                </c:pt>
                <c:pt idx="109">
                  <c:v>1593.5807348969674</c:v>
                </c:pt>
                <c:pt idx="110">
                  <c:v>1608.7197518784888</c:v>
                </c:pt>
                <c:pt idx="111">
                  <c:v>1619.1764302656989</c:v>
                </c:pt>
                <c:pt idx="112">
                  <c:v>1641.0353120742859</c:v>
                </c:pt>
                <c:pt idx="113">
                  <c:v>1660.56363228797</c:v>
                </c:pt>
                <c:pt idx="114">
                  <c:v>1696.5978631086191</c:v>
                </c:pt>
                <c:pt idx="115">
                  <c:v>1692.3563684508476</c:v>
                </c:pt>
                <c:pt idx="116">
                  <c:v>1711.1415241406523</c:v>
                </c:pt>
                <c:pt idx="117">
                  <c:v>1724.6595421813636</c:v>
                </c:pt>
                <c:pt idx="118">
                  <c:v>1724.3146102729274</c:v>
                </c:pt>
                <c:pt idx="119">
                  <c:v>1764.3187092312596</c:v>
                </c:pt>
                <c:pt idx="120">
                  <c:v>1821.4826354103525</c:v>
                </c:pt>
                <c:pt idx="121">
                  <c:v>1874.6699283643345</c:v>
                </c:pt>
                <c:pt idx="122">
                  <c:v>1978.5266423957185</c:v>
                </c:pt>
                <c:pt idx="123">
                  <c:v>1971.0082411546148</c:v>
                </c:pt>
              </c:numCache>
            </c:numRef>
          </c:val>
          <c:smooth val="0"/>
          <c:extLst>
            <c:ext xmlns:c16="http://schemas.microsoft.com/office/drawing/2014/chart" uri="{C3380CC4-5D6E-409C-BE32-E72D297353CC}">
              <c16:uniqueId val="{00000003-4427-4893-8616-0E591C1DCC50}"/>
            </c:ext>
          </c:extLst>
        </c:ser>
        <c:ser>
          <c:idx val="2"/>
          <c:order val="2"/>
          <c:spPr>
            <a:ln w="28575" cap="rnd">
              <a:solidFill>
                <a:schemeClr val="accent3"/>
              </a:solidFill>
              <a:round/>
            </a:ln>
            <a:effectLst/>
          </c:spPr>
          <c:marker>
            <c:symbol val="none"/>
          </c:marker>
          <c:dLbls>
            <c:dLbl>
              <c:idx val="123"/>
              <c:layout>
                <c:manualLayout>
                  <c:x val="-2.2686913615742051E-2"/>
                  <c:y val="-5.3412935331177157E-2"/>
                </c:manualLayout>
              </c:layout>
              <c:tx>
                <c:rich>
                  <a:bodyPr/>
                  <a:lstStyle/>
                  <a:p>
                    <a:r>
                      <a:rPr lang="en-US" dirty="0"/>
                      <a:t>ABC</a:t>
                    </a:r>
                    <a:r>
                      <a:rPr lang="en-US" baseline="0" dirty="0"/>
                      <a:t> </a:t>
                    </a:r>
                    <a:r>
                      <a:rPr lang="en-US" dirty="0"/>
                      <a:t>$3,228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4427-4893-8616-0E591C1DCC5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Sheet1!$A$4:$A$127</c:f>
              <c:numCache>
                <c:formatCode>mmm\-yy</c:formatCode>
                <c:ptCount val="124"/>
                <c:pt idx="0">
                  <c:v>40513</c:v>
                </c:pt>
                <c:pt idx="1">
                  <c:v>40544</c:v>
                </c:pt>
                <c:pt idx="2">
                  <c:v>40575</c:v>
                </c:pt>
                <c:pt idx="3">
                  <c:v>40603</c:v>
                </c:pt>
                <c:pt idx="4">
                  <c:v>40634</c:v>
                </c:pt>
                <c:pt idx="5">
                  <c:v>40664</c:v>
                </c:pt>
                <c:pt idx="6">
                  <c:v>40695</c:v>
                </c:pt>
                <c:pt idx="7">
                  <c:v>40725</c:v>
                </c:pt>
                <c:pt idx="8">
                  <c:v>40756</c:v>
                </c:pt>
                <c:pt idx="9">
                  <c:v>40787</c:v>
                </c:pt>
                <c:pt idx="10">
                  <c:v>40817</c:v>
                </c:pt>
                <c:pt idx="11">
                  <c:v>40848</c:v>
                </c:pt>
                <c:pt idx="12">
                  <c:v>40878</c:v>
                </c:pt>
                <c:pt idx="13">
                  <c:v>40909</c:v>
                </c:pt>
                <c:pt idx="14">
                  <c:v>40940</c:v>
                </c:pt>
                <c:pt idx="15">
                  <c:v>40969</c:v>
                </c:pt>
                <c:pt idx="16">
                  <c:v>41000</c:v>
                </c:pt>
                <c:pt idx="17">
                  <c:v>41030</c:v>
                </c:pt>
                <c:pt idx="18">
                  <c:v>41061</c:v>
                </c:pt>
                <c:pt idx="19">
                  <c:v>41091</c:v>
                </c:pt>
                <c:pt idx="20">
                  <c:v>41122</c:v>
                </c:pt>
                <c:pt idx="21">
                  <c:v>41153</c:v>
                </c:pt>
                <c:pt idx="22">
                  <c:v>41183</c:v>
                </c:pt>
                <c:pt idx="23">
                  <c:v>41214</c:v>
                </c:pt>
                <c:pt idx="24">
                  <c:v>41244</c:v>
                </c:pt>
                <c:pt idx="25">
                  <c:v>41275</c:v>
                </c:pt>
                <c:pt idx="26">
                  <c:v>41306</c:v>
                </c:pt>
                <c:pt idx="27">
                  <c:v>41334</c:v>
                </c:pt>
                <c:pt idx="28">
                  <c:v>41365</c:v>
                </c:pt>
                <c:pt idx="29">
                  <c:v>41395</c:v>
                </c:pt>
                <c:pt idx="30">
                  <c:v>41426</c:v>
                </c:pt>
                <c:pt idx="31">
                  <c:v>41456</c:v>
                </c:pt>
                <c:pt idx="32">
                  <c:v>41487</c:v>
                </c:pt>
                <c:pt idx="33">
                  <c:v>41518</c:v>
                </c:pt>
                <c:pt idx="34">
                  <c:v>41548</c:v>
                </c:pt>
                <c:pt idx="35">
                  <c:v>41579</c:v>
                </c:pt>
                <c:pt idx="36">
                  <c:v>41609</c:v>
                </c:pt>
                <c:pt idx="37">
                  <c:v>41640</c:v>
                </c:pt>
                <c:pt idx="38">
                  <c:v>41671</c:v>
                </c:pt>
                <c:pt idx="39">
                  <c:v>41699</c:v>
                </c:pt>
                <c:pt idx="40">
                  <c:v>41730</c:v>
                </c:pt>
                <c:pt idx="41">
                  <c:v>41760</c:v>
                </c:pt>
                <c:pt idx="42">
                  <c:v>41791</c:v>
                </c:pt>
                <c:pt idx="43">
                  <c:v>41821</c:v>
                </c:pt>
                <c:pt idx="44">
                  <c:v>41852</c:v>
                </c:pt>
                <c:pt idx="45">
                  <c:v>41883</c:v>
                </c:pt>
                <c:pt idx="46">
                  <c:v>41913</c:v>
                </c:pt>
                <c:pt idx="47">
                  <c:v>41944</c:v>
                </c:pt>
                <c:pt idx="48">
                  <c:v>41974</c:v>
                </c:pt>
                <c:pt idx="49">
                  <c:v>42005</c:v>
                </c:pt>
                <c:pt idx="50">
                  <c:v>42036</c:v>
                </c:pt>
                <c:pt idx="51">
                  <c:v>42064</c:v>
                </c:pt>
                <c:pt idx="52">
                  <c:v>42095</c:v>
                </c:pt>
                <c:pt idx="53">
                  <c:v>42125</c:v>
                </c:pt>
                <c:pt idx="54">
                  <c:v>42156</c:v>
                </c:pt>
                <c:pt idx="55">
                  <c:v>42186</c:v>
                </c:pt>
                <c:pt idx="56">
                  <c:v>42217</c:v>
                </c:pt>
                <c:pt idx="57">
                  <c:v>42248</c:v>
                </c:pt>
                <c:pt idx="58">
                  <c:v>42278</c:v>
                </c:pt>
                <c:pt idx="59">
                  <c:v>42309</c:v>
                </c:pt>
                <c:pt idx="60">
                  <c:v>42339</c:v>
                </c:pt>
                <c:pt idx="61">
                  <c:v>42370</c:v>
                </c:pt>
                <c:pt idx="62">
                  <c:v>42401</c:v>
                </c:pt>
                <c:pt idx="63">
                  <c:v>42430</c:v>
                </c:pt>
                <c:pt idx="64">
                  <c:v>42461</c:v>
                </c:pt>
                <c:pt idx="65">
                  <c:v>42491</c:v>
                </c:pt>
                <c:pt idx="66">
                  <c:v>42522</c:v>
                </c:pt>
                <c:pt idx="67">
                  <c:v>42552</c:v>
                </c:pt>
                <c:pt idx="68">
                  <c:v>42583</c:v>
                </c:pt>
                <c:pt idx="69">
                  <c:v>42614</c:v>
                </c:pt>
                <c:pt idx="70">
                  <c:v>42644</c:v>
                </c:pt>
                <c:pt idx="71">
                  <c:v>42675</c:v>
                </c:pt>
                <c:pt idx="72">
                  <c:v>42705</c:v>
                </c:pt>
                <c:pt idx="73">
                  <c:v>42736</c:v>
                </c:pt>
                <c:pt idx="74">
                  <c:v>42767</c:v>
                </c:pt>
                <c:pt idx="75">
                  <c:v>42795</c:v>
                </c:pt>
                <c:pt idx="76">
                  <c:v>42826</c:v>
                </c:pt>
                <c:pt idx="77">
                  <c:v>42856</c:v>
                </c:pt>
                <c:pt idx="78">
                  <c:v>42887</c:v>
                </c:pt>
                <c:pt idx="79">
                  <c:v>42917</c:v>
                </c:pt>
                <c:pt idx="80">
                  <c:v>42948</c:v>
                </c:pt>
                <c:pt idx="81">
                  <c:v>42979</c:v>
                </c:pt>
                <c:pt idx="82">
                  <c:v>43009</c:v>
                </c:pt>
                <c:pt idx="83">
                  <c:v>43040</c:v>
                </c:pt>
                <c:pt idx="84">
                  <c:v>43070</c:v>
                </c:pt>
                <c:pt idx="85">
                  <c:v>43101</c:v>
                </c:pt>
                <c:pt idx="86">
                  <c:v>43132</c:v>
                </c:pt>
                <c:pt idx="87">
                  <c:v>43160</c:v>
                </c:pt>
                <c:pt idx="88">
                  <c:v>43191</c:v>
                </c:pt>
                <c:pt idx="89">
                  <c:v>43221</c:v>
                </c:pt>
                <c:pt idx="90">
                  <c:v>43252</c:v>
                </c:pt>
                <c:pt idx="91">
                  <c:v>43282</c:v>
                </c:pt>
                <c:pt idx="92">
                  <c:v>43313</c:v>
                </c:pt>
                <c:pt idx="93">
                  <c:v>43344</c:v>
                </c:pt>
                <c:pt idx="94">
                  <c:v>43374</c:v>
                </c:pt>
                <c:pt idx="95">
                  <c:v>43405</c:v>
                </c:pt>
                <c:pt idx="96">
                  <c:v>43435</c:v>
                </c:pt>
                <c:pt idx="97">
                  <c:v>43466</c:v>
                </c:pt>
                <c:pt idx="98">
                  <c:v>43497</c:v>
                </c:pt>
                <c:pt idx="99">
                  <c:v>43525</c:v>
                </c:pt>
                <c:pt idx="100">
                  <c:v>43556</c:v>
                </c:pt>
                <c:pt idx="101">
                  <c:v>43586</c:v>
                </c:pt>
                <c:pt idx="102">
                  <c:v>43617</c:v>
                </c:pt>
                <c:pt idx="103">
                  <c:v>43647</c:v>
                </c:pt>
                <c:pt idx="104">
                  <c:v>43678</c:v>
                </c:pt>
                <c:pt idx="105">
                  <c:v>43709</c:v>
                </c:pt>
                <c:pt idx="106">
                  <c:v>43739</c:v>
                </c:pt>
                <c:pt idx="107">
                  <c:v>43770</c:v>
                </c:pt>
                <c:pt idx="108">
                  <c:v>43800</c:v>
                </c:pt>
                <c:pt idx="109">
                  <c:v>43831</c:v>
                </c:pt>
                <c:pt idx="110">
                  <c:v>43862</c:v>
                </c:pt>
                <c:pt idx="111">
                  <c:v>43891</c:v>
                </c:pt>
                <c:pt idx="112">
                  <c:v>43922</c:v>
                </c:pt>
                <c:pt idx="113">
                  <c:v>43952</c:v>
                </c:pt>
                <c:pt idx="114">
                  <c:v>43983</c:v>
                </c:pt>
                <c:pt idx="115">
                  <c:v>44013</c:v>
                </c:pt>
                <c:pt idx="116">
                  <c:v>44044</c:v>
                </c:pt>
                <c:pt idx="117">
                  <c:v>44075</c:v>
                </c:pt>
                <c:pt idx="118">
                  <c:v>44105</c:v>
                </c:pt>
                <c:pt idx="119">
                  <c:v>44136</c:v>
                </c:pt>
                <c:pt idx="120">
                  <c:v>44166</c:v>
                </c:pt>
                <c:pt idx="121">
                  <c:v>44197</c:v>
                </c:pt>
                <c:pt idx="122">
                  <c:v>44228</c:v>
                </c:pt>
                <c:pt idx="123">
                  <c:v>44256</c:v>
                </c:pt>
              </c:numCache>
            </c:numRef>
          </c:cat>
          <c:val>
            <c:numRef>
              <c:f>Sheet1!$T$4:$T$127</c:f>
              <c:numCache>
                <c:formatCode>_("$"* #,##0_);_("$"* \(#,##0\);_("$"* "-"??_);_(@_)</c:formatCode>
                <c:ptCount val="124"/>
                <c:pt idx="0">
                  <c:v>1000</c:v>
                </c:pt>
                <c:pt idx="1">
                  <c:v>994.80000000000007</c:v>
                </c:pt>
                <c:pt idx="2">
                  <c:v>1008.8266800000001</c:v>
                </c:pt>
                <c:pt idx="3">
                  <c:v>1015.787584092</c:v>
                </c:pt>
                <c:pt idx="4">
                  <c:v>1032.040185437472</c:v>
                </c:pt>
                <c:pt idx="5">
                  <c:v>1050.1008886826278</c:v>
                </c:pt>
                <c:pt idx="6">
                  <c:v>1044.0103035282684</c:v>
                </c:pt>
                <c:pt idx="7">
                  <c:v>1047.4555375299117</c:v>
                </c:pt>
                <c:pt idx="8">
                  <c:v>1035.9335266170826</c:v>
                </c:pt>
                <c:pt idx="9">
                  <c:v>1023.9166977083244</c:v>
                </c:pt>
                <c:pt idx="10">
                  <c:v>1048.4906984533241</c:v>
                </c:pt>
                <c:pt idx="11">
                  <c:v>1047.3373586850255</c:v>
                </c:pt>
                <c:pt idx="12">
                  <c:v>1047.7562936284994</c:v>
                </c:pt>
                <c:pt idx="13">
                  <c:v>1058.9672859703244</c:v>
                </c:pt>
                <c:pt idx="14">
                  <c:v>1071.0395130303862</c:v>
                </c:pt>
                <c:pt idx="15">
                  <c:v>1083.6777792841447</c:v>
                </c:pt>
                <c:pt idx="16">
                  <c:v>1073.2744726030169</c:v>
                </c:pt>
                <c:pt idx="17">
                  <c:v>1088.1929877721989</c:v>
                </c:pt>
                <c:pt idx="18">
                  <c:v>1088.0841684734216</c:v>
                </c:pt>
                <c:pt idx="19">
                  <c:v>1086.3432338038642</c:v>
                </c:pt>
                <c:pt idx="20">
                  <c:v>1101.4434047537379</c:v>
                </c:pt>
                <c:pt idx="21">
                  <c:v>1122.2606851035835</c:v>
                </c:pt>
                <c:pt idx="22">
                  <c:v>1125.1785628848527</c:v>
                </c:pt>
                <c:pt idx="23">
                  <c:v>1163.7721875918032</c:v>
                </c:pt>
                <c:pt idx="24">
                  <c:v>1199.9655026259081</c:v>
                </c:pt>
                <c:pt idx="25">
                  <c:v>1215.8050472605703</c:v>
                </c:pt>
                <c:pt idx="26">
                  <c:v>1246.2001734420844</c:v>
                </c:pt>
                <c:pt idx="27">
                  <c:v>1256.169774829621</c:v>
                </c:pt>
                <c:pt idx="28">
                  <c:v>1261.1944539289395</c:v>
                </c:pt>
                <c:pt idx="29">
                  <c:v>1292.8504347225557</c:v>
                </c:pt>
                <c:pt idx="30">
                  <c:v>1303.4518082872808</c:v>
                </c:pt>
                <c:pt idx="31">
                  <c:v>1296.2828233417008</c:v>
                </c:pt>
                <c:pt idx="32">
                  <c:v>1288.894011248653</c:v>
                </c:pt>
                <c:pt idx="33">
                  <c:v>1312.8674398578778</c:v>
                </c:pt>
                <c:pt idx="34">
                  <c:v>1322.0575119368827</c:v>
                </c:pt>
                <c:pt idx="35">
                  <c:v>1341.6239631135486</c:v>
                </c:pt>
                <c:pt idx="36">
                  <c:v>1347.3929461549369</c:v>
                </c:pt>
                <c:pt idx="37">
                  <c:v>1362.0795292680257</c:v>
                </c:pt>
                <c:pt idx="38">
                  <c:v>1400.4901719933839</c:v>
                </c:pt>
                <c:pt idx="39">
                  <c:v>1403.9913974233673</c:v>
                </c:pt>
                <c:pt idx="40">
                  <c:v>1425.1916675244599</c:v>
                </c:pt>
                <c:pt idx="41">
                  <c:v>1464.8119958816401</c:v>
                </c:pt>
                <c:pt idx="42">
                  <c:v>1466.1303266779335</c:v>
                </c:pt>
                <c:pt idx="43">
                  <c:v>1477.5661432260213</c:v>
                </c:pt>
                <c:pt idx="44">
                  <c:v>1491.3075083580234</c:v>
                </c:pt>
                <c:pt idx="45">
                  <c:v>1520.3880047710049</c:v>
                </c:pt>
                <c:pt idx="46">
                  <c:v>1488.9159730722452</c:v>
                </c:pt>
                <c:pt idx="47">
                  <c:v>1517.2053765606177</c:v>
                </c:pt>
                <c:pt idx="48">
                  <c:v>1556.6527163511937</c:v>
                </c:pt>
                <c:pt idx="49">
                  <c:v>1566.1482979209359</c:v>
                </c:pt>
                <c:pt idx="50">
                  <c:v>1636.7815861571698</c:v>
                </c:pt>
                <c:pt idx="51">
                  <c:v>1659.2054938875231</c:v>
                </c:pt>
                <c:pt idx="52">
                  <c:v>1672.1472967398458</c:v>
                </c:pt>
                <c:pt idx="53">
                  <c:v>1699.2360829470313</c:v>
                </c:pt>
                <c:pt idx="54">
                  <c:v>1687.1715067581074</c:v>
                </c:pt>
                <c:pt idx="55">
                  <c:v>1703.5370703736612</c:v>
                </c:pt>
                <c:pt idx="56">
                  <c:v>1714.6100613310898</c:v>
                </c:pt>
                <c:pt idx="57">
                  <c:v>1708.0945430980316</c:v>
                </c:pt>
                <c:pt idx="58">
                  <c:v>1734.7408179703609</c:v>
                </c:pt>
                <c:pt idx="59">
                  <c:v>1735.6081883793461</c:v>
                </c:pt>
                <c:pt idx="60">
                  <c:v>1783.8580960162919</c:v>
                </c:pt>
                <c:pt idx="61">
                  <c:v>1775.2955771554136</c:v>
                </c:pt>
                <c:pt idx="62">
                  <c:v>1802.8126586013227</c:v>
                </c:pt>
                <c:pt idx="63">
                  <c:v>1824.2661292386786</c:v>
                </c:pt>
                <c:pt idx="64">
                  <c:v>1846.3397494024666</c:v>
                </c:pt>
                <c:pt idx="65">
                  <c:v>1840.0621942544983</c:v>
                </c:pt>
                <c:pt idx="66">
                  <c:v>1829.0218210889714</c:v>
                </c:pt>
                <c:pt idx="67">
                  <c:v>1856.8229527695239</c:v>
                </c:pt>
                <c:pt idx="68">
                  <c:v>1874.0914062302807</c:v>
                </c:pt>
                <c:pt idx="69">
                  <c:v>1870.9054508396891</c:v>
                </c:pt>
                <c:pt idx="70">
                  <c:v>1898.2206704219484</c:v>
                </c:pt>
                <c:pt idx="71">
                  <c:v>1906.7626634388471</c:v>
                </c:pt>
                <c:pt idx="72">
                  <c:v>1885.4069216083319</c:v>
                </c:pt>
                <c:pt idx="73">
                  <c:v>1901.055799057681</c:v>
                </c:pt>
                <c:pt idx="74">
                  <c:v>1905.4282273955137</c:v>
                </c:pt>
                <c:pt idx="75">
                  <c:v>1934.2001936291856</c:v>
                </c:pt>
                <c:pt idx="76">
                  <c:v>1957.9908560108245</c:v>
                </c:pt>
                <c:pt idx="77">
                  <c:v>1984.0321343957687</c:v>
                </c:pt>
                <c:pt idx="78">
                  <c:v>1977.2864251388232</c:v>
                </c:pt>
                <c:pt idx="79">
                  <c:v>1999.629761742892</c:v>
                </c:pt>
                <c:pt idx="80">
                  <c:v>2060.61846947605</c:v>
                </c:pt>
                <c:pt idx="81">
                  <c:v>2092.3519939059815</c:v>
                </c:pt>
                <c:pt idx="82">
                  <c:v>2102.3952834767301</c:v>
                </c:pt>
                <c:pt idx="83">
                  <c:v>2093.3549837577802</c:v>
                </c:pt>
                <c:pt idx="84">
                  <c:v>2082.260202343864</c:v>
                </c:pt>
                <c:pt idx="85">
                  <c:v>2116.2010436420687</c:v>
                </c:pt>
                <c:pt idx="86">
                  <c:v>2149.8486402359777</c:v>
                </c:pt>
                <c:pt idx="87">
                  <c:v>2182.5263395675647</c:v>
                </c:pt>
                <c:pt idx="88">
                  <c:v>2179.4708026921703</c:v>
                </c:pt>
                <c:pt idx="89">
                  <c:v>2201.7014048796304</c:v>
                </c:pt>
                <c:pt idx="90">
                  <c:v>2189.5920471527925</c:v>
                </c:pt>
                <c:pt idx="91">
                  <c:v>2220.9032134270774</c:v>
                </c:pt>
                <c:pt idx="92">
                  <c:v>2235.3390843143534</c:v>
                </c:pt>
                <c:pt idx="93">
                  <c:v>2265.7396958610288</c:v>
                </c:pt>
                <c:pt idx="94">
                  <c:v>2304.9369925994247</c:v>
                </c:pt>
                <c:pt idx="95">
                  <c:v>2238.5548072125612</c:v>
                </c:pt>
                <c:pt idx="96">
                  <c:v>2318.0235028686075</c:v>
                </c:pt>
                <c:pt idx="97">
                  <c:v>2356.9662977168</c:v>
                </c:pt>
                <c:pt idx="98">
                  <c:v>2385.721286548945</c:v>
                </c:pt>
                <c:pt idx="99">
                  <c:v>2408.1470666425053</c:v>
                </c:pt>
                <c:pt idx="100">
                  <c:v>2427.171428468981</c:v>
                </c:pt>
                <c:pt idx="101">
                  <c:v>2417.2200256122583</c:v>
                </c:pt>
                <c:pt idx="102">
                  <c:v>2449.8524959580241</c:v>
                </c:pt>
                <c:pt idx="103">
                  <c:v>2476.3109029143707</c:v>
                </c:pt>
                <c:pt idx="104">
                  <c:v>2498.3500699503084</c:v>
                </c:pt>
                <c:pt idx="105">
                  <c:v>2547.0678963143396</c:v>
                </c:pt>
                <c:pt idx="106">
                  <c:v>2540.445519783922</c:v>
                </c:pt>
                <c:pt idx="107">
                  <c:v>2570.9308660213292</c:v>
                </c:pt>
                <c:pt idx="108">
                  <c:v>2567.0744697222972</c:v>
                </c:pt>
                <c:pt idx="109">
                  <c:v>2602.2433899574926</c:v>
                </c:pt>
                <c:pt idx="110">
                  <c:v>2617.8568502972375</c:v>
                </c:pt>
                <c:pt idx="111">
                  <c:v>2614.7154220768807</c:v>
                </c:pt>
                <c:pt idx="112">
                  <c:v>2705.9689903073636</c:v>
                </c:pt>
                <c:pt idx="113">
                  <c:v>2741.9583778784518</c:v>
                </c:pt>
                <c:pt idx="114">
                  <c:v>2820.6525833235632</c:v>
                </c:pt>
                <c:pt idx="115">
                  <c:v>2855.3466100984429</c:v>
                </c:pt>
                <c:pt idx="116">
                  <c:v>2896.74913594487</c:v>
                </c:pt>
                <c:pt idx="117">
                  <c:v>2935.2758994529372</c:v>
                </c:pt>
                <c:pt idx="118">
                  <c:v>2949.9522789502016</c:v>
                </c:pt>
                <c:pt idx="119">
                  <c:v>3007.1813531618359</c:v>
                </c:pt>
                <c:pt idx="120">
                  <c:v>3070.6328797135502</c:v>
                </c:pt>
                <c:pt idx="121">
                  <c:v>3098.8827022069154</c:v>
                </c:pt>
                <c:pt idx="122">
                  <c:v>3179.1437641940747</c:v>
                </c:pt>
                <c:pt idx="123">
                  <c:v>3228.4204925390832</c:v>
                </c:pt>
              </c:numCache>
            </c:numRef>
          </c:val>
          <c:smooth val="0"/>
          <c:extLst>
            <c:ext xmlns:c16="http://schemas.microsoft.com/office/drawing/2014/chart" uri="{C3380CC4-5D6E-409C-BE32-E72D297353CC}">
              <c16:uniqueId val="{00000005-4427-4893-8616-0E591C1DCC50}"/>
            </c:ext>
          </c:extLst>
        </c:ser>
        <c:ser>
          <c:idx val="3"/>
          <c:order val="3"/>
          <c:spPr>
            <a:ln w="28575" cap="rnd">
              <a:solidFill>
                <a:schemeClr val="accent4"/>
              </a:solidFill>
              <a:round/>
            </a:ln>
            <a:effectLst/>
          </c:spPr>
          <c:marker>
            <c:symbol val="none"/>
          </c:marker>
          <c:dLbls>
            <c:dLbl>
              <c:idx val="123"/>
              <c:layout>
                <c:manualLayout>
                  <c:x val="-1.6092402954594461E-2"/>
                  <c:y val="5.7657074060641859E-3"/>
                </c:manualLayout>
              </c:layout>
              <c:tx>
                <c:rich>
                  <a:bodyPr/>
                  <a:lstStyle/>
                  <a:p>
                    <a:r>
                      <a:rPr lang="en-US"/>
                      <a:t>Hedge</a:t>
                    </a:r>
                    <a:r>
                      <a:rPr lang="en-US" baseline="0"/>
                      <a:t> Funds 50/50 $2,530</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4427-4893-8616-0E591C1DCC5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Sheet1!$A$4:$A$127</c:f>
              <c:numCache>
                <c:formatCode>mmm\-yy</c:formatCode>
                <c:ptCount val="124"/>
                <c:pt idx="0">
                  <c:v>40513</c:v>
                </c:pt>
                <c:pt idx="1">
                  <c:v>40544</c:v>
                </c:pt>
                <c:pt idx="2">
                  <c:v>40575</c:v>
                </c:pt>
                <c:pt idx="3">
                  <c:v>40603</c:v>
                </c:pt>
                <c:pt idx="4">
                  <c:v>40634</c:v>
                </c:pt>
                <c:pt idx="5">
                  <c:v>40664</c:v>
                </c:pt>
                <c:pt idx="6">
                  <c:v>40695</c:v>
                </c:pt>
                <c:pt idx="7">
                  <c:v>40725</c:v>
                </c:pt>
                <c:pt idx="8">
                  <c:v>40756</c:v>
                </c:pt>
                <c:pt idx="9">
                  <c:v>40787</c:v>
                </c:pt>
                <c:pt idx="10">
                  <c:v>40817</c:v>
                </c:pt>
                <c:pt idx="11">
                  <c:v>40848</c:v>
                </c:pt>
                <c:pt idx="12">
                  <c:v>40878</c:v>
                </c:pt>
                <c:pt idx="13">
                  <c:v>40909</c:v>
                </c:pt>
                <c:pt idx="14">
                  <c:v>40940</c:v>
                </c:pt>
                <c:pt idx="15">
                  <c:v>40969</c:v>
                </c:pt>
                <c:pt idx="16">
                  <c:v>41000</c:v>
                </c:pt>
                <c:pt idx="17">
                  <c:v>41030</c:v>
                </c:pt>
                <c:pt idx="18">
                  <c:v>41061</c:v>
                </c:pt>
                <c:pt idx="19">
                  <c:v>41091</c:v>
                </c:pt>
                <c:pt idx="20">
                  <c:v>41122</c:v>
                </c:pt>
                <c:pt idx="21">
                  <c:v>41153</c:v>
                </c:pt>
                <c:pt idx="22">
                  <c:v>41183</c:v>
                </c:pt>
                <c:pt idx="23">
                  <c:v>41214</c:v>
                </c:pt>
                <c:pt idx="24">
                  <c:v>41244</c:v>
                </c:pt>
                <c:pt idx="25">
                  <c:v>41275</c:v>
                </c:pt>
                <c:pt idx="26">
                  <c:v>41306</c:v>
                </c:pt>
                <c:pt idx="27">
                  <c:v>41334</c:v>
                </c:pt>
                <c:pt idx="28">
                  <c:v>41365</c:v>
                </c:pt>
                <c:pt idx="29">
                  <c:v>41395</c:v>
                </c:pt>
                <c:pt idx="30">
                  <c:v>41426</c:v>
                </c:pt>
                <c:pt idx="31">
                  <c:v>41456</c:v>
                </c:pt>
                <c:pt idx="32">
                  <c:v>41487</c:v>
                </c:pt>
                <c:pt idx="33">
                  <c:v>41518</c:v>
                </c:pt>
                <c:pt idx="34">
                  <c:v>41548</c:v>
                </c:pt>
                <c:pt idx="35">
                  <c:v>41579</c:v>
                </c:pt>
                <c:pt idx="36">
                  <c:v>41609</c:v>
                </c:pt>
                <c:pt idx="37">
                  <c:v>41640</c:v>
                </c:pt>
                <c:pt idx="38">
                  <c:v>41671</c:v>
                </c:pt>
                <c:pt idx="39">
                  <c:v>41699</c:v>
                </c:pt>
                <c:pt idx="40">
                  <c:v>41730</c:v>
                </c:pt>
                <c:pt idx="41">
                  <c:v>41760</c:v>
                </c:pt>
                <c:pt idx="42">
                  <c:v>41791</c:v>
                </c:pt>
                <c:pt idx="43">
                  <c:v>41821</c:v>
                </c:pt>
                <c:pt idx="44">
                  <c:v>41852</c:v>
                </c:pt>
                <c:pt idx="45">
                  <c:v>41883</c:v>
                </c:pt>
                <c:pt idx="46">
                  <c:v>41913</c:v>
                </c:pt>
                <c:pt idx="47">
                  <c:v>41944</c:v>
                </c:pt>
                <c:pt idx="48">
                  <c:v>41974</c:v>
                </c:pt>
                <c:pt idx="49">
                  <c:v>42005</c:v>
                </c:pt>
                <c:pt idx="50">
                  <c:v>42036</c:v>
                </c:pt>
                <c:pt idx="51">
                  <c:v>42064</c:v>
                </c:pt>
                <c:pt idx="52">
                  <c:v>42095</c:v>
                </c:pt>
                <c:pt idx="53">
                  <c:v>42125</c:v>
                </c:pt>
                <c:pt idx="54">
                  <c:v>42156</c:v>
                </c:pt>
                <c:pt idx="55">
                  <c:v>42186</c:v>
                </c:pt>
                <c:pt idx="56">
                  <c:v>42217</c:v>
                </c:pt>
                <c:pt idx="57">
                  <c:v>42248</c:v>
                </c:pt>
                <c:pt idx="58">
                  <c:v>42278</c:v>
                </c:pt>
                <c:pt idx="59">
                  <c:v>42309</c:v>
                </c:pt>
                <c:pt idx="60">
                  <c:v>42339</c:v>
                </c:pt>
                <c:pt idx="61">
                  <c:v>42370</c:v>
                </c:pt>
                <c:pt idx="62">
                  <c:v>42401</c:v>
                </c:pt>
                <c:pt idx="63">
                  <c:v>42430</c:v>
                </c:pt>
                <c:pt idx="64">
                  <c:v>42461</c:v>
                </c:pt>
                <c:pt idx="65">
                  <c:v>42491</c:v>
                </c:pt>
                <c:pt idx="66">
                  <c:v>42522</c:v>
                </c:pt>
                <c:pt idx="67">
                  <c:v>42552</c:v>
                </c:pt>
                <c:pt idx="68">
                  <c:v>42583</c:v>
                </c:pt>
                <c:pt idx="69">
                  <c:v>42614</c:v>
                </c:pt>
                <c:pt idx="70">
                  <c:v>42644</c:v>
                </c:pt>
                <c:pt idx="71">
                  <c:v>42675</c:v>
                </c:pt>
                <c:pt idx="72">
                  <c:v>42705</c:v>
                </c:pt>
                <c:pt idx="73">
                  <c:v>42736</c:v>
                </c:pt>
                <c:pt idx="74">
                  <c:v>42767</c:v>
                </c:pt>
                <c:pt idx="75">
                  <c:v>42795</c:v>
                </c:pt>
                <c:pt idx="76">
                  <c:v>42826</c:v>
                </c:pt>
                <c:pt idx="77">
                  <c:v>42856</c:v>
                </c:pt>
                <c:pt idx="78">
                  <c:v>42887</c:v>
                </c:pt>
                <c:pt idx="79">
                  <c:v>42917</c:v>
                </c:pt>
                <c:pt idx="80">
                  <c:v>42948</c:v>
                </c:pt>
                <c:pt idx="81">
                  <c:v>42979</c:v>
                </c:pt>
                <c:pt idx="82">
                  <c:v>43009</c:v>
                </c:pt>
                <c:pt idx="83">
                  <c:v>43040</c:v>
                </c:pt>
                <c:pt idx="84">
                  <c:v>43070</c:v>
                </c:pt>
                <c:pt idx="85">
                  <c:v>43101</c:v>
                </c:pt>
                <c:pt idx="86">
                  <c:v>43132</c:v>
                </c:pt>
                <c:pt idx="87">
                  <c:v>43160</c:v>
                </c:pt>
                <c:pt idx="88">
                  <c:v>43191</c:v>
                </c:pt>
                <c:pt idx="89">
                  <c:v>43221</c:v>
                </c:pt>
                <c:pt idx="90">
                  <c:v>43252</c:v>
                </c:pt>
                <c:pt idx="91">
                  <c:v>43282</c:v>
                </c:pt>
                <c:pt idx="92">
                  <c:v>43313</c:v>
                </c:pt>
                <c:pt idx="93">
                  <c:v>43344</c:v>
                </c:pt>
                <c:pt idx="94">
                  <c:v>43374</c:v>
                </c:pt>
                <c:pt idx="95">
                  <c:v>43405</c:v>
                </c:pt>
                <c:pt idx="96">
                  <c:v>43435</c:v>
                </c:pt>
                <c:pt idx="97">
                  <c:v>43466</c:v>
                </c:pt>
                <c:pt idx="98">
                  <c:v>43497</c:v>
                </c:pt>
                <c:pt idx="99">
                  <c:v>43525</c:v>
                </c:pt>
                <c:pt idx="100">
                  <c:v>43556</c:v>
                </c:pt>
                <c:pt idx="101">
                  <c:v>43586</c:v>
                </c:pt>
                <c:pt idx="102">
                  <c:v>43617</c:v>
                </c:pt>
                <c:pt idx="103">
                  <c:v>43647</c:v>
                </c:pt>
                <c:pt idx="104">
                  <c:v>43678</c:v>
                </c:pt>
                <c:pt idx="105">
                  <c:v>43709</c:v>
                </c:pt>
                <c:pt idx="106">
                  <c:v>43739</c:v>
                </c:pt>
                <c:pt idx="107">
                  <c:v>43770</c:v>
                </c:pt>
                <c:pt idx="108">
                  <c:v>43800</c:v>
                </c:pt>
                <c:pt idx="109">
                  <c:v>43831</c:v>
                </c:pt>
                <c:pt idx="110">
                  <c:v>43862</c:v>
                </c:pt>
                <c:pt idx="111">
                  <c:v>43891</c:v>
                </c:pt>
                <c:pt idx="112">
                  <c:v>43922</c:v>
                </c:pt>
                <c:pt idx="113">
                  <c:v>43952</c:v>
                </c:pt>
                <c:pt idx="114">
                  <c:v>43983</c:v>
                </c:pt>
                <c:pt idx="115">
                  <c:v>44013</c:v>
                </c:pt>
                <c:pt idx="116">
                  <c:v>44044</c:v>
                </c:pt>
                <c:pt idx="117">
                  <c:v>44075</c:v>
                </c:pt>
                <c:pt idx="118">
                  <c:v>44105</c:v>
                </c:pt>
                <c:pt idx="119">
                  <c:v>44136</c:v>
                </c:pt>
                <c:pt idx="120">
                  <c:v>44166</c:v>
                </c:pt>
                <c:pt idx="121">
                  <c:v>44197</c:v>
                </c:pt>
                <c:pt idx="122">
                  <c:v>44228</c:v>
                </c:pt>
                <c:pt idx="123">
                  <c:v>44256</c:v>
                </c:pt>
              </c:numCache>
            </c:numRef>
          </c:cat>
          <c:val>
            <c:numRef>
              <c:f>Sheet1!$V$4:$V$127</c:f>
              <c:numCache>
                <c:formatCode>_("$"* #,##0_);_("$"* \(#,##0\);_("$"* "-"??_);_(@_)</c:formatCode>
                <c:ptCount val="124"/>
                <c:pt idx="0">
                  <c:v>1000</c:v>
                </c:pt>
                <c:pt idx="1">
                  <c:v>1004.5999999999999</c:v>
                </c:pt>
                <c:pt idx="2">
                  <c:v>1015.29899</c:v>
                </c:pt>
                <c:pt idx="3">
                  <c:v>1021.7969035359999</c:v>
                </c:pt>
                <c:pt idx="4">
                  <c:v>1032.4746811779512</c:v>
                </c:pt>
                <c:pt idx="5">
                  <c:v>1044.5030112136742</c:v>
                </c:pt>
                <c:pt idx="6">
                  <c:v>1040.0116482654555</c:v>
                </c:pt>
                <c:pt idx="7">
                  <c:v>1041.3116628257874</c:v>
                </c:pt>
                <c:pt idx="8">
                  <c:v>1035.3761863476805</c:v>
                </c:pt>
                <c:pt idx="9">
                  <c:v>1031.389988030242</c:v>
                </c:pt>
                <c:pt idx="10">
                  <c:v>1046.3451428566805</c:v>
                </c:pt>
                <c:pt idx="11">
                  <c:v>1046.7113636566803</c:v>
                </c:pt>
                <c:pt idx="12">
                  <c:v>1046.8160347930459</c:v>
                </c:pt>
                <c:pt idx="13">
                  <c:v>1055.8709934940057</c:v>
                </c:pt>
                <c:pt idx="14">
                  <c:v>1068.1190970185362</c:v>
                </c:pt>
                <c:pt idx="15">
                  <c:v>1080.2422487696965</c:v>
                </c:pt>
                <c:pt idx="16">
                  <c:v>1084.3471693150213</c:v>
                </c:pt>
                <c:pt idx="17">
                  <c:v>1095.8954666682264</c:v>
                </c:pt>
                <c:pt idx="18">
                  <c:v>1103.5119401615705</c:v>
                </c:pt>
                <c:pt idx="19">
                  <c:v>1106.7121247880389</c:v>
                </c:pt>
                <c:pt idx="20">
                  <c:v>1120.2140127104528</c:v>
                </c:pt>
                <c:pt idx="21">
                  <c:v>1134.8888162769599</c:v>
                </c:pt>
                <c:pt idx="22">
                  <c:v>1137.3288272319555</c:v>
                </c:pt>
                <c:pt idx="23">
                  <c:v>1157.5164139153226</c:v>
                </c:pt>
                <c:pt idx="24">
                  <c:v>1178.2359577244069</c:v>
                </c:pt>
                <c:pt idx="25">
                  <c:v>1183.2434605447359</c:v>
                </c:pt>
                <c:pt idx="26">
                  <c:v>1199.4538959541987</c:v>
                </c:pt>
                <c:pt idx="27">
                  <c:v>1207.7301278362827</c:v>
                </c:pt>
                <c:pt idx="28">
                  <c:v>1214.6745760713413</c:v>
                </c:pt>
                <c:pt idx="29">
                  <c:v>1239.3324699655896</c:v>
                </c:pt>
                <c:pt idx="30">
                  <c:v>1252.4693941472246</c:v>
                </c:pt>
                <c:pt idx="31">
                  <c:v>1247.8978808585873</c:v>
                </c:pt>
                <c:pt idx="32">
                  <c:v>1246.2132187194284</c:v>
                </c:pt>
                <c:pt idx="33">
                  <c:v>1256.5567884347995</c:v>
                </c:pt>
                <c:pt idx="34">
                  <c:v>1261.4573599096952</c:v>
                </c:pt>
                <c:pt idx="35">
                  <c:v>1282.0191148762233</c:v>
                </c:pt>
                <c:pt idx="36">
                  <c:v>1298.8776662368457</c:v>
                </c:pt>
                <c:pt idx="37">
                  <c:v>1308.5543048503102</c:v>
                </c:pt>
                <c:pt idx="38">
                  <c:v>1337.2116441265321</c:v>
                </c:pt>
                <c:pt idx="39">
                  <c:v>1331.862797550026</c:v>
                </c:pt>
                <c:pt idx="40">
                  <c:v>1335.592013383166</c:v>
                </c:pt>
                <c:pt idx="41">
                  <c:v>1354.8913179765527</c:v>
                </c:pt>
                <c:pt idx="42">
                  <c:v>1364.1045789387931</c:v>
                </c:pt>
                <c:pt idx="43">
                  <c:v>1370.7886913755931</c:v>
                </c:pt>
                <c:pt idx="44">
                  <c:v>1376.6145433139395</c:v>
                </c:pt>
                <c:pt idx="45">
                  <c:v>1389.3482278395934</c:v>
                </c:pt>
                <c:pt idx="46">
                  <c:v>1354.1282502638596</c:v>
                </c:pt>
                <c:pt idx="47">
                  <c:v>1367.3310007039322</c:v>
                </c:pt>
                <c:pt idx="48">
                  <c:v>1379.5002466101971</c:v>
                </c:pt>
                <c:pt idx="49">
                  <c:v>1379.4312715978665</c:v>
                </c:pt>
                <c:pt idx="50">
                  <c:v>1420.6762666186428</c:v>
                </c:pt>
                <c:pt idx="51">
                  <c:v>1437.7954156313972</c:v>
                </c:pt>
                <c:pt idx="52">
                  <c:v>1442.1088018782912</c:v>
                </c:pt>
                <c:pt idx="53">
                  <c:v>1451.0498764499366</c:v>
                </c:pt>
                <c:pt idx="54">
                  <c:v>1441.6180522530121</c:v>
                </c:pt>
                <c:pt idx="55">
                  <c:v>1445.150016481032</c:v>
                </c:pt>
                <c:pt idx="56">
                  <c:v>1452.7370540675574</c:v>
                </c:pt>
                <c:pt idx="57">
                  <c:v>1446.12710047155</c:v>
                </c:pt>
                <c:pt idx="58">
                  <c:v>1450.8270135480825</c:v>
                </c:pt>
                <c:pt idx="59">
                  <c:v>1443.8630438830517</c:v>
                </c:pt>
                <c:pt idx="60">
                  <c:v>1464.8712511715501</c:v>
                </c:pt>
                <c:pt idx="61">
                  <c:v>1466.0431481724872</c:v>
                </c:pt>
                <c:pt idx="62">
                  <c:v>1474.106385487436</c:v>
                </c:pt>
                <c:pt idx="63">
                  <c:v>1487.5944589146461</c:v>
                </c:pt>
                <c:pt idx="64">
                  <c:v>1497.858860681157</c:v>
                </c:pt>
                <c:pt idx="65">
                  <c:v>1499.5813983709404</c:v>
                </c:pt>
                <c:pt idx="66">
                  <c:v>1496.3572983644428</c:v>
                </c:pt>
                <c:pt idx="67">
                  <c:v>1510.4978748339868</c:v>
                </c:pt>
                <c:pt idx="68">
                  <c:v>1520.9958350640829</c:v>
                </c:pt>
                <c:pt idx="69">
                  <c:v>1523.0491794414195</c:v>
                </c:pt>
                <c:pt idx="70">
                  <c:v>1533.3297614026492</c:v>
                </c:pt>
                <c:pt idx="71">
                  <c:v>1538.7730820556285</c:v>
                </c:pt>
                <c:pt idx="72">
                  <c:v>1540.773487062301</c:v>
                </c:pt>
                <c:pt idx="73">
                  <c:v>1556.5664153046898</c:v>
                </c:pt>
                <c:pt idx="74">
                  <c:v>1560.3800030221864</c:v>
                </c:pt>
                <c:pt idx="75">
                  <c:v>1572.9410620465148</c:v>
                </c:pt>
                <c:pt idx="76">
                  <c:v>1591.4231195255613</c:v>
                </c:pt>
                <c:pt idx="77">
                  <c:v>1598.7436658753788</c:v>
                </c:pt>
                <c:pt idx="78">
                  <c:v>1596.5853619264471</c:v>
                </c:pt>
                <c:pt idx="79">
                  <c:v>1616.2233618781424</c:v>
                </c:pt>
                <c:pt idx="80">
                  <c:v>1642.8910473491317</c:v>
                </c:pt>
                <c:pt idx="81">
                  <c:v>1665.070076488345</c:v>
                </c:pt>
                <c:pt idx="82">
                  <c:v>1677.1418345428854</c:v>
                </c:pt>
                <c:pt idx="83">
                  <c:v>1694.8356808973128</c:v>
                </c:pt>
                <c:pt idx="84">
                  <c:v>1692.8018780802361</c:v>
                </c:pt>
                <c:pt idx="85">
                  <c:v>1714.3851020257591</c:v>
                </c:pt>
                <c:pt idx="86">
                  <c:v>1737.7864586684107</c:v>
                </c:pt>
                <c:pt idx="87">
                  <c:v>1751.9494183065583</c:v>
                </c:pt>
                <c:pt idx="88">
                  <c:v>1755.2781222013407</c:v>
                </c:pt>
                <c:pt idx="89">
                  <c:v>1774.6739454516655</c:v>
                </c:pt>
                <c:pt idx="90">
                  <c:v>1777.6021574616607</c:v>
                </c:pt>
                <c:pt idx="91">
                  <c:v>1791.023053750496</c:v>
                </c:pt>
                <c:pt idx="92">
                  <c:v>1812.873535006252</c:v>
                </c:pt>
                <c:pt idx="93">
                  <c:v>1826.5607301955492</c:v>
                </c:pt>
                <c:pt idx="94">
                  <c:v>1843.2737608768384</c:v>
                </c:pt>
                <c:pt idx="95">
                  <c:v>1817.2836008484751</c:v>
                </c:pt>
                <c:pt idx="96">
                  <c:v>1844.9063115813722</c:v>
                </c:pt>
                <c:pt idx="97">
                  <c:v>1870.4582639967741</c:v>
                </c:pt>
                <c:pt idx="98">
                  <c:v>1889.4434153763416</c:v>
                </c:pt>
                <c:pt idx="99">
                  <c:v>1915.8956231916104</c:v>
                </c:pt>
                <c:pt idx="100">
                  <c:v>1924.9961274017705</c:v>
                </c:pt>
                <c:pt idx="101">
                  <c:v>1923.9373795316994</c:v>
                </c:pt>
                <c:pt idx="102">
                  <c:v>1935.3848069399128</c:v>
                </c:pt>
                <c:pt idx="103">
                  <c:v>1951.9323470392492</c:v>
                </c:pt>
                <c:pt idx="104">
                  <c:v>1964.9126971470603</c:v>
                </c:pt>
                <c:pt idx="105">
                  <c:v>1987.7056844339663</c:v>
                </c:pt>
                <c:pt idx="106">
                  <c:v>1986.5130610233059</c:v>
                </c:pt>
                <c:pt idx="107">
                  <c:v>2002.6038168175946</c:v>
                </c:pt>
                <c:pt idx="108">
                  <c:v>2015.4204812452272</c:v>
                </c:pt>
                <c:pt idx="109">
                  <c:v>2042.0240315976644</c:v>
                </c:pt>
                <c:pt idx="110">
                  <c:v>2057.8497178425459</c:v>
                </c:pt>
                <c:pt idx="111">
                  <c:v>2063.3030195948286</c:v>
                </c:pt>
                <c:pt idx="112">
                  <c:v>2113.2349526690236</c:v>
                </c:pt>
                <c:pt idx="113">
                  <c:v>2139.8617130726534</c:v>
                </c:pt>
                <c:pt idx="114">
                  <c:v>2193.7862282420842</c:v>
                </c:pt>
                <c:pt idx="115">
                  <c:v>2204.5357807604701</c:v>
                </c:pt>
                <c:pt idx="116">
                  <c:v>2232.753838754204</c:v>
                </c:pt>
                <c:pt idx="117">
                  <c:v>2256.4210294449986</c:v>
                </c:pt>
                <c:pt idx="118">
                  <c:v>2261.8364399156667</c:v>
                </c:pt>
                <c:pt idx="119">
                  <c:v>2310.0135560858707</c:v>
                </c:pt>
                <c:pt idx="120">
                  <c:v>2371.8064187111677</c:v>
                </c:pt>
                <c:pt idx="121">
                  <c:v>2417.3451019504223</c:v>
                </c:pt>
                <c:pt idx="122">
                  <c:v>2515.6101803447073</c:v>
                </c:pt>
                <c:pt idx="123">
                  <c:v>2530.3264998997238</c:v>
                </c:pt>
              </c:numCache>
            </c:numRef>
          </c:val>
          <c:smooth val="0"/>
          <c:extLst>
            <c:ext xmlns:c16="http://schemas.microsoft.com/office/drawing/2014/chart" uri="{C3380CC4-5D6E-409C-BE32-E72D297353CC}">
              <c16:uniqueId val="{00000007-4427-4893-8616-0E591C1DCC50}"/>
            </c:ext>
          </c:extLst>
        </c:ser>
        <c:dLbls>
          <c:showLegendKey val="0"/>
          <c:showVal val="0"/>
          <c:showCatName val="0"/>
          <c:showSerName val="0"/>
          <c:showPercent val="0"/>
          <c:showBubbleSize val="0"/>
        </c:dLbls>
        <c:smooth val="0"/>
        <c:axId val="1507097760"/>
        <c:axId val="1507090688"/>
      </c:lineChart>
      <c:dateAx>
        <c:axId val="150709776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07090688"/>
        <c:crosses val="autoZero"/>
        <c:auto val="1"/>
        <c:lblOffset val="100"/>
        <c:baseTimeUnit val="months"/>
      </c:dateAx>
      <c:valAx>
        <c:axId val="150709068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07097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dPt>
            <c:idx val="1"/>
            <c:marker>
              <c:symbol val="circle"/>
              <c:size val="5"/>
              <c:spPr>
                <a:solidFill>
                  <a:schemeClr val="accent6">
                    <a:lumMod val="75000"/>
                  </a:schemeClr>
                </a:solidFill>
                <a:ln w="9525">
                  <a:solidFill>
                    <a:schemeClr val="accent1"/>
                  </a:solidFill>
                </a:ln>
                <a:effectLst/>
              </c:spPr>
            </c:marker>
            <c:bubble3D val="0"/>
            <c:extLst>
              <c:ext xmlns:c16="http://schemas.microsoft.com/office/drawing/2014/chart" uri="{C3380CC4-5D6E-409C-BE32-E72D297353CC}">
                <c16:uniqueId val="{00000000-55C9-4D19-8F7F-B4C81180F1EA}"/>
              </c:ext>
            </c:extLst>
          </c:dPt>
          <c:dPt>
            <c:idx val="2"/>
            <c:marker>
              <c:symbol val="circle"/>
              <c:size val="5"/>
              <c:spPr>
                <a:solidFill>
                  <a:srgbClr val="FFC000"/>
                </a:solidFill>
                <a:ln w="9525">
                  <a:solidFill>
                    <a:schemeClr val="accent1"/>
                  </a:solidFill>
                </a:ln>
                <a:effectLst/>
              </c:spPr>
            </c:marker>
            <c:bubble3D val="0"/>
            <c:extLst>
              <c:ext xmlns:c16="http://schemas.microsoft.com/office/drawing/2014/chart" uri="{C3380CC4-5D6E-409C-BE32-E72D297353CC}">
                <c16:uniqueId val="{00000001-55C9-4D19-8F7F-B4C81180F1EA}"/>
              </c:ext>
            </c:extLst>
          </c:dPt>
          <c:dPt>
            <c:idx val="3"/>
            <c:marker>
              <c:symbol val="circle"/>
              <c:size val="5"/>
              <c:spPr>
                <a:solidFill>
                  <a:srgbClr val="00B050"/>
                </a:solidFill>
                <a:ln w="9525">
                  <a:solidFill>
                    <a:schemeClr val="accent1"/>
                  </a:solidFill>
                </a:ln>
                <a:effectLst/>
              </c:spPr>
            </c:marker>
            <c:bubble3D val="0"/>
            <c:extLst>
              <c:ext xmlns:c16="http://schemas.microsoft.com/office/drawing/2014/chart" uri="{C3380CC4-5D6E-409C-BE32-E72D297353CC}">
                <c16:uniqueId val="{00000002-55C9-4D19-8F7F-B4C81180F1EA}"/>
              </c:ext>
            </c:extLst>
          </c:dPt>
          <c:dPt>
            <c:idx val="4"/>
            <c:marker>
              <c:symbol val="circle"/>
              <c:size val="5"/>
              <c:spPr>
                <a:solidFill>
                  <a:srgbClr val="002060"/>
                </a:solidFill>
                <a:ln w="9525">
                  <a:solidFill>
                    <a:schemeClr val="accent1"/>
                  </a:solidFill>
                </a:ln>
                <a:effectLst/>
              </c:spPr>
            </c:marker>
            <c:bubble3D val="0"/>
            <c:extLst>
              <c:ext xmlns:c16="http://schemas.microsoft.com/office/drawing/2014/chart" uri="{C3380CC4-5D6E-409C-BE32-E72D297353CC}">
                <c16:uniqueId val="{00000003-55C9-4D19-8F7F-B4C81180F1EA}"/>
              </c:ext>
            </c:extLst>
          </c:dPt>
          <c:dPt>
            <c:idx val="5"/>
            <c:marker>
              <c:symbol val="circle"/>
              <c:size val="5"/>
              <c:spPr>
                <a:solidFill>
                  <a:schemeClr val="accent2">
                    <a:lumMod val="75000"/>
                  </a:schemeClr>
                </a:solidFill>
                <a:ln w="9525">
                  <a:solidFill>
                    <a:schemeClr val="accent1"/>
                  </a:solidFill>
                </a:ln>
                <a:effectLst/>
              </c:spPr>
            </c:marker>
            <c:bubble3D val="0"/>
            <c:extLst>
              <c:ext xmlns:c16="http://schemas.microsoft.com/office/drawing/2014/chart" uri="{C3380CC4-5D6E-409C-BE32-E72D297353CC}">
                <c16:uniqueId val="{00000004-55C9-4D19-8F7F-B4C81180F1EA}"/>
              </c:ext>
            </c:extLst>
          </c:dPt>
          <c:dPt>
            <c:idx val="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05-55C9-4D19-8F7F-B4C81180F1EA}"/>
              </c:ext>
            </c:extLst>
          </c:dPt>
          <c:dLbls>
            <c:dLbl>
              <c:idx val="0"/>
              <c:layout>
                <c:manualLayout>
                  <c:x val="-3.4793410699423877E-2"/>
                  <c:y val="-6.9464533584856131E-2"/>
                </c:manualLayout>
              </c:layout>
              <c:tx>
                <c:rich>
                  <a:bodyPr/>
                  <a:lstStyle/>
                  <a:p>
                    <a:r>
                      <a:rPr lang="en-US"/>
                      <a:t>Russell 3000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55C9-4D19-8F7F-B4C81180F1EA}"/>
                </c:ext>
              </c:extLst>
            </c:dLbl>
            <c:dLbl>
              <c:idx val="1"/>
              <c:layout>
                <c:manualLayout>
                  <c:x val="-0.12923266831214592"/>
                  <c:y val="-6.9464533584856131E-2"/>
                </c:manualLayout>
              </c:layout>
              <c:tx>
                <c:rich>
                  <a:bodyPr/>
                  <a:lstStyle/>
                  <a:p>
                    <a:r>
                      <a:rPr lang="en-US"/>
                      <a:t>ACWI ex US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55C9-4D19-8F7F-B4C81180F1EA}"/>
                </c:ext>
              </c:extLst>
            </c:dLbl>
            <c:dLbl>
              <c:idx val="2"/>
              <c:layout>
                <c:manualLayout>
                  <c:x val="1.8962186116096357E-2"/>
                  <c:y val="1.300832594317021E-2"/>
                </c:manualLayout>
              </c:layout>
              <c:tx>
                <c:rich>
                  <a:bodyPr/>
                  <a:lstStyle/>
                  <a:p>
                    <a:r>
                      <a:rPr lang="en-US" dirty="0"/>
                      <a:t>Govt</a:t>
                    </a:r>
                    <a:r>
                      <a:rPr lang="en-US" baseline="0" dirty="0"/>
                      <a:t> / Credit Bonds Index</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5C9-4D19-8F7F-B4C81180F1EA}"/>
                </c:ext>
              </c:extLst>
            </c:dLbl>
            <c:dLbl>
              <c:idx val="3"/>
              <c:tx>
                <c:rich>
                  <a:bodyPr/>
                  <a:lstStyle/>
                  <a:p>
                    <a:r>
                      <a:rPr lang="en-US"/>
                      <a:t>60/40 Benchmark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55C9-4D19-8F7F-B4C81180F1EA}"/>
                </c:ext>
              </c:extLst>
            </c:dLbl>
            <c:dLbl>
              <c:idx val="4"/>
              <c:tx>
                <c:rich>
                  <a:bodyPr/>
                  <a:lstStyle/>
                  <a:p>
                    <a:r>
                      <a:rPr lang="en-US"/>
                      <a:t>Hudson Bay</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5C9-4D19-8F7F-B4C81180F1EA}"/>
                </c:ext>
              </c:extLst>
            </c:dLbl>
            <c:dLbl>
              <c:idx val="5"/>
              <c:tx>
                <c:rich>
                  <a:bodyPr/>
                  <a:lstStyle/>
                  <a:p>
                    <a:r>
                      <a:rPr lang="en-US"/>
                      <a:t>DE Shaw</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55C9-4D19-8F7F-B4C81180F1EA}"/>
                </c:ext>
              </c:extLst>
            </c:dLbl>
            <c:dLbl>
              <c:idx val="6"/>
              <c:tx>
                <c:rich>
                  <a:bodyPr/>
                  <a:lstStyle/>
                  <a:p>
                    <a:r>
                      <a:rPr lang="en-US"/>
                      <a:t>Hedge Funds</a:t>
                    </a:r>
                    <a:r>
                      <a:rPr lang="en-US" baseline="0"/>
                      <a:t> </a:t>
                    </a:r>
                    <a:r>
                      <a:rPr lang="en-US"/>
                      <a:t>50/50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5C9-4D19-8F7F-B4C81180F1E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Sheet1!$C$137:$C$143</c:f>
              <c:numCache>
                <c:formatCode>0.0%</c:formatCode>
                <c:ptCount val="7"/>
                <c:pt idx="0">
                  <c:v>0.13913213984516343</c:v>
                </c:pt>
                <c:pt idx="1">
                  <c:v>0.14921716856583453</c:v>
                </c:pt>
                <c:pt idx="2">
                  <c:v>2.1460750758562901E-2</c:v>
                </c:pt>
                <c:pt idx="3">
                  <c:v>8.3110783635423291E-2</c:v>
                </c:pt>
                <c:pt idx="4">
                  <c:v>3.3488244361424349E-2</c:v>
                </c:pt>
                <c:pt idx="5">
                  <c:v>4.0679856779134424E-2</c:v>
                </c:pt>
                <c:pt idx="6">
                  <c:v>2.8709817810413197E-2</c:v>
                </c:pt>
              </c:numCache>
            </c:numRef>
          </c:xVal>
          <c:yVal>
            <c:numRef>
              <c:f>Sheet1!$D$137:$D$143</c:f>
              <c:numCache>
                <c:formatCode>0.0%</c:formatCode>
                <c:ptCount val="7"/>
                <c:pt idx="0">
                  <c:v>0.13576583781132179</c:v>
                </c:pt>
                <c:pt idx="1">
                  <c:v>4.9768194337933558E-2</c:v>
                </c:pt>
                <c:pt idx="2">
                  <c:v>2.623656155763654E-2</c:v>
                </c:pt>
                <c:pt idx="3">
                  <c:v>8.0798509621019754E-2</c:v>
                </c:pt>
                <c:pt idx="4">
                  <c:v>6.8439884509046367E-2</c:v>
                </c:pt>
                <c:pt idx="5">
                  <c:v>0.12113412108432509</c:v>
                </c:pt>
                <c:pt idx="6">
                  <c:v>9.4798765212285918E-2</c:v>
                </c:pt>
              </c:numCache>
            </c:numRef>
          </c:yVal>
          <c:smooth val="0"/>
          <c:extLst>
            <c:ext xmlns:c16="http://schemas.microsoft.com/office/drawing/2014/chart" uri="{C3380CC4-5D6E-409C-BE32-E72D297353CC}">
              <c16:uniqueId val="{00000007-55C9-4D19-8F7F-B4C81180F1EA}"/>
            </c:ext>
          </c:extLst>
        </c:ser>
        <c:dLbls>
          <c:showLegendKey val="0"/>
          <c:showVal val="0"/>
          <c:showCatName val="0"/>
          <c:showSerName val="0"/>
          <c:showPercent val="0"/>
          <c:showBubbleSize val="0"/>
        </c:dLbls>
        <c:axId val="1500361344"/>
        <c:axId val="1562313392"/>
      </c:scatterChart>
      <c:valAx>
        <c:axId val="1500361344"/>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2313392"/>
        <c:crosses val="autoZero"/>
        <c:crossBetween val="midCat"/>
      </c:valAx>
      <c:valAx>
        <c:axId val="156231339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0036134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8949115408691072E-2"/>
          <c:y val="1.7258382642998029E-2"/>
          <c:w val="0.90315688180190867"/>
          <c:h val="0.94575936883629186"/>
        </c:manualLayout>
      </c:layout>
      <c:barChart>
        <c:barDir val="col"/>
        <c:grouping val="clustered"/>
        <c:varyColors val="0"/>
        <c:ser>
          <c:idx val="0"/>
          <c:order val="0"/>
          <c:spPr>
            <a:solidFill>
              <a:schemeClr val="accent1"/>
            </a:solidFill>
            <a:ln>
              <a:noFill/>
            </a:ln>
            <a:effectLst/>
          </c:spPr>
          <c:invertIfNegative val="0"/>
          <c:cat>
            <c:numRef>
              <c:f>Sheet1!$A$5:$A$127</c:f>
              <c:numCache>
                <c:formatCode>mmm\-yy</c:formatCode>
                <c:ptCount val="123"/>
                <c:pt idx="0">
                  <c:v>40544</c:v>
                </c:pt>
                <c:pt idx="1">
                  <c:v>40575</c:v>
                </c:pt>
                <c:pt idx="2">
                  <c:v>40603</c:v>
                </c:pt>
                <c:pt idx="3">
                  <c:v>40634</c:v>
                </c:pt>
                <c:pt idx="4">
                  <c:v>40664</c:v>
                </c:pt>
                <c:pt idx="5">
                  <c:v>40695</c:v>
                </c:pt>
                <c:pt idx="6">
                  <c:v>40725</c:v>
                </c:pt>
                <c:pt idx="7">
                  <c:v>40756</c:v>
                </c:pt>
                <c:pt idx="8">
                  <c:v>40787</c:v>
                </c:pt>
                <c:pt idx="9">
                  <c:v>40817</c:v>
                </c:pt>
                <c:pt idx="10">
                  <c:v>40848</c:v>
                </c:pt>
                <c:pt idx="11">
                  <c:v>40878</c:v>
                </c:pt>
                <c:pt idx="12">
                  <c:v>40909</c:v>
                </c:pt>
                <c:pt idx="13">
                  <c:v>40940</c:v>
                </c:pt>
                <c:pt idx="14">
                  <c:v>40969</c:v>
                </c:pt>
                <c:pt idx="15">
                  <c:v>41000</c:v>
                </c:pt>
                <c:pt idx="16">
                  <c:v>41030</c:v>
                </c:pt>
                <c:pt idx="17">
                  <c:v>41061</c:v>
                </c:pt>
                <c:pt idx="18">
                  <c:v>41091</c:v>
                </c:pt>
                <c:pt idx="19">
                  <c:v>41122</c:v>
                </c:pt>
                <c:pt idx="20">
                  <c:v>41153</c:v>
                </c:pt>
                <c:pt idx="21">
                  <c:v>41183</c:v>
                </c:pt>
                <c:pt idx="22">
                  <c:v>41214</c:v>
                </c:pt>
                <c:pt idx="23">
                  <c:v>41244</c:v>
                </c:pt>
                <c:pt idx="24">
                  <c:v>41275</c:v>
                </c:pt>
                <c:pt idx="25">
                  <c:v>41306</c:v>
                </c:pt>
                <c:pt idx="26">
                  <c:v>41334</c:v>
                </c:pt>
                <c:pt idx="27">
                  <c:v>41365</c:v>
                </c:pt>
                <c:pt idx="28">
                  <c:v>41395</c:v>
                </c:pt>
                <c:pt idx="29">
                  <c:v>41426</c:v>
                </c:pt>
                <c:pt idx="30">
                  <c:v>41456</c:v>
                </c:pt>
                <c:pt idx="31">
                  <c:v>41487</c:v>
                </c:pt>
                <c:pt idx="32">
                  <c:v>41518</c:v>
                </c:pt>
                <c:pt idx="33">
                  <c:v>41548</c:v>
                </c:pt>
                <c:pt idx="34">
                  <c:v>41579</c:v>
                </c:pt>
                <c:pt idx="35">
                  <c:v>41609</c:v>
                </c:pt>
                <c:pt idx="36">
                  <c:v>41640</c:v>
                </c:pt>
                <c:pt idx="37">
                  <c:v>41671</c:v>
                </c:pt>
                <c:pt idx="38">
                  <c:v>41699</c:v>
                </c:pt>
                <c:pt idx="39">
                  <c:v>41730</c:v>
                </c:pt>
                <c:pt idx="40">
                  <c:v>41760</c:v>
                </c:pt>
                <c:pt idx="41">
                  <c:v>41791</c:v>
                </c:pt>
                <c:pt idx="42">
                  <c:v>41821</c:v>
                </c:pt>
                <c:pt idx="43">
                  <c:v>41852</c:v>
                </c:pt>
                <c:pt idx="44">
                  <c:v>41883</c:v>
                </c:pt>
                <c:pt idx="45">
                  <c:v>41913</c:v>
                </c:pt>
                <c:pt idx="46">
                  <c:v>41944</c:v>
                </c:pt>
                <c:pt idx="47">
                  <c:v>41974</c:v>
                </c:pt>
                <c:pt idx="48">
                  <c:v>42005</c:v>
                </c:pt>
                <c:pt idx="49">
                  <c:v>42036</c:v>
                </c:pt>
                <c:pt idx="50">
                  <c:v>42064</c:v>
                </c:pt>
                <c:pt idx="51">
                  <c:v>42095</c:v>
                </c:pt>
                <c:pt idx="52">
                  <c:v>42125</c:v>
                </c:pt>
                <c:pt idx="53">
                  <c:v>42156</c:v>
                </c:pt>
                <c:pt idx="54">
                  <c:v>42186</c:v>
                </c:pt>
                <c:pt idx="55">
                  <c:v>42217</c:v>
                </c:pt>
                <c:pt idx="56">
                  <c:v>42248</c:v>
                </c:pt>
                <c:pt idx="57">
                  <c:v>42278</c:v>
                </c:pt>
                <c:pt idx="58">
                  <c:v>42309</c:v>
                </c:pt>
                <c:pt idx="59">
                  <c:v>42339</c:v>
                </c:pt>
                <c:pt idx="60">
                  <c:v>42370</c:v>
                </c:pt>
                <c:pt idx="61">
                  <c:v>42401</c:v>
                </c:pt>
                <c:pt idx="62">
                  <c:v>42430</c:v>
                </c:pt>
                <c:pt idx="63">
                  <c:v>42461</c:v>
                </c:pt>
                <c:pt idx="64">
                  <c:v>42491</c:v>
                </c:pt>
                <c:pt idx="65">
                  <c:v>42522</c:v>
                </c:pt>
                <c:pt idx="66">
                  <c:v>42552</c:v>
                </c:pt>
                <c:pt idx="67">
                  <c:v>42583</c:v>
                </c:pt>
                <c:pt idx="68">
                  <c:v>42614</c:v>
                </c:pt>
                <c:pt idx="69">
                  <c:v>42644</c:v>
                </c:pt>
                <c:pt idx="70">
                  <c:v>42675</c:v>
                </c:pt>
                <c:pt idx="71">
                  <c:v>42705</c:v>
                </c:pt>
                <c:pt idx="72">
                  <c:v>42736</c:v>
                </c:pt>
                <c:pt idx="73">
                  <c:v>42767</c:v>
                </c:pt>
                <c:pt idx="74">
                  <c:v>42795</c:v>
                </c:pt>
                <c:pt idx="75">
                  <c:v>42826</c:v>
                </c:pt>
                <c:pt idx="76">
                  <c:v>42856</c:v>
                </c:pt>
                <c:pt idx="77">
                  <c:v>42887</c:v>
                </c:pt>
                <c:pt idx="78">
                  <c:v>42917</c:v>
                </c:pt>
                <c:pt idx="79">
                  <c:v>42948</c:v>
                </c:pt>
                <c:pt idx="80">
                  <c:v>42979</c:v>
                </c:pt>
                <c:pt idx="81">
                  <c:v>43009</c:v>
                </c:pt>
                <c:pt idx="82">
                  <c:v>43040</c:v>
                </c:pt>
                <c:pt idx="83">
                  <c:v>43070</c:v>
                </c:pt>
                <c:pt idx="84">
                  <c:v>43101</c:v>
                </c:pt>
                <c:pt idx="85">
                  <c:v>43132</c:v>
                </c:pt>
                <c:pt idx="86">
                  <c:v>43160</c:v>
                </c:pt>
                <c:pt idx="87">
                  <c:v>43191</c:v>
                </c:pt>
                <c:pt idx="88">
                  <c:v>43221</c:v>
                </c:pt>
                <c:pt idx="89">
                  <c:v>43252</c:v>
                </c:pt>
                <c:pt idx="90">
                  <c:v>43282</c:v>
                </c:pt>
                <c:pt idx="91">
                  <c:v>43313</c:v>
                </c:pt>
                <c:pt idx="92">
                  <c:v>43344</c:v>
                </c:pt>
                <c:pt idx="93">
                  <c:v>43374</c:v>
                </c:pt>
                <c:pt idx="94">
                  <c:v>43405</c:v>
                </c:pt>
                <c:pt idx="95">
                  <c:v>43435</c:v>
                </c:pt>
                <c:pt idx="96">
                  <c:v>43466</c:v>
                </c:pt>
                <c:pt idx="97">
                  <c:v>43497</c:v>
                </c:pt>
                <c:pt idx="98">
                  <c:v>43525</c:v>
                </c:pt>
                <c:pt idx="99">
                  <c:v>43556</c:v>
                </c:pt>
                <c:pt idx="100">
                  <c:v>43586</c:v>
                </c:pt>
                <c:pt idx="101">
                  <c:v>43617</c:v>
                </c:pt>
                <c:pt idx="102">
                  <c:v>43647</c:v>
                </c:pt>
                <c:pt idx="103">
                  <c:v>43678</c:v>
                </c:pt>
                <c:pt idx="104">
                  <c:v>43709</c:v>
                </c:pt>
                <c:pt idx="105">
                  <c:v>43739</c:v>
                </c:pt>
                <c:pt idx="106">
                  <c:v>43770</c:v>
                </c:pt>
                <c:pt idx="107">
                  <c:v>43800</c:v>
                </c:pt>
                <c:pt idx="108">
                  <c:v>43831</c:v>
                </c:pt>
                <c:pt idx="109">
                  <c:v>43862</c:v>
                </c:pt>
                <c:pt idx="110">
                  <c:v>43891</c:v>
                </c:pt>
                <c:pt idx="111">
                  <c:v>43922</c:v>
                </c:pt>
                <c:pt idx="112">
                  <c:v>43952</c:v>
                </c:pt>
                <c:pt idx="113">
                  <c:v>43983</c:v>
                </c:pt>
                <c:pt idx="114">
                  <c:v>44013</c:v>
                </c:pt>
                <c:pt idx="115">
                  <c:v>44044</c:v>
                </c:pt>
                <c:pt idx="116">
                  <c:v>44075</c:v>
                </c:pt>
                <c:pt idx="117">
                  <c:v>44105</c:v>
                </c:pt>
                <c:pt idx="118">
                  <c:v>44136</c:v>
                </c:pt>
                <c:pt idx="119">
                  <c:v>44166</c:v>
                </c:pt>
                <c:pt idx="120">
                  <c:v>44197</c:v>
                </c:pt>
                <c:pt idx="121">
                  <c:v>44228</c:v>
                </c:pt>
                <c:pt idx="122">
                  <c:v>44256</c:v>
                </c:pt>
              </c:numCache>
            </c:numRef>
          </c:cat>
          <c:val>
            <c:numRef>
              <c:f>Sheet1!$K$5:$K$127</c:f>
              <c:numCache>
                <c:formatCode>0.00%</c:formatCode>
                <c:ptCount val="123"/>
                <c:pt idx="0">
                  <c:v>1.2850000000000002E-2</c:v>
                </c:pt>
                <c:pt idx="1">
                  <c:v>2.0420000000000001E-2</c:v>
                </c:pt>
                <c:pt idx="2">
                  <c:v>1.2149999999999999E-3</c:v>
                </c:pt>
                <c:pt idx="3">
                  <c:v>2.4545000000000001E-2</c:v>
                </c:pt>
                <c:pt idx="4">
                  <c:v>-5.0399999999999985E-3</c:v>
                </c:pt>
                <c:pt idx="5">
                  <c:v>-1.094E-2</c:v>
                </c:pt>
                <c:pt idx="6">
                  <c:v>-8.3899999999999999E-3</c:v>
                </c:pt>
                <c:pt idx="7">
                  <c:v>-3.585E-2</c:v>
                </c:pt>
                <c:pt idx="8">
                  <c:v>-5.2085000000000006E-2</c:v>
                </c:pt>
                <c:pt idx="9">
                  <c:v>6.918500000000001E-2</c:v>
                </c:pt>
                <c:pt idx="10">
                  <c:v>-9.0550000000000005E-3</c:v>
                </c:pt>
                <c:pt idx="11">
                  <c:v>4.4749999999999998E-3</c:v>
                </c:pt>
                <c:pt idx="12">
                  <c:v>3.6569999999999998E-2</c:v>
                </c:pt>
                <c:pt idx="13">
                  <c:v>2.7E-2</c:v>
                </c:pt>
                <c:pt idx="14">
                  <c:v>1.04E-2</c:v>
                </c:pt>
                <c:pt idx="15">
                  <c:v>-1.5699999999999993E-3</c:v>
                </c:pt>
                <c:pt idx="16">
                  <c:v>-4.3229999999999998E-2</c:v>
                </c:pt>
                <c:pt idx="17">
                  <c:v>2.6650000000000004E-2</c:v>
                </c:pt>
                <c:pt idx="18">
                  <c:v>1.0125E-2</c:v>
                </c:pt>
                <c:pt idx="19">
                  <c:v>1.4889999999999999E-2</c:v>
                </c:pt>
                <c:pt idx="20">
                  <c:v>1.8225000000000002E-2</c:v>
                </c:pt>
                <c:pt idx="21">
                  <c:v>-6.7000000000000002E-3</c:v>
                </c:pt>
                <c:pt idx="22">
                  <c:v>7.5700000000000012E-3</c:v>
                </c:pt>
                <c:pt idx="23">
                  <c:v>1.0070000000000001E-2</c:v>
                </c:pt>
                <c:pt idx="24">
                  <c:v>2.9105000000000002E-2</c:v>
                </c:pt>
                <c:pt idx="25">
                  <c:v>6.1849999999999995E-3</c:v>
                </c:pt>
                <c:pt idx="26">
                  <c:v>1.8320000000000003E-2</c:v>
                </c:pt>
                <c:pt idx="27">
                  <c:v>1.5404999999999999E-2</c:v>
                </c:pt>
                <c:pt idx="28">
                  <c:v>2.4350000000000014E-3</c:v>
                </c:pt>
                <c:pt idx="29">
                  <c:v>-1.7210000000000003E-2</c:v>
                </c:pt>
                <c:pt idx="30">
                  <c:v>3.2270000000000007E-2</c:v>
                </c:pt>
                <c:pt idx="31">
                  <c:v>-1.6590000000000001E-2</c:v>
                </c:pt>
                <c:pt idx="32">
                  <c:v>3.0359999999999998E-2</c:v>
                </c:pt>
                <c:pt idx="33">
                  <c:v>2.6840000000000003E-2</c:v>
                </c:pt>
                <c:pt idx="34">
                  <c:v>1.3304999999999999E-2</c:v>
                </c:pt>
                <c:pt idx="35">
                  <c:v>1.0675E-2</c:v>
                </c:pt>
                <c:pt idx="36">
                  <c:v>-1.7614999999999999E-2</c:v>
                </c:pt>
                <c:pt idx="37">
                  <c:v>3.0479999999999997E-2</c:v>
                </c:pt>
                <c:pt idx="38">
                  <c:v>1.4300000000000001E-3</c:v>
                </c:pt>
                <c:pt idx="39">
                  <c:v>4.5100000000000001E-3</c:v>
                </c:pt>
                <c:pt idx="40">
                  <c:v>1.5620000000000002E-2</c:v>
                </c:pt>
                <c:pt idx="41">
                  <c:v>1.3510000000000001E-2</c:v>
                </c:pt>
                <c:pt idx="42">
                  <c:v>-1.125E-2</c:v>
                </c:pt>
                <c:pt idx="43">
                  <c:v>2.2420000000000002E-2</c:v>
                </c:pt>
                <c:pt idx="44">
                  <c:v>-1.8564999999999998E-2</c:v>
                </c:pt>
                <c:pt idx="45">
                  <c:v>1.3610000000000001E-2</c:v>
                </c:pt>
                <c:pt idx="46">
                  <c:v>1.3875E-2</c:v>
                </c:pt>
                <c:pt idx="47">
                  <c:v>-6.8249999999999995E-3</c:v>
                </c:pt>
                <c:pt idx="48">
                  <c:v>-6.2049999999999996E-3</c:v>
                </c:pt>
                <c:pt idx="49">
                  <c:v>3.1140000000000001E-2</c:v>
                </c:pt>
                <c:pt idx="50">
                  <c:v>-5.0500000000000007E-3</c:v>
                </c:pt>
                <c:pt idx="51">
                  <c:v>9.2899999999999979E-3</c:v>
                </c:pt>
                <c:pt idx="52">
                  <c:v>3.7400000000000003E-3</c:v>
                </c:pt>
                <c:pt idx="53">
                  <c:v>-1.4065000000000001E-2</c:v>
                </c:pt>
                <c:pt idx="54">
                  <c:v>8.6150000000000011E-3</c:v>
                </c:pt>
                <c:pt idx="55">
                  <c:v>-3.9254999999999998E-2</c:v>
                </c:pt>
                <c:pt idx="56">
                  <c:v>-1.7405000000000004E-2</c:v>
                </c:pt>
                <c:pt idx="57">
                  <c:v>4.6210000000000001E-2</c:v>
                </c:pt>
                <c:pt idx="58">
                  <c:v>-1.6949999999999992E-3</c:v>
                </c:pt>
                <c:pt idx="59">
                  <c:v>-1.3535E-2</c:v>
                </c:pt>
                <c:pt idx="60">
                  <c:v>-3.0554999999999999E-2</c:v>
                </c:pt>
                <c:pt idx="61">
                  <c:v>1.0000000000000243E-5</c:v>
                </c:pt>
                <c:pt idx="62">
                  <c:v>4.6595000000000004E-2</c:v>
                </c:pt>
                <c:pt idx="63">
                  <c:v>7.1250000000000003E-3</c:v>
                </c:pt>
                <c:pt idx="64">
                  <c:v>5.0699999999999999E-3</c:v>
                </c:pt>
                <c:pt idx="65">
                  <c:v>4.4500000000000008E-3</c:v>
                </c:pt>
                <c:pt idx="66">
                  <c:v>2.6089999999999999E-2</c:v>
                </c:pt>
                <c:pt idx="67">
                  <c:v>1.0000000000000002E-3</c:v>
                </c:pt>
                <c:pt idx="68">
                  <c:v>2.9099999999999998E-3</c:v>
                </c:pt>
                <c:pt idx="69">
                  <c:v>-1.38E-2</c:v>
                </c:pt>
                <c:pt idx="70">
                  <c:v>9.5849999999999963E-3</c:v>
                </c:pt>
                <c:pt idx="71">
                  <c:v>1.2800000000000001E-2</c:v>
                </c:pt>
                <c:pt idx="72">
                  <c:v>1.4765E-2</c:v>
                </c:pt>
                <c:pt idx="73">
                  <c:v>2.0820000000000002E-2</c:v>
                </c:pt>
                <c:pt idx="74">
                  <c:v>4.2050000000000004E-3</c:v>
                </c:pt>
                <c:pt idx="75">
                  <c:v>1.0319999999999999E-2</c:v>
                </c:pt>
                <c:pt idx="76">
                  <c:v>1.1510000000000001E-2</c:v>
                </c:pt>
                <c:pt idx="77">
                  <c:v>3.565E-3</c:v>
                </c:pt>
                <c:pt idx="78">
                  <c:v>1.5885E-2</c:v>
                </c:pt>
                <c:pt idx="79">
                  <c:v>3.8500000000000001E-3</c:v>
                </c:pt>
                <c:pt idx="80">
                  <c:v>1.1935000000000001E-2</c:v>
                </c:pt>
                <c:pt idx="81">
                  <c:v>1.2530000000000001E-2</c:v>
                </c:pt>
                <c:pt idx="82">
                  <c:v>1.3365000000000002E-2</c:v>
                </c:pt>
                <c:pt idx="83">
                  <c:v>8.2050000000000005E-3</c:v>
                </c:pt>
                <c:pt idx="84">
                  <c:v>2.8549999999999999E-2</c:v>
                </c:pt>
                <c:pt idx="85">
                  <c:v>-2.5620000000000004E-2</c:v>
                </c:pt>
                <c:pt idx="86">
                  <c:v>-1.0620000000000001E-2</c:v>
                </c:pt>
                <c:pt idx="87">
                  <c:v>2.9699999999999996E-3</c:v>
                </c:pt>
                <c:pt idx="88">
                  <c:v>1.2075000000000001E-2</c:v>
                </c:pt>
                <c:pt idx="89">
                  <c:v>8.4500000000000026E-4</c:v>
                </c:pt>
                <c:pt idx="90">
                  <c:v>1.8965000000000003E-2</c:v>
                </c:pt>
                <c:pt idx="91">
                  <c:v>1.5400000000000004E-2</c:v>
                </c:pt>
                <c:pt idx="92">
                  <c:v>2.3999999999999976E-4</c:v>
                </c:pt>
                <c:pt idx="93">
                  <c:v>-4.5839999999999999E-2</c:v>
                </c:pt>
                <c:pt idx="94">
                  <c:v>1.1815000000000001E-2</c:v>
                </c:pt>
                <c:pt idx="95">
                  <c:v>-4.437E-2</c:v>
                </c:pt>
                <c:pt idx="96">
                  <c:v>5.314E-2</c:v>
                </c:pt>
                <c:pt idx="97">
                  <c:v>1.9695000000000001E-2</c:v>
                </c:pt>
                <c:pt idx="98">
                  <c:v>1.3305000000000001E-2</c:v>
                </c:pt>
                <c:pt idx="99">
                  <c:v>2.3694999999999997E-2</c:v>
                </c:pt>
                <c:pt idx="100">
                  <c:v>-3.1759999999999997E-2</c:v>
                </c:pt>
                <c:pt idx="101">
                  <c:v>4.36E-2</c:v>
                </c:pt>
                <c:pt idx="102">
                  <c:v>5.045E-3</c:v>
                </c:pt>
                <c:pt idx="103">
                  <c:v>-9.2200000000000008E-3</c:v>
                </c:pt>
                <c:pt idx="104">
                  <c:v>9.41E-3</c:v>
                </c:pt>
                <c:pt idx="105">
                  <c:v>1.5664999999999998E-2</c:v>
                </c:pt>
                <c:pt idx="106">
                  <c:v>1.8065000000000001E-2</c:v>
                </c:pt>
                <c:pt idx="107">
                  <c:v>1.9639999999999998E-2</c:v>
                </c:pt>
                <c:pt idx="108">
                  <c:v>7.2500000000000082E-4</c:v>
                </c:pt>
                <c:pt idx="109">
                  <c:v>-4.3110000000000002E-2</c:v>
                </c:pt>
                <c:pt idx="110">
                  <c:v>-8.6010000000000003E-2</c:v>
                </c:pt>
                <c:pt idx="111">
                  <c:v>7.6104999999999992E-2</c:v>
                </c:pt>
                <c:pt idx="112">
                  <c:v>3.2844999999999999E-2</c:v>
                </c:pt>
                <c:pt idx="113">
                  <c:v>1.9195E-2</c:v>
                </c:pt>
                <c:pt idx="114">
                  <c:v>3.5224999999999999E-2</c:v>
                </c:pt>
                <c:pt idx="115">
                  <c:v>3.8570000000000007E-2</c:v>
                </c:pt>
                <c:pt idx="116">
                  <c:v>-2.0565E-2</c:v>
                </c:pt>
                <c:pt idx="117">
                  <c:v>-1.409E-2</c:v>
                </c:pt>
                <c:pt idx="118">
                  <c:v>7.6655000000000001E-2</c:v>
                </c:pt>
                <c:pt idx="119">
                  <c:v>1.1310000000000001E-2</c:v>
                </c:pt>
                <c:pt idx="120">
                  <c:v>-2.9499999999999999E-3</c:v>
                </c:pt>
                <c:pt idx="121">
                  <c:v>1.3335E-2</c:v>
                </c:pt>
                <c:pt idx="122">
                  <c:v>1.4830000000000005E-2</c:v>
                </c:pt>
              </c:numCache>
            </c:numRef>
          </c:val>
          <c:extLst>
            <c:ext xmlns:c16="http://schemas.microsoft.com/office/drawing/2014/chart" uri="{C3380CC4-5D6E-409C-BE32-E72D297353CC}">
              <c16:uniqueId val="{00000000-69F7-47E0-A1E3-3228156FC206}"/>
            </c:ext>
          </c:extLst>
        </c:ser>
        <c:ser>
          <c:idx val="1"/>
          <c:order val="1"/>
          <c:spPr>
            <a:solidFill>
              <a:schemeClr val="accent2"/>
            </a:solidFill>
            <a:ln>
              <a:noFill/>
            </a:ln>
            <a:effectLst/>
          </c:spPr>
          <c:invertIfNegative val="0"/>
          <c:cat>
            <c:numRef>
              <c:f>Sheet1!$A$5:$A$127</c:f>
              <c:numCache>
                <c:formatCode>mmm\-yy</c:formatCode>
                <c:ptCount val="123"/>
                <c:pt idx="0">
                  <c:v>40544</c:v>
                </c:pt>
                <c:pt idx="1">
                  <c:v>40575</c:v>
                </c:pt>
                <c:pt idx="2">
                  <c:v>40603</c:v>
                </c:pt>
                <c:pt idx="3">
                  <c:v>40634</c:v>
                </c:pt>
                <c:pt idx="4">
                  <c:v>40664</c:v>
                </c:pt>
                <c:pt idx="5">
                  <c:v>40695</c:v>
                </c:pt>
                <c:pt idx="6">
                  <c:v>40725</c:v>
                </c:pt>
                <c:pt idx="7">
                  <c:v>40756</c:v>
                </c:pt>
                <c:pt idx="8">
                  <c:v>40787</c:v>
                </c:pt>
                <c:pt idx="9">
                  <c:v>40817</c:v>
                </c:pt>
                <c:pt idx="10">
                  <c:v>40848</c:v>
                </c:pt>
                <c:pt idx="11">
                  <c:v>40878</c:v>
                </c:pt>
                <c:pt idx="12">
                  <c:v>40909</c:v>
                </c:pt>
                <c:pt idx="13">
                  <c:v>40940</c:v>
                </c:pt>
                <c:pt idx="14">
                  <c:v>40969</c:v>
                </c:pt>
                <c:pt idx="15">
                  <c:v>41000</c:v>
                </c:pt>
                <c:pt idx="16">
                  <c:v>41030</c:v>
                </c:pt>
                <c:pt idx="17">
                  <c:v>41061</c:v>
                </c:pt>
                <c:pt idx="18">
                  <c:v>41091</c:v>
                </c:pt>
                <c:pt idx="19">
                  <c:v>41122</c:v>
                </c:pt>
                <c:pt idx="20">
                  <c:v>41153</c:v>
                </c:pt>
                <c:pt idx="21">
                  <c:v>41183</c:v>
                </c:pt>
                <c:pt idx="22">
                  <c:v>41214</c:v>
                </c:pt>
                <c:pt idx="23">
                  <c:v>41244</c:v>
                </c:pt>
                <c:pt idx="24">
                  <c:v>41275</c:v>
                </c:pt>
                <c:pt idx="25">
                  <c:v>41306</c:v>
                </c:pt>
                <c:pt idx="26">
                  <c:v>41334</c:v>
                </c:pt>
                <c:pt idx="27">
                  <c:v>41365</c:v>
                </c:pt>
                <c:pt idx="28">
                  <c:v>41395</c:v>
                </c:pt>
                <c:pt idx="29">
                  <c:v>41426</c:v>
                </c:pt>
                <c:pt idx="30">
                  <c:v>41456</c:v>
                </c:pt>
                <c:pt idx="31">
                  <c:v>41487</c:v>
                </c:pt>
                <c:pt idx="32">
                  <c:v>41518</c:v>
                </c:pt>
                <c:pt idx="33">
                  <c:v>41548</c:v>
                </c:pt>
                <c:pt idx="34">
                  <c:v>41579</c:v>
                </c:pt>
                <c:pt idx="35">
                  <c:v>41609</c:v>
                </c:pt>
                <c:pt idx="36">
                  <c:v>41640</c:v>
                </c:pt>
                <c:pt idx="37">
                  <c:v>41671</c:v>
                </c:pt>
                <c:pt idx="38">
                  <c:v>41699</c:v>
                </c:pt>
                <c:pt idx="39">
                  <c:v>41730</c:v>
                </c:pt>
                <c:pt idx="40">
                  <c:v>41760</c:v>
                </c:pt>
                <c:pt idx="41">
                  <c:v>41791</c:v>
                </c:pt>
                <c:pt idx="42">
                  <c:v>41821</c:v>
                </c:pt>
                <c:pt idx="43">
                  <c:v>41852</c:v>
                </c:pt>
                <c:pt idx="44">
                  <c:v>41883</c:v>
                </c:pt>
                <c:pt idx="45">
                  <c:v>41913</c:v>
                </c:pt>
                <c:pt idx="46">
                  <c:v>41944</c:v>
                </c:pt>
                <c:pt idx="47">
                  <c:v>41974</c:v>
                </c:pt>
                <c:pt idx="48">
                  <c:v>42005</c:v>
                </c:pt>
                <c:pt idx="49">
                  <c:v>42036</c:v>
                </c:pt>
                <c:pt idx="50">
                  <c:v>42064</c:v>
                </c:pt>
                <c:pt idx="51">
                  <c:v>42095</c:v>
                </c:pt>
                <c:pt idx="52">
                  <c:v>42125</c:v>
                </c:pt>
                <c:pt idx="53">
                  <c:v>42156</c:v>
                </c:pt>
                <c:pt idx="54">
                  <c:v>42186</c:v>
                </c:pt>
                <c:pt idx="55">
                  <c:v>42217</c:v>
                </c:pt>
                <c:pt idx="56">
                  <c:v>42248</c:v>
                </c:pt>
                <c:pt idx="57">
                  <c:v>42278</c:v>
                </c:pt>
                <c:pt idx="58">
                  <c:v>42309</c:v>
                </c:pt>
                <c:pt idx="59">
                  <c:v>42339</c:v>
                </c:pt>
                <c:pt idx="60">
                  <c:v>42370</c:v>
                </c:pt>
                <c:pt idx="61">
                  <c:v>42401</c:v>
                </c:pt>
                <c:pt idx="62">
                  <c:v>42430</c:v>
                </c:pt>
                <c:pt idx="63">
                  <c:v>42461</c:v>
                </c:pt>
                <c:pt idx="64">
                  <c:v>42491</c:v>
                </c:pt>
                <c:pt idx="65">
                  <c:v>42522</c:v>
                </c:pt>
                <c:pt idx="66">
                  <c:v>42552</c:v>
                </c:pt>
                <c:pt idx="67">
                  <c:v>42583</c:v>
                </c:pt>
                <c:pt idx="68">
                  <c:v>42614</c:v>
                </c:pt>
                <c:pt idx="69">
                  <c:v>42644</c:v>
                </c:pt>
                <c:pt idx="70">
                  <c:v>42675</c:v>
                </c:pt>
                <c:pt idx="71">
                  <c:v>42705</c:v>
                </c:pt>
                <c:pt idx="72">
                  <c:v>42736</c:v>
                </c:pt>
                <c:pt idx="73">
                  <c:v>42767</c:v>
                </c:pt>
                <c:pt idx="74">
                  <c:v>42795</c:v>
                </c:pt>
                <c:pt idx="75">
                  <c:v>42826</c:v>
                </c:pt>
                <c:pt idx="76">
                  <c:v>42856</c:v>
                </c:pt>
                <c:pt idx="77">
                  <c:v>42887</c:v>
                </c:pt>
                <c:pt idx="78">
                  <c:v>42917</c:v>
                </c:pt>
                <c:pt idx="79">
                  <c:v>42948</c:v>
                </c:pt>
                <c:pt idx="80">
                  <c:v>42979</c:v>
                </c:pt>
                <c:pt idx="81">
                  <c:v>43009</c:v>
                </c:pt>
                <c:pt idx="82">
                  <c:v>43040</c:v>
                </c:pt>
                <c:pt idx="83">
                  <c:v>43070</c:v>
                </c:pt>
                <c:pt idx="84">
                  <c:v>43101</c:v>
                </c:pt>
                <c:pt idx="85">
                  <c:v>43132</c:v>
                </c:pt>
                <c:pt idx="86">
                  <c:v>43160</c:v>
                </c:pt>
                <c:pt idx="87">
                  <c:v>43191</c:v>
                </c:pt>
                <c:pt idx="88">
                  <c:v>43221</c:v>
                </c:pt>
                <c:pt idx="89">
                  <c:v>43252</c:v>
                </c:pt>
                <c:pt idx="90">
                  <c:v>43282</c:v>
                </c:pt>
                <c:pt idx="91">
                  <c:v>43313</c:v>
                </c:pt>
                <c:pt idx="92">
                  <c:v>43344</c:v>
                </c:pt>
                <c:pt idx="93">
                  <c:v>43374</c:v>
                </c:pt>
                <c:pt idx="94">
                  <c:v>43405</c:v>
                </c:pt>
                <c:pt idx="95">
                  <c:v>43435</c:v>
                </c:pt>
                <c:pt idx="96">
                  <c:v>43466</c:v>
                </c:pt>
                <c:pt idx="97">
                  <c:v>43497</c:v>
                </c:pt>
                <c:pt idx="98">
                  <c:v>43525</c:v>
                </c:pt>
                <c:pt idx="99">
                  <c:v>43556</c:v>
                </c:pt>
                <c:pt idx="100">
                  <c:v>43586</c:v>
                </c:pt>
                <c:pt idx="101">
                  <c:v>43617</c:v>
                </c:pt>
                <c:pt idx="102">
                  <c:v>43647</c:v>
                </c:pt>
                <c:pt idx="103">
                  <c:v>43678</c:v>
                </c:pt>
                <c:pt idx="104">
                  <c:v>43709</c:v>
                </c:pt>
                <c:pt idx="105">
                  <c:v>43739</c:v>
                </c:pt>
                <c:pt idx="106">
                  <c:v>43770</c:v>
                </c:pt>
                <c:pt idx="107">
                  <c:v>43800</c:v>
                </c:pt>
                <c:pt idx="108">
                  <c:v>43831</c:v>
                </c:pt>
                <c:pt idx="109">
                  <c:v>43862</c:v>
                </c:pt>
                <c:pt idx="110">
                  <c:v>43891</c:v>
                </c:pt>
                <c:pt idx="111">
                  <c:v>43922</c:v>
                </c:pt>
                <c:pt idx="112">
                  <c:v>43952</c:v>
                </c:pt>
                <c:pt idx="113">
                  <c:v>43983</c:v>
                </c:pt>
                <c:pt idx="114">
                  <c:v>44013</c:v>
                </c:pt>
                <c:pt idx="115">
                  <c:v>44044</c:v>
                </c:pt>
                <c:pt idx="116">
                  <c:v>44075</c:v>
                </c:pt>
                <c:pt idx="117">
                  <c:v>44105</c:v>
                </c:pt>
                <c:pt idx="118">
                  <c:v>44136</c:v>
                </c:pt>
                <c:pt idx="119">
                  <c:v>44166</c:v>
                </c:pt>
                <c:pt idx="120">
                  <c:v>44197</c:v>
                </c:pt>
                <c:pt idx="121">
                  <c:v>44228</c:v>
                </c:pt>
                <c:pt idx="122">
                  <c:v>44256</c:v>
                </c:pt>
              </c:numCache>
            </c:numRef>
          </c:cat>
          <c:val>
            <c:numRef>
              <c:f>Sheet1!$U$5:$U$127</c:f>
              <c:numCache>
                <c:formatCode>0.00%</c:formatCode>
                <c:ptCount val="123"/>
                <c:pt idx="0">
                  <c:v>4.5999999999999999E-3</c:v>
                </c:pt>
                <c:pt idx="1">
                  <c:v>1.065E-2</c:v>
                </c:pt>
                <c:pt idx="2">
                  <c:v>6.3999999999999994E-3</c:v>
                </c:pt>
                <c:pt idx="3">
                  <c:v>1.0450000000000001E-2</c:v>
                </c:pt>
                <c:pt idx="4">
                  <c:v>1.1650000000000001E-2</c:v>
                </c:pt>
                <c:pt idx="5">
                  <c:v>-4.3E-3</c:v>
                </c:pt>
                <c:pt idx="6">
                  <c:v>1.25E-3</c:v>
                </c:pt>
                <c:pt idx="7">
                  <c:v>-5.7000000000000002E-3</c:v>
                </c:pt>
                <c:pt idx="8">
                  <c:v>-3.8499999999999993E-3</c:v>
                </c:pt>
                <c:pt idx="9">
                  <c:v>1.4500000000000001E-2</c:v>
                </c:pt>
                <c:pt idx="10">
                  <c:v>3.4999999999999994E-4</c:v>
                </c:pt>
                <c:pt idx="11">
                  <c:v>1E-4</c:v>
                </c:pt>
                <c:pt idx="12">
                  <c:v>8.6500000000000014E-3</c:v>
                </c:pt>
                <c:pt idx="13">
                  <c:v>1.1599999999999999E-2</c:v>
                </c:pt>
                <c:pt idx="14">
                  <c:v>1.1349999999999999E-2</c:v>
                </c:pt>
                <c:pt idx="15">
                  <c:v>3.8000000000000004E-3</c:v>
                </c:pt>
                <c:pt idx="16">
                  <c:v>1.065E-2</c:v>
                </c:pt>
                <c:pt idx="17">
                  <c:v>6.9499999999999996E-3</c:v>
                </c:pt>
                <c:pt idx="18">
                  <c:v>2.9000000000000002E-3</c:v>
                </c:pt>
                <c:pt idx="19">
                  <c:v>1.2199999999999999E-2</c:v>
                </c:pt>
                <c:pt idx="20">
                  <c:v>1.3100000000000001E-2</c:v>
                </c:pt>
                <c:pt idx="21">
                  <c:v>2.15E-3</c:v>
                </c:pt>
                <c:pt idx="22">
                  <c:v>1.7750000000000002E-2</c:v>
                </c:pt>
                <c:pt idx="23">
                  <c:v>1.7899999999999999E-2</c:v>
                </c:pt>
                <c:pt idx="24">
                  <c:v>4.2500000000000003E-3</c:v>
                </c:pt>
                <c:pt idx="25">
                  <c:v>1.37E-2</c:v>
                </c:pt>
                <c:pt idx="26">
                  <c:v>6.8999999999999999E-3</c:v>
                </c:pt>
                <c:pt idx="27">
                  <c:v>5.7499999999999999E-3</c:v>
                </c:pt>
                <c:pt idx="28">
                  <c:v>2.0299999999999999E-2</c:v>
                </c:pt>
                <c:pt idx="29">
                  <c:v>1.06E-2</c:v>
                </c:pt>
                <c:pt idx="30">
                  <c:v>-3.6500000000000005E-3</c:v>
                </c:pt>
                <c:pt idx="31">
                  <c:v>-1.3499999999999996E-3</c:v>
                </c:pt>
                <c:pt idx="32">
                  <c:v>8.3000000000000018E-3</c:v>
                </c:pt>
                <c:pt idx="33">
                  <c:v>3.8999999999999998E-3</c:v>
                </c:pt>
                <c:pt idx="34">
                  <c:v>1.6300000000000002E-2</c:v>
                </c:pt>
                <c:pt idx="35">
                  <c:v>1.3150000000000002E-2</c:v>
                </c:pt>
                <c:pt idx="36">
                  <c:v>7.45E-3</c:v>
                </c:pt>
                <c:pt idx="37">
                  <c:v>2.1899999999999999E-2</c:v>
                </c:pt>
                <c:pt idx="38">
                  <c:v>-4.0000000000000001E-3</c:v>
                </c:pt>
                <c:pt idx="39">
                  <c:v>2.8000000000000004E-3</c:v>
                </c:pt>
                <c:pt idx="40">
                  <c:v>1.4449999999999999E-2</c:v>
                </c:pt>
                <c:pt idx="41">
                  <c:v>6.7999999999999996E-3</c:v>
                </c:pt>
                <c:pt idx="42">
                  <c:v>4.8999999999999998E-3</c:v>
                </c:pt>
                <c:pt idx="43">
                  <c:v>4.2500000000000003E-3</c:v>
                </c:pt>
                <c:pt idx="44">
                  <c:v>9.2499999999999995E-3</c:v>
                </c:pt>
                <c:pt idx="45">
                  <c:v>-2.5349999999999998E-2</c:v>
                </c:pt>
                <c:pt idx="46">
                  <c:v>9.75E-3</c:v>
                </c:pt>
                <c:pt idx="47">
                  <c:v>8.9000000000000017E-3</c:v>
                </c:pt>
                <c:pt idx="48">
                  <c:v>-5.0000000000000131E-5</c:v>
                </c:pt>
                <c:pt idx="49">
                  <c:v>2.9899999999999999E-2</c:v>
                </c:pt>
                <c:pt idx="50">
                  <c:v>1.205E-2</c:v>
                </c:pt>
                <c:pt idx="51">
                  <c:v>3.0000000000000001E-3</c:v>
                </c:pt>
                <c:pt idx="52">
                  <c:v>6.2000000000000015E-3</c:v>
                </c:pt>
                <c:pt idx="53">
                  <c:v>-6.4999999999999997E-3</c:v>
                </c:pt>
                <c:pt idx="54">
                  <c:v>2.4500000000000004E-3</c:v>
                </c:pt>
                <c:pt idx="55">
                  <c:v>5.2500000000000003E-3</c:v>
                </c:pt>
                <c:pt idx="56">
                  <c:v>-4.5500000000000002E-3</c:v>
                </c:pt>
                <c:pt idx="57">
                  <c:v>3.2500000000000003E-3</c:v>
                </c:pt>
                <c:pt idx="58">
                  <c:v>-4.7999999999999996E-3</c:v>
                </c:pt>
                <c:pt idx="59">
                  <c:v>1.4549999999999999E-2</c:v>
                </c:pt>
                <c:pt idx="60">
                  <c:v>8.0000000000000036E-4</c:v>
                </c:pt>
                <c:pt idx="61">
                  <c:v>5.4999999999999997E-3</c:v>
                </c:pt>
                <c:pt idx="62">
                  <c:v>9.1500000000000001E-3</c:v>
                </c:pt>
                <c:pt idx="63">
                  <c:v>6.8999999999999999E-3</c:v>
                </c:pt>
                <c:pt idx="64">
                  <c:v>1.1499999999999995E-3</c:v>
                </c:pt>
                <c:pt idx="65">
                  <c:v>-2.15E-3</c:v>
                </c:pt>
                <c:pt idx="66">
                  <c:v>9.4500000000000001E-3</c:v>
                </c:pt>
                <c:pt idx="67">
                  <c:v>6.9500000000000004E-3</c:v>
                </c:pt>
                <c:pt idx="68">
                  <c:v>1.3500000000000001E-3</c:v>
                </c:pt>
                <c:pt idx="69">
                  <c:v>6.7499999999999999E-3</c:v>
                </c:pt>
                <c:pt idx="70">
                  <c:v>3.5500000000000002E-3</c:v>
                </c:pt>
                <c:pt idx="71">
                  <c:v>1.2999999999999991E-3</c:v>
                </c:pt>
                <c:pt idx="72">
                  <c:v>1.0249999999999999E-2</c:v>
                </c:pt>
                <c:pt idx="73">
                  <c:v>2.4499999999999999E-3</c:v>
                </c:pt>
                <c:pt idx="74">
                  <c:v>8.0499999999999999E-3</c:v>
                </c:pt>
                <c:pt idx="75">
                  <c:v>1.175E-2</c:v>
                </c:pt>
                <c:pt idx="76">
                  <c:v>4.6000000000000008E-3</c:v>
                </c:pt>
                <c:pt idx="77">
                  <c:v>-1.3500000000000001E-3</c:v>
                </c:pt>
                <c:pt idx="78">
                  <c:v>1.23E-2</c:v>
                </c:pt>
                <c:pt idx="79">
                  <c:v>1.6500000000000001E-2</c:v>
                </c:pt>
                <c:pt idx="80">
                  <c:v>1.35E-2</c:v>
                </c:pt>
                <c:pt idx="81">
                  <c:v>7.2499999999999995E-3</c:v>
                </c:pt>
                <c:pt idx="82">
                  <c:v>1.055E-2</c:v>
                </c:pt>
                <c:pt idx="83">
                  <c:v>-1.2000000000000001E-3</c:v>
                </c:pt>
                <c:pt idx="84">
                  <c:v>1.2749999999999999E-2</c:v>
                </c:pt>
                <c:pt idx="85">
                  <c:v>1.3649999999999999E-2</c:v>
                </c:pt>
                <c:pt idx="86">
                  <c:v>8.1499999999999993E-3</c:v>
                </c:pt>
                <c:pt idx="87">
                  <c:v>1.8999999999999998E-3</c:v>
                </c:pt>
                <c:pt idx="88">
                  <c:v>1.1050000000000001E-2</c:v>
                </c:pt>
                <c:pt idx="89">
                  <c:v>1.65E-3</c:v>
                </c:pt>
                <c:pt idx="90">
                  <c:v>7.5500000000000003E-3</c:v>
                </c:pt>
                <c:pt idx="91">
                  <c:v>1.2199999999999999E-2</c:v>
                </c:pt>
                <c:pt idx="92">
                  <c:v>7.5500000000000003E-3</c:v>
                </c:pt>
                <c:pt idx="93">
                  <c:v>9.1500000000000001E-3</c:v>
                </c:pt>
                <c:pt idx="94">
                  <c:v>-1.41E-2</c:v>
                </c:pt>
                <c:pt idx="95">
                  <c:v>1.5199999999999998E-2</c:v>
                </c:pt>
                <c:pt idx="96">
                  <c:v>1.3849999999999999E-2</c:v>
                </c:pt>
                <c:pt idx="97">
                  <c:v>1.0149999999999999E-2</c:v>
                </c:pt>
                <c:pt idx="98">
                  <c:v>1.4E-2</c:v>
                </c:pt>
                <c:pt idx="99">
                  <c:v>4.7500000000000007E-3</c:v>
                </c:pt>
                <c:pt idx="100">
                  <c:v>-5.4999999999999971E-4</c:v>
                </c:pt>
                <c:pt idx="101">
                  <c:v>5.9500000000000004E-3</c:v>
                </c:pt>
                <c:pt idx="102">
                  <c:v>8.5500000000000003E-3</c:v>
                </c:pt>
                <c:pt idx="103">
                  <c:v>6.6499999999999997E-3</c:v>
                </c:pt>
                <c:pt idx="104">
                  <c:v>1.1599999999999999E-2</c:v>
                </c:pt>
                <c:pt idx="105">
                  <c:v>-5.9999999999999984E-4</c:v>
                </c:pt>
                <c:pt idx="106">
                  <c:v>8.0999999999999996E-3</c:v>
                </c:pt>
                <c:pt idx="107">
                  <c:v>6.4000000000000003E-3</c:v>
                </c:pt>
                <c:pt idx="108">
                  <c:v>1.32E-2</c:v>
                </c:pt>
                <c:pt idx="109">
                  <c:v>7.7499999999999999E-3</c:v>
                </c:pt>
                <c:pt idx="110">
                  <c:v>2.6500000000000004E-3</c:v>
                </c:pt>
                <c:pt idx="111">
                  <c:v>2.4199999999999999E-2</c:v>
                </c:pt>
                <c:pt idx="112">
                  <c:v>1.26E-2</c:v>
                </c:pt>
                <c:pt idx="113">
                  <c:v>2.52E-2</c:v>
                </c:pt>
                <c:pt idx="114">
                  <c:v>4.8999999999999998E-3</c:v>
                </c:pt>
                <c:pt idx="115">
                  <c:v>1.2799999999999999E-2</c:v>
                </c:pt>
                <c:pt idx="116">
                  <c:v>1.0600000000000002E-2</c:v>
                </c:pt>
                <c:pt idx="117">
                  <c:v>2.4000000000000002E-3</c:v>
                </c:pt>
                <c:pt idx="118">
                  <c:v>2.1299999999999999E-2</c:v>
                </c:pt>
                <c:pt idx="119">
                  <c:v>2.6750000000000003E-2</c:v>
                </c:pt>
                <c:pt idx="120">
                  <c:v>1.9200000000000002E-2</c:v>
                </c:pt>
                <c:pt idx="121">
                  <c:v>4.0649999999999999E-2</c:v>
                </c:pt>
                <c:pt idx="122">
                  <c:v>5.8500000000000002E-3</c:v>
                </c:pt>
              </c:numCache>
            </c:numRef>
          </c:val>
          <c:extLst>
            <c:ext xmlns:c16="http://schemas.microsoft.com/office/drawing/2014/chart" uri="{C3380CC4-5D6E-409C-BE32-E72D297353CC}">
              <c16:uniqueId val="{00000001-69F7-47E0-A1E3-3228156FC206}"/>
            </c:ext>
          </c:extLst>
        </c:ser>
        <c:dLbls>
          <c:showLegendKey val="0"/>
          <c:showVal val="0"/>
          <c:showCatName val="0"/>
          <c:showSerName val="0"/>
          <c:showPercent val="0"/>
          <c:showBubbleSize val="0"/>
        </c:dLbls>
        <c:gapWidth val="219"/>
        <c:overlap val="-27"/>
        <c:axId val="1666608832"/>
        <c:axId val="1666587616"/>
      </c:barChart>
      <c:dateAx>
        <c:axId val="166660883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6587616"/>
        <c:crosses val="autoZero"/>
        <c:auto val="1"/>
        <c:lblOffset val="100"/>
        <c:baseTimeUnit val="months"/>
      </c:dateAx>
      <c:valAx>
        <c:axId val="166658761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66088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Sheet1!$U$5:$U$127</cx:f>
        <cx:lvl ptCount="123" formatCode="0.00%">
          <cx:pt idx="0">0.0045999999999999999</cx:pt>
          <cx:pt idx="1">0.01065</cx:pt>
          <cx:pt idx="2">0.0063999999999999994</cx:pt>
          <cx:pt idx="3">0.010450000000000001</cx:pt>
          <cx:pt idx="4">0.011650000000000001</cx:pt>
          <cx:pt idx="5">-0.0043</cx:pt>
          <cx:pt idx="6">0.00125</cx:pt>
          <cx:pt idx="7">-0.0057000000000000002</cx:pt>
          <cx:pt idx="8">-0.0038499999999999993</cx:pt>
          <cx:pt idx="9">0.014500000000000001</cx:pt>
          <cx:pt idx="10">0.00034999999999999994</cx:pt>
          <cx:pt idx="11">0.0001</cx:pt>
          <cx:pt idx="12">0.0086500000000000014</cx:pt>
          <cx:pt idx="13">0.011599999999999999</cx:pt>
          <cx:pt idx="14">0.011349999999999999</cx:pt>
          <cx:pt idx="15">0.0038000000000000004</cx:pt>
          <cx:pt idx="16">0.01065</cx:pt>
          <cx:pt idx="17">0.0069499999999999996</cx:pt>
          <cx:pt idx="18">0.0029000000000000002</cx:pt>
          <cx:pt idx="19">0.012199999999999999</cx:pt>
          <cx:pt idx="20">0.013100000000000001</cx:pt>
          <cx:pt idx="21">0.00215</cx:pt>
          <cx:pt idx="22">0.017750000000000002</cx:pt>
          <cx:pt idx="23">0.017899999999999999</cx:pt>
          <cx:pt idx="24">0.0042500000000000003</cx:pt>
          <cx:pt idx="25">0.0137</cx:pt>
          <cx:pt idx="26">0.0068999999999999999</cx:pt>
          <cx:pt idx="27">0.0057499999999999999</cx:pt>
          <cx:pt idx="28">0.020299999999999999</cx:pt>
          <cx:pt idx="29">0.0106</cx:pt>
          <cx:pt idx="30">-0.0036500000000000005</cx:pt>
          <cx:pt idx="31">-0.0013499999999999996</cx:pt>
          <cx:pt idx="32">0.0083000000000000018</cx:pt>
          <cx:pt idx="33">0.0038999999999999998</cx:pt>
          <cx:pt idx="34">0.016300000000000002</cx:pt>
          <cx:pt idx="35">0.013150000000000002</cx:pt>
          <cx:pt idx="36">0.00745</cx:pt>
          <cx:pt idx="37">0.021899999999999999</cx:pt>
          <cx:pt idx="38">-0.0040000000000000001</cx:pt>
          <cx:pt idx="39">0.0028000000000000004</cx:pt>
          <cx:pt idx="40">0.014449999999999999</cx:pt>
          <cx:pt idx="41">0.0067999999999999996</cx:pt>
          <cx:pt idx="42">0.0048999999999999998</cx:pt>
          <cx:pt idx="43">0.0042500000000000003</cx:pt>
          <cx:pt idx="44">0.0092499999999999995</cx:pt>
          <cx:pt idx="45">-0.025349999999999998</cx:pt>
          <cx:pt idx="46">0.00975</cx:pt>
          <cx:pt idx="47">0.0089000000000000017</cx:pt>
          <cx:pt idx="48">-5.0000000000000131e-05</cx:pt>
          <cx:pt idx="49">0.029899999999999999</cx:pt>
          <cx:pt idx="50">0.01205</cx:pt>
          <cx:pt idx="51">0.0030000000000000001</cx:pt>
          <cx:pt idx="52">0.0062000000000000015</cx:pt>
          <cx:pt idx="53">-0.0064999999999999997</cx:pt>
          <cx:pt idx="54">0.0024500000000000004</cx:pt>
          <cx:pt idx="55">0.0052500000000000003</cx:pt>
          <cx:pt idx="56">-0.0045500000000000002</cx:pt>
          <cx:pt idx="57">0.0032500000000000003</cx:pt>
          <cx:pt idx="58">-0.0047999999999999996</cx:pt>
          <cx:pt idx="59">0.014549999999999999</cx:pt>
          <cx:pt idx="60">0.00080000000000000036</cx:pt>
          <cx:pt idx="61">0.0054999999999999997</cx:pt>
          <cx:pt idx="62">0.0091500000000000001</cx:pt>
          <cx:pt idx="63">0.0068999999999999999</cx:pt>
          <cx:pt idx="64">0.0011499999999999995</cx:pt>
          <cx:pt idx="65">-0.00215</cx:pt>
          <cx:pt idx="66">0.0094500000000000001</cx:pt>
          <cx:pt idx="67">0.0069500000000000004</cx:pt>
          <cx:pt idx="68">0.0013500000000000001</cx:pt>
          <cx:pt idx="69">0.0067499999999999999</cx:pt>
          <cx:pt idx="70">0.0035500000000000002</cx:pt>
          <cx:pt idx="71">0.0012999999999999991</cx:pt>
          <cx:pt idx="72">0.010249999999999999</cx:pt>
          <cx:pt idx="73">0.0024499999999999999</cx:pt>
          <cx:pt idx="74">0.0080499999999999999</cx:pt>
          <cx:pt idx="75">0.01175</cx:pt>
          <cx:pt idx="76">0.0046000000000000008</cx:pt>
          <cx:pt idx="77">-0.0013500000000000001</cx:pt>
          <cx:pt idx="78">0.0123</cx:pt>
          <cx:pt idx="79">0.016500000000000001</cx:pt>
          <cx:pt idx="80">0.0135</cx:pt>
          <cx:pt idx="81">0.0072499999999999995</cx:pt>
          <cx:pt idx="82">0.01055</cx:pt>
          <cx:pt idx="83">-0.0012000000000000001</cx:pt>
          <cx:pt idx="84">0.012749999999999999</cx:pt>
          <cx:pt idx="85">0.013649999999999999</cx:pt>
          <cx:pt idx="86">0.0081499999999999993</cx:pt>
          <cx:pt idx="87">0.0018999999999999998</cx:pt>
          <cx:pt idx="88">0.011050000000000001</cx:pt>
          <cx:pt idx="89">0.00165</cx:pt>
          <cx:pt idx="90">0.0075500000000000003</cx:pt>
          <cx:pt idx="91">0.012199999999999999</cx:pt>
          <cx:pt idx="92">0.0075500000000000003</cx:pt>
          <cx:pt idx="93">0.0091500000000000001</cx:pt>
          <cx:pt idx="94">-0.0141</cx:pt>
          <cx:pt idx="95">0.015199999999999998</cx:pt>
          <cx:pt idx="96">0.013849999999999999</cx:pt>
          <cx:pt idx="97">0.010149999999999999</cx:pt>
          <cx:pt idx="98">0.014</cx:pt>
          <cx:pt idx="99">0.0047500000000000007</cx:pt>
          <cx:pt idx="100">-0.00054999999999999971</cx:pt>
          <cx:pt idx="101">0.0059500000000000004</cx:pt>
          <cx:pt idx="102">0.0085500000000000003</cx:pt>
          <cx:pt idx="103">0.0066499999999999997</cx:pt>
          <cx:pt idx="104">0.011599999999999999</cx:pt>
          <cx:pt idx="105">-0.00059999999999999984</cx:pt>
          <cx:pt idx="106">0.0080999999999999996</cx:pt>
          <cx:pt idx="107">0.0064000000000000003</cx:pt>
          <cx:pt idx="108">0.0132</cx:pt>
          <cx:pt idx="109">0.0077499999999999999</cx:pt>
          <cx:pt idx="110">0.0026500000000000004</cx:pt>
          <cx:pt idx="111">0.024199999999999999</cx:pt>
          <cx:pt idx="112">0.0126</cx:pt>
          <cx:pt idx="113">0.0252</cx:pt>
          <cx:pt idx="114">0.0048999999999999998</cx:pt>
          <cx:pt idx="115">0.012799999999999999</cx:pt>
          <cx:pt idx="116">0.010600000000000002</cx:pt>
          <cx:pt idx="117">0.0024000000000000002</cx:pt>
          <cx:pt idx="118">0.021299999999999999</cx:pt>
          <cx:pt idx="119">0.026750000000000003</cx:pt>
          <cx:pt idx="120">0.019200000000000002</cx:pt>
          <cx:pt idx="121">0.040649999999999999</cx:pt>
          <cx:pt idx="122">0.0058500000000000002</cx:pt>
        </cx:lvl>
      </cx:numDim>
    </cx:data>
  </cx:chartData>
  <cx:chart>
    <cx:plotArea>
      <cx:plotAreaRegion>
        <cx:series layoutId="clusteredColumn" uniqueId="{734CDE15-A883-44C6-BA23-9A3D47779595}">
          <cx:dataId val="0"/>
          <cx:layoutPr>
            <cx:binning intervalClosed="r"/>
          </cx:layoutPr>
        </cx:series>
      </cx:plotAreaRegion>
      <cx:axis id="0">
        <cx:catScaling gapWidth="0"/>
        <cx:tickLabels/>
      </cx:axis>
      <cx:axis id="1">
        <cx:valScaling/>
        <cx:majorGridlines/>
        <cx:tickLabels/>
      </cx:axis>
    </cx:plotArea>
  </cx:chart>
  <cx:clrMapOvr bg1="lt1" tx1="dk1" bg2="lt2" tx2="dk2" accent1="accent1" accent2="accent2" accent3="accent3" accent4="accent4" accent5="accent5" accent6="accent6" hlink="hlink" folHlink="folHlink"/>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Sheet1!$K$5:$K$127</cx:f>
        <cx:lvl ptCount="123" formatCode="0.00%">
          <cx:pt idx="0">0.012850000000000002</cx:pt>
          <cx:pt idx="1">0.020420000000000001</cx:pt>
          <cx:pt idx="2">0.0012149999999999999</cx:pt>
          <cx:pt idx="3">0.024545000000000001</cx:pt>
          <cx:pt idx="4">-0.0050399999999999985</cx:pt>
          <cx:pt idx="5">-0.01094</cx:pt>
          <cx:pt idx="6">-0.0083899999999999999</cx:pt>
          <cx:pt idx="7">-0.03585</cx:pt>
          <cx:pt idx="8">-0.052085000000000006</cx:pt>
          <cx:pt idx="9">0.06918500000000001</cx:pt>
          <cx:pt idx="10">-0.0090550000000000005</cx:pt>
          <cx:pt idx="11">0.0044749999999999998</cx:pt>
          <cx:pt idx="12">0.036569999999999998</cx:pt>
          <cx:pt idx="13">0.027</cx:pt>
          <cx:pt idx="14">0.0104</cx:pt>
          <cx:pt idx="15">-0.0015699999999999993</cx:pt>
          <cx:pt idx="16">-0.043229999999999998</cx:pt>
          <cx:pt idx="17">0.026650000000000004</cx:pt>
          <cx:pt idx="18">0.010125</cx:pt>
          <cx:pt idx="19">0.014889999999999999</cx:pt>
          <cx:pt idx="20">0.018225000000000002</cx:pt>
          <cx:pt idx="21">-0.0067000000000000002</cx:pt>
          <cx:pt idx="22">0.0075700000000000012</cx:pt>
          <cx:pt idx="23">0.010070000000000001</cx:pt>
          <cx:pt idx="24">0.029105000000000002</cx:pt>
          <cx:pt idx="25">0.0061849999999999995</cx:pt>
          <cx:pt idx="26">0.018320000000000003</cx:pt>
          <cx:pt idx="27">0.015404999999999999</cx:pt>
          <cx:pt idx="28">0.0024350000000000014</cx:pt>
          <cx:pt idx="29">-0.017210000000000003</cx:pt>
          <cx:pt idx="30">0.032270000000000007</cx:pt>
          <cx:pt idx="31">-0.016590000000000001</cx:pt>
          <cx:pt idx="32">0.030359999999999998</cx:pt>
          <cx:pt idx="33">0.026840000000000003</cx:pt>
          <cx:pt idx="34">0.013304999999999999</cx:pt>
          <cx:pt idx="35">0.010675</cx:pt>
          <cx:pt idx="36">-0.017614999999999999</cx:pt>
          <cx:pt idx="37">0.030479999999999997</cx:pt>
          <cx:pt idx="38">0.0014300000000000001</cx:pt>
          <cx:pt idx="39">0.0045100000000000001</cx:pt>
          <cx:pt idx="40">0.015620000000000002</cx:pt>
          <cx:pt idx="41">0.013510000000000001</cx:pt>
          <cx:pt idx="42">-0.01125</cx:pt>
          <cx:pt idx="43">0.022420000000000002</cx:pt>
          <cx:pt idx="44">-0.018564999999999998</cx:pt>
          <cx:pt idx="45">0.013610000000000001</cx:pt>
          <cx:pt idx="46">0.013875</cx:pt>
          <cx:pt idx="47">-0.0068249999999999995</cx:pt>
          <cx:pt idx="48">-0.0062049999999999996</cx:pt>
          <cx:pt idx="49">0.031140000000000001</cx:pt>
          <cx:pt idx="50">-0.0050500000000000007</cx:pt>
          <cx:pt idx="51">0.0092899999999999979</cx:pt>
          <cx:pt idx="52">0.0037400000000000003</cx:pt>
          <cx:pt idx="53">-0.014065000000000001</cx:pt>
          <cx:pt idx="54">0.0086150000000000011</cx:pt>
          <cx:pt idx="55">-0.039254999999999998</cx:pt>
          <cx:pt idx="56">-0.017405000000000004</cx:pt>
          <cx:pt idx="57">0.046210000000000001</cx:pt>
          <cx:pt idx="58">-0.0016949999999999992</cx:pt>
          <cx:pt idx="59">-0.013535</cx:pt>
          <cx:pt idx="60">-0.030554999999999999</cx:pt>
          <cx:pt idx="61">1.0000000000000243e-05</cx:pt>
          <cx:pt idx="62">0.046595000000000004</cx:pt>
          <cx:pt idx="63">0.0071250000000000003</cx:pt>
          <cx:pt idx="64">0.0050699999999999999</cx:pt>
          <cx:pt idx="65">0.0044500000000000008</cx:pt>
          <cx:pt idx="66">0.026089999999999999</cx:pt>
          <cx:pt idx="67">0.0010000000000000002</cx:pt>
          <cx:pt idx="68">0.0029099999999999998</cx:pt>
          <cx:pt idx="69">-0.0138</cx:pt>
          <cx:pt idx="70">0.0095849999999999963</cx:pt>
          <cx:pt idx="71">0.012800000000000001</cx:pt>
          <cx:pt idx="72">0.014765</cx:pt>
          <cx:pt idx="73">0.020820000000000002</cx:pt>
          <cx:pt idx="74">0.0042050000000000004</cx:pt>
          <cx:pt idx="75">0.010319999999999999</cx:pt>
          <cx:pt idx="76">0.011510000000000001</cx:pt>
          <cx:pt idx="77">0.003565</cx:pt>
          <cx:pt idx="78">0.015885</cx:pt>
          <cx:pt idx="79">0.0038500000000000001</cx:pt>
          <cx:pt idx="80">0.011935000000000001</cx:pt>
          <cx:pt idx="81">0.012530000000000001</cx:pt>
          <cx:pt idx="82">0.013365000000000002</cx:pt>
          <cx:pt idx="83">0.0082050000000000005</cx:pt>
          <cx:pt idx="84">0.028549999999999999</cx:pt>
          <cx:pt idx="85">-0.025620000000000004</cx:pt>
          <cx:pt idx="86">-0.010620000000000001</cx:pt>
          <cx:pt idx="87">0.0029699999999999996</cx:pt>
          <cx:pt idx="88">0.012075000000000001</cx:pt>
          <cx:pt idx="89">0.00084500000000000026</cx:pt>
          <cx:pt idx="90">0.018965000000000003</cx:pt>
          <cx:pt idx="91">0.015400000000000004</cx:pt>
          <cx:pt idx="92">0.00023999999999999976</cx:pt>
          <cx:pt idx="93">-0.045839999999999999</cx:pt>
          <cx:pt idx="94">0.011815000000000001</cx:pt>
          <cx:pt idx="95">-0.04437</cx:pt>
          <cx:pt idx="96">0.05314</cx:pt>
          <cx:pt idx="97">0.019695000000000001</cx:pt>
          <cx:pt idx="98">0.013305000000000001</cx:pt>
          <cx:pt idx="99">0.023694999999999997</cx:pt>
          <cx:pt idx="100">-0.031759999999999997</cx:pt>
          <cx:pt idx="101">0.0436</cx:pt>
          <cx:pt idx="102">0.005045</cx:pt>
          <cx:pt idx="103">-0.0092200000000000008</cx:pt>
          <cx:pt idx="104">0.00941</cx:pt>
          <cx:pt idx="105">0.015664999999999998</cx:pt>
          <cx:pt idx="106">0.018065000000000001</cx:pt>
          <cx:pt idx="107">0.019639999999999998</cx:pt>
          <cx:pt idx="108">0.00072500000000000082</cx:pt>
          <cx:pt idx="109">-0.043110000000000002</cx:pt>
          <cx:pt idx="110">-0.086010000000000003</cx:pt>
          <cx:pt idx="111">0.076104999999999992</cx:pt>
          <cx:pt idx="112">0.032844999999999999</cx:pt>
          <cx:pt idx="113">0.019195</cx:pt>
          <cx:pt idx="114">0.035224999999999999</cx:pt>
          <cx:pt idx="115">0.038570000000000007</cx:pt>
          <cx:pt idx="116">-0.020565</cx:pt>
          <cx:pt idx="117">-0.01409</cx:pt>
          <cx:pt idx="118">0.076655000000000001</cx:pt>
          <cx:pt idx="119">0.011310000000000001</cx:pt>
          <cx:pt idx="120">-0.0029499999999999999</cx:pt>
          <cx:pt idx="121">0.013335</cx:pt>
          <cx:pt idx="122">0.014830000000000005</cx:pt>
        </cx:lvl>
      </cx:numDim>
    </cx:data>
  </cx:chartData>
  <cx:chart>
    <cx:plotArea>
      <cx:plotAreaRegion>
        <cx:series layoutId="clusteredColumn" uniqueId="{646FC29E-D8D2-4A43-8EFA-31582ED188FC}">
          <cx:dataId val="0"/>
          <cx:layoutPr>
            <cx:binning intervalClosed="r"/>
          </cx:layoutPr>
        </cx:series>
      </cx:plotAreaRegion>
      <cx:axis id="0">
        <cx:catScaling gapWidth="0"/>
        <cx:tickLabels/>
      </cx:axis>
      <cx:axis id="1">
        <cx:valScaling/>
        <cx:majorGridlines/>
        <cx:tickLabels/>
      </cx:axis>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A0CF10-254D-6B44-A117-232DE8E84BF1}" type="datetimeFigureOut">
              <a:rPr lang="en-US" smtClean="0"/>
              <a:t>4/28/2021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74D2B4-6AA0-EB42-9DCD-EDA95D9EA09A}" type="slidenum">
              <a:rPr lang="en-US" smtClean="0"/>
              <a:t>‹#›</a:t>
            </a:fld>
            <a:endParaRPr lang="en-US"/>
          </a:p>
        </p:txBody>
      </p:sp>
    </p:spTree>
    <p:extLst>
      <p:ext uri="{BB962C8B-B14F-4D97-AF65-F5344CB8AC3E}">
        <p14:creationId xmlns:p14="http://schemas.microsoft.com/office/powerpoint/2010/main" val="101027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iStock_000005265503_Small.png"/>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9144001" cy="6858000"/>
          </a:xfrm>
          <a:prstGeom prst="rect">
            <a:avLst/>
          </a:prstGeom>
        </p:spPr>
      </p:pic>
      <p:sp>
        <p:nvSpPr>
          <p:cNvPr id="2" name="Title 1"/>
          <p:cNvSpPr>
            <a:spLocks noGrp="1"/>
          </p:cNvSpPr>
          <p:nvPr>
            <p:ph type="ctrTitle" hasCustomPrompt="1"/>
          </p:nvPr>
        </p:nvSpPr>
        <p:spPr>
          <a:xfrm>
            <a:off x="0" y="1727657"/>
            <a:ext cx="9144000" cy="1378465"/>
          </a:xfrm>
          <a:noFill/>
        </p:spPr>
        <p:txBody>
          <a:bodyPr tIns="457200" anchor="t">
            <a:noAutofit/>
          </a:bodyPr>
          <a:lstStyle>
            <a:lvl1pPr algn="ctr">
              <a:defRPr sz="4800" b="1" baseline="0">
                <a:solidFill>
                  <a:schemeClr val="tx1">
                    <a:lumMod val="65000"/>
                    <a:lumOff val="35000"/>
                    <a:alpha val="80000"/>
                  </a:schemeClr>
                </a:solidFill>
                <a:latin typeface="+mn-lt"/>
              </a:defRPr>
            </a:lvl1pPr>
          </a:lstStyle>
          <a:p>
            <a:r>
              <a:rPr lang="en-US" dirty="0"/>
              <a:t>PRESENTATION TITLE</a:t>
            </a:r>
          </a:p>
        </p:txBody>
      </p:sp>
      <p:sp>
        <p:nvSpPr>
          <p:cNvPr id="28" name="Subtitle 2"/>
          <p:cNvSpPr txBox="1">
            <a:spLocks/>
          </p:cNvSpPr>
          <p:nvPr userDrawn="1"/>
        </p:nvSpPr>
        <p:spPr>
          <a:xfrm>
            <a:off x="176270" y="4869455"/>
            <a:ext cx="6858000" cy="7381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2"/>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400" b="1" dirty="0">
                <a:solidFill>
                  <a:schemeClr val="bg1"/>
                </a:solidFill>
              </a:rPr>
              <a:t>Presenter</a:t>
            </a:r>
            <a:br>
              <a:rPr lang="en-US" sz="2400" b="1" dirty="0">
                <a:solidFill>
                  <a:schemeClr val="bg1"/>
                </a:solidFill>
              </a:rPr>
            </a:br>
            <a:r>
              <a:rPr lang="en-US" sz="2400" b="1" dirty="0">
                <a:solidFill>
                  <a:schemeClr val="bg1"/>
                </a:solidFill>
              </a:rPr>
              <a:t>Date</a:t>
            </a:r>
          </a:p>
        </p:txBody>
      </p:sp>
      <p:sp>
        <p:nvSpPr>
          <p:cNvPr id="32" name="TextBox 31"/>
          <p:cNvSpPr txBox="1"/>
          <p:nvPr userDrawn="1"/>
        </p:nvSpPr>
        <p:spPr>
          <a:xfrm>
            <a:off x="99152" y="6527526"/>
            <a:ext cx="6701010" cy="246221"/>
          </a:xfrm>
          <a:prstGeom prst="rect">
            <a:avLst/>
          </a:prstGeom>
          <a:noFill/>
        </p:spPr>
        <p:txBody>
          <a:bodyPr wrap="square" rtlCol="0">
            <a:spAutoFit/>
          </a:bodyPr>
          <a:lstStyle/>
          <a:p>
            <a:pPr algn="l"/>
            <a:r>
              <a:rPr lang="en-US" sz="1000" dirty="0">
                <a:solidFill>
                  <a:schemeClr val="bg1"/>
                </a:solidFill>
                <a:latin typeface="+mn-lt"/>
              </a:rPr>
              <a:t>Private and Confidential </a:t>
            </a:r>
            <a:r>
              <a:rPr lang="mr-IN" sz="1000" dirty="0">
                <a:solidFill>
                  <a:schemeClr val="bg1"/>
                </a:solidFill>
                <a:latin typeface="+mn-lt"/>
              </a:rPr>
              <a:t>–</a:t>
            </a:r>
            <a:r>
              <a:rPr lang="en-US" sz="1000" dirty="0">
                <a:solidFill>
                  <a:schemeClr val="bg1"/>
                </a:solidFill>
                <a:latin typeface="+mn-lt"/>
              </a:rPr>
              <a:t> Not for Distribution</a:t>
            </a:r>
          </a:p>
        </p:txBody>
      </p:sp>
      <p:pic>
        <p:nvPicPr>
          <p:cNvPr id="5" name="Picture 4" descr="quattro_log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24200" y="3828055"/>
            <a:ext cx="2895600" cy="2082800"/>
          </a:xfrm>
          <a:prstGeom prst="rect">
            <a:avLst/>
          </a:prstGeom>
        </p:spPr>
      </p:pic>
      <p:sp>
        <p:nvSpPr>
          <p:cNvPr id="13" name="Title 1"/>
          <p:cNvSpPr txBox="1">
            <a:spLocks/>
          </p:cNvSpPr>
          <p:nvPr userDrawn="1"/>
        </p:nvSpPr>
        <p:spPr>
          <a:xfrm>
            <a:off x="0" y="2739111"/>
            <a:ext cx="9144000" cy="848300"/>
          </a:xfrm>
          <a:prstGeom prst="rect">
            <a:avLst/>
          </a:prstGeom>
          <a:solidFill>
            <a:schemeClr val="tx1">
              <a:lumMod val="65000"/>
              <a:lumOff val="35000"/>
              <a:alpha val="82000"/>
            </a:scheme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4800" b="1" kern="1200">
                <a:solidFill>
                  <a:schemeClr val="bg1"/>
                </a:solidFill>
                <a:latin typeface="+mn-lt"/>
                <a:ea typeface="+mj-ea"/>
                <a:cs typeface="+mj-cs"/>
              </a:defRPr>
            </a:lvl1pPr>
          </a:lstStyle>
          <a:p>
            <a:endParaRPr lang="en-US" sz="2400" b="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628650" y="365126"/>
            <a:ext cx="7886700" cy="461139"/>
          </a:xfrm>
        </p:spPr>
        <p:txBody>
          <a:bodyPr anchor="t">
            <a:normAutofit/>
          </a:bodyPr>
          <a:lstStyle>
            <a:lvl1pPr>
              <a:defRPr sz="2800" b="1">
                <a:solidFill>
                  <a:srgbClr val="7BB931"/>
                </a:solidFill>
                <a:effectLst/>
                <a:latin typeface="+mn-lt"/>
              </a:defRPr>
            </a:lvl1pPr>
          </a:lstStyle>
          <a:p>
            <a:r>
              <a:rPr lang="en-US" dirty="0"/>
              <a:t>CLICK TO EDIT MASTER TITLE STYLE</a:t>
            </a:r>
          </a:p>
        </p:txBody>
      </p:sp>
      <p:sp>
        <p:nvSpPr>
          <p:cNvPr id="3" name="Content Placeholder 2"/>
          <p:cNvSpPr>
            <a:spLocks noGrp="1"/>
          </p:cNvSpPr>
          <p:nvPr>
            <p:ph idx="1"/>
          </p:nvPr>
        </p:nvSpPr>
        <p:spPr>
          <a:xfrm>
            <a:off x="628650" y="1222872"/>
            <a:ext cx="5320458" cy="4954090"/>
          </a:xfrm>
        </p:spPr>
        <p:txBody>
          <a:bodyPr/>
          <a:lstStyle>
            <a:lvl1pPr>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Box 11"/>
          <p:cNvSpPr txBox="1"/>
          <p:nvPr userDrawn="1"/>
        </p:nvSpPr>
        <p:spPr>
          <a:xfrm>
            <a:off x="628650" y="6448284"/>
            <a:ext cx="6701010" cy="246221"/>
          </a:xfrm>
          <a:prstGeom prst="rect">
            <a:avLst/>
          </a:prstGeom>
          <a:noFill/>
        </p:spPr>
        <p:txBody>
          <a:bodyPr wrap="square" rtlCol="0">
            <a:spAutoFit/>
          </a:bodyPr>
          <a:lstStyle/>
          <a:p>
            <a:pPr algn="l"/>
            <a:r>
              <a:rPr lang="en-US" sz="1000" dirty="0">
                <a:solidFill>
                  <a:srgbClr val="7BB931"/>
                </a:solidFill>
                <a:latin typeface="+mn-lt"/>
              </a:rPr>
              <a:t>Private and Confidential </a:t>
            </a:r>
            <a:r>
              <a:rPr lang="mr-IN" sz="1000" dirty="0">
                <a:solidFill>
                  <a:srgbClr val="7BB931"/>
                </a:solidFill>
                <a:latin typeface="+mn-lt"/>
              </a:rPr>
              <a:t>–</a:t>
            </a:r>
            <a:r>
              <a:rPr lang="en-US" sz="1000" dirty="0">
                <a:solidFill>
                  <a:srgbClr val="7BB931"/>
                </a:solidFill>
                <a:latin typeface="+mn-lt"/>
              </a:rPr>
              <a:t> Not for Distribution</a:t>
            </a:r>
          </a:p>
        </p:txBody>
      </p:sp>
      <p:sp>
        <p:nvSpPr>
          <p:cNvPr id="14" name="TextBox 13"/>
          <p:cNvSpPr txBox="1"/>
          <p:nvPr userDrawn="1"/>
        </p:nvSpPr>
        <p:spPr>
          <a:xfrm>
            <a:off x="7582360" y="6448284"/>
            <a:ext cx="1286631" cy="246221"/>
          </a:xfrm>
          <a:prstGeom prst="rect">
            <a:avLst/>
          </a:prstGeom>
          <a:noFill/>
        </p:spPr>
        <p:txBody>
          <a:bodyPr wrap="square" rtlCol="0">
            <a:spAutoFit/>
          </a:bodyPr>
          <a:lstStyle/>
          <a:p>
            <a:pPr algn="r"/>
            <a:fld id="{8232B668-E4E0-224F-AACA-18AAD37AF86E}" type="slidenum">
              <a:rPr lang="en-US" sz="1000" smtClean="0">
                <a:solidFill>
                  <a:srgbClr val="7BB931"/>
                </a:solidFill>
                <a:latin typeface="+mn-lt"/>
              </a:rPr>
              <a:pPr algn="r"/>
              <a:t>‹#›</a:t>
            </a:fld>
            <a:endParaRPr lang="en-US" sz="1000" dirty="0">
              <a:solidFill>
                <a:srgbClr val="7BB931"/>
              </a:solidFill>
              <a:latin typeface="+mn-lt"/>
            </a:endParaRPr>
          </a:p>
        </p:txBody>
      </p:sp>
      <p:cxnSp>
        <p:nvCxnSpPr>
          <p:cNvPr id="7" name="Straight Connector 6"/>
          <p:cNvCxnSpPr/>
          <p:nvPr userDrawn="1"/>
        </p:nvCxnSpPr>
        <p:spPr>
          <a:xfrm flipH="1">
            <a:off x="1" y="6448284"/>
            <a:ext cx="9143999" cy="0"/>
          </a:xfrm>
          <a:prstGeom prst="line">
            <a:avLst/>
          </a:prstGeom>
          <a:ln>
            <a:solidFill>
              <a:srgbClr val="7BB931"/>
            </a:solidFill>
          </a:ln>
        </p:spPr>
        <p:style>
          <a:lnRef idx="2">
            <a:schemeClr val="accent1"/>
          </a:lnRef>
          <a:fillRef idx="0">
            <a:schemeClr val="accent1"/>
          </a:fillRef>
          <a:effectRef idx="1">
            <a:schemeClr val="accent1"/>
          </a:effectRef>
          <a:fontRef idx="minor">
            <a:schemeClr val="tx1"/>
          </a:fontRef>
        </p:style>
      </p:cxnSp>
      <p:pic>
        <p:nvPicPr>
          <p:cNvPr id="8" name="Picture 7" descr="quattro-square-icon.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424527"/>
            <a:ext cx="371856" cy="37185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1139"/>
          </a:xfrm>
        </p:spPr>
        <p:txBody>
          <a:bodyPr anchor="t">
            <a:normAutofit/>
          </a:bodyPr>
          <a:lstStyle>
            <a:lvl1pPr>
              <a:defRPr sz="2800" b="1">
                <a:solidFill>
                  <a:srgbClr val="7BB931"/>
                </a:solidFill>
                <a:effectLst/>
                <a:latin typeface="+mn-lt"/>
              </a:defRPr>
            </a:lvl1pPr>
          </a:lstStyle>
          <a:p>
            <a:r>
              <a:rPr lang="en-US" dirty="0"/>
              <a:t>CLICK TO EDIT MASTER TITLE STYLE</a:t>
            </a:r>
          </a:p>
        </p:txBody>
      </p:sp>
      <p:sp>
        <p:nvSpPr>
          <p:cNvPr id="12" name="TextBox 11"/>
          <p:cNvSpPr txBox="1"/>
          <p:nvPr userDrawn="1"/>
        </p:nvSpPr>
        <p:spPr>
          <a:xfrm>
            <a:off x="628650" y="6448284"/>
            <a:ext cx="6701010" cy="246221"/>
          </a:xfrm>
          <a:prstGeom prst="rect">
            <a:avLst/>
          </a:prstGeom>
          <a:noFill/>
        </p:spPr>
        <p:txBody>
          <a:bodyPr wrap="square" rtlCol="0">
            <a:spAutoFit/>
          </a:bodyPr>
          <a:lstStyle/>
          <a:p>
            <a:pPr algn="l"/>
            <a:r>
              <a:rPr lang="en-US" sz="1000" dirty="0">
                <a:solidFill>
                  <a:srgbClr val="7BB931"/>
                </a:solidFill>
                <a:latin typeface="+mn-lt"/>
              </a:rPr>
              <a:t>Private and Confidential </a:t>
            </a:r>
            <a:r>
              <a:rPr lang="mr-IN" sz="1000" dirty="0">
                <a:solidFill>
                  <a:srgbClr val="7BB931"/>
                </a:solidFill>
                <a:latin typeface="+mn-lt"/>
              </a:rPr>
              <a:t>–</a:t>
            </a:r>
            <a:r>
              <a:rPr lang="en-US" sz="1000" dirty="0">
                <a:solidFill>
                  <a:srgbClr val="7BB931"/>
                </a:solidFill>
                <a:latin typeface="+mn-lt"/>
              </a:rPr>
              <a:t> Not for Distribution</a:t>
            </a:r>
          </a:p>
        </p:txBody>
      </p:sp>
      <p:sp>
        <p:nvSpPr>
          <p:cNvPr id="14" name="TextBox 13"/>
          <p:cNvSpPr txBox="1"/>
          <p:nvPr userDrawn="1"/>
        </p:nvSpPr>
        <p:spPr>
          <a:xfrm>
            <a:off x="7582360" y="6448284"/>
            <a:ext cx="1286631" cy="246221"/>
          </a:xfrm>
          <a:prstGeom prst="rect">
            <a:avLst/>
          </a:prstGeom>
          <a:noFill/>
        </p:spPr>
        <p:txBody>
          <a:bodyPr wrap="square" rtlCol="0">
            <a:spAutoFit/>
          </a:bodyPr>
          <a:lstStyle/>
          <a:p>
            <a:pPr algn="r"/>
            <a:fld id="{8232B668-E4E0-224F-AACA-18AAD37AF86E}" type="slidenum">
              <a:rPr lang="en-US" sz="1000" smtClean="0">
                <a:solidFill>
                  <a:srgbClr val="7BB931"/>
                </a:solidFill>
                <a:latin typeface="+mn-lt"/>
              </a:rPr>
              <a:pPr algn="r"/>
              <a:t>‹#›</a:t>
            </a:fld>
            <a:endParaRPr lang="en-US" sz="1000" dirty="0">
              <a:solidFill>
                <a:srgbClr val="7BB931"/>
              </a:solidFill>
              <a:latin typeface="+mn-lt"/>
            </a:endParaRPr>
          </a:p>
        </p:txBody>
      </p:sp>
      <p:cxnSp>
        <p:nvCxnSpPr>
          <p:cNvPr id="7" name="Straight Connector 6"/>
          <p:cNvCxnSpPr/>
          <p:nvPr userDrawn="1"/>
        </p:nvCxnSpPr>
        <p:spPr>
          <a:xfrm flipH="1">
            <a:off x="1" y="6448284"/>
            <a:ext cx="9143999" cy="0"/>
          </a:xfrm>
          <a:prstGeom prst="line">
            <a:avLst/>
          </a:prstGeom>
          <a:ln>
            <a:solidFill>
              <a:srgbClr val="7BB931"/>
            </a:solidFill>
          </a:ln>
        </p:spPr>
        <p:style>
          <a:lnRef idx="2">
            <a:schemeClr val="accent1"/>
          </a:lnRef>
          <a:fillRef idx="0">
            <a:schemeClr val="accent1"/>
          </a:fillRef>
          <a:effectRef idx="1">
            <a:schemeClr val="accent1"/>
          </a:effectRef>
          <a:fontRef idx="minor">
            <a:schemeClr val="tx1"/>
          </a:fontRef>
        </p:style>
      </p:cxnSp>
      <p:pic>
        <p:nvPicPr>
          <p:cNvPr id="8" name="Picture 7" descr="quattro-square-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24527"/>
            <a:ext cx="371856" cy="371856"/>
          </a:xfrm>
          <a:prstGeom prst="rect">
            <a:avLst/>
          </a:prstGeom>
        </p:spPr>
      </p:pic>
    </p:spTree>
    <p:extLst>
      <p:ext uri="{BB962C8B-B14F-4D97-AF65-F5344CB8AC3E}">
        <p14:creationId xmlns:p14="http://schemas.microsoft.com/office/powerpoint/2010/main" val="2830642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222872"/>
            <a:ext cx="3886200" cy="319489"/>
          </a:xfrm>
        </p:spPr>
        <p:txBody>
          <a:bodyPr>
            <a:noAutofit/>
          </a:bodyPr>
          <a:lstStyle>
            <a:lvl1pPr marL="0" indent="0">
              <a:buNone/>
              <a:defRPr sz="1600" b="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a:p>
            <a:pPr lvl="0"/>
            <a:endParaRPr lang="en-US" dirty="0"/>
          </a:p>
        </p:txBody>
      </p:sp>
      <p:sp>
        <p:nvSpPr>
          <p:cNvPr id="8" name="Title 1"/>
          <p:cNvSpPr>
            <a:spLocks noGrp="1"/>
          </p:cNvSpPr>
          <p:nvPr>
            <p:ph type="title" hasCustomPrompt="1"/>
          </p:nvPr>
        </p:nvSpPr>
        <p:spPr>
          <a:xfrm>
            <a:off x="628650" y="365126"/>
            <a:ext cx="7886700" cy="461139"/>
          </a:xfrm>
        </p:spPr>
        <p:txBody>
          <a:bodyPr anchor="t">
            <a:normAutofit/>
          </a:bodyPr>
          <a:lstStyle>
            <a:lvl1pPr>
              <a:defRPr sz="2800" b="1">
                <a:solidFill>
                  <a:srgbClr val="7BB931"/>
                </a:solidFill>
                <a:effectLst/>
                <a:latin typeface="+mn-lt"/>
              </a:defRPr>
            </a:lvl1pPr>
          </a:lstStyle>
          <a:p>
            <a:r>
              <a:rPr lang="en-US" dirty="0"/>
              <a:t>CLICK TO EDIT MASTER TITLE STYLE</a:t>
            </a:r>
          </a:p>
        </p:txBody>
      </p:sp>
      <p:sp>
        <p:nvSpPr>
          <p:cNvPr id="10" name="Content Placeholder 2"/>
          <p:cNvSpPr>
            <a:spLocks noGrp="1"/>
          </p:cNvSpPr>
          <p:nvPr>
            <p:ph sz="half" idx="13"/>
          </p:nvPr>
        </p:nvSpPr>
        <p:spPr>
          <a:xfrm>
            <a:off x="628650" y="1619479"/>
            <a:ext cx="3886200" cy="4546467"/>
          </a:xfrm>
        </p:spPr>
        <p:txBody>
          <a:bodyPr>
            <a:noAutofit/>
          </a:bodyPr>
          <a:lstStyle>
            <a:lvl1pPr marL="0" indent="0">
              <a:buNone/>
              <a:defRPr sz="1200" b="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a:p>
            <a:pPr lvl="0"/>
            <a:endParaRPr lang="en-US" dirty="0"/>
          </a:p>
        </p:txBody>
      </p:sp>
      <p:sp>
        <p:nvSpPr>
          <p:cNvPr id="16" name="Picture Placeholder 15"/>
          <p:cNvSpPr>
            <a:spLocks noGrp="1"/>
          </p:cNvSpPr>
          <p:nvPr>
            <p:ph type="pic" sz="quarter" idx="14" hasCustomPrompt="1"/>
          </p:nvPr>
        </p:nvSpPr>
        <p:spPr>
          <a:xfrm>
            <a:off x="4826000" y="1222375"/>
            <a:ext cx="4119563" cy="4943475"/>
          </a:xfrm>
        </p:spPr>
        <p:txBody>
          <a:bodyPr anchor="ctr"/>
          <a:lstStyle>
            <a:lvl1pPr marL="0" indent="0" algn="ctr">
              <a:buNone/>
              <a:defRPr/>
            </a:lvl1pPr>
          </a:lstStyle>
          <a:p>
            <a:r>
              <a:rPr lang="en-US" dirty="0"/>
              <a:t>Click to add picture</a:t>
            </a:r>
          </a:p>
        </p:txBody>
      </p:sp>
      <p:cxnSp>
        <p:nvCxnSpPr>
          <p:cNvPr id="19" name="Straight Connector 18"/>
          <p:cNvCxnSpPr/>
          <p:nvPr userDrawn="1"/>
        </p:nvCxnSpPr>
        <p:spPr>
          <a:xfrm flipH="1">
            <a:off x="-119529" y="6448284"/>
            <a:ext cx="9277198" cy="0"/>
          </a:xfrm>
          <a:prstGeom prst="line">
            <a:avLst/>
          </a:prstGeom>
          <a:ln>
            <a:solidFill>
              <a:srgbClr val="7BB931"/>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userDrawn="1"/>
        </p:nvSpPr>
        <p:spPr>
          <a:xfrm>
            <a:off x="628650" y="6448284"/>
            <a:ext cx="6701010" cy="246221"/>
          </a:xfrm>
          <a:prstGeom prst="rect">
            <a:avLst/>
          </a:prstGeom>
          <a:noFill/>
        </p:spPr>
        <p:txBody>
          <a:bodyPr wrap="square" rtlCol="0">
            <a:spAutoFit/>
          </a:bodyPr>
          <a:lstStyle/>
          <a:p>
            <a:pPr algn="l"/>
            <a:r>
              <a:rPr lang="en-US" sz="1000" dirty="0">
                <a:solidFill>
                  <a:srgbClr val="7BB931"/>
                </a:solidFill>
                <a:latin typeface="+mn-lt"/>
              </a:rPr>
              <a:t>Private and Confidential </a:t>
            </a:r>
            <a:r>
              <a:rPr lang="mr-IN" sz="1000" dirty="0">
                <a:solidFill>
                  <a:srgbClr val="7BB931"/>
                </a:solidFill>
                <a:latin typeface="+mn-lt"/>
              </a:rPr>
              <a:t>–</a:t>
            </a:r>
            <a:r>
              <a:rPr lang="en-US" sz="1000" dirty="0">
                <a:solidFill>
                  <a:srgbClr val="7BB931"/>
                </a:solidFill>
                <a:latin typeface="+mn-lt"/>
              </a:rPr>
              <a:t> Not for Distribution</a:t>
            </a:r>
          </a:p>
        </p:txBody>
      </p:sp>
      <p:sp>
        <p:nvSpPr>
          <p:cNvPr id="17" name="TextBox 16"/>
          <p:cNvSpPr txBox="1"/>
          <p:nvPr userDrawn="1"/>
        </p:nvSpPr>
        <p:spPr>
          <a:xfrm>
            <a:off x="7582360" y="6448284"/>
            <a:ext cx="1286631" cy="246221"/>
          </a:xfrm>
          <a:prstGeom prst="rect">
            <a:avLst/>
          </a:prstGeom>
          <a:noFill/>
        </p:spPr>
        <p:txBody>
          <a:bodyPr wrap="square" rtlCol="0">
            <a:spAutoFit/>
          </a:bodyPr>
          <a:lstStyle/>
          <a:p>
            <a:pPr algn="r"/>
            <a:fld id="{8232B668-E4E0-224F-AACA-18AAD37AF86E}" type="slidenum">
              <a:rPr lang="en-US" sz="1000" smtClean="0">
                <a:solidFill>
                  <a:srgbClr val="7BB931"/>
                </a:solidFill>
                <a:latin typeface="+mn-lt"/>
              </a:rPr>
              <a:pPr algn="r"/>
              <a:t>‹#›</a:t>
            </a:fld>
            <a:endParaRPr lang="en-US" sz="1000" dirty="0">
              <a:solidFill>
                <a:srgbClr val="7BB931"/>
              </a:solidFill>
              <a:latin typeface="+mn-lt"/>
            </a:endParaRPr>
          </a:p>
        </p:txBody>
      </p:sp>
      <p:pic>
        <p:nvPicPr>
          <p:cNvPr id="20" name="Picture 19" descr="quattro-square-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24527"/>
            <a:ext cx="371856" cy="37185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tx2">
            <a:lumMod val="75000"/>
          </a:schemeClr>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365126"/>
            <a:ext cx="7886700" cy="461139"/>
          </a:xfrm>
        </p:spPr>
        <p:txBody>
          <a:bodyPr anchor="t">
            <a:normAutofit/>
          </a:bodyPr>
          <a:lstStyle>
            <a:lvl1pPr>
              <a:defRPr sz="2800" b="1">
                <a:solidFill>
                  <a:srgbClr val="7BB931"/>
                </a:solidFill>
                <a:effectLst/>
                <a:latin typeface="+mn-lt"/>
              </a:defRPr>
            </a:lvl1pPr>
          </a:lstStyle>
          <a:p>
            <a:r>
              <a:rPr lang="en-US" dirty="0"/>
              <a:t>CLICK TO EDIT MASTER TITLE STYLE</a:t>
            </a:r>
          </a:p>
        </p:txBody>
      </p:sp>
      <p:sp>
        <p:nvSpPr>
          <p:cNvPr id="12" name="Content Placeholder 2"/>
          <p:cNvSpPr>
            <a:spLocks noGrp="1"/>
          </p:cNvSpPr>
          <p:nvPr>
            <p:ph sz="half" idx="1"/>
          </p:nvPr>
        </p:nvSpPr>
        <p:spPr>
          <a:xfrm>
            <a:off x="1955687" y="1327452"/>
            <a:ext cx="5232626" cy="319489"/>
          </a:xfrm>
        </p:spPr>
        <p:txBody>
          <a:bodyPr>
            <a:noAutofit/>
          </a:bodyPr>
          <a:lstStyle>
            <a:lvl1pPr marL="0" indent="0">
              <a:buNone/>
              <a:defRPr sz="1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a:p>
            <a:pPr lvl="0"/>
            <a:endParaRPr lang="en-US" dirty="0"/>
          </a:p>
        </p:txBody>
      </p:sp>
      <p:sp>
        <p:nvSpPr>
          <p:cNvPr id="15" name="Chart Placeholder 14"/>
          <p:cNvSpPr>
            <a:spLocks noGrp="1"/>
          </p:cNvSpPr>
          <p:nvPr>
            <p:ph type="chart" sz="quarter" idx="13" hasCustomPrompt="1"/>
          </p:nvPr>
        </p:nvSpPr>
        <p:spPr>
          <a:xfrm>
            <a:off x="1955799" y="1773238"/>
            <a:ext cx="5232513" cy="4021137"/>
          </a:xfrm>
        </p:spPr>
        <p:txBody>
          <a:bodyPr anchor="ctr"/>
          <a:lstStyle>
            <a:lvl1pPr marL="0" indent="0" algn="ctr">
              <a:buNone/>
              <a:defRPr>
                <a:solidFill>
                  <a:schemeClr val="bg1"/>
                </a:solidFill>
              </a:defRPr>
            </a:lvl1pPr>
          </a:lstStyle>
          <a:p>
            <a:r>
              <a:rPr lang="en-US" dirty="0"/>
              <a:t>Create chart</a:t>
            </a:r>
          </a:p>
        </p:txBody>
      </p:sp>
      <p:cxnSp>
        <p:nvCxnSpPr>
          <p:cNvPr id="13" name="Straight Connector 12"/>
          <p:cNvCxnSpPr/>
          <p:nvPr userDrawn="1"/>
        </p:nvCxnSpPr>
        <p:spPr>
          <a:xfrm flipH="1">
            <a:off x="154" y="6448284"/>
            <a:ext cx="9143846" cy="0"/>
          </a:xfrm>
          <a:prstGeom prst="line">
            <a:avLst/>
          </a:prstGeom>
          <a:ln>
            <a:solidFill>
              <a:srgbClr val="7BB931"/>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userDrawn="1"/>
        </p:nvSpPr>
        <p:spPr>
          <a:xfrm>
            <a:off x="628650" y="6448284"/>
            <a:ext cx="6701010" cy="246221"/>
          </a:xfrm>
          <a:prstGeom prst="rect">
            <a:avLst/>
          </a:prstGeom>
          <a:noFill/>
        </p:spPr>
        <p:txBody>
          <a:bodyPr wrap="square" rtlCol="0">
            <a:spAutoFit/>
          </a:bodyPr>
          <a:lstStyle/>
          <a:p>
            <a:pPr algn="l"/>
            <a:r>
              <a:rPr lang="en-US" sz="1000" dirty="0">
                <a:solidFill>
                  <a:srgbClr val="7BB931"/>
                </a:solidFill>
                <a:latin typeface="+mn-lt"/>
              </a:rPr>
              <a:t>Private and Confidential </a:t>
            </a:r>
            <a:r>
              <a:rPr lang="mr-IN" sz="1000" dirty="0">
                <a:solidFill>
                  <a:srgbClr val="7BB931"/>
                </a:solidFill>
                <a:latin typeface="+mn-lt"/>
              </a:rPr>
              <a:t>–</a:t>
            </a:r>
            <a:r>
              <a:rPr lang="en-US" sz="1000" dirty="0">
                <a:solidFill>
                  <a:srgbClr val="7BB931"/>
                </a:solidFill>
                <a:latin typeface="+mn-lt"/>
              </a:rPr>
              <a:t> Not for Distribution</a:t>
            </a:r>
          </a:p>
        </p:txBody>
      </p:sp>
      <p:sp>
        <p:nvSpPr>
          <p:cNvPr id="17" name="TextBox 16"/>
          <p:cNvSpPr txBox="1"/>
          <p:nvPr userDrawn="1"/>
        </p:nvSpPr>
        <p:spPr>
          <a:xfrm>
            <a:off x="7582360" y="6448284"/>
            <a:ext cx="1286631" cy="246221"/>
          </a:xfrm>
          <a:prstGeom prst="rect">
            <a:avLst/>
          </a:prstGeom>
          <a:noFill/>
        </p:spPr>
        <p:txBody>
          <a:bodyPr wrap="square" rtlCol="0">
            <a:spAutoFit/>
          </a:bodyPr>
          <a:lstStyle/>
          <a:p>
            <a:pPr algn="r"/>
            <a:fld id="{8232B668-E4E0-224F-AACA-18AAD37AF86E}" type="slidenum">
              <a:rPr lang="en-US" sz="1000" smtClean="0">
                <a:solidFill>
                  <a:srgbClr val="7BB931"/>
                </a:solidFill>
                <a:latin typeface="+mn-lt"/>
              </a:rPr>
              <a:pPr algn="r"/>
              <a:t>‹#›</a:t>
            </a:fld>
            <a:endParaRPr lang="en-US" sz="1000" dirty="0">
              <a:solidFill>
                <a:srgbClr val="7BB931"/>
              </a:solidFill>
              <a:latin typeface="+mn-lt"/>
            </a:endParaRPr>
          </a:p>
        </p:txBody>
      </p:sp>
      <p:pic>
        <p:nvPicPr>
          <p:cNvPr id="19" name="Picture 18" descr="quattro-square-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24527"/>
            <a:ext cx="371856" cy="37185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mt="4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849344" y="2930487"/>
            <a:ext cx="8294656" cy="848300"/>
          </a:xfrm>
          <a:solidFill>
            <a:schemeClr val="tx1">
              <a:lumMod val="65000"/>
              <a:lumOff val="35000"/>
              <a:alpha val="82000"/>
            </a:schemeClr>
          </a:solidFill>
        </p:spPr>
        <p:txBody>
          <a:bodyPr anchor="ctr">
            <a:normAutofit/>
          </a:bodyPr>
          <a:lstStyle>
            <a:lvl1pPr algn="l">
              <a:defRPr sz="4800" b="1" baseline="0">
                <a:solidFill>
                  <a:schemeClr val="bg1"/>
                </a:solidFill>
                <a:latin typeface="+mn-lt"/>
              </a:defRPr>
            </a:lvl1pPr>
          </a:lstStyle>
          <a:p>
            <a:r>
              <a:rPr lang="en-US" dirty="0"/>
              <a:t> SECTION DIVIDER</a:t>
            </a:r>
          </a:p>
        </p:txBody>
      </p:sp>
      <p:pic>
        <p:nvPicPr>
          <p:cNvPr id="4" name="Picture 3" descr="quattro-square-icon.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929443"/>
            <a:ext cx="849344" cy="849344"/>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alphaModFix amt="4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itle 1"/>
          <p:cNvSpPr>
            <a:spLocks noGrp="1"/>
          </p:cNvSpPr>
          <p:nvPr>
            <p:ph type="title" hasCustomPrompt="1"/>
          </p:nvPr>
        </p:nvSpPr>
        <p:spPr>
          <a:xfrm>
            <a:off x="849344" y="2930487"/>
            <a:ext cx="8294656" cy="848300"/>
          </a:xfrm>
          <a:solidFill>
            <a:schemeClr val="tx1">
              <a:lumMod val="65000"/>
              <a:lumOff val="35000"/>
              <a:alpha val="82000"/>
            </a:schemeClr>
          </a:solidFill>
        </p:spPr>
        <p:txBody>
          <a:bodyPr anchor="ctr">
            <a:normAutofit/>
          </a:bodyPr>
          <a:lstStyle>
            <a:lvl1pPr algn="l">
              <a:defRPr sz="4800" b="1">
                <a:solidFill>
                  <a:schemeClr val="bg1"/>
                </a:solidFill>
                <a:latin typeface="+mn-lt"/>
              </a:defRPr>
            </a:lvl1pPr>
          </a:lstStyle>
          <a:p>
            <a:r>
              <a:rPr lang="en-US" dirty="0"/>
              <a:t> Thank You</a:t>
            </a:r>
          </a:p>
        </p:txBody>
      </p:sp>
      <p:pic>
        <p:nvPicPr>
          <p:cNvPr id="6" name="Picture 5" descr="quattro-square-icon.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929443"/>
            <a:ext cx="849344" cy="849344"/>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361356F-93B0-124F-B35B-E9FFED480E28}" type="datetimeFigureOut">
              <a:rPr lang="en-US" smtClean="0"/>
              <a:t>4/28/2021</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F5CE5724-D05D-5A46-8C36-4D5155BF252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361356F-93B0-124F-B35B-E9FFED480E28}" type="datetimeFigureOut">
              <a:rPr lang="en-US" smtClean="0"/>
              <a:t>4/28/2021</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F5CE5724-D05D-5A46-8C36-4D5155BF252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361356F-93B0-124F-B35B-E9FFED480E28}" type="datetimeFigureOut">
              <a:rPr lang="en-US" smtClean="0"/>
              <a:t>4/28/2021</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F5CE5724-D05D-5A46-8C36-4D5155BF252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361356F-93B0-124F-B35B-E9FFED480E28}" type="datetimeFigureOut">
              <a:rPr lang="en-US" smtClean="0"/>
              <a:t>4/28/2021</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F5CE5724-D05D-5A46-8C36-4D5155BF252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361356F-93B0-124F-B35B-E9FFED480E28}" type="datetimeFigureOut">
              <a:rPr lang="en-US" smtClean="0"/>
              <a:t>4/28/2021</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F5CE5724-D05D-5A46-8C36-4D5155BF2525}"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361356F-93B0-124F-B35B-E9FFED480E28}" type="datetimeFigureOut">
              <a:rPr lang="en-US" smtClean="0"/>
              <a:t>4/28/2021</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F5CE5724-D05D-5A46-8C36-4D5155BF252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3914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3" r:id="rId3"/>
    <p:sldLayoutId id="2147483664" r:id="rId4"/>
    <p:sldLayoutId id="2147483666" r:id="rId5"/>
    <p:sldLayoutId id="2147483663" r:id="rId6"/>
    <p:sldLayoutId id="2147483672" r:id="rId7"/>
    <p:sldLayoutId id="2147483665" r:id="rId8"/>
    <p:sldLayoutId id="2147483667" r:id="rId9"/>
    <p:sldLayoutId id="2147483668" r:id="rId10"/>
    <p:sldLayoutId id="2147483669" r:id="rId11"/>
    <p:sldLayoutId id="2147483670" r:id="rId12"/>
    <p:sldLayoutId id="214748367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4/relationships/chartEx" Target="../charts/chartEx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4/relationships/chartEx" Target="../charts/chartEx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610867"/>
            <a:ext cx="9144000" cy="1378465"/>
          </a:xfrm>
        </p:spPr>
        <p:txBody>
          <a:bodyPr/>
          <a:lstStyle/>
          <a:p>
            <a:r>
              <a:rPr lang="en-US" sz="2400" dirty="0"/>
              <a:t>Independent financial advisory services tailored to your goals</a:t>
            </a:r>
          </a:p>
        </p:txBody>
      </p:sp>
      <p:sp>
        <p:nvSpPr>
          <p:cNvPr id="3" name="Subtitle 2"/>
          <p:cNvSpPr>
            <a:spLocks noGrp="1"/>
          </p:cNvSpPr>
          <p:nvPr>
            <p:ph type="subTitle" idx="4294967295"/>
          </p:nvPr>
        </p:nvSpPr>
        <p:spPr>
          <a:xfrm>
            <a:off x="1143000" y="2914746"/>
            <a:ext cx="6858000" cy="434248"/>
          </a:xfrm>
        </p:spPr>
        <p:txBody>
          <a:bodyPr>
            <a:normAutofit fontScale="92500" lnSpcReduction="10000"/>
          </a:bodyPr>
          <a:lstStyle/>
          <a:p>
            <a:pPr marL="0" indent="0" algn="ctr">
              <a:buNone/>
            </a:pPr>
            <a:r>
              <a:rPr lang="en-US" dirty="0">
                <a:solidFill>
                  <a:srgbClr val="FFFFFF"/>
                </a:solidFill>
              </a:rPr>
              <a:t>ABC, XYZ – April 2021</a:t>
            </a:r>
          </a:p>
        </p:txBody>
      </p:sp>
    </p:spTree>
    <p:extLst>
      <p:ext uri="{BB962C8B-B14F-4D97-AF65-F5344CB8AC3E}">
        <p14:creationId xmlns:p14="http://schemas.microsoft.com/office/powerpoint/2010/main" val="100067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4FFC-F351-41E6-9C7D-404FF94084DF}"/>
              </a:ext>
            </a:extLst>
          </p:cNvPr>
          <p:cNvSpPr>
            <a:spLocks noGrp="1"/>
          </p:cNvSpPr>
          <p:nvPr>
            <p:ph type="title"/>
          </p:nvPr>
        </p:nvSpPr>
        <p:spPr>
          <a:xfrm>
            <a:off x="844061" y="378560"/>
            <a:ext cx="7695027" cy="461139"/>
          </a:xfrm>
        </p:spPr>
        <p:txBody>
          <a:bodyPr>
            <a:normAutofit fontScale="90000"/>
          </a:bodyPr>
          <a:lstStyle/>
          <a:p>
            <a:r>
              <a:rPr lang="en-US" dirty="0"/>
              <a:t>ABC, XYZ – Growth of $1,000 vs Benchmark</a:t>
            </a:r>
            <a:r>
              <a:rPr lang="en-US" sz="1600" baseline="30000" dirty="0"/>
              <a:t>*</a:t>
            </a:r>
          </a:p>
        </p:txBody>
      </p:sp>
      <p:graphicFrame>
        <p:nvGraphicFramePr>
          <p:cNvPr id="5" name="Chart 4">
            <a:extLst>
              <a:ext uri="{FF2B5EF4-FFF2-40B4-BE49-F238E27FC236}">
                <a16:creationId xmlns:a16="http://schemas.microsoft.com/office/drawing/2014/main" id="{5EE74291-EF74-4A46-AEBD-E3A1106F119C}"/>
              </a:ext>
            </a:extLst>
          </p:cNvPr>
          <p:cNvGraphicFramePr>
            <a:graphicFrameLocks/>
          </p:cNvGraphicFramePr>
          <p:nvPr>
            <p:extLst>
              <p:ext uri="{D42A27DB-BD31-4B8C-83A1-F6EECF244321}">
                <p14:modId xmlns:p14="http://schemas.microsoft.com/office/powerpoint/2010/main" val="4105971654"/>
              </p:ext>
            </p:extLst>
          </p:nvPr>
        </p:nvGraphicFramePr>
        <p:xfrm>
          <a:off x="844061" y="970671"/>
          <a:ext cx="7695027" cy="510657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C4CCABE2-9E12-49FB-AB07-C85B07B15997}"/>
              </a:ext>
            </a:extLst>
          </p:cNvPr>
          <p:cNvSpPr txBox="1"/>
          <p:nvPr/>
        </p:nvSpPr>
        <p:spPr>
          <a:xfrm>
            <a:off x="506437" y="6077243"/>
            <a:ext cx="8637563" cy="276999"/>
          </a:xfrm>
          <a:prstGeom prst="rect">
            <a:avLst/>
          </a:prstGeom>
          <a:noFill/>
        </p:spPr>
        <p:txBody>
          <a:bodyPr wrap="square" rtlCol="0">
            <a:spAutoFit/>
          </a:bodyPr>
          <a:lstStyle/>
          <a:p>
            <a:r>
              <a:rPr lang="en-US" sz="1200" dirty="0">
                <a:solidFill>
                  <a:schemeClr val="bg1">
                    <a:lumMod val="50000"/>
                  </a:schemeClr>
                </a:solidFill>
              </a:rPr>
              <a:t>Benchmark = 45% </a:t>
            </a:r>
            <a:r>
              <a:rPr lang="en-US" sz="1200" dirty="0" err="1">
                <a:solidFill>
                  <a:schemeClr val="bg1">
                    <a:lumMod val="50000"/>
                  </a:schemeClr>
                </a:solidFill>
              </a:rPr>
              <a:t>xxxxxxxx</a:t>
            </a:r>
            <a:r>
              <a:rPr lang="en-US" sz="1200" dirty="0">
                <a:solidFill>
                  <a:schemeClr val="bg1">
                    <a:lumMod val="50000"/>
                  </a:schemeClr>
                </a:solidFill>
              </a:rPr>
              <a:t>, 15% </a:t>
            </a:r>
            <a:r>
              <a:rPr lang="en-US" sz="1200" dirty="0" err="1">
                <a:solidFill>
                  <a:schemeClr val="bg1">
                    <a:lumMod val="50000"/>
                  </a:schemeClr>
                </a:solidFill>
              </a:rPr>
              <a:t>yyyyyyyyy</a:t>
            </a:r>
            <a:r>
              <a:rPr lang="en-US" sz="1200" dirty="0">
                <a:solidFill>
                  <a:schemeClr val="bg1">
                    <a:lumMod val="50000"/>
                  </a:schemeClr>
                </a:solidFill>
              </a:rPr>
              <a:t>, 40% </a:t>
            </a:r>
            <a:r>
              <a:rPr lang="en-US" sz="1200" dirty="0" err="1">
                <a:solidFill>
                  <a:schemeClr val="bg1">
                    <a:lumMod val="50000"/>
                  </a:schemeClr>
                </a:solidFill>
              </a:rPr>
              <a:t>zzzzzzzzz</a:t>
            </a:r>
            <a:endParaRPr lang="en-US" sz="1200" dirty="0">
              <a:solidFill>
                <a:schemeClr val="bg1">
                  <a:lumMod val="50000"/>
                </a:schemeClr>
              </a:solidFill>
            </a:endParaRPr>
          </a:p>
        </p:txBody>
      </p:sp>
    </p:spTree>
    <p:extLst>
      <p:ext uri="{BB962C8B-B14F-4D97-AF65-F5344CB8AC3E}">
        <p14:creationId xmlns:p14="http://schemas.microsoft.com/office/powerpoint/2010/main" val="3165080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33BD8-9C98-4C11-BB51-A8682C9146EC}"/>
              </a:ext>
            </a:extLst>
          </p:cNvPr>
          <p:cNvSpPr>
            <a:spLocks noGrp="1"/>
          </p:cNvSpPr>
          <p:nvPr>
            <p:ph type="title"/>
          </p:nvPr>
        </p:nvSpPr>
        <p:spPr/>
        <p:txBody>
          <a:bodyPr>
            <a:normAutofit fontScale="90000"/>
          </a:bodyPr>
          <a:lstStyle/>
          <a:p>
            <a:r>
              <a:rPr lang="en-US" dirty="0"/>
              <a:t>ABC, XYZ – Annual Returns vs Benchmark*</a:t>
            </a:r>
          </a:p>
        </p:txBody>
      </p:sp>
      <p:graphicFrame>
        <p:nvGraphicFramePr>
          <p:cNvPr id="3" name="Table 2">
            <a:extLst>
              <a:ext uri="{FF2B5EF4-FFF2-40B4-BE49-F238E27FC236}">
                <a16:creationId xmlns:a16="http://schemas.microsoft.com/office/drawing/2014/main" id="{A49357DB-11F2-49B1-8DCD-A4A8045EBD98}"/>
              </a:ext>
            </a:extLst>
          </p:cNvPr>
          <p:cNvGraphicFramePr>
            <a:graphicFrameLocks noGrp="1"/>
          </p:cNvGraphicFramePr>
          <p:nvPr>
            <p:extLst>
              <p:ext uri="{D42A27DB-BD31-4B8C-83A1-F6EECF244321}">
                <p14:modId xmlns:p14="http://schemas.microsoft.com/office/powerpoint/2010/main" val="504538980"/>
              </p:ext>
            </p:extLst>
          </p:nvPr>
        </p:nvGraphicFramePr>
        <p:xfrm>
          <a:off x="1202788" y="760883"/>
          <a:ext cx="6428936" cy="5265045"/>
        </p:xfrm>
        <a:graphic>
          <a:graphicData uri="http://schemas.openxmlformats.org/drawingml/2006/table">
            <a:tbl>
              <a:tblPr/>
              <a:tblGrid>
                <a:gridCol w="1010940">
                  <a:extLst>
                    <a:ext uri="{9D8B030D-6E8A-4147-A177-3AD203B41FA5}">
                      <a16:colId xmlns:a16="http://schemas.microsoft.com/office/drawing/2014/main" val="351419204"/>
                    </a:ext>
                  </a:extLst>
                </a:gridCol>
                <a:gridCol w="1247877">
                  <a:extLst>
                    <a:ext uri="{9D8B030D-6E8A-4147-A177-3AD203B41FA5}">
                      <a16:colId xmlns:a16="http://schemas.microsoft.com/office/drawing/2014/main" val="1686769627"/>
                    </a:ext>
                  </a:extLst>
                </a:gridCol>
                <a:gridCol w="1347917">
                  <a:extLst>
                    <a:ext uri="{9D8B030D-6E8A-4147-A177-3AD203B41FA5}">
                      <a16:colId xmlns:a16="http://schemas.microsoft.com/office/drawing/2014/main" val="1189540832"/>
                    </a:ext>
                  </a:extLst>
                </a:gridCol>
                <a:gridCol w="1368979">
                  <a:extLst>
                    <a:ext uri="{9D8B030D-6E8A-4147-A177-3AD203B41FA5}">
                      <a16:colId xmlns:a16="http://schemas.microsoft.com/office/drawing/2014/main" val="2369203114"/>
                    </a:ext>
                  </a:extLst>
                </a:gridCol>
                <a:gridCol w="1453223">
                  <a:extLst>
                    <a:ext uri="{9D8B030D-6E8A-4147-A177-3AD203B41FA5}">
                      <a16:colId xmlns:a16="http://schemas.microsoft.com/office/drawing/2014/main" val="605765857"/>
                    </a:ext>
                  </a:extLst>
                </a:gridCol>
              </a:tblGrid>
              <a:tr h="351003">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panose="020F0502020204030204" pitchFamily="34" charset="0"/>
                        </a:rPr>
                        <a:t>LECOM</a:t>
                      </a:r>
                    </a:p>
                  </a:txBody>
                  <a:tcPr marL="9525" marR="9525" marT="9525" marB="0" anchor="b">
                    <a:lnL>
                      <a:noFill/>
                    </a:lnL>
                    <a:lnR>
                      <a:noFill/>
                    </a:lnR>
                    <a:lnT>
                      <a:noFill/>
                    </a:lnT>
                    <a:lnB>
                      <a:noFill/>
                    </a:lnB>
                  </a:tcPr>
                </a:tc>
                <a:tc>
                  <a:txBody>
                    <a:bodyPr/>
                    <a:lstStyle/>
                    <a:p>
                      <a:pPr algn="l" fontAlgn="b"/>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259579064"/>
                  </a:ext>
                </a:extLst>
              </a:tr>
              <a:tr h="351003">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panose="020F0502020204030204" pitchFamily="34" charset="0"/>
                        </a:rPr>
                        <a:t>60/40 </a:t>
                      </a:r>
                    </a:p>
                  </a:txBody>
                  <a:tcPr marL="9525" marR="9525" marT="952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panose="020F0502020204030204" pitchFamily="34" charset="0"/>
                        </a:rPr>
                        <a:t>Hudson </a:t>
                      </a:r>
                    </a:p>
                  </a:txBody>
                  <a:tcPr marL="9525" marR="9525" marT="952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panose="020F0502020204030204" pitchFamily="34" charset="0"/>
                        </a:rPr>
                        <a:t>DE Shaw</a:t>
                      </a:r>
                    </a:p>
                  </a:txBody>
                  <a:tcPr marL="9525" marR="9525" marT="952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panose="020F0502020204030204" pitchFamily="34" charset="0"/>
                        </a:rPr>
                        <a:t>50/50</a:t>
                      </a:r>
                    </a:p>
                  </a:txBody>
                  <a:tcPr marL="9525" marR="9525" marT="9525" marB="0" anchor="b">
                    <a:lnL>
                      <a:noFill/>
                    </a:lnL>
                    <a:lnR>
                      <a:noFill/>
                    </a:lnR>
                    <a:lnT>
                      <a:noFill/>
                    </a:lnT>
                    <a:lnB>
                      <a:noFill/>
                    </a:lnB>
                  </a:tcPr>
                </a:tc>
                <a:extLst>
                  <a:ext uri="{0D108BD9-81ED-4DB2-BD59-A6C34878D82A}">
                    <a16:rowId xmlns:a16="http://schemas.microsoft.com/office/drawing/2014/main" val="2959367241"/>
                  </a:ext>
                </a:extLst>
              </a:tr>
              <a:tr h="351003">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400" b="1" i="0" u="sng" strike="noStrike">
                          <a:solidFill>
                            <a:srgbClr val="000000"/>
                          </a:solidFill>
                          <a:effectLst/>
                          <a:latin typeface="Calibri" panose="020F0502020204030204" pitchFamily="34" charset="0"/>
                        </a:rPr>
                        <a:t>Benchmark</a:t>
                      </a:r>
                    </a:p>
                  </a:txBody>
                  <a:tcPr marL="9525" marR="9525" marT="9525" marB="0" anchor="b">
                    <a:lnL>
                      <a:noFill/>
                    </a:lnL>
                    <a:lnR>
                      <a:noFill/>
                    </a:lnR>
                    <a:lnT>
                      <a:noFill/>
                    </a:lnT>
                    <a:lnB>
                      <a:noFill/>
                    </a:lnB>
                  </a:tcPr>
                </a:tc>
                <a:tc>
                  <a:txBody>
                    <a:bodyPr/>
                    <a:lstStyle/>
                    <a:p>
                      <a:pPr algn="ctr" fontAlgn="b"/>
                      <a:r>
                        <a:rPr lang="en-US" sz="1400" b="1" i="0" u="sng" strike="noStrike">
                          <a:solidFill>
                            <a:srgbClr val="000000"/>
                          </a:solidFill>
                          <a:effectLst/>
                          <a:latin typeface="Calibri" panose="020F0502020204030204" pitchFamily="34" charset="0"/>
                        </a:rPr>
                        <a:t>Bay</a:t>
                      </a:r>
                    </a:p>
                  </a:txBody>
                  <a:tcPr marL="9525" marR="9525" marT="9525" marB="0" anchor="b">
                    <a:lnL>
                      <a:noFill/>
                    </a:lnL>
                    <a:lnR>
                      <a:noFill/>
                    </a:lnR>
                    <a:lnT>
                      <a:noFill/>
                    </a:lnT>
                    <a:lnB>
                      <a:noFill/>
                    </a:lnB>
                  </a:tcPr>
                </a:tc>
                <a:tc>
                  <a:txBody>
                    <a:bodyPr/>
                    <a:lstStyle/>
                    <a:p>
                      <a:pPr algn="ctr" fontAlgn="b"/>
                      <a:r>
                        <a:rPr lang="en-US" sz="1400" b="1" i="0" u="sng" strike="noStrike" dirty="0">
                          <a:solidFill>
                            <a:srgbClr val="000000"/>
                          </a:solidFill>
                          <a:effectLst/>
                          <a:latin typeface="Calibri" panose="020F0502020204030204" pitchFamily="34" charset="0"/>
                        </a:rPr>
                        <a:t>Composite</a:t>
                      </a:r>
                    </a:p>
                  </a:txBody>
                  <a:tcPr marL="9525" marR="9525" marT="9525" marB="0" anchor="b">
                    <a:lnL>
                      <a:noFill/>
                    </a:lnL>
                    <a:lnR>
                      <a:noFill/>
                    </a:lnR>
                    <a:lnT>
                      <a:noFill/>
                    </a:lnT>
                    <a:lnB>
                      <a:noFill/>
                    </a:lnB>
                  </a:tcPr>
                </a:tc>
                <a:tc>
                  <a:txBody>
                    <a:bodyPr/>
                    <a:lstStyle/>
                    <a:p>
                      <a:pPr algn="ctr" fontAlgn="b"/>
                      <a:r>
                        <a:rPr lang="en-US" sz="1400" b="1" i="0" u="sng" strike="noStrike" dirty="0">
                          <a:solidFill>
                            <a:srgbClr val="000000"/>
                          </a:solidFill>
                          <a:effectLst/>
                          <a:latin typeface="Calibri" panose="020F0502020204030204" pitchFamily="34" charset="0"/>
                        </a:rPr>
                        <a:t>Hedge Funds</a:t>
                      </a:r>
                    </a:p>
                  </a:txBody>
                  <a:tcPr marL="9525" marR="9525" marT="9525" marB="0" anchor="b">
                    <a:lnL>
                      <a:noFill/>
                    </a:lnL>
                    <a:lnR>
                      <a:noFill/>
                    </a:lnR>
                    <a:lnT>
                      <a:noFill/>
                    </a:lnT>
                    <a:lnB>
                      <a:noFill/>
                    </a:lnB>
                  </a:tcPr>
                </a:tc>
                <a:extLst>
                  <a:ext uri="{0D108BD9-81ED-4DB2-BD59-A6C34878D82A}">
                    <a16:rowId xmlns:a16="http://schemas.microsoft.com/office/drawing/2014/main" val="2925552283"/>
                  </a:ext>
                </a:extLst>
              </a:tr>
              <a:tr h="351003">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400" b="0" i="0" u="sng"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400" b="0" i="0" u="sng"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993476145"/>
                  </a:ext>
                </a:extLst>
              </a:tr>
              <a:tr h="351003">
                <a:tc>
                  <a:txBody>
                    <a:bodyPr/>
                    <a:lstStyle/>
                    <a:p>
                      <a:pPr algn="ctr" fontAlgn="b"/>
                      <a:r>
                        <a:rPr lang="en-US" sz="1400" b="0" i="0" u="none" strike="noStrike" dirty="0">
                          <a:solidFill>
                            <a:srgbClr val="000000"/>
                          </a:solidFill>
                          <a:effectLst/>
                          <a:latin typeface="Calibri" panose="020F0502020204030204" pitchFamily="34" charset="0"/>
                        </a:rPr>
                        <a:t>2011</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6100"/>
                          </a:solidFill>
                          <a:effectLst/>
                          <a:latin typeface="Calibri" panose="020F0502020204030204" pitchFamily="34" charset="0"/>
                        </a:rPr>
                        <a:t>0.6%</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4.6%</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4.8%</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4.7%</a:t>
                      </a:r>
                    </a:p>
                  </a:txBody>
                  <a:tcPr marL="9525" marR="9525" marT="9525" marB="0" anchor="b">
                    <a:lnL>
                      <a:noFill/>
                    </a:lnL>
                    <a:lnR>
                      <a:noFill/>
                    </a:lnR>
                    <a:lnT>
                      <a:noFill/>
                    </a:lnT>
                    <a:lnB>
                      <a:noFill/>
                    </a:lnB>
                    <a:solidFill>
                      <a:srgbClr val="C6EFCE"/>
                    </a:solidFill>
                  </a:tcPr>
                </a:tc>
                <a:extLst>
                  <a:ext uri="{0D108BD9-81ED-4DB2-BD59-A6C34878D82A}">
                    <a16:rowId xmlns:a16="http://schemas.microsoft.com/office/drawing/2014/main" val="1519850497"/>
                  </a:ext>
                </a:extLst>
              </a:tr>
              <a:tr h="351003">
                <a:tc>
                  <a:txBody>
                    <a:bodyPr/>
                    <a:lstStyle/>
                    <a:p>
                      <a:pPr algn="ctr" fontAlgn="b"/>
                      <a:r>
                        <a:rPr lang="en-US" sz="1400" b="0" i="0" u="none" strike="noStrike" dirty="0">
                          <a:solidFill>
                            <a:srgbClr val="000000"/>
                          </a:solidFill>
                          <a:effectLst/>
                          <a:latin typeface="Calibri" panose="020F0502020204030204" pitchFamily="34" charset="0"/>
                        </a:rPr>
                        <a:t>2012</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6100"/>
                          </a:solidFill>
                          <a:effectLst/>
                          <a:latin typeface="Calibri" panose="020F0502020204030204" pitchFamily="34" charset="0"/>
                        </a:rPr>
                        <a:t>11.3%</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dirty="0">
                          <a:solidFill>
                            <a:srgbClr val="006100"/>
                          </a:solidFill>
                          <a:effectLst/>
                          <a:latin typeface="Calibri" panose="020F0502020204030204" pitchFamily="34" charset="0"/>
                        </a:rPr>
                        <a:t>10.5%</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14.5%</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12.5%</a:t>
                      </a:r>
                    </a:p>
                  </a:txBody>
                  <a:tcPr marL="9525" marR="9525" marT="9525" marB="0" anchor="b">
                    <a:lnL>
                      <a:noFill/>
                    </a:lnL>
                    <a:lnR>
                      <a:noFill/>
                    </a:lnR>
                    <a:lnT>
                      <a:noFill/>
                    </a:lnT>
                    <a:lnB>
                      <a:noFill/>
                    </a:lnB>
                    <a:solidFill>
                      <a:srgbClr val="C6EFCE"/>
                    </a:solidFill>
                  </a:tcPr>
                </a:tc>
                <a:extLst>
                  <a:ext uri="{0D108BD9-81ED-4DB2-BD59-A6C34878D82A}">
                    <a16:rowId xmlns:a16="http://schemas.microsoft.com/office/drawing/2014/main" val="1617891861"/>
                  </a:ext>
                </a:extLst>
              </a:tr>
              <a:tr h="351003">
                <a:tc>
                  <a:txBody>
                    <a:bodyPr/>
                    <a:lstStyle/>
                    <a:p>
                      <a:pPr algn="ctr" fontAlgn="b"/>
                      <a:r>
                        <a:rPr lang="en-US" sz="1400" b="0" i="0" u="none" strike="noStrike" dirty="0">
                          <a:solidFill>
                            <a:srgbClr val="000000"/>
                          </a:solidFill>
                          <a:effectLst/>
                          <a:latin typeface="Calibri" panose="020F0502020204030204" pitchFamily="34" charset="0"/>
                        </a:rPr>
                        <a:t>2013</a:t>
                      </a:r>
                    </a:p>
                  </a:txBody>
                  <a:tcPr marL="9525" marR="9525" marT="9525" marB="0" anchor="b">
                    <a:lnL>
                      <a:noFill/>
                    </a:lnL>
                    <a:lnR>
                      <a:noFill/>
                    </a:lnR>
                    <a:lnT>
                      <a:noFill/>
                    </a:lnT>
                    <a:lnB>
                      <a:noFill/>
                    </a:lnB>
                  </a:tcPr>
                </a:tc>
                <a:tc>
                  <a:txBody>
                    <a:bodyPr/>
                    <a:lstStyle/>
                    <a:p>
                      <a:pPr algn="ctr" fontAlgn="b"/>
                      <a:r>
                        <a:rPr lang="en-US" sz="1400" b="0" i="0" u="none" strike="noStrike">
                          <a:solidFill>
                            <a:srgbClr val="006100"/>
                          </a:solidFill>
                          <a:effectLst/>
                          <a:latin typeface="Calibri" panose="020F0502020204030204" pitchFamily="34" charset="0"/>
                        </a:rPr>
                        <a:t>16.0%</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dirty="0">
                          <a:solidFill>
                            <a:srgbClr val="006100"/>
                          </a:solidFill>
                          <a:effectLst/>
                          <a:latin typeface="Calibri" panose="020F0502020204030204" pitchFamily="34" charset="0"/>
                        </a:rPr>
                        <a:t>8.2%</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dirty="0">
                          <a:solidFill>
                            <a:srgbClr val="006100"/>
                          </a:solidFill>
                          <a:effectLst/>
                          <a:latin typeface="Calibri" panose="020F0502020204030204" pitchFamily="34" charset="0"/>
                        </a:rPr>
                        <a:t>12.3%</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10.2%</a:t>
                      </a:r>
                    </a:p>
                  </a:txBody>
                  <a:tcPr marL="9525" marR="9525" marT="9525" marB="0" anchor="b">
                    <a:lnL>
                      <a:noFill/>
                    </a:lnL>
                    <a:lnR>
                      <a:noFill/>
                    </a:lnR>
                    <a:lnT>
                      <a:noFill/>
                    </a:lnT>
                    <a:lnB>
                      <a:noFill/>
                    </a:lnB>
                    <a:solidFill>
                      <a:srgbClr val="C6EFCE"/>
                    </a:solidFill>
                  </a:tcPr>
                </a:tc>
                <a:extLst>
                  <a:ext uri="{0D108BD9-81ED-4DB2-BD59-A6C34878D82A}">
                    <a16:rowId xmlns:a16="http://schemas.microsoft.com/office/drawing/2014/main" val="1759711890"/>
                  </a:ext>
                </a:extLst>
              </a:tr>
              <a:tr h="351003">
                <a:tc>
                  <a:txBody>
                    <a:bodyPr/>
                    <a:lstStyle/>
                    <a:p>
                      <a:pPr algn="ctr" fontAlgn="b"/>
                      <a:r>
                        <a:rPr lang="en-US" sz="1400" b="0" i="0" u="none" strike="noStrike" dirty="0">
                          <a:solidFill>
                            <a:srgbClr val="000000"/>
                          </a:solidFill>
                          <a:effectLst/>
                          <a:latin typeface="Calibri" panose="020F0502020204030204" pitchFamily="34" charset="0"/>
                        </a:rPr>
                        <a:t>2014</a:t>
                      </a:r>
                    </a:p>
                  </a:txBody>
                  <a:tcPr marL="9525" marR="9525" marT="9525" marB="0" anchor="b">
                    <a:lnL>
                      <a:noFill/>
                    </a:lnL>
                    <a:lnR>
                      <a:noFill/>
                    </a:lnR>
                    <a:lnT>
                      <a:noFill/>
                    </a:lnT>
                    <a:lnB>
                      <a:noFill/>
                    </a:lnB>
                  </a:tcPr>
                </a:tc>
                <a:tc>
                  <a:txBody>
                    <a:bodyPr/>
                    <a:lstStyle/>
                    <a:p>
                      <a:pPr algn="ctr" fontAlgn="b"/>
                      <a:r>
                        <a:rPr lang="en-US" sz="1400" b="0" i="0" u="none" strike="noStrike">
                          <a:solidFill>
                            <a:srgbClr val="006100"/>
                          </a:solidFill>
                          <a:effectLst/>
                          <a:latin typeface="Calibri" panose="020F0502020204030204" pitchFamily="34" charset="0"/>
                        </a:rPr>
                        <a:t>6.1%</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9C0006"/>
                          </a:solidFill>
                          <a:effectLst/>
                          <a:latin typeface="Calibri" panose="020F0502020204030204" pitchFamily="34" charset="0"/>
                        </a:rPr>
                        <a:t>-2.5%</a:t>
                      </a:r>
                    </a:p>
                  </a:txBody>
                  <a:tcPr marL="9525" marR="9525" marT="9525" marB="0" anchor="b">
                    <a:lnL>
                      <a:noFill/>
                    </a:lnL>
                    <a:lnR>
                      <a:noFill/>
                    </a:lnR>
                    <a:lnT>
                      <a:noFill/>
                    </a:lnT>
                    <a:lnB>
                      <a:noFill/>
                    </a:lnB>
                    <a:solidFill>
                      <a:srgbClr val="FFC7CE"/>
                    </a:solidFill>
                  </a:tcPr>
                </a:tc>
                <a:tc>
                  <a:txBody>
                    <a:bodyPr/>
                    <a:lstStyle/>
                    <a:p>
                      <a:pPr algn="ctr" fontAlgn="b"/>
                      <a:r>
                        <a:rPr lang="en-US" sz="1400" b="0" i="0" u="none" strike="noStrike" dirty="0">
                          <a:solidFill>
                            <a:srgbClr val="006100"/>
                          </a:solidFill>
                          <a:effectLst/>
                          <a:latin typeface="Calibri" panose="020F0502020204030204" pitchFamily="34" charset="0"/>
                        </a:rPr>
                        <a:t>15.5%</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6.5%</a:t>
                      </a:r>
                    </a:p>
                  </a:txBody>
                  <a:tcPr marL="9525" marR="9525" marT="9525" marB="0" anchor="b">
                    <a:lnL>
                      <a:noFill/>
                    </a:lnL>
                    <a:lnR>
                      <a:noFill/>
                    </a:lnR>
                    <a:lnT>
                      <a:noFill/>
                    </a:lnT>
                    <a:lnB>
                      <a:noFill/>
                    </a:lnB>
                    <a:solidFill>
                      <a:srgbClr val="C6EFCE"/>
                    </a:solidFill>
                  </a:tcPr>
                </a:tc>
                <a:extLst>
                  <a:ext uri="{0D108BD9-81ED-4DB2-BD59-A6C34878D82A}">
                    <a16:rowId xmlns:a16="http://schemas.microsoft.com/office/drawing/2014/main" val="2738951408"/>
                  </a:ext>
                </a:extLst>
              </a:tr>
              <a:tr h="351003">
                <a:tc>
                  <a:txBody>
                    <a:bodyPr/>
                    <a:lstStyle/>
                    <a:p>
                      <a:pPr algn="ctr" fontAlgn="b"/>
                      <a:r>
                        <a:rPr lang="en-US" sz="1400" b="0" i="0" u="none" strike="noStrike" dirty="0">
                          <a:solidFill>
                            <a:srgbClr val="000000"/>
                          </a:solidFill>
                          <a:effectLst/>
                          <a:latin typeface="Calibri" panose="020F0502020204030204" pitchFamily="34" charset="0"/>
                        </a:rPr>
                        <a:t>2015</a:t>
                      </a:r>
                    </a:p>
                  </a:txBody>
                  <a:tcPr marL="9525" marR="9525" marT="9525" marB="0" anchor="b">
                    <a:lnL>
                      <a:noFill/>
                    </a:lnL>
                    <a:lnR>
                      <a:noFill/>
                    </a:lnR>
                    <a:lnT>
                      <a:noFill/>
                    </a:lnT>
                    <a:lnB>
                      <a:noFill/>
                    </a:lnB>
                  </a:tcPr>
                </a:tc>
                <a:tc>
                  <a:txBody>
                    <a:bodyPr/>
                    <a:lstStyle/>
                    <a:p>
                      <a:pPr algn="ctr" fontAlgn="b"/>
                      <a:r>
                        <a:rPr lang="en-US" sz="1400" b="0" i="0" u="none" strike="noStrike">
                          <a:solidFill>
                            <a:srgbClr val="9C0006"/>
                          </a:solidFill>
                          <a:effectLst/>
                          <a:latin typeface="Calibri" panose="020F0502020204030204" pitchFamily="34" charset="0"/>
                        </a:rPr>
                        <a:t>-0.1%</a:t>
                      </a:r>
                    </a:p>
                  </a:txBody>
                  <a:tcPr marL="9525" marR="9525" marT="9525" marB="0" anchor="b">
                    <a:lnL>
                      <a:noFill/>
                    </a:lnL>
                    <a:lnR>
                      <a:noFill/>
                    </a:lnR>
                    <a:lnT>
                      <a:noFill/>
                    </a:lnT>
                    <a:lnB>
                      <a:noFill/>
                    </a:lnB>
                    <a:solidFill>
                      <a:srgbClr val="FFC7CE"/>
                    </a:solidFill>
                  </a:tcPr>
                </a:tc>
                <a:tc>
                  <a:txBody>
                    <a:bodyPr/>
                    <a:lstStyle/>
                    <a:p>
                      <a:pPr algn="ctr" fontAlgn="b"/>
                      <a:r>
                        <a:rPr lang="en-US" sz="1400" b="0" i="0" u="none" strike="noStrike">
                          <a:solidFill>
                            <a:srgbClr val="9C0006"/>
                          </a:solidFill>
                          <a:effectLst/>
                          <a:latin typeface="Calibri" panose="020F0502020204030204" pitchFamily="34" charset="0"/>
                        </a:rPr>
                        <a:t>-1.7%</a:t>
                      </a:r>
                    </a:p>
                  </a:txBody>
                  <a:tcPr marL="9525" marR="9525" marT="9525" marB="0" anchor="b">
                    <a:lnL>
                      <a:noFill/>
                    </a:lnL>
                    <a:lnR>
                      <a:noFill/>
                    </a:lnR>
                    <a:lnT>
                      <a:noFill/>
                    </a:lnT>
                    <a:lnB>
                      <a:noFill/>
                    </a:lnB>
                    <a:solidFill>
                      <a:srgbClr val="FFC7CE"/>
                    </a:solidFill>
                  </a:tcPr>
                </a:tc>
                <a:tc>
                  <a:txBody>
                    <a:bodyPr/>
                    <a:lstStyle/>
                    <a:p>
                      <a:pPr algn="ctr" fontAlgn="b"/>
                      <a:r>
                        <a:rPr lang="en-US" sz="1400" b="0" i="0" u="none" strike="noStrike" dirty="0">
                          <a:solidFill>
                            <a:srgbClr val="006100"/>
                          </a:solidFill>
                          <a:effectLst/>
                          <a:latin typeface="Calibri" panose="020F0502020204030204" pitchFamily="34" charset="0"/>
                        </a:rPr>
                        <a:t>14.6%</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dirty="0">
                          <a:solidFill>
                            <a:srgbClr val="006100"/>
                          </a:solidFill>
                          <a:effectLst/>
                          <a:latin typeface="Calibri" panose="020F0502020204030204" pitchFamily="34" charset="0"/>
                        </a:rPr>
                        <a:t>6.5%</a:t>
                      </a:r>
                    </a:p>
                  </a:txBody>
                  <a:tcPr marL="9525" marR="9525" marT="9525" marB="0" anchor="b">
                    <a:lnL>
                      <a:noFill/>
                    </a:lnL>
                    <a:lnR>
                      <a:noFill/>
                    </a:lnR>
                    <a:lnT>
                      <a:noFill/>
                    </a:lnT>
                    <a:lnB>
                      <a:noFill/>
                    </a:lnB>
                    <a:solidFill>
                      <a:srgbClr val="C6EFCE"/>
                    </a:solidFill>
                  </a:tcPr>
                </a:tc>
                <a:extLst>
                  <a:ext uri="{0D108BD9-81ED-4DB2-BD59-A6C34878D82A}">
                    <a16:rowId xmlns:a16="http://schemas.microsoft.com/office/drawing/2014/main" val="218643962"/>
                  </a:ext>
                </a:extLst>
              </a:tr>
              <a:tr h="351003">
                <a:tc>
                  <a:txBody>
                    <a:bodyPr/>
                    <a:lstStyle/>
                    <a:p>
                      <a:pPr algn="ctr" fontAlgn="b"/>
                      <a:r>
                        <a:rPr lang="en-US" sz="1400" b="0" i="0" u="none" strike="noStrike" dirty="0">
                          <a:solidFill>
                            <a:srgbClr val="000000"/>
                          </a:solidFill>
                          <a:effectLst/>
                          <a:latin typeface="Calibri" panose="020F0502020204030204" pitchFamily="34" charset="0"/>
                        </a:rPr>
                        <a:t>2016</a:t>
                      </a:r>
                    </a:p>
                  </a:txBody>
                  <a:tcPr marL="9525" marR="9525" marT="9525" marB="0" anchor="b">
                    <a:lnL>
                      <a:noFill/>
                    </a:lnL>
                    <a:lnR>
                      <a:noFill/>
                    </a:lnR>
                    <a:lnT>
                      <a:noFill/>
                    </a:lnT>
                    <a:lnB>
                      <a:noFill/>
                    </a:lnB>
                  </a:tcPr>
                </a:tc>
                <a:tc>
                  <a:txBody>
                    <a:bodyPr/>
                    <a:lstStyle/>
                    <a:p>
                      <a:pPr algn="ctr" fontAlgn="b"/>
                      <a:r>
                        <a:rPr lang="en-US" sz="1400" b="0" i="0" u="none" strike="noStrike">
                          <a:solidFill>
                            <a:srgbClr val="006100"/>
                          </a:solidFill>
                          <a:effectLst/>
                          <a:latin typeface="Calibri" panose="020F0502020204030204" pitchFamily="34" charset="0"/>
                        </a:rPr>
                        <a:t>7.2%</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4.6%</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5.7%</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dirty="0">
                          <a:solidFill>
                            <a:srgbClr val="006100"/>
                          </a:solidFill>
                          <a:effectLst/>
                          <a:latin typeface="Calibri" panose="020F0502020204030204" pitchFamily="34" charset="0"/>
                        </a:rPr>
                        <a:t>5.2%</a:t>
                      </a:r>
                    </a:p>
                  </a:txBody>
                  <a:tcPr marL="9525" marR="9525" marT="9525" marB="0" anchor="b">
                    <a:lnL>
                      <a:noFill/>
                    </a:lnL>
                    <a:lnR>
                      <a:noFill/>
                    </a:lnR>
                    <a:lnT>
                      <a:noFill/>
                    </a:lnT>
                    <a:lnB>
                      <a:noFill/>
                    </a:lnB>
                    <a:solidFill>
                      <a:srgbClr val="C6EFCE"/>
                    </a:solidFill>
                  </a:tcPr>
                </a:tc>
                <a:extLst>
                  <a:ext uri="{0D108BD9-81ED-4DB2-BD59-A6C34878D82A}">
                    <a16:rowId xmlns:a16="http://schemas.microsoft.com/office/drawing/2014/main" val="322484847"/>
                  </a:ext>
                </a:extLst>
              </a:tr>
              <a:tr h="351003">
                <a:tc>
                  <a:txBody>
                    <a:bodyPr/>
                    <a:lstStyle/>
                    <a:p>
                      <a:pPr algn="ctr" fontAlgn="b"/>
                      <a:r>
                        <a:rPr lang="en-US" sz="1400" b="0" i="0" u="none" strike="noStrike" dirty="0">
                          <a:solidFill>
                            <a:srgbClr val="000000"/>
                          </a:solidFill>
                          <a:effectLst/>
                          <a:latin typeface="Calibri" panose="020F0502020204030204" pitchFamily="34" charset="0"/>
                        </a:rPr>
                        <a:t>2017</a:t>
                      </a:r>
                    </a:p>
                  </a:txBody>
                  <a:tcPr marL="9525" marR="9525" marT="9525" marB="0" anchor="b">
                    <a:lnL>
                      <a:noFill/>
                    </a:lnL>
                    <a:lnR>
                      <a:noFill/>
                    </a:lnR>
                    <a:lnT>
                      <a:noFill/>
                    </a:lnT>
                    <a:lnB>
                      <a:noFill/>
                    </a:lnB>
                  </a:tcPr>
                </a:tc>
                <a:tc>
                  <a:txBody>
                    <a:bodyPr/>
                    <a:lstStyle/>
                    <a:p>
                      <a:pPr algn="ctr" fontAlgn="b"/>
                      <a:r>
                        <a:rPr lang="en-US" sz="1400" b="0" i="0" u="none" strike="noStrike">
                          <a:solidFill>
                            <a:srgbClr val="006100"/>
                          </a:solidFill>
                          <a:effectLst/>
                          <a:latin typeface="Calibri" panose="020F0502020204030204" pitchFamily="34" charset="0"/>
                        </a:rPr>
                        <a:t>13.9%</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9.2%</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10.4%</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dirty="0">
                          <a:solidFill>
                            <a:srgbClr val="006100"/>
                          </a:solidFill>
                          <a:effectLst/>
                          <a:latin typeface="Calibri" panose="020F0502020204030204" pitchFamily="34" charset="0"/>
                        </a:rPr>
                        <a:t>9.8%</a:t>
                      </a:r>
                    </a:p>
                  </a:txBody>
                  <a:tcPr marL="9525" marR="9525" marT="9525" marB="0" anchor="b">
                    <a:lnL>
                      <a:noFill/>
                    </a:lnL>
                    <a:lnR>
                      <a:noFill/>
                    </a:lnR>
                    <a:lnT>
                      <a:noFill/>
                    </a:lnT>
                    <a:lnB>
                      <a:noFill/>
                    </a:lnB>
                    <a:solidFill>
                      <a:srgbClr val="C6EFCE"/>
                    </a:solidFill>
                  </a:tcPr>
                </a:tc>
                <a:extLst>
                  <a:ext uri="{0D108BD9-81ED-4DB2-BD59-A6C34878D82A}">
                    <a16:rowId xmlns:a16="http://schemas.microsoft.com/office/drawing/2014/main" val="3211562913"/>
                  </a:ext>
                </a:extLst>
              </a:tr>
              <a:tr h="351003">
                <a:tc>
                  <a:txBody>
                    <a:bodyPr/>
                    <a:lstStyle/>
                    <a:p>
                      <a:pPr algn="ctr" fontAlgn="b"/>
                      <a:r>
                        <a:rPr lang="en-US" sz="1400" b="0" i="0" u="none" strike="noStrike" dirty="0">
                          <a:solidFill>
                            <a:srgbClr val="000000"/>
                          </a:solidFill>
                          <a:effectLst/>
                          <a:latin typeface="Calibri" panose="020F0502020204030204" pitchFamily="34" charset="0"/>
                        </a:rPr>
                        <a:t>2018</a:t>
                      </a:r>
                    </a:p>
                  </a:txBody>
                  <a:tcPr marL="9525" marR="9525" marT="9525" marB="0" anchor="b">
                    <a:lnL>
                      <a:noFill/>
                    </a:lnL>
                    <a:lnR>
                      <a:noFill/>
                    </a:lnR>
                    <a:lnT>
                      <a:noFill/>
                    </a:lnT>
                    <a:lnB>
                      <a:noFill/>
                    </a:lnB>
                  </a:tcPr>
                </a:tc>
                <a:tc>
                  <a:txBody>
                    <a:bodyPr/>
                    <a:lstStyle/>
                    <a:p>
                      <a:pPr algn="ctr" fontAlgn="b"/>
                      <a:r>
                        <a:rPr lang="en-US" sz="1400" b="0" i="0" u="none" strike="noStrike">
                          <a:solidFill>
                            <a:srgbClr val="9C0006"/>
                          </a:solidFill>
                          <a:effectLst/>
                          <a:latin typeface="Calibri" panose="020F0502020204030204" pitchFamily="34" charset="0"/>
                        </a:rPr>
                        <a:t>-3.8%</a:t>
                      </a:r>
                    </a:p>
                  </a:txBody>
                  <a:tcPr marL="9525" marR="9525" marT="9525" marB="0" anchor="b">
                    <a:lnL>
                      <a:noFill/>
                    </a:lnL>
                    <a:lnR>
                      <a:noFill/>
                    </a:lnR>
                    <a:lnT>
                      <a:noFill/>
                    </a:lnT>
                    <a:lnB>
                      <a:noFill/>
                    </a:lnB>
                    <a:solidFill>
                      <a:srgbClr val="FFC7CE"/>
                    </a:solidFill>
                  </a:tcPr>
                </a:tc>
                <a:tc>
                  <a:txBody>
                    <a:bodyPr/>
                    <a:lstStyle/>
                    <a:p>
                      <a:pPr algn="ctr" fontAlgn="b"/>
                      <a:r>
                        <a:rPr lang="en-US" sz="1400" b="0" i="0" u="none" strike="noStrike">
                          <a:solidFill>
                            <a:srgbClr val="006100"/>
                          </a:solidFill>
                          <a:effectLst/>
                          <a:latin typeface="Calibri" panose="020F0502020204030204" pitchFamily="34" charset="0"/>
                        </a:rPr>
                        <a:t>6.6%</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11.3%</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dirty="0">
                          <a:solidFill>
                            <a:srgbClr val="006100"/>
                          </a:solidFill>
                          <a:effectLst/>
                          <a:latin typeface="Calibri" panose="020F0502020204030204" pitchFamily="34" charset="0"/>
                        </a:rPr>
                        <a:t>9.0%</a:t>
                      </a:r>
                    </a:p>
                  </a:txBody>
                  <a:tcPr marL="9525" marR="9525" marT="9525" marB="0" anchor="b">
                    <a:lnL>
                      <a:noFill/>
                    </a:lnL>
                    <a:lnR>
                      <a:noFill/>
                    </a:lnR>
                    <a:lnT>
                      <a:noFill/>
                    </a:lnT>
                    <a:lnB>
                      <a:noFill/>
                    </a:lnB>
                    <a:solidFill>
                      <a:srgbClr val="C6EFCE"/>
                    </a:solidFill>
                  </a:tcPr>
                </a:tc>
                <a:extLst>
                  <a:ext uri="{0D108BD9-81ED-4DB2-BD59-A6C34878D82A}">
                    <a16:rowId xmlns:a16="http://schemas.microsoft.com/office/drawing/2014/main" val="1389739164"/>
                  </a:ext>
                </a:extLst>
              </a:tr>
              <a:tr h="351003">
                <a:tc>
                  <a:txBody>
                    <a:bodyPr/>
                    <a:lstStyle/>
                    <a:p>
                      <a:pPr algn="ctr" fontAlgn="b"/>
                      <a:r>
                        <a:rPr lang="en-US" sz="1400" b="0" i="0" u="none" strike="noStrike" dirty="0">
                          <a:solidFill>
                            <a:srgbClr val="000000"/>
                          </a:solidFill>
                          <a:effectLst/>
                          <a:latin typeface="Calibri" panose="020F0502020204030204" pitchFamily="34" charset="0"/>
                        </a:rPr>
                        <a:t>2019</a:t>
                      </a:r>
                    </a:p>
                  </a:txBody>
                  <a:tcPr marL="9525" marR="9525" marT="9525" marB="0" anchor="b">
                    <a:lnL>
                      <a:noFill/>
                    </a:lnL>
                    <a:lnR>
                      <a:noFill/>
                    </a:lnR>
                    <a:lnT>
                      <a:noFill/>
                    </a:lnT>
                    <a:lnB>
                      <a:noFill/>
                    </a:lnB>
                  </a:tcPr>
                </a:tc>
                <a:tc>
                  <a:txBody>
                    <a:bodyPr/>
                    <a:lstStyle/>
                    <a:p>
                      <a:pPr algn="ctr" fontAlgn="b"/>
                      <a:r>
                        <a:rPr lang="en-US" sz="1400" b="0" i="0" u="none" strike="noStrike">
                          <a:solidFill>
                            <a:srgbClr val="006100"/>
                          </a:solidFill>
                          <a:effectLst/>
                          <a:latin typeface="Calibri" panose="020F0502020204030204" pitchFamily="34" charset="0"/>
                        </a:rPr>
                        <a:t>19.3%</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7.7%</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10.7%</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dirty="0">
                          <a:solidFill>
                            <a:srgbClr val="006100"/>
                          </a:solidFill>
                          <a:effectLst/>
                          <a:latin typeface="Calibri" panose="020F0502020204030204" pitchFamily="34" charset="0"/>
                        </a:rPr>
                        <a:t>9.2%</a:t>
                      </a:r>
                    </a:p>
                  </a:txBody>
                  <a:tcPr marL="9525" marR="9525" marT="9525" marB="0" anchor="b">
                    <a:lnL>
                      <a:noFill/>
                    </a:lnL>
                    <a:lnR>
                      <a:noFill/>
                    </a:lnR>
                    <a:lnT>
                      <a:noFill/>
                    </a:lnT>
                    <a:lnB>
                      <a:noFill/>
                    </a:lnB>
                    <a:solidFill>
                      <a:srgbClr val="C6EFCE"/>
                    </a:solidFill>
                  </a:tcPr>
                </a:tc>
                <a:extLst>
                  <a:ext uri="{0D108BD9-81ED-4DB2-BD59-A6C34878D82A}">
                    <a16:rowId xmlns:a16="http://schemas.microsoft.com/office/drawing/2014/main" val="4038562399"/>
                  </a:ext>
                </a:extLst>
              </a:tr>
              <a:tr h="351003">
                <a:tc>
                  <a:txBody>
                    <a:bodyPr/>
                    <a:lstStyle/>
                    <a:p>
                      <a:pPr algn="ctr" fontAlgn="b"/>
                      <a:r>
                        <a:rPr lang="en-US" sz="1400" b="0" i="0" u="none" strike="noStrike" dirty="0">
                          <a:solidFill>
                            <a:srgbClr val="000000"/>
                          </a:solidFill>
                          <a:effectLst/>
                          <a:latin typeface="Calibri" panose="020F0502020204030204" pitchFamily="34" charset="0"/>
                        </a:rPr>
                        <a:t>2020</a:t>
                      </a:r>
                    </a:p>
                  </a:txBody>
                  <a:tcPr marL="9525" marR="9525" marT="9525" marB="0" anchor="b">
                    <a:lnL>
                      <a:noFill/>
                    </a:lnL>
                    <a:lnR>
                      <a:noFill/>
                    </a:lnR>
                    <a:lnT>
                      <a:noFill/>
                    </a:lnT>
                    <a:lnB>
                      <a:noFill/>
                    </a:lnB>
                  </a:tcPr>
                </a:tc>
                <a:tc>
                  <a:txBody>
                    <a:bodyPr/>
                    <a:lstStyle/>
                    <a:p>
                      <a:pPr algn="ctr" fontAlgn="b"/>
                      <a:r>
                        <a:rPr lang="en-US" sz="1400" b="0" i="0" u="none" strike="noStrike">
                          <a:solidFill>
                            <a:srgbClr val="006100"/>
                          </a:solidFill>
                          <a:effectLst/>
                          <a:latin typeface="Calibri" panose="020F0502020204030204" pitchFamily="34" charset="0"/>
                        </a:rPr>
                        <a:t>12.1%</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15.8%</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19.6%</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dirty="0">
                          <a:solidFill>
                            <a:srgbClr val="006100"/>
                          </a:solidFill>
                          <a:effectLst/>
                          <a:latin typeface="Calibri" panose="020F0502020204030204" pitchFamily="34" charset="0"/>
                        </a:rPr>
                        <a:t>17.7%</a:t>
                      </a:r>
                    </a:p>
                  </a:txBody>
                  <a:tcPr marL="9525" marR="9525" marT="9525" marB="0" anchor="b">
                    <a:lnL>
                      <a:noFill/>
                    </a:lnL>
                    <a:lnR>
                      <a:noFill/>
                    </a:lnR>
                    <a:lnT>
                      <a:noFill/>
                    </a:lnT>
                    <a:lnB>
                      <a:noFill/>
                    </a:lnB>
                    <a:solidFill>
                      <a:srgbClr val="C6EFCE"/>
                    </a:solidFill>
                  </a:tcPr>
                </a:tc>
                <a:extLst>
                  <a:ext uri="{0D108BD9-81ED-4DB2-BD59-A6C34878D82A}">
                    <a16:rowId xmlns:a16="http://schemas.microsoft.com/office/drawing/2014/main" val="2197654672"/>
                  </a:ext>
                </a:extLst>
              </a:tr>
              <a:tr h="351003">
                <a:tc>
                  <a:txBody>
                    <a:bodyPr/>
                    <a:lstStyle/>
                    <a:p>
                      <a:pPr algn="ctr" fontAlgn="b"/>
                      <a:r>
                        <a:rPr lang="en-US" sz="1400" b="0" i="0" u="none" strike="noStrike" dirty="0">
                          <a:solidFill>
                            <a:srgbClr val="000000"/>
                          </a:solidFill>
                          <a:effectLst/>
                          <a:latin typeface="Calibri" panose="020F0502020204030204" pitchFamily="34" charset="0"/>
                        </a:rPr>
                        <a:t>YTD 2021</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6100"/>
                          </a:solidFill>
                          <a:effectLst/>
                          <a:latin typeface="Calibri" panose="020F0502020204030204" pitchFamily="34" charset="0"/>
                        </a:rPr>
                        <a:t>2.5%</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8.2%</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a:solidFill>
                            <a:srgbClr val="006100"/>
                          </a:solidFill>
                          <a:effectLst/>
                          <a:latin typeface="Calibri" panose="020F0502020204030204" pitchFamily="34" charset="0"/>
                        </a:rPr>
                        <a:t>5.1%</a:t>
                      </a:r>
                    </a:p>
                  </a:txBody>
                  <a:tcPr marL="9525" marR="9525" marT="9525" marB="0" anchor="b">
                    <a:lnL>
                      <a:noFill/>
                    </a:lnL>
                    <a:lnR>
                      <a:noFill/>
                    </a:lnR>
                    <a:lnT>
                      <a:noFill/>
                    </a:lnT>
                    <a:lnB>
                      <a:noFill/>
                    </a:lnB>
                    <a:solidFill>
                      <a:srgbClr val="C6EFCE"/>
                    </a:solidFill>
                  </a:tcPr>
                </a:tc>
                <a:tc>
                  <a:txBody>
                    <a:bodyPr/>
                    <a:lstStyle/>
                    <a:p>
                      <a:pPr algn="ctr" fontAlgn="b"/>
                      <a:r>
                        <a:rPr lang="en-US" sz="1400" b="0" i="0" u="none" strike="noStrike" dirty="0">
                          <a:solidFill>
                            <a:srgbClr val="006100"/>
                          </a:solidFill>
                          <a:effectLst/>
                          <a:latin typeface="Calibri" panose="020F0502020204030204" pitchFamily="34" charset="0"/>
                        </a:rPr>
                        <a:t>6.7%</a:t>
                      </a:r>
                    </a:p>
                  </a:txBody>
                  <a:tcPr marL="9525" marR="9525" marT="9525" marB="0" anchor="b">
                    <a:lnL>
                      <a:noFill/>
                    </a:lnL>
                    <a:lnR>
                      <a:noFill/>
                    </a:lnR>
                    <a:lnT>
                      <a:noFill/>
                    </a:lnT>
                    <a:lnB>
                      <a:noFill/>
                    </a:lnB>
                    <a:solidFill>
                      <a:srgbClr val="C6EFCE"/>
                    </a:solidFill>
                  </a:tcPr>
                </a:tc>
                <a:extLst>
                  <a:ext uri="{0D108BD9-81ED-4DB2-BD59-A6C34878D82A}">
                    <a16:rowId xmlns:a16="http://schemas.microsoft.com/office/drawing/2014/main" val="4012367795"/>
                  </a:ext>
                </a:extLst>
              </a:tr>
            </a:tbl>
          </a:graphicData>
        </a:graphic>
      </p:graphicFrame>
      <p:sp>
        <p:nvSpPr>
          <p:cNvPr id="5" name="TextBox 4">
            <a:extLst>
              <a:ext uri="{FF2B5EF4-FFF2-40B4-BE49-F238E27FC236}">
                <a16:creationId xmlns:a16="http://schemas.microsoft.com/office/drawing/2014/main" id="{7318D857-8B86-4A28-8E4E-F6ADF093B704}"/>
              </a:ext>
            </a:extLst>
          </p:cNvPr>
          <p:cNvSpPr txBox="1"/>
          <p:nvPr/>
        </p:nvSpPr>
        <p:spPr>
          <a:xfrm>
            <a:off x="506437" y="6077243"/>
            <a:ext cx="8637563" cy="276999"/>
          </a:xfrm>
          <a:prstGeom prst="rect">
            <a:avLst/>
          </a:prstGeom>
          <a:noFill/>
        </p:spPr>
        <p:txBody>
          <a:bodyPr wrap="square" rtlCol="0">
            <a:spAutoFit/>
          </a:bodyPr>
          <a:lstStyle/>
          <a:p>
            <a:r>
              <a:rPr lang="en-US" sz="1200" dirty="0">
                <a:solidFill>
                  <a:schemeClr val="bg1">
                    <a:lumMod val="50000"/>
                  </a:schemeClr>
                </a:solidFill>
              </a:rPr>
              <a:t>Benchmark = 45% </a:t>
            </a:r>
            <a:r>
              <a:rPr lang="en-US" sz="1200" dirty="0" err="1">
                <a:solidFill>
                  <a:schemeClr val="bg1">
                    <a:lumMod val="50000"/>
                  </a:schemeClr>
                </a:solidFill>
              </a:rPr>
              <a:t>xxxxxxxx</a:t>
            </a:r>
            <a:r>
              <a:rPr lang="en-US" sz="1200" dirty="0">
                <a:solidFill>
                  <a:schemeClr val="bg1">
                    <a:lumMod val="50000"/>
                  </a:schemeClr>
                </a:solidFill>
              </a:rPr>
              <a:t>, 15% </a:t>
            </a:r>
            <a:r>
              <a:rPr lang="en-US" sz="1200" dirty="0" err="1">
                <a:solidFill>
                  <a:schemeClr val="bg1">
                    <a:lumMod val="50000"/>
                  </a:schemeClr>
                </a:solidFill>
              </a:rPr>
              <a:t>yyyyyyyyy</a:t>
            </a:r>
            <a:r>
              <a:rPr lang="en-US" sz="1200" dirty="0">
                <a:solidFill>
                  <a:schemeClr val="bg1">
                    <a:lumMod val="50000"/>
                  </a:schemeClr>
                </a:solidFill>
              </a:rPr>
              <a:t>, 40% </a:t>
            </a:r>
            <a:r>
              <a:rPr lang="en-US" sz="1200" dirty="0" err="1">
                <a:solidFill>
                  <a:schemeClr val="bg1">
                    <a:lumMod val="50000"/>
                  </a:schemeClr>
                </a:solidFill>
              </a:rPr>
              <a:t>zzzzzzzzz</a:t>
            </a:r>
            <a:endParaRPr lang="en-US" sz="1200" dirty="0">
              <a:solidFill>
                <a:schemeClr val="bg1">
                  <a:lumMod val="50000"/>
                </a:schemeClr>
              </a:solidFill>
            </a:endParaRPr>
          </a:p>
        </p:txBody>
      </p:sp>
    </p:spTree>
    <p:extLst>
      <p:ext uri="{BB962C8B-B14F-4D97-AF65-F5344CB8AC3E}">
        <p14:creationId xmlns:p14="http://schemas.microsoft.com/office/powerpoint/2010/main" val="3031365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4FFC-F351-41E6-9C7D-404FF94084DF}"/>
              </a:ext>
            </a:extLst>
          </p:cNvPr>
          <p:cNvSpPr>
            <a:spLocks noGrp="1"/>
          </p:cNvSpPr>
          <p:nvPr>
            <p:ph type="title"/>
          </p:nvPr>
        </p:nvSpPr>
        <p:spPr/>
        <p:txBody>
          <a:bodyPr>
            <a:normAutofit fontScale="90000"/>
          </a:bodyPr>
          <a:lstStyle/>
          <a:p>
            <a:r>
              <a:rPr lang="en-US" dirty="0"/>
              <a:t>ABC, XYZ – Risk / Return vs Benchmark*</a:t>
            </a:r>
          </a:p>
        </p:txBody>
      </p:sp>
      <p:graphicFrame>
        <p:nvGraphicFramePr>
          <p:cNvPr id="6" name="Chart 5">
            <a:extLst>
              <a:ext uri="{FF2B5EF4-FFF2-40B4-BE49-F238E27FC236}">
                <a16:creationId xmlns:a16="http://schemas.microsoft.com/office/drawing/2014/main" id="{443ABBC9-3F62-47B1-A1CB-4365F6E8AA89}"/>
              </a:ext>
            </a:extLst>
          </p:cNvPr>
          <p:cNvGraphicFramePr>
            <a:graphicFrameLocks/>
          </p:cNvGraphicFramePr>
          <p:nvPr>
            <p:extLst>
              <p:ext uri="{D42A27DB-BD31-4B8C-83A1-F6EECF244321}">
                <p14:modId xmlns:p14="http://schemas.microsoft.com/office/powerpoint/2010/main" val="4248340368"/>
              </p:ext>
            </p:extLst>
          </p:nvPr>
        </p:nvGraphicFramePr>
        <p:xfrm>
          <a:off x="628650" y="970671"/>
          <a:ext cx="8037048" cy="4881489"/>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B2B4A0D1-D555-485B-B883-4AE2A9196F6D}"/>
              </a:ext>
            </a:extLst>
          </p:cNvPr>
          <p:cNvSpPr txBox="1"/>
          <p:nvPr/>
        </p:nvSpPr>
        <p:spPr>
          <a:xfrm>
            <a:off x="3657599" y="5721979"/>
            <a:ext cx="2335237" cy="369332"/>
          </a:xfrm>
          <a:prstGeom prst="rect">
            <a:avLst/>
          </a:prstGeom>
          <a:noFill/>
        </p:spPr>
        <p:txBody>
          <a:bodyPr wrap="square" rtlCol="0">
            <a:spAutoFit/>
          </a:bodyPr>
          <a:lstStyle/>
          <a:p>
            <a:r>
              <a:rPr lang="en-US" dirty="0">
                <a:solidFill>
                  <a:schemeClr val="bg2">
                    <a:lumMod val="75000"/>
                  </a:schemeClr>
                </a:solidFill>
              </a:rPr>
              <a:t>Standard Deviation</a:t>
            </a:r>
          </a:p>
        </p:txBody>
      </p:sp>
      <p:sp>
        <p:nvSpPr>
          <p:cNvPr id="7" name="TextBox 6">
            <a:extLst>
              <a:ext uri="{FF2B5EF4-FFF2-40B4-BE49-F238E27FC236}">
                <a16:creationId xmlns:a16="http://schemas.microsoft.com/office/drawing/2014/main" id="{90B6D931-EC2E-4FC3-8371-1246601D4343}"/>
              </a:ext>
            </a:extLst>
          </p:cNvPr>
          <p:cNvSpPr txBox="1"/>
          <p:nvPr/>
        </p:nvSpPr>
        <p:spPr>
          <a:xfrm rot="16200000">
            <a:off x="0" y="3089456"/>
            <a:ext cx="886266" cy="369332"/>
          </a:xfrm>
          <a:prstGeom prst="rect">
            <a:avLst/>
          </a:prstGeom>
          <a:noFill/>
        </p:spPr>
        <p:txBody>
          <a:bodyPr wrap="square" rtlCol="0">
            <a:spAutoFit/>
          </a:bodyPr>
          <a:lstStyle/>
          <a:p>
            <a:r>
              <a:rPr lang="en-US" dirty="0">
                <a:solidFill>
                  <a:schemeClr val="bg2">
                    <a:lumMod val="75000"/>
                  </a:schemeClr>
                </a:solidFill>
              </a:rPr>
              <a:t>Return</a:t>
            </a:r>
          </a:p>
        </p:txBody>
      </p:sp>
      <p:sp>
        <p:nvSpPr>
          <p:cNvPr id="8" name="TextBox 7">
            <a:extLst>
              <a:ext uri="{FF2B5EF4-FFF2-40B4-BE49-F238E27FC236}">
                <a16:creationId xmlns:a16="http://schemas.microsoft.com/office/drawing/2014/main" id="{E9E33183-63B2-420A-87BA-977E0FD19EEC}"/>
              </a:ext>
            </a:extLst>
          </p:cNvPr>
          <p:cNvSpPr txBox="1"/>
          <p:nvPr/>
        </p:nvSpPr>
        <p:spPr>
          <a:xfrm>
            <a:off x="506437" y="6077243"/>
            <a:ext cx="8637563" cy="276999"/>
          </a:xfrm>
          <a:prstGeom prst="rect">
            <a:avLst/>
          </a:prstGeom>
          <a:noFill/>
        </p:spPr>
        <p:txBody>
          <a:bodyPr wrap="square" rtlCol="0">
            <a:spAutoFit/>
          </a:bodyPr>
          <a:lstStyle/>
          <a:p>
            <a:r>
              <a:rPr lang="en-US" sz="1200" dirty="0">
                <a:solidFill>
                  <a:schemeClr val="bg1">
                    <a:lumMod val="50000"/>
                  </a:schemeClr>
                </a:solidFill>
              </a:rPr>
              <a:t>Benchmark = 45% </a:t>
            </a:r>
            <a:r>
              <a:rPr lang="en-US" sz="1200" dirty="0" err="1">
                <a:solidFill>
                  <a:schemeClr val="bg1">
                    <a:lumMod val="50000"/>
                  </a:schemeClr>
                </a:solidFill>
              </a:rPr>
              <a:t>xxxxxxxx</a:t>
            </a:r>
            <a:r>
              <a:rPr lang="en-US" sz="1200" dirty="0">
                <a:solidFill>
                  <a:schemeClr val="bg1">
                    <a:lumMod val="50000"/>
                  </a:schemeClr>
                </a:solidFill>
              </a:rPr>
              <a:t>, 15% </a:t>
            </a:r>
            <a:r>
              <a:rPr lang="en-US" sz="1200" dirty="0" err="1">
                <a:solidFill>
                  <a:schemeClr val="bg1">
                    <a:lumMod val="50000"/>
                  </a:schemeClr>
                </a:solidFill>
              </a:rPr>
              <a:t>yyyyyyyyy</a:t>
            </a:r>
            <a:r>
              <a:rPr lang="en-US" sz="1200" dirty="0">
                <a:solidFill>
                  <a:schemeClr val="bg1">
                    <a:lumMod val="50000"/>
                  </a:schemeClr>
                </a:solidFill>
              </a:rPr>
              <a:t>, 40% </a:t>
            </a:r>
            <a:r>
              <a:rPr lang="en-US" sz="1200" dirty="0" err="1">
                <a:solidFill>
                  <a:schemeClr val="bg1">
                    <a:lumMod val="50000"/>
                  </a:schemeClr>
                </a:solidFill>
              </a:rPr>
              <a:t>zzzzzzzzz</a:t>
            </a:r>
            <a:endParaRPr lang="en-US" sz="1200" dirty="0">
              <a:solidFill>
                <a:schemeClr val="bg1">
                  <a:lumMod val="50000"/>
                </a:schemeClr>
              </a:solidFill>
            </a:endParaRPr>
          </a:p>
        </p:txBody>
      </p:sp>
    </p:spTree>
    <p:extLst>
      <p:ext uri="{BB962C8B-B14F-4D97-AF65-F5344CB8AC3E}">
        <p14:creationId xmlns:p14="http://schemas.microsoft.com/office/powerpoint/2010/main" val="4163288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33BD8-9C98-4C11-BB51-A8682C9146EC}"/>
              </a:ext>
            </a:extLst>
          </p:cNvPr>
          <p:cNvSpPr>
            <a:spLocks noGrp="1"/>
          </p:cNvSpPr>
          <p:nvPr>
            <p:ph type="title"/>
          </p:nvPr>
        </p:nvSpPr>
        <p:spPr/>
        <p:txBody>
          <a:bodyPr>
            <a:normAutofit fontScale="90000"/>
          </a:bodyPr>
          <a:lstStyle/>
          <a:p>
            <a:r>
              <a:rPr lang="en-US" dirty="0"/>
              <a:t>ABC, XYZ – analytical data vs Benchmark*</a:t>
            </a:r>
          </a:p>
        </p:txBody>
      </p:sp>
      <p:graphicFrame>
        <p:nvGraphicFramePr>
          <p:cNvPr id="3" name="Table 2">
            <a:extLst>
              <a:ext uri="{FF2B5EF4-FFF2-40B4-BE49-F238E27FC236}">
                <a16:creationId xmlns:a16="http://schemas.microsoft.com/office/drawing/2014/main" id="{ECFA5B3C-4FC1-4CA6-B6AC-082DCA60A014}"/>
              </a:ext>
            </a:extLst>
          </p:cNvPr>
          <p:cNvGraphicFramePr>
            <a:graphicFrameLocks noGrp="1"/>
          </p:cNvGraphicFramePr>
          <p:nvPr>
            <p:extLst>
              <p:ext uri="{D42A27DB-BD31-4B8C-83A1-F6EECF244321}">
                <p14:modId xmlns:p14="http://schemas.microsoft.com/office/powerpoint/2010/main" val="1877940797"/>
              </p:ext>
            </p:extLst>
          </p:nvPr>
        </p:nvGraphicFramePr>
        <p:xfrm>
          <a:off x="1219492" y="972925"/>
          <a:ext cx="6944166" cy="5363521"/>
        </p:xfrm>
        <a:graphic>
          <a:graphicData uri="http://schemas.openxmlformats.org/drawingml/2006/table">
            <a:tbl>
              <a:tblPr/>
              <a:tblGrid>
                <a:gridCol w="4041578">
                  <a:extLst>
                    <a:ext uri="{9D8B030D-6E8A-4147-A177-3AD203B41FA5}">
                      <a16:colId xmlns:a16="http://schemas.microsoft.com/office/drawing/2014/main" val="1720779474"/>
                    </a:ext>
                  </a:extLst>
                </a:gridCol>
                <a:gridCol w="1451294">
                  <a:extLst>
                    <a:ext uri="{9D8B030D-6E8A-4147-A177-3AD203B41FA5}">
                      <a16:colId xmlns:a16="http://schemas.microsoft.com/office/drawing/2014/main" val="401502603"/>
                    </a:ext>
                  </a:extLst>
                </a:gridCol>
                <a:gridCol w="1451294">
                  <a:extLst>
                    <a:ext uri="{9D8B030D-6E8A-4147-A177-3AD203B41FA5}">
                      <a16:colId xmlns:a16="http://schemas.microsoft.com/office/drawing/2014/main" val="1610395219"/>
                    </a:ext>
                  </a:extLst>
                </a:gridCol>
              </a:tblGrid>
              <a:tr h="515112">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600" b="1" i="0" u="none" strike="noStrike" dirty="0">
                          <a:solidFill>
                            <a:srgbClr val="000000"/>
                          </a:solidFill>
                          <a:effectLst/>
                          <a:latin typeface="Calibri" panose="020F0502020204030204" pitchFamily="34" charset="0"/>
                        </a:rPr>
                        <a:t>50/50</a:t>
                      </a:r>
                    </a:p>
                    <a:p>
                      <a:pPr algn="ctr" fontAlgn="b"/>
                      <a:r>
                        <a:rPr lang="en-US" sz="1600" b="1" i="0" u="none" strike="noStrike" dirty="0">
                          <a:solidFill>
                            <a:srgbClr val="000000"/>
                          </a:solidFill>
                          <a:effectLst/>
                          <a:latin typeface="Calibri" panose="020F0502020204030204" pitchFamily="34" charset="0"/>
                        </a:rPr>
                        <a:t>Hedge Funds</a:t>
                      </a:r>
                    </a:p>
                  </a:txBody>
                  <a:tcPr marL="9525" marR="9525" marT="9525" marB="0" anchor="b">
                    <a:lnL>
                      <a:noFill/>
                    </a:lnL>
                    <a:lnR>
                      <a:noFill/>
                    </a:lnR>
                    <a:lnT>
                      <a:noFill/>
                    </a:lnT>
                    <a:lnB>
                      <a:noFill/>
                    </a:lnB>
                  </a:tcPr>
                </a:tc>
                <a:tc>
                  <a:txBody>
                    <a:bodyPr/>
                    <a:lstStyle/>
                    <a:p>
                      <a:pPr algn="ctr" fontAlgn="b"/>
                      <a:r>
                        <a:rPr lang="en-US" sz="1600" b="1" i="0" u="none" strike="noStrike" dirty="0">
                          <a:solidFill>
                            <a:srgbClr val="000000"/>
                          </a:solidFill>
                          <a:effectLst/>
                          <a:latin typeface="Calibri" panose="020F0502020204030204" pitchFamily="34" charset="0"/>
                        </a:rPr>
                        <a:t>Benchmark</a:t>
                      </a:r>
                    </a:p>
                  </a:txBody>
                  <a:tcPr marL="9525" marR="9525" marT="9525" marB="0" anchor="b">
                    <a:lnL>
                      <a:noFill/>
                    </a:lnL>
                    <a:lnR>
                      <a:noFill/>
                    </a:lnR>
                    <a:lnT>
                      <a:noFill/>
                    </a:lnT>
                    <a:lnB>
                      <a:noFill/>
                    </a:lnB>
                  </a:tcPr>
                </a:tc>
                <a:extLst>
                  <a:ext uri="{0D108BD9-81ED-4DB2-BD59-A6C34878D82A}">
                    <a16:rowId xmlns:a16="http://schemas.microsoft.com/office/drawing/2014/main" val="1401803217"/>
                  </a:ext>
                </a:extLst>
              </a:tr>
              <a:tr h="262490">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565590"/>
                  </a:ext>
                </a:extLst>
              </a:tr>
              <a:tr h="262490">
                <a:tc>
                  <a:txBody>
                    <a:bodyPr/>
                    <a:lstStyle/>
                    <a:p>
                      <a:pPr algn="l" fontAlgn="b"/>
                      <a:r>
                        <a:rPr lang="en-US" sz="1600" b="0" i="0" u="none" strike="noStrike">
                          <a:solidFill>
                            <a:srgbClr val="000000"/>
                          </a:solidFill>
                          <a:effectLst/>
                          <a:latin typeface="Calibri" panose="020F0502020204030204" pitchFamily="34" charset="0"/>
                        </a:rPr>
                        <a:t>Annualized Return</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9.5%</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8.1%</a:t>
                      </a:r>
                    </a:p>
                  </a:txBody>
                  <a:tcPr marL="9525" marR="9525" marT="9525" marB="0" anchor="b">
                    <a:lnL>
                      <a:noFill/>
                    </a:lnL>
                    <a:lnR>
                      <a:noFill/>
                    </a:lnR>
                    <a:lnT>
                      <a:noFill/>
                    </a:lnT>
                    <a:lnB>
                      <a:noFill/>
                    </a:lnB>
                  </a:tcPr>
                </a:tc>
                <a:extLst>
                  <a:ext uri="{0D108BD9-81ED-4DB2-BD59-A6C34878D82A}">
                    <a16:rowId xmlns:a16="http://schemas.microsoft.com/office/drawing/2014/main" val="695921905"/>
                  </a:ext>
                </a:extLst>
              </a:tr>
              <a:tr h="262490">
                <a:tc>
                  <a:txBody>
                    <a:bodyPr/>
                    <a:lstStyle/>
                    <a:p>
                      <a:pPr algn="l" fontAlgn="b"/>
                      <a:r>
                        <a:rPr lang="en-US" sz="1600" b="0" i="0" u="none" strike="noStrike">
                          <a:solidFill>
                            <a:srgbClr val="000000"/>
                          </a:solidFill>
                          <a:effectLst/>
                          <a:latin typeface="Calibri" panose="020F0502020204030204" pitchFamily="34" charset="0"/>
                        </a:rPr>
                        <a:t>Standard Deviation</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2.9%</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8.3%</a:t>
                      </a:r>
                    </a:p>
                  </a:txBody>
                  <a:tcPr marL="9525" marR="9525" marT="9525" marB="0" anchor="b">
                    <a:lnL>
                      <a:noFill/>
                    </a:lnL>
                    <a:lnR>
                      <a:noFill/>
                    </a:lnR>
                    <a:lnT>
                      <a:noFill/>
                    </a:lnT>
                    <a:lnB>
                      <a:noFill/>
                    </a:lnB>
                  </a:tcPr>
                </a:tc>
                <a:extLst>
                  <a:ext uri="{0D108BD9-81ED-4DB2-BD59-A6C34878D82A}">
                    <a16:rowId xmlns:a16="http://schemas.microsoft.com/office/drawing/2014/main" val="2482530312"/>
                  </a:ext>
                </a:extLst>
              </a:tr>
              <a:tr h="262490">
                <a:tc>
                  <a:txBody>
                    <a:bodyPr/>
                    <a:lstStyle/>
                    <a:p>
                      <a:pPr algn="l" fontAlgn="b"/>
                      <a:r>
                        <a:rPr lang="en-US" sz="1600" b="0" i="0" u="none" strike="noStrike" dirty="0">
                          <a:solidFill>
                            <a:srgbClr val="000000"/>
                          </a:solidFill>
                          <a:effectLst/>
                          <a:latin typeface="Calibri" panose="020F0502020204030204" pitchFamily="34" charset="0"/>
                        </a:rPr>
                        <a:t>Average monthly return</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0.8%</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0.7%</a:t>
                      </a:r>
                    </a:p>
                  </a:txBody>
                  <a:tcPr marL="9525" marR="9525" marT="9525" marB="0" anchor="b">
                    <a:lnL>
                      <a:noFill/>
                    </a:lnL>
                    <a:lnR>
                      <a:noFill/>
                    </a:lnR>
                    <a:lnT>
                      <a:noFill/>
                    </a:lnT>
                    <a:lnB>
                      <a:noFill/>
                    </a:lnB>
                  </a:tcPr>
                </a:tc>
                <a:extLst>
                  <a:ext uri="{0D108BD9-81ED-4DB2-BD59-A6C34878D82A}">
                    <a16:rowId xmlns:a16="http://schemas.microsoft.com/office/drawing/2014/main" val="4271142256"/>
                  </a:ext>
                </a:extLst>
              </a:tr>
              <a:tr h="262490">
                <a:tc>
                  <a:txBody>
                    <a:bodyPr/>
                    <a:lstStyle/>
                    <a:p>
                      <a:pPr algn="l" fontAlgn="b"/>
                      <a:r>
                        <a:rPr lang="en-US" sz="1600" b="0" i="0" u="none" strike="noStrike">
                          <a:solidFill>
                            <a:srgbClr val="000000"/>
                          </a:solidFill>
                          <a:effectLst/>
                          <a:latin typeface="Calibri" panose="020F0502020204030204" pitchFamily="34" charset="0"/>
                        </a:rPr>
                        <a:t>Largest monthly gain</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9.6%</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7.7%</a:t>
                      </a:r>
                    </a:p>
                  </a:txBody>
                  <a:tcPr marL="9525" marR="9525" marT="9525" marB="0" anchor="b">
                    <a:lnL>
                      <a:noFill/>
                    </a:lnL>
                    <a:lnR>
                      <a:noFill/>
                    </a:lnR>
                    <a:lnT>
                      <a:noFill/>
                    </a:lnT>
                    <a:lnB>
                      <a:noFill/>
                    </a:lnB>
                  </a:tcPr>
                </a:tc>
                <a:extLst>
                  <a:ext uri="{0D108BD9-81ED-4DB2-BD59-A6C34878D82A}">
                    <a16:rowId xmlns:a16="http://schemas.microsoft.com/office/drawing/2014/main" val="4162836630"/>
                  </a:ext>
                </a:extLst>
              </a:tr>
              <a:tr h="262490">
                <a:tc>
                  <a:txBody>
                    <a:bodyPr/>
                    <a:lstStyle/>
                    <a:p>
                      <a:pPr algn="l" fontAlgn="b"/>
                      <a:r>
                        <a:rPr lang="en-US" sz="1600" b="0" i="0" u="none" strike="noStrike">
                          <a:solidFill>
                            <a:srgbClr val="000000"/>
                          </a:solidFill>
                          <a:effectLst/>
                          <a:latin typeface="Calibri" panose="020F0502020204030204" pitchFamily="34" charset="0"/>
                        </a:rPr>
                        <a:t>Largest monthly loss</a:t>
                      </a:r>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-2.5%</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-8.6%</a:t>
                      </a:r>
                    </a:p>
                  </a:txBody>
                  <a:tcPr marL="9525" marR="9525" marT="9525" marB="0" anchor="b">
                    <a:lnL>
                      <a:noFill/>
                    </a:lnL>
                    <a:lnR>
                      <a:noFill/>
                    </a:lnR>
                    <a:lnT>
                      <a:noFill/>
                    </a:lnT>
                    <a:lnB>
                      <a:noFill/>
                    </a:lnB>
                  </a:tcPr>
                </a:tc>
                <a:extLst>
                  <a:ext uri="{0D108BD9-81ED-4DB2-BD59-A6C34878D82A}">
                    <a16:rowId xmlns:a16="http://schemas.microsoft.com/office/drawing/2014/main" val="2018436251"/>
                  </a:ext>
                </a:extLst>
              </a:tr>
              <a:tr h="262490">
                <a:tc>
                  <a:txBody>
                    <a:bodyPr/>
                    <a:lstStyle/>
                    <a:p>
                      <a:pPr algn="l" fontAlgn="b"/>
                      <a:r>
                        <a:rPr lang="en-US" sz="1600" b="0" i="0" u="none" strike="noStrike">
                          <a:solidFill>
                            <a:srgbClr val="000000"/>
                          </a:solidFill>
                          <a:effectLst/>
                          <a:latin typeface="Calibri" panose="020F0502020204030204" pitchFamily="34" charset="0"/>
                        </a:rPr>
                        <a:t>Max drawdown (consecutive negative months)</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-2.5%</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-12.5%</a:t>
                      </a:r>
                    </a:p>
                  </a:txBody>
                  <a:tcPr marL="9525" marR="9525" marT="9525" marB="0" anchor="b">
                    <a:lnL>
                      <a:noFill/>
                    </a:lnL>
                    <a:lnR>
                      <a:noFill/>
                    </a:lnR>
                    <a:lnT>
                      <a:noFill/>
                    </a:lnT>
                    <a:lnB>
                      <a:noFill/>
                    </a:lnB>
                  </a:tcPr>
                </a:tc>
                <a:extLst>
                  <a:ext uri="{0D108BD9-81ED-4DB2-BD59-A6C34878D82A}">
                    <a16:rowId xmlns:a16="http://schemas.microsoft.com/office/drawing/2014/main" val="688422693"/>
                  </a:ext>
                </a:extLst>
              </a:tr>
              <a:tr h="262490">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190480673"/>
                  </a:ext>
                </a:extLst>
              </a:tr>
              <a:tr h="262490">
                <a:tc>
                  <a:txBody>
                    <a:bodyPr/>
                    <a:lstStyle/>
                    <a:p>
                      <a:pPr algn="l" fontAlgn="b"/>
                      <a:r>
                        <a:rPr lang="en-US" sz="1600" b="0" i="0" u="none" strike="noStrike">
                          <a:solidFill>
                            <a:srgbClr val="000000"/>
                          </a:solidFill>
                          <a:effectLst/>
                          <a:latin typeface="Calibri" panose="020F0502020204030204" pitchFamily="34" charset="0"/>
                        </a:rPr>
                        <a:t>% months of positive returns</a:t>
                      </a:r>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86%</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72%</a:t>
                      </a:r>
                    </a:p>
                  </a:txBody>
                  <a:tcPr marL="9525" marR="9525" marT="9525" marB="0" anchor="b">
                    <a:lnL>
                      <a:noFill/>
                    </a:lnL>
                    <a:lnR>
                      <a:noFill/>
                    </a:lnR>
                    <a:lnT>
                      <a:noFill/>
                    </a:lnT>
                    <a:lnB>
                      <a:noFill/>
                    </a:lnB>
                  </a:tcPr>
                </a:tc>
                <a:extLst>
                  <a:ext uri="{0D108BD9-81ED-4DB2-BD59-A6C34878D82A}">
                    <a16:rowId xmlns:a16="http://schemas.microsoft.com/office/drawing/2014/main" val="990317631"/>
                  </a:ext>
                </a:extLst>
              </a:tr>
              <a:tr h="262490">
                <a:tc>
                  <a:txBody>
                    <a:bodyPr/>
                    <a:lstStyle/>
                    <a:p>
                      <a:pPr algn="l" fontAlgn="b"/>
                      <a:r>
                        <a:rPr lang="en-US" sz="1600" b="0" i="0" u="none" strike="noStrike">
                          <a:solidFill>
                            <a:srgbClr val="000000"/>
                          </a:solidFill>
                          <a:effectLst/>
                          <a:latin typeface="Calibri" panose="020F0502020204030204" pitchFamily="34" charset="0"/>
                        </a:rPr>
                        <a:t>max # of months of consecutive loss</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2 (twice)</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5 (once)</a:t>
                      </a:r>
                    </a:p>
                  </a:txBody>
                  <a:tcPr marL="9525" marR="9525" marT="9525" marB="0" anchor="b">
                    <a:lnL>
                      <a:noFill/>
                    </a:lnL>
                    <a:lnR>
                      <a:noFill/>
                    </a:lnR>
                    <a:lnT>
                      <a:noFill/>
                    </a:lnT>
                    <a:lnB>
                      <a:noFill/>
                    </a:lnB>
                  </a:tcPr>
                </a:tc>
                <a:extLst>
                  <a:ext uri="{0D108BD9-81ED-4DB2-BD59-A6C34878D82A}">
                    <a16:rowId xmlns:a16="http://schemas.microsoft.com/office/drawing/2014/main" val="4208721890"/>
                  </a:ext>
                </a:extLst>
              </a:tr>
              <a:tr h="262490">
                <a:tc>
                  <a:txBody>
                    <a:bodyPr/>
                    <a:lstStyle/>
                    <a:p>
                      <a:pPr algn="l" fontAlgn="b"/>
                      <a:r>
                        <a:rPr lang="en-US" sz="1600" b="0" i="0" u="none" strike="noStrike">
                          <a:solidFill>
                            <a:srgbClr val="000000"/>
                          </a:solidFill>
                          <a:effectLst/>
                          <a:latin typeface="Calibri" panose="020F0502020204030204" pitchFamily="34" charset="0"/>
                        </a:rPr>
                        <a:t>Monthly standard deviation</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0.8%</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2.4%</a:t>
                      </a:r>
                    </a:p>
                  </a:txBody>
                  <a:tcPr marL="9525" marR="9525" marT="9525" marB="0" anchor="b">
                    <a:lnL>
                      <a:noFill/>
                    </a:lnL>
                    <a:lnR>
                      <a:noFill/>
                    </a:lnR>
                    <a:lnT>
                      <a:noFill/>
                    </a:lnT>
                    <a:lnB>
                      <a:noFill/>
                    </a:lnB>
                  </a:tcPr>
                </a:tc>
                <a:extLst>
                  <a:ext uri="{0D108BD9-81ED-4DB2-BD59-A6C34878D82A}">
                    <a16:rowId xmlns:a16="http://schemas.microsoft.com/office/drawing/2014/main" val="2581575743"/>
                  </a:ext>
                </a:extLst>
              </a:tr>
              <a:tr h="262490">
                <a:tc>
                  <a:txBody>
                    <a:bodyPr/>
                    <a:lstStyle/>
                    <a:p>
                      <a:pPr algn="l" fontAlgn="b"/>
                      <a:r>
                        <a:rPr lang="en-US" sz="1600" b="0" i="0" u="none" strike="noStrike">
                          <a:solidFill>
                            <a:srgbClr val="000000"/>
                          </a:solidFill>
                          <a:effectLst/>
                          <a:latin typeface="Calibri" panose="020F0502020204030204" pitchFamily="34" charset="0"/>
                        </a:rPr>
                        <a:t>Min annual return with 99% probability</a:t>
                      </a:r>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3.7%</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-8.5%</a:t>
                      </a:r>
                    </a:p>
                  </a:txBody>
                  <a:tcPr marL="9525" marR="9525" marT="9525" marB="0" anchor="b">
                    <a:lnL>
                      <a:noFill/>
                    </a:lnL>
                    <a:lnR>
                      <a:noFill/>
                    </a:lnR>
                    <a:lnT>
                      <a:noFill/>
                    </a:lnT>
                    <a:lnB>
                      <a:noFill/>
                    </a:lnB>
                  </a:tcPr>
                </a:tc>
                <a:extLst>
                  <a:ext uri="{0D108BD9-81ED-4DB2-BD59-A6C34878D82A}">
                    <a16:rowId xmlns:a16="http://schemas.microsoft.com/office/drawing/2014/main" val="116037157"/>
                  </a:ext>
                </a:extLst>
              </a:tr>
              <a:tr h="262490">
                <a:tc>
                  <a:txBody>
                    <a:bodyPr/>
                    <a:lstStyle/>
                    <a:p>
                      <a:pPr algn="l" fontAlgn="b"/>
                      <a:r>
                        <a:rPr lang="en-US" sz="1600" b="0" i="0" u="none" strike="noStrike">
                          <a:solidFill>
                            <a:srgbClr val="000000"/>
                          </a:solidFill>
                          <a:effectLst/>
                          <a:latin typeface="Calibri" panose="020F0502020204030204" pitchFamily="34" charset="0"/>
                        </a:rPr>
                        <a:t>% years outperformed 60/40 benchmark</a:t>
                      </a:r>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60%</a:t>
                      </a:r>
                    </a:p>
                  </a:txBody>
                  <a:tcPr marL="9525" marR="9525" marT="9525" marB="0" anchor="b">
                    <a:lnL>
                      <a:noFill/>
                    </a:lnL>
                    <a:lnR>
                      <a:noFill/>
                    </a:lnR>
                    <a:lnT>
                      <a:noFill/>
                    </a:lnT>
                    <a:lnB>
                      <a:noFill/>
                    </a:lnB>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151882870"/>
                  </a:ext>
                </a:extLst>
              </a:tr>
              <a:tr h="367989">
                <a:tc>
                  <a:txBody>
                    <a:bodyPr/>
                    <a:lstStyle/>
                    <a:p>
                      <a:pPr algn="l" fontAlgn="b"/>
                      <a:r>
                        <a:rPr lang="en-US" sz="1600" b="0" i="0" u="none" strike="noStrike">
                          <a:solidFill>
                            <a:srgbClr val="000000"/>
                          </a:solidFill>
                          <a:effectLst/>
                          <a:latin typeface="Calibri" panose="020F0502020204030204" pitchFamily="34" charset="0"/>
                        </a:rPr>
                        <a:t>% months outperformed 60/40 benchmark</a:t>
                      </a:r>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65%</a:t>
                      </a:r>
                    </a:p>
                  </a:txBody>
                  <a:tcPr marL="9525" marR="9525" marT="9525" marB="0" anchor="b">
                    <a:lnL>
                      <a:noFill/>
                    </a:lnL>
                    <a:lnR>
                      <a:noFill/>
                    </a:lnR>
                    <a:lnT>
                      <a:noFill/>
                    </a:lnT>
                    <a:lnB>
                      <a:noFill/>
                    </a:lnB>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709179194"/>
                  </a:ext>
                </a:extLst>
              </a:tr>
              <a:tr h="262490">
                <a:tc>
                  <a:txBody>
                    <a:bodyPr/>
                    <a:lstStyle/>
                    <a:p>
                      <a:pPr algn="l" fontAlgn="b"/>
                      <a:r>
                        <a:rPr lang="en-US" sz="1600" b="0" i="0" u="none" strike="noStrike">
                          <a:solidFill>
                            <a:srgbClr val="000000"/>
                          </a:solidFill>
                          <a:effectLst/>
                          <a:latin typeface="Calibri" panose="020F0502020204030204" pitchFamily="34" charset="0"/>
                        </a:rPr>
                        <a:t>R Square against benchmark</a:t>
                      </a:r>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8%</a:t>
                      </a:r>
                    </a:p>
                  </a:txBody>
                  <a:tcPr marL="9525" marR="9525" marT="9525" marB="0" anchor="b">
                    <a:lnL>
                      <a:noFill/>
                    </a:lnL>
                    <a:lnR>
                      <a:noFill/>
                    </a:lnR>
                    <a:lnT>
                      <a:noFill/>
                    </a:lnT>
                    <a:lnB>
                      <a:noFill/>
                    </a:lnB>
                  </a:tcPr>
                </a:tc>
                <a:tc>
                  <a:txBody>
                    <a:bodyPr/>
                    <a:lstStyle/>
                    <a:p>
                      <a:pPr algn="l" fontAlgn="b"/>
                      <a:r>
                        <a:rPr lang="en-US" sz="1600" b="0" i="0" u="none" strike="noStrike" dirty="0">
                          <a:solidFill>
                            <a:srgbClr val="000000"/>
                          </a:solidFill>
                          <a:effectLst/>
                          <a:latin typeface="Calibri" panose="020F0502020204030204" pitchFamily="34" charset="0"/>
                        </a:rPr>
                        <a:t>           100%</a:t>
                      </a:r>
                    </a:p>
                  </a:txBody>
                  <a:tcPr marL="9525" marR="9525" marT="9525" marB="0" anchor="b">
                    <a:lnL>
                      <a:noFill/>
                    </a:lnL>
                    <a:lnR>
                      <a:noFill/>
                    </a:lnR>
                    <a:lnT>
                      <a:noFill/>
                    </a:lnT>
                    <a:lnB>
                      <a:noFill/>
                    </a:lnB>
                  </a:tcPr>
                </a:tc>
                <a:extLst>
                  <a:ext uri="{0D108BD9-81ED-4DB2-BD59-A6C34878D82A}">
                    <a16:rowId xmlns:a16="http://schemas.microsoft.com/office/drawing/2014/main" val="1714272796"/>
                  </a:ext>
                </a:extLst>
              </a:tr>
              <a:tr h="262490">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071787774"/>
                  </a:ext>
                </a:extLst>
              </a:tr>
              <a:tr h="280580">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608184920"/>
                  </a:ext>
                </a:extLst>
              </a:tr>
              <a:tr h="262490">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309383821"/>
                  </a:ext>
                </a:extLst>
              </a:tr>
            </a:tbl>
          </a:graphicData>
        </a:graphic>
      </p:graphicFrame>
      <p:sp>
        <p:nvSpPr>
          <p:cNvPr id="5" name="TextBox 4">
            <a:extLst>
              <a:ext uri="{FF2B5EF4-FFF2-40B4-BE49-F238E27FC236}">
                <a16:creationId xmlns:a16="http://schemas.microsoft.com/office/drawing/2014/main" id="{46C55309-BF85-41ED-914F-205CB20FCD3E}"/>
              </a:ext>
            </a:extLst>
          </p:cNvPr>
          <p:cNvSpPr txBox="1"/>
          <p:nvPr/>
        </p:nvSpPr>
        <p:spPr>
          <a:xfrm>
            <a:off x="506437" y="6077243"/>
            <a:ext cx="8637563" cy="276999"/>
          </a:xfrm>
          <a:prstGeom prst="rect">
            <a:avLst/>
          </a:prstGeom>
          <a:noFill/>
        </p:spPr>
        <p:txBody>
          <a:bodyPr wrap="square" rtlCol="0">
            <a:spAutoFit/>
          </a:bodyPr>
          <a:lstStyle/>
          <a:p>
            <a:r>
              <a:rPr lang="en-US" sz="1200" dirty="0">
                <a:solidFill>
                  <a:schemeClr val="bg1">
                    <a:lumMod val="50000"/>
                  </a:schemeClr>
                </a:solidFill>
              </a:rPr>
              <a:t>Benchmark = 45% </a:t>
            </a:r>
            <a:r>
              <a:rPr lang="en-US" sz="1200" dirty="0" err="1">
                <a:solidFill>
                  <a:schemeClr val="bg1">
                    <a:lumMod val="50000"/>
                  </a:schemeClr>
                </a:solidFill>
              </a:rPr>
              <a:t>xxxxxxxx</a:t>
            </a:r>
            <a:r>
              <a:rPr lang="en-US" sz="1200" dirty="0">
                <a:solidFill>
                  <a:schemeClr val="bg1">
                    <a:lumMod val="50000"/>
                  </a:schemeClr>
                </a:solidFill>
              </a:rPr>
              <a:t>, 15% </a:t>
            </a:r>
            <a:r>
              <a:rPr lang="en-US" sz="1200" dirty="0" err="1">
                <a:solidFill>
                  <a:schemeClr val="bg1">
                    <a:lumMod val="50000"/>
                  </a:schemeClr>
                </a:solidFill>
              </a:rPr>
              <a:t>yyyyyyyyy</a:t>
            </a:r>
            <a:r>
              <a:rPr lang="en-US" sz="1200" dirty="0">
                <a:solidFill>
                  <a:schemeClr val="bg1">
                    <a:lumMod val="50000"/>
                  </a:schemeClr>
                </a:solidFill>
              </a:rPr>
              <a:t>, 40% </a:t>
            </a:r>
            <a:r>
              <a:rPr lang="en-US" sz="1200" dirty="0" err="1">
                <a:solidFill>
                  <a:schemeClr val="bg1">
                    <a:lumMod val="50000"/>
                  </a:schemeClr>
                </a:solidFill>
              </a:rPr>
              <a:t>zzzzzzzzz</a:t>
            </a:r>
            <a:endParaRPr lang="en-US" sz="1200" dirty="0">
              <a:solidFill>
                <a:schemeClr val="bg1">
                  <a:lumMod val="50000"/>
                </a:schemeClr>
              </a:solidFill>
            </a:endParaRPr>
          </a:p>
        </p:txBody>
      </p:sp>
    </p:spTree>
    <p:extLst>
      <p:ext uri="{BB962C8B-B14F-4D97-AF65-F5344CB8AC3E}">
        <p14:creationId xmlns:p14="http://schemas.microsoft.com/office/powerpoint/2010/main" val="386867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4FFC-F351-41E6-9C7D-404FF94084DF}"/>
              </a:ext>
            </a:extLst>
          </p:cNvPr>
          <p:cNvSpPr>
            <a:spLocks noGrp="1"/>
          </p:cNvSpPr>
          <p:nvPr>
            <p:ph type="title"/>
          </p:nvPr>
        </p:nvSpPr>
        <p:spPr/>
        <p:txBody>
          <a:bodyPr>
            <a:normAutofit fontScale="90000"/>
          </a:bodyPr>
          <a:lstStyle/>
          <a:p>
            <a:r>
              <a:rPr lang="en-US" dirty="0"/>
              <a:t>ABC, XYZ vs Benchmark* – monthly volatility</a:t>
            </a:r>
          </a:p>
        </p:txBody>
      </p:sp>
      <p:graphicFrame>
        <p:nvGraphicFramePr>
          <p:cNvPr id="5" name="Chart 4">
            <a:extLst>
              <a:ext uri="{FF2B5EF4-FFF2-40B4-BE49-F238E27FC236}">
                <a16:creationId xmlns:a16="http://schemas.microsoft.com/office/drawing/2014/main" id="{2287B902-C6A6-4BE2-ACA9-C4226704EE39}"/>
              </a:ext>
            </a:extLst>
          </p:cNvPr>
          <p:cNvGraphicFramePr>
            <a:graphicFrameLocks/>
          </p:cNvGraphicFramePr>
          <p:nvPr>
            <p:extLst>
              <p:ext uri="{D42A27DB-BD31-4B8C-83A1-F6EECF244321}">
                <p14:modId xmlns:p14="http://schemas.microsoft.com/office/powerpoint/2010/main" val="4031428202"/>
              </p:ext>
            </p:extLst>
          </p:nvPr>
        </p:nvGraphicFramePr>
        <p:xfrm>
          <a:off x="1036320" y="944880"/>
          <a:ext cx="7284720" cy="515112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81B960AE-BE2B-4332-918C-EF4F0C4255CE}"/>
              </a:ext>
            </a:extLst>
          </p:cNvPr>
          <p:cNvSpPr txBox="1"/>
          <p:nvPr/>
        </p:nvSpPr>
        <p:spPr>
          <a:xfrm>
            <a:off x="506437" y="6077243"/>
            <a:ext cx="8637563" cy="276999"/>
          </a:xfrm>
          <a:prstGeom prst="rect">
            <a:avLst/>
          </a:prstGeom>
          <a:noFill/>
        </p:spPr>
        <p:txBody>
          <a:bodyPr wrap="square" rtlCol="0">
            <a:spAutoFit/>
          </a:bodyPr>
          <a:lstStyle/>
          <a:p>
            <a:r>
              <a:rPr lang="en-US" sz="1200" dirty="0">
                <a:solidFill>
                  <a:schemeClr val="bg1">
                    <a:lumMod val="50000"/>
                  </a:schemeClr>
                </a:solidFill>
              </a:rPr>
              <a:t>Benchmark = 45% </a:t>
            </a:r>
            <a:r>
              <a:rPr lang="en-US" sz="1200" dirty="0" err="1">
                <a:solidFill>
                  <a:schemeClr val="bg1">
                    <a:lumMod val="50000"/>
                  </a:schemeClr>
                </a:solidFill>
              </a:rPr>
              <a:t>xxxxxxxx</a:t>
            </a:r>
            <a:r>
              <a:rPr lang="en-US" sz="1200" dirty="0">
                <a:solidFill>
                  <a:schemeClr val="bg1">
                    <a:lumMod val="50000"/>
                  </a:schemeClr>
                </a:solidFill>
              </a:rPr>
              <a:t>, 15% </a:t>
            </a:r>
            <a:r>
              <a:rPr lang="en-US" sz="1200" dirty="0" err="1">
                <a:solidFill>
                  <a:schemeClr val="bg1">
                    <a:lumMod val="50000"/>
                  </a:schemeClr>
                </a:solidFill>
              </a:rPr>
              <a:t>yyyyyyyyy</a:t>
            </a:r>
            <a:r>
              <a:rPr lang="en-US" sz="1200" dirty="0">
                <a:solidFill>
                  <a:schemeClr val="bg1">
                    <a:lumMod val="50000"/>
                  </a:schemeClr>
                </a:solidFill>
              </a:rPr>
              <a:t>, 40% </a:t>
            </a:r>
            <a:r>
              <a:rPr lang="en-US" sz="1200" dirty="0" err="1">
                <a:solidFill>
                  <a:schemeClr val="bg1">
                    <a:lumMod val="50000"/>
                  </a:schemeClr>
                </a:solidFill>
              </a:rPr>
              <a:t>zzzzzzzzz</a:t>
            </a:r>
            <a:endParaRPr lang="en-US" sz="1200" dirty="0">
              <a:solidFill>
                <a:schemeClr val="bg1">
                  <a:lumMod val="50000"/>
                </a:schemeClr>
              </a:solidFill>
            </a:endParaRPr>
          </a:p>
        </p:txBody>
      </p:sp>
    </p:spTree>
    <p:extLst>
      <p:ext uri="{BB962C8B-B14F-4D97-AF65-F5344CB8AC3E}">
        <p14:creationId xmlns:p14="http://schemas.microsoft.com/office/powerpoint/2010/main" val="416566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4FFC-F351-41E6-9C7D-404FF94084DF}"/>
              </a:ext>
            </a:extLst>
          </p:cNvPr>
          <p:cNvSpPr>
            <a:spLocks noGrp="1"/>
          </p:cNvSpPr>
          <p:nvPr>
            <p:ph type="title"/>
          </p:nvPr>
        </p:nvSpPr>
        <p:spPr/>
        <p:txBody>
          <a:bodyPr>
            <a:normAutofit fontScale="90000"/>
          </a:bodyPr>
          <a:lstStyle/>
          <a:p>
            <a:r>
              <a:rPr lang="en-US" dirty="0"/>
              <a:t>ABC, XYZ – Return distribution</a:t>
            </a:r>
          </a:p>
        </p:txBody>
      </p:sp>
      <mc:AlternateContent xmlns:mc="http://schemas.openxmlformats.org/markup-compatibility/2006" xmlns:cx1="http://schemas.microsoft.com/office/drawing/2015/9/8/chartex">
        <mc:Choice Requires="cx1">
          <p:graphicFrame>
            <p:nvGraphicFramePr>
              <p:cNvPr id="6" name="Chart 5">
                <a:extLst>
                  <a:ext uri="{FF2B5EF4-FFF2-40B4-BE49-F238E27FC236}">
                    <a16:creationId xmlns:a16="http://schemas.microsoft.com/office/drawing/2014/main" id="{FEF1AE91-6EE2-41D2-B4FA-CEA94F6BB23D}"/>
                  </a:ext>
                </a:extLst>
              </p:cNvPr>
              <p:cNvGraphicFramePr/>
              <p:nvPr>
                <p:extLst>
                  <p:ext uri="{D42A27DB-BD31-4B8C-83A1-F6EECF244321}">
                    <p14:modId xmlns:p14="http://schemas.microsoft.com/office/powerpoint/2010/main" val="3854287539"/>
                  </p:ext>
                </p:extLst>
              </p:nvPr>
            </p:nvGraphicFramePr>
            <p:xfrm>
              <a:off x="628650" y="1227407"/>
              <a:ext cx="7886700" cy="4849836"/>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6" name="Chart 5">
                <a:extLst>
                  <a:ext uri="{FF2B5EF4-FFF2-40B4-BE49-F238E27FC236}">
                    <a16:creationId xmlns:a16="http://schemas.microsoft.com/office/drawing/2014/main" id="{FEF1AE91-6EE2-41D2-B4FA-CEA94F6BB23D}"/>
                  </a:ext>
                </a:extLst>
              </p:cNvPr>
              <p:cNvPicPr>
                <a:picLocks noGrp="1" noRot="1" noChangeAspect="1" noMove="1" noResize="1" noEditPoints="1" noAdjustHandles="1" noChangeArrowheads="1" noChangeShapeType="1"/>
              </p:cNvPicPr>
              <p:nvPr/>
            </p:nvPicPr>
            <p:blipFill>
              <a:blip r:embed="rId3"/>
              <a:stretch>
                <a:fillRect/>
              </a:stretch>
            </p:blipFill>
            <p:spPr>
              <a:xfrm>
                <a:off x="628650" y="1227407"/>
                <a:ext cx="7886700" cy="4849836"/>
              </a:xfrm>
              <a:prstGeom prst="rect">
                <a:avLst/>
              </a:prstGeom>
            </p:spPr>
          </p:pic>
        </mc:Fallback>
      </mc:AlternateContent>
    </p:spTree>
    <p:extLst>
      <p:ext uri="{BB962C8B-B14F-4D97-AF65-F5344CB8AC3E}">
        <p14:creationId xmlns:p14="http://schemas.microsoft.com/office/powerpoint/2010/main" val="3108686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4FFC-F351-41E6-9C7D-404FF94084DF}"/>
              </a:ext>
            </a:extLst>
          </p:cNvPr>
          <p:cNvSpPr>
            <a:spLocks noGrp="1"/>
          </p:cNvSpPr>
          <p:nvPr>
            <p:ph type="title"/>
          </p:nvPr>
        </p:nvSpPr>
        <p:spPr/>
        <p:txBody>
          <a:bodyPr>
            <a:normAutofit fontScale="90000"/>
          </a:bodyPr>
          <a:lstStyle/>
          <a:p>
            <a:r>
              <a:rPr lang="en-US" dirty="0"/>
              <a:t>Benchmark* – Return distribution</a:t>
            </a:r>
          </a:p>
        </p:txBody>
      </p:sp>
      <mc:AlternateContent xmlns:mc="http://schemas.openxmlformats.org/markup-compatibility/2006" xmlns:cx1="http://schemas.microsoft.com/office/drawing/2015/9/8/chartex">
        <mc:Choice Requires="cx1">
          <p:graphicFrame>
            <p:nvGraphicFramePr>
              <p:cNvPr id="4" name="Chart 3">
                <a:extLst>
                  <a:ext uri="{FF2B5EF4-FFF2-40B4-BE49-F238E27FC236}">
                    <a16:creationId xmlns:a16="http://schemas.microsoft.com/office/drawing/2014/main" id="{A3D1987C-F944-46D2-AC43-3261CDCC3C28}"/>
                  </a:ext>
                </a:extLst>
              </p:cNvPr>
              <p:cNvGraphicFramePr/>
              <p:nvPr>
                <p:extLst>
                  <p:ext uri="{D42A27DB-BD31-4B8C-83A1-F6EECF244321}">
                    <p14:modId xmlns:p14="http://schemas.microsoft.com/office/powerpoint/2010/main" val="387200835"/>
                  </p:ext>
                </p:extLst>
              </p:nvPr>
            </p:nvGraphicFramePr>
            <p:xfrm>
              <a:off x="337625" y="826265"/>
              <a:ext cx="8609427" cy="4983692"/>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4" name="Chart 3">
                <a:extLst>
                  <a:ext uri="{FF2B5EF4-FFF2-40B4-BE49-F238E27FC236}">
                    <a16:creationId xmlns:a16="http://schemas.microsoft.com/office/drawing/2014/main" id="{A3D1987C-F944-46D2-AC43-3261CDCC3C28}"/>
                  </a:ext>
                </a:extLst>
              </p:cNvPr>
              <p:cNvPicPr>
                <a:picLocks noGrp="1" noRot="1" noChangeAspect="1" noMove="1" noResize="1" noEditPoints="1" noAdjustHandles="1" noChangeArrowheads="1" noChangeShapeType="1"/>
              </p:cNvPicPr>
              <p:nvPr/>
            </p:nvPicPr>
            <p:blipFill>
              <a:blip r:embed="rId3"/>
              <a:stretch>
                <a:fillRect/>
              </a:stretch>
            </p:blipFill>
            <p:spPr>
              <a:xfrm>
                <a:off x="337625" y="826265"/>
                <a:ext cx="8609427" cy="4983692"/>
              </a:xfrm>
              <a:prstGeom prst="rect">
                <a:avLst/>
              </a:prstGeom>
            </p:spPr>
          </p:pic>
        </mc:Fallback>
      </mc:AlternateContent>
      <p:sp>
        <p:nvSpPr>
          <p:cNvPr id="5" name="TextBox 4">
            <a:extLst>
              <a:ext uri="{FF2B5EF4-FFF2-40B4-BE49-F238E27FC236}">
                <a16:creationId xmlns:a16="http://schemas.microsoft.com/office/drawing/2014/main" id="{16861B70-9F9A-43E7-A1B9-8207D1CE5F95}"/>
              </a:ext>
            </a:extLst>
          </p:cNvPr>
          <p:cNvSpPr txBox="1"/>
          <p:nvPr/>
        </p:nvSpPr>
        <p:spPr>
          <a:xfrm>
            <a:off x="506437" y="6077243"/>
            <a:ext cx="8637563" cy="276999"/>
          </a:xfrm>
          <a:prstGeom prst="rect">
            <a:avLst/>
          </a:prstGeom>
          <a:noFill/>
        </p:spPr>
        <p:txBody>
          <a:bodyPr wrap="square" rtlCol="0">
            <a:spAutoFit/>
          </a:bodyPr>
          <a:lstStyle/>
          <a:p>
            <a:r>
              <a:rPr lang="en-US" sz="1200" dirty="0">
                <a:solidFill>
                  <a:schemeClr val="bg1">
                    <a:lumMod val="50000"/>
                  </a:schemeClr>
                </a:solidFill>
              </a:rPr>
              <a:t>Benchmark = 45% </a:t>
            </a:r>
            <a:r>
              <a:rPr lang="en-US" sz="1200" dirty="0" err="1">
                <a:solidFill>
                  <a:schemeClr val="bg1">
                    <a:lumMod val="50000"/>
                  </a:schemeClr>
                </a:solidFill>
              </a:rPr>
              <a:t>xxxxxxxx</a:t>
            </a:r>
            <a:r>
              <a:rPr lang="en-US" sz="1200" dirty="0">
                <a:solidFill>
                  <a:schemeClr val="bg1">
                    <a:lumMod val="50000"/>
                  </a:schemeClr>
                </a:solidFill>
              </a:rPr>
              <a:t>, 15% </a:t>
            </a:r>
            <a:r>
              <a:rPr lang="en-US" sz="1200" dirty="0" err="1">
                <a:solidFill>
                  <a:schemeClr val="bg1">
                    <a:lumMod val="50000"/>
                  </a:schemeClr>
                </a:solidFill>
              </a:rPr>
              <a:t>yyyyyyyyy</a:t>
            </a:r>
            <a:r>
              <a:rPr lang="en-US" sz="1200" dirty="0">
                <a:solidFill>
                  <a:schemeClr val="bg1">
                    <a:lumMod val="50000"/>
                  </a:schemeClr>
                </a:solidFill>
              </a:rPr>
              <a:t>, 40% </a:t>
            </a:r>
            <a:r>
              <a:rPr lang="en-US" sz="1200" dirty="0" err="1">
                <a:solidFill>
                  <a:schemeClr val="bg1">
                    <a:lumMod val="50000"/>
                  </a:schemeClr>
                </a:solidFill>
              </a:rPr>
              <a:t>zzzzzzzzz</a:t>
            </a:r>
            <a:endParaRPr lang="en-US" sz="1200" dirty="0">
              <a:solidFill>
                <a:schemeClr val="bg1">
                  <a:lumMod val="50000"/>
                </a:schemeClr>
              </a:solidFill>
            </a:endParaRPr>
          </a:p>
        </p:txBody>
      </p:sp>
    </p:spTree>
    <p:extLst>
      <p:ext uri="{BB962C8B-B14F-4D97-AF65-F5344CB8AC3E}">
        <p14:creationId xmlns:p14="http://schemas.microsoft.com/office/powerpoint/2010/main" val="835112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4FFC-F351-41E6-9C7D-404FF94084DF}"/>
              </a:ext>
            </a:extLst>
          </p:cNvPr>
          <p:cNvSpPr>
            <a:spLocks noGrp="1"/>
          </p:cNvSpPr>
          <p:nvPr>
            <p:ph type="title"/>
          </p:nvPr>
        </p:nvSpPr>
        <p:spPr>
          <a:xfrm>
            <a:off x="628650" y="406695"/>
            <a:ext cx="7886700" cy="461139"/>
          </a:xfrm>
        </p:spPr>
        <p:txBody>
          <a:bodyPr>
            <a:normAutofit fontScale="90000"/>
          </a:bodyPr>
          <a:lstStyle/>
          <a:p>
            <a:r>
              <a:rPr lang="en-US" dirty="0"/>
              <a:t>Disclaimer</a:t>
            </a:r>
          </a:p>
        </p:txBody>
      </p:sp>
      <p:sp>
        <p:nvSpPr>
          <p:cNvPr id="8" name="TextBox 7">
            <a:extLst>
              <a:ext uri="{FF2B5EF4-FFF2-40B4-BE49-F238E27FC236}">
                <a16:creationId xmlns:a16="http://schemas.microsoft.com/office/drawing/2014/main" id="{8CCBBB5D-4E5A-498B-A3F5-44CB91B76105}"/>
              </a:ext>
            </a:extLst>
          </p:cNvPr>
          <p:cNvSpPr txBox="1"/>
          <p:nvPr/>
        </p:nvSpPr>
        <p:spPr>
          <a:xfrm>
            <a:off x="628649" y="992856"/>
            <a:ext cx="8008913" cy="2060949"/>
          </a:xfrm>
          <a:prstGeom prst="rect">
            <a:avLst/>
          </a:prstGeom>
          <a:noFill/>
        </p:spPr>
        <p:txBody>
          <a:bodyPr wrap="square">
            <a:spAutoFit/>
          </a:bodyPr>
          <a:lstStyle/>
          <a:p>
            <a:pPr marL="0" marR="0" algn="just">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Disclaimer: this document is a general communication being provided for informational purposes only. It is educational in nature and not designed to be as advice or a recommendation for any specific investment product, strategy, plan feature or other purpose in any jurisdiction. Any examples used are generic, hypothetical and for illustration purposes only. This material does not contain sufficient information to support an investment decision and it should not be relied upon by you in evaluating the merits of investing in any securities or products. In addition, users should make an independent assessment of the legal, regulatory, tax, credit, and accounting implications and determine, together with their own professional advisers, if any investment mentioned herein is believed to be suitable to their personal goals. Investors should ensure that they obtain all available relevant information before making any investment. Any forecasts, figures, opinions or investment techniques and strategies set out are for information purposes only, based on certain assumptions and current market conditions and are subject to change without prior notice. All information presented herein is considered to be accurate at the time of production, but no warranty of accuracy is given and no liability in respect of any error or omission is accepted. It should be noted that investment involves risks, the value of investments and the income from them may fluctuate in accordance with market conditions and taxation agreements and investors may not get back the full amount invested. Both past performance and yields are not reliable indicators of current and future results.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425059"/>
      </p:ext>
    </p:extLst>
  </p:cSld>
  <p:clrMapOvr>
    <a:masterClrMapping/>
  </p:clrMapOvr>
</p:sld>
</file>

<file path=ppt/theme/theme1.xml><?xml version="1.0" encoding="utf-8"?>
<a:theme xmlns:a="http://schemas.openxmlformats.org/drawingml/2006/main" name="Office Theme">
  <a:themeElements>
    <a:clrScheme name="Custom 3">
      <a:dk1>
        <a:srgbClr val="000000"/>
      </a:dk1>
      <a:lt1>
        <a:srgbClr val="FFFFFF"/>
      </a:lt1>
      <a:dk2>
        <a:srgbClr val="525352"/>
      </a:dk2>
      <a:lt2>
        <a:srgbClr val="A6A7A6"/>
      </a:lt2>
      <a:accent1>
        <a:srgbClr val="00CC99"/>
      </a:accent1>
      <a:accent2>
        <a:srgbClr val="3333CC"/>
      </a:accent2>
      <a:accent3>
        <a:srgbClr val="000000"/>
      </a:accent3>
      <a:accent4>
        <a:srgbClr val="AADFC8"/>
      </a:accent4>
      <a:accent5>
        <a:srgbClr val="2D2EB9"/>
      </a:accent5>
      <a:accent6>
        <a:srgbClr val="336600"/>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2074</TotalTime>
  <Words>701</Words>
  <Application>Microsoft Office PowerPoint</Application>
  <PresentationFormat>On-screen Show (4:3)</PresentationFormat>
  <Paragraphs>134</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Independent financial advisory services tailored to your goals</vt:lpstr>
      <vt:lpstr>ABC, XYZ – Growth of $1,000 vs Benchmark*</vt:lpstr>
      <vt:lpstr>ABC, XYZ – Annual Returns vs Benchmark*</vt:lpstr>
      <vt:lpstr>ABC, XYZ – Risk / Return vs Benchmark*</vt:lpstr>
      <vt:lpstr>ABC, XYZ – analytical data vs Benchmark*</vt:lpstr>
      <vt:lpstr>ABC, XYZ vs Benchmark* – monthly volatility</vt:lpstr>
      <vt:lpstr>ABC, XYZ – Return distribution</vt:lpstr>
      <vt:lpstr>Benchmark* – Return distribution</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Alchemy Dry Cut Lounge Simple IRA</dc:title>
  <dc:creator>Andrei Voicu</dc:creator>
  <cp:lastModifiedBy>Andrei Voicu</cp:lastModifiedBy>
  <cp:revision>55</cp:revision>
  <dcterms:created xsi:type="dcterms:W3CDTF">2021-01-12T16:37:42Z</dcterms:created>
  <dcterms:modified xsi:type="dcterms:W3CDTF">2021-04-28T20:44:17Z</dcterms:modified>
</cp:coreProperties>
</file>