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4" r:id="rId4"/>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A7E82B-7828-1B49-A5F8-C4E28F5C43F5}"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41DF94-86BD-3A44-A5C4-9BF4D869FA20}" type="slidenum">
              <a:rPr lang="en-US" smtClean="0"/>
              <a:t>‹#›</a:t>
            </a:fld>
            <a:endParaRPr lang="en-US"/>
          </a:p>
        </p:txBody>
      </p:sp>
    </p:spTree>
    <p:extLst>
      <p:ext uri="{BB962C8B-B14F-4D97-AF65-F5344CB8AC3E}">
        <p14:creationId xmlns:p14="http://schemas.microsoft.com/office/powerpoint/2010/main" val="3788674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A7E82B-7828-1B49-A5F8-C4E28F5C43F5}"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41DF94-86BD-3A44-A5C4-9BF4D869FA20}" type="slidenum">
              <a:rPr lang="en-US" smtClean="0"/>
              <a:t>‹#›</a:t>
            </a:fld>
            <a:endParaRPr lang="en-US"/>
          </a:p>
        </p:txBody>
      </p:sp>
    </p:spTree>
    <p:extLst>
      <p:ext uri="{BB962C8B-B14F-4D97-AF65-F5344CB8AC3E}">
        <p14:creationId xmlns:p14="http://schemas.microsoft.com/office/powerpoint/2010/main" val="4207790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A7E82B-7828-1B49-A5F8-C4E28F5C43F5}"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41DF94-86BD-3A44-A5C4-9BF4D869FA20}" type="slidenum">
              <a:rPr lang="en-US" smtClean="0"/>
              <a:t>‹#›</a:t>
            </a:fld>
            <a:endParaRPr lang="en-US"/>
          </a:p>
        </p:txBody>
      </p:sp>
    </p:spTree>
    <p:extLst>
      <p:ext uri="{BB962C8B-B14F-4D97-AF65-F5344CB8AC3E}">
        <p14:creationId xmlns:p14="http://schemas.microsoft.com/office/powerpoint/2010/main" val="1339501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A7E82B-7828-1B49-A5F8-C4E28F5C43F5}"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41DF94-86BD-3A44-A5C4-9BF4D869FA20}" type="slidenum">
              <a:rPr lang="en-US" smtClean="0"/>
              <a:t>‹#›</a:t>
            </a:fld>
            <a:endParaRPr lang="en-US"/>
          </a:p>
        </p:txBody>
      </p:sp>
    </p:spTree>
    <p:extLst>
      <p:ext uri="{BB962C8B-B14F-4D97-AF65-F5344CB8AC3E}">
        <p14:creationId xmlns:p14="http://schemas.microsoft.com/office/powerpoint/2010/main" val="2937094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A7E82B-7828-1B49-A5F8-C4E28F5C43F5}"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41DF94-86BD-3A44-A5C4-9BF4D869FA20}" type="slidenum">
              <a:rPr lang="en-US" smtClean="0"/>
              <a:t>‹#›</a:t>
            </a:fld>
            <a:endParaRPr lang="en-US"/>
          </a:p>
        </p:txBody>
      </p:sp>
    </p:spTree>
    <p:extLst>
      <p:ext uri="{BB962C8B-B14F-4D97-AF65-F5344CB8AC3E}">
        <p14:creationId xmlns:p14="http://schemas.microsoft.com/office/powerpoint/2010/main" val="1445074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A7E82B-7828-1B49-A5F8-C4E28F5C43F5}" type="datetimeFigureOut">
              <a:rPr lang="en-US" smtClean="0"/>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41DF94-86BD-3A44-A5C4-9BF4D869FA20}" type="slidenum">
              <a:rPr lang="en-US" smtClean="0"/>
              <a:t>‹#›</a:t>
            </a:fld>
            <a:endParaRPr lang="en-US"/>
          </a:p>
        </p:txBody>
      </p:sp>
    </p:spTree>
    <p:extLst>
      <p:ext uri="{BB962C8B-B14F-4D97-AF65-F5344CB8AC3E}">
        <p14:creationId xmlns:p14="http://schemas.microsoft.com/office/powerpoint/2010/main" val="2212725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A7E82B-7828-1B49-A5F8-C4E28F5C43F5}" type="datetimeFigureOut">
              <a:rPr lang="en-US" smtClean="0"/>
              <a:t>5/26/2020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41DF94-86BD-3A44-A5C4-9BF4D869FA20}" type="slidenum">
              <a:rPr lang="en-US" smtClean="0"/>
              <a:t>‹#›</a:t>
            </a:fld>
            <a:endParaRPr lang="en-US"/>
          </a:p>
        </p:txBody>
      </p:sp>
    </p:spTree>
    <p:extLst>
      <p:ext uri="{BB962C8B-B14F-4D97-AF65-F5344CB8AC3E}">
        <p14:creationId xmlns:p14="http://schemas.microsoft.com/office/powerpoint/2010/main" val="3501798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A7E82B-7828-1B49-A5F8-C4E28F5C43F5}" type="datetimeFigureOut">
              <a:rPr lang="en-US" smtClean="0"/>
              <a:t>5/26/2020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41DF94-86BD-3A44-A5C4-9BF4D869FA20}" type="slidenum">
              <a:rPr lang="en-US" smtClean="0"/>
              <a:t>‹#›</a:t>
            </a:fld>
            <a:endParaRPr lang="en-US"/>
          </a:p>
        </p:txBody>
      </p:sp>
    </p:spTree>
    <p:extLst>
      <p:ext uri="{BB962C8B-B14F-4D97-AF65-F5344CB8AC3E}">
        <p14:creationId xmlns:p14="http://schemas.microsoft.com/office/powerpoint/2010/main" val="1729479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A7E82B-7828-1B49-A5F8-C4E28F5C43F5}" type="datetimeFigureOut">
              <a:rPr lang="en-US" smtClean="0"/>
              <a:t>5/26/2020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41DF94-86BD-3A44-A5C4-9BF4D869FA20}" type="slidenum">
              <a:rPr lang="en-US" smtClean="0"/>
              <a:t>‹#›</a:t>
            </a:fld>
            <a:endParaRPr lang="en-US"/>
          </a:p>
        </p:txBody>
      </p:sp>
    </p:spTree>
    <p:extLst>
      <p:ext uri="{BB962C8B-B14F-4D97-AF65-F5344CB8AC3E}">
        <p14:creationId xmlns:p14="http://schemas.microsoft.com/office/powerpoint/2010/main" val="3738410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A7E82B-7828-1B49-A5F8-C4E28F5C43F5}" type="datetimeFigureOut">
              <a:rPr lang="en-US" smtClean="0"/>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41DF94-86BD-3A44-A5C4-9BF4D869FA20}" type="slidenum">
              <a:rPr lang="en-US" smtClean="0"/>
              <a:t>‹#›</a:t>
            </a:fld>
            <a:endParaRPr lang="en-US"/>
          </a:p>
        </p:txBody>
      </p:sp>
    </p:spTree>
    <p:extLst>
      <p:ext uri="{BB962C8B-B14F-4D97-AF65-F5344CB8AC3E}">
        <p14:creationId xmlns:p14="http://schemas.microsoft.com/office/powerpoint/2010/main" val="593568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A7E82B-7828-1B49-A5F8-C4E28F5C43F5}" type="datetimeFigureOut">
              <a:rPr lang="en-US" smtClean="0"/>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41DF94-86BD-3A44-A5C4-9BF4D869FA20}" type="slidenum">
              <a:rPr lang="en-US" smtClean="0"/>
              <a:t>‹#›</a:t>
            </a:fld>
            <a:endParaRPr lang="en-US"/>
          </a:p>
        </p:txBody>
      </p:sp>
    </p:spTree>
    <p:extLst>
      <p:ext uri="{BB962C8B-B14F-4D97-AF65-F5344CB8AC3E}">
        <p14:creationId xmlns:p14="http://schemas.microsoft.com/office/powerpoint/2010/main" val="1789146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A7E82B-7828-1B49-A5F8-C4E28F5C43F5}" type="datetimeFigureOut">
              <a:rPr lang="en-US" smtClean="0"/>
              <a:t>5/26/2020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41DF94-86BD-3A44-A5C4-9BF4D869FA20}" type="slidenum">
              <a:rPr lang="en-US" smtClean="0"/>
              <a:t>‹#›</a:t>
            </a:fld>
            <a:endParaRPr lang="en-US"/>
          </a:p>
        </p:txBody>
      </p:sp>
    </p:spTree>
    <p:extLst>
      <p:ext uri="{BB962C8B-B14F-4D97-AF65-F5344CB8AC3E}">
        <p14:creationId xmlns:p14="http://schemas.microsoft.com/office/powerpoint/2010/main" val="3115711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02988" y="241001"/>
            <a:ext cx="2111264" cy="369332"/>
          </a:xfrm>
          <a:prstGeom prst="rect">
            <a:avLst/>
          </a:prstGeom>
          <a:noFill/>
        </p:spPr>
        <p:txBody>
          <a:bodyPr wrap="square" rtlCol="0">
            <a:spAutoFit/>
          </a:bodyPr>
          <a:lstStyle/>
          <a:p>
            <a:r>
              <a:rPr lang="en-US" dirty="0" smtClean="0"/>
              <a:t>Arrhythmias</a:t>
            </a:r>
            <a:endParaRPr lang="en-US" dirty="0"/>
          </a:p>
        </p:txBody>
      </p:sp>
      <p:sp>
        <p:nvSpPr>
          <p:cNvPr id="5" name="TextBox 4"/>
          <p:cNvSpPr txBox="1"/>
          <p:nvPr/>
        </p:nvSpPr>
        <p:spPr>
          <a:xfrm>
            <a:off x="956667" y="935935"/>
            <a:ext cx="2705057" cy="1754327"/>
          </a:xfrm>
          <a:prstGeom prst="rect">
            <a:avLst/>
          </a:prstGeom>
          <a:noFill/>
        </p:spPr>
        <p:txBody>
          <a:bodyPr wrap="square" rtlCol="0">
            <a:spAutoFit/>
          </a:bodyPr>
          <a:lstStyle/>
          <a:p>
            <a:r>
              <a:rPr lang="en-US" u="sng" dirty="0" smtClean="0"/>
              <a:t>About Arrhythmias</a:t>
            </a:r>
            <a:r>
              <a:rPr lang="en-US" dirty="0" smtClean="0"/>
              <a:t>:</a:t>
            </a:r>
          </a:p>
          <a:p>
            <a:r>
              <a:rPr lang="en-US" dirty="0" smtClean="0"/>
              <a:t>Arrhythmias are disorders of the electrical system of the heart.  A common arrhythmia is </a:t>
            </a:r>
            <a:r>
              <a:rPr lang="en-US" u="sng" dirty="0" smtClean="0"/>
              <a:t>atrial fibrillation</a:t>
            </a:r>
            <a:r>
              <a:rPr lang="en-US" dirty="0" smtClean="0"/>
              <a:t>. </a:t>
            </a:r>
            <a:endParaRPr lang="en-US" dirty="0"/>
          </a:p>
        </p:txBody>
      </p:sp>
      <p:sp>
        <p:nvSpPr>
          <p:cNvPr id="6" name="Rectangle 5"/>
          <p:cNvSpPr/>
          <p:nvPr/>
        </p:nvSpPr>
        <p:spPr>
          <a:xfrm>
            <a:off x="4783333" y="890756"/>
            <a:ext cx="3166896" cy="128664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395862" y="4593423"/>
            <a:ext cx="3595747" cy="1477328"/>
          </a:xfrm>
          <a:prstGeom prst="rect">
            <a:avLst/>
          </a:prstGeom>
          <a:noFill/>
        </p:spPr>
        <p:txBody>
          <a:bodyPr wrap="square" rtlCol="0">
            <a:spAutoFit/>
          </a:bodyPr>
          <a:lstStyle/>
          <a:p>
            <a:r>
              <a:rPr lang="en-US" u="sng" dirty="0" smtClean="0"/>
              <a:t>What to watch for: </a:t>
            </a:r>
          </a:p>
          <a:p>
            <a:r>
              <a:rPr lang="en-US" dirty="0" smtClean="0"/>
              <a:t>Flutters or skipping sensation</a:t>
            </a:r>
          </a:p>
          <a:p>
            <a:r>
              <a:rPr lang="en-US" dirty="0" smtClean="0"/>
              <a:t>Racing heart beat</a:t>
            </a:r>
          </a:p>
          <a:p>
            <a:r>
              <a:rPr lang="en-US" dirty="0" smtClean="0"/>
              <a:t>Lightheaded spells or passing out</a:t>
            </a:r>
          </a:p>
          <a:p>
            <a:r>
              <a:rPr lang="en-US" dirty="0" smtClean="0"/>
              <a:t>Trouble breathing  </a:t>
            </a:r>
            <a:endParaRPr lang="en-US" dirty="0"/>
          </a:p>
        </p:txBody>
      </p:sp>
      <p:sp>
        <p:nvSpPr>
          <p:cNvPr id="8" name="Rectangle 7"/>
          <p:cNvSpPr/>
          <p:nvPr/>
        </p:nvSpPr>
        <p:spPr>
          <a:xfrm>
            <a:off x="395862" y="3293914"/>
            <a:ext cx="2771034" cy="113455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3843160" y="4593423"/>
            <a:ext cx="2787528" cy="1200329"/>
          </a:xfrm>
          <a:prstGeom prst="rect">
            <a:avLst/>
          </a:prstGeom>
          <a:noFill/>
        </p:spPr>
        <p:txBody>
          <a:bodyPr wrap="square" rtlCol="0">
            <a:spAutoFit/>
          </a:bodyPr>
          <a:lstStyle/>
          <a:p>
            <a:r>
              <a:rPr lang="en-US" u="sng" dirty="0" smtClean="0"/>
              <a:t>How to Diagnose</a:t>
            </a:r>
            <a:r>
              <a:rPr lang="en-US" dirty="0" smtClean="0"/>
              <a:t>:</a:t>
            </a:r>
          </a:p>
          <a:p>
            <a:r>
              <a:rPr lang="en-US" i="1" dirty="0" smtClean="0"/>
              <a:t>EKG</a:t>
            </a:r>
          </a:p>
          <a:p>
            <a:r>
              <a:rPr lang="en-US" i="1" dirty="0" smtClean="0"/>
              <a:t>Heart monitor</a:t>
            </a:r>
          </a:p>
          <a:p>
            <a:r>
              <a:rPr lang="en-US" i="1" dirty="0" smtClean="0"/>
              <a:t>EP study</a:t>
            </a:r>
            <a:endParaRPr lang="en-US" i="1" dirty="0"/>
          </a:p>
        </p:txBody>
      </p:sp>
      <p:sp>
        <p:nvSpPr>
          <p:cNvPr id="10" name="Rectangle 9"/>
          <p:cNvSpPr/>
          <p:nvPr/>
        </p:nvSpPr>
        <p:spPr>
          <a:xfrm>
            <a:off x="3843160" y="3293914"/>
            <a:ext cx="2028793" cy="113455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6416263" y="3293914"/>
            <a:ext cx="2325690" cy="113455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6416263" y="4626110"/>
            <a:ext cx="2111264" cy="1477328"/>
          </a:xfrm>
          <a:prstGeom prst="rect">
            <a:avLst/>
          </a:prstGeom>
          <a:noFill/>
        </p:spPr>
        <p:txBody>
          <a:bodyPr wrap="square" rtlCol="0">
            <a:spAutoFit/>
          </a:bodyPr>
          <a:lstStyle/>
          <a:p>
            <a:r>
              <a:rPr lang="en-US" u="sng" dirty="0" smtClean="0"/>
              <a:t>How to treat</a:t>
            </a:r>
            <a:r>
              <a:rPr lang="en-US" dirty="0" smtClean="0"/>
              <a:t>:</a:t>
            </a:r>
          </a:p>
          <a:p>
            <a:r>
              <a:rPr lang="en-US" dirty="0" smtClean="0"/>
              <a:t>Medications</a:t>
            </a:r>
          </a:p>
          <a:p>
            <a:r>
              <a:rPr lang="en-US" dirty="0" smtClean="0"/>
              <a:t>Lifestyle change</a:t>
            </a:r>
          </a:p>
          <a:p>
            <a:r>
              <a:rPr lang="en-US" i="1" dirty="0" smtClean="0"/>
              <a:t>Ablation</a:t>
            </a:r>
          </a:p>
          <a:p>
            <a:r>
              <a:rPr lang="en-US" i="1" dirty="0" smtClean="0"/>
              <a:t>Devices </a:t>
            </a:r>
            <a:endParaRPr lang="en-US" i="1" dirty="0"/>
          </a:p>
        </p:txBody>
      </p:sp>
      <p:sp>
        <p:nvSpPr>
          <p:cNvPr id="13" name="TextBox 12"/>
          <p:cNvSpPr txBox="1"/>
          <p:nvPr/>
        </p:nvSpPr>
        <p:spPr>
          <a:xfrm>
            <a:off x="3346359" y="6075211"/>
            <a:ext cx="2172170" cy="646331"/>
          </a:xfrm>
          <a:prstGeom prst="rect">
            <a:avLst/>
          </a:prstGeom>
          <a:noFill/>
          <a:ln>
            <a:solidFill>
              <a:srgbClr val="000000"/>
            </a:solidFill>
          </a:ln>
        </p:spPr>
        <p:txBody>
          <a:bodyPr wrap="square" rtlCol="0">
            <a:spAutoFit/>
          </a:bodyPr>
          <a:lstStyle/>
          <a:p>
            <a:r>
              <a:rPr lang="en-US" i="1" dirty="0" smtClean="0"/>
              <a:t>Learn More about Arrhythmia </a:t>
            </a:r>
            <a:endParaRPr lang="en-US" i="1" dirty="0"/>
          </a:p>
        </p:txBody>
      </p:sp>
    </p:spTree>
    <p:extLst>
      <p:ext uri="{BB962C8B-B14F-4D97-AF65-F5344CB8AC3E}">
        <p14:creationId xmlns:p14="http://schemas.microsoft.com/office/powerpoint/2010/main" val="796119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More about Arrhythmia</a:t>
            </a:r>
            <a:endParaRPr lang="en-US" dirty="0"/>
          </a:p>
        </p:txBody>
      </p:sp>
      <p:sp>
        <p:nvSpPr>
          <p:cNvPr id="5" name="TextBox 4"/>
          <p:cNvSpPr txBox="1"/>
          <p:nvPr/>
        </p:nvSpPr>
        <p:spPr>
          <a:xfrm>
            <a:off x="818740" y="1270077"/>
            <a:ext cx="6800564" cy="3970318"/>
          </a:xfrm>
          <a:prstGeom prst="rect">
            <a:avLst/>
          </a:prstGeom>
          <a:noFill/>
        </p:spPr>
        <p:txBody>
          <a:bodyPr wrap="square" rtlCol="0">
            <a:spAutoFit/>
          </a:bodyPr>
          <a:lstStyle/>
          <a:p>
            <a:r>
              <a:rPr lang="en-US" dirty="0" smtClean="0"/>
              <a:t>Arrhythmia refers to an abnormality of the electrical system of the heart.  This may result in the heart beating too fast or too slow or irregularly.   If the heart is not beating correctly, then the heart may not pump as strong as it should.   This can cause symptoms.  </a:t>
            </a:r>
          </a:p>
          <a:p>
            <a:endParaRPr lang="en-US" dirty="0" smtClean="0"/>
          </a:p>
          <a:p>
            <a:endParaRPr lang="en-US" dirty="0"/>
          </a:p>
          <a:p>
            <a:endParaRPr lang="en-US" dirty="0" smtClean="0"/>
          </a:p>
          <a:p>
            <a:r>
              <a:rPr lang="en-US" u="sng" dirty="0" smtClean="0"/>
              <a:t>Symptoms include things such as</a:t>
            </a:r>
            <a:r>
              <a:rPr lang="en-US" dirty="0" smtClean="0"/>
              <a:t>:</a:t>
            </a:r>
            <a:br>
              <a:rPr lang="en-US" dirty="0" smtClean="0"/>
            </a:br>
            <a:r>
              <a:rPr lang="en-US" dirty="0" smtClean="0"/>
              <a:t>Skips or flutters in the chest.</a:t>
            </a:r>
          </a:p>
          <a:p>
            <a:r>
              <a:rPr lang="en-US" dirty="0" smtClean="0"/>
              <a:t>Racing heart beat</a:t>
            </a:r>
          </a:p>
          <a:p>
            <a:r>
              <a:rPr lang="en-US" dirty="0" smtClean="0"/>
              <a:t>Lightheaded spells </a:t>
            </a:r>
          </a:p>
          <a:p>
            <a:r>
              <a:rPr lang="en-US" dirty="0" smtClean="0"/>
              <a:t>Passing out spells</a:t>
            </a:r>
          </a:p>
          <a:p>
            <a:r>
              <a:rPr lang="en-US" dirty="0" smtClean="0"/>
              <a:t>Trouble breathing </a:t>
            </a:r>
          </a:p>
          <a:p>
            <a:endParaRPr lang="en-US" dirty="0"/>
          </a:p>
        </p:txBody>
      </p:sp>
      <p:sp>
        <p:nvSpPr>
          <p:cNvPr id="6" name="Rectangle 5"/>
          <p:cNvSpPr/>
          <p:nvPr/>
        </p:nvSpPr>
        <p:spPr>
          <a:xfrm>
            <a:off x="5229917" y="3141770"/>
            <a:ext cx="3041038" cy="209862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3581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0508" y="1520751"/>
            <a:ext cx="4895737" cy="4247317"/>
          </a:xfrm>
          <a:prstGeom prst="rect">
            <a:avLst/>
          </a:prstGeom>
          <a:noFill/>
        </p:spPr>
        <p:txBody>
          <a:bodyPr wrap="square" rtlCol="0">
            <a:spAutoFit/>
          </a:bodyPr>
          <a:lstStyle/>
          <a:p>
            <a:r>
              <a:rPr lang="en-US" u="sng" dirty="0" smtClean="0"/>
              <a:t>Types of arrhythmia inclu</a:t>
            </a:r>
            <a:r>
              <a:rPr lang="en-US" dirty="0" smtClean="0"/>
              <a:t>de:</a:t>
            </a:r>
          </a:p>
          <a:p>
            <a:r>
              <a:rPr lang="en-US" i="1" dirty="0" smtClean="0"/>
              <a:t>Atrial fibrillation</a:t>
            </a:r>
            <a:r>
              <a:rPr lang="en-US" dirty="0" smtClean="0"/>
              <a:t>:  Top half of the heart is beating irregularly </a:t>
            </a:r>
          </a:p>
          <a:p>
            <a:r>
              <a:rPr lang="en-US" i="1" dirty="0" err="1" smtClean="0"/>
              <a:t>Bradycardia</a:t>
            </a:r>
            <a:r>
              <a:rPr lang="en-US" dirty="0" smtClean="0"/>
              <a:t>: heart beat is too slow </a:t>
            </a:r>
          </a:p>
          <a:p>
            <a:r>
              <a:rPr lang="en-US" dirty="0" smtClean="0"/>
              <a:t>Conduction disorders: Problems with the electrical cells in the heart</a:t>
            </a:r>
          </a:p>
          <a:p>
            <a:r>
              <a:rPr lang="en-US" i="1" dirty="0" smtClean="0"/>
              <a:t>Premature contractions </a:t>
            </a:r>
            <a:r>
              <a:rPr lang="en-US" dirty="0" smtClean="0"/>
              <a:t>: Early extra heart beats </a:t>
            </a:r>
          </a:p>
          <a:p>
            <a:r>
              <a:rPr lang="en-US" i="1" dirty="0" smtClean="0"/>
              <a:t>Tachycardia</a:t>
            </a:r>
            <a:r>
              <a:rPr lang="en-US" dirty="0" smtClean="0"/>
              <a:t>: abnormally fast heart rate</a:t>
            </a:r>
          </a:p>
          <a:p>
            <a:r>
              <a:rPr lang="en-US" i="1" dirty="0" smtClean="0"/>
              <a:t>Supra Ventricular Tachycardia (SVT)</a:t>
            </a:r>
            <a:r>
              <a:rPr lang="en-US" dirty="0" smtClean="0"/>
              <a:t>: Fast abnormal heart beat from the upper heart chambers.</a:t>
            </a:r>
          </a:p>
          <a:p>
            <a:r>
              <a:rPr lang="en-US" i="1" dirty="0" smtClean="0"/>
              <a:t>Ventricular Tachycardia</a:t>
            </a:r>
            <a:r>
              <a:rPr lang="en-US" dirty="0" smtClean="0"/>
              <a:t>:  Fast abnormal heart beat from the lower heart chambers </a:t>
            </a:r>
          </a:p>
          <a:p>
            <a:r>
              <a:rPr lang="en-US" i="1" dirty="0" smtClean="0"/>
              <a:t>Genetic disorders</a:t>
            </a:r>
            <a:r>
              <a:rPr lang="en-US" dirty="0" smtClean="0"/>
              <a:t>: Inherited abnormalities in the electrical system that can run in families. </a:t>
            </a:r>
          </a:p>
        </p:txBody>
      </p:sp>
      <p:sp>
        <p:nvSpPr>
          <p:cNvPr id="5" name="Rectangle 4"/>
          <p:cNvSpPr/>
          <p:nvPr/>
        </p:nvSpPr>
        <p:spPr>
          <a:xfrm>
            <a:off x="5781314" y="1520751"/>
            <a:ext cx="3074456" cy="449540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14573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1143" y="785443"/>
            <a:ext cx="5263335" cy="5078314"/>
          </a:xfrm>
          <a:prstGeom prst="rect">
            <a:avLst/>
          </a:prstGeom>
          <a:noFill/>
        </p:spPr>
        <p:txBody>
          <a:bodyPr wrap="square" rtlCol="0">
            <a:spAutoFit/>
          </a:bodyPr>
          <a:lstStyle/>
          <a:p>
            <a:r>
              <a:rPr lang="en-US" u="sng" dirty="0" smtClean="0"/>
              <a:t>How to diagnose arrhythmias</a:t>
            </a:r>
            <a:r>
              <a:rPr lang="en-US" dirty="0" smtClean="0"/>
              <a:t>:</a:t>
            </a:r>
          </a:p>
          <a:p>
            <a:r>
              <a:rPr lang="en-US" i="1" dirty="0" smtClean="0"/>
              <a:t>EKG</a:t>
            </a:r>
            <a:r>
              <a:rPr lang="en-US" dirty="0" smtClean="0"/>
              <a:t>:  shows the hearts rhythm and electrical pattern at one moment in time</a:t>
            </a:r>
          </a:p>
          <a:p>
            <a:r>
              <a:rPr lang="en-US" i="1" dirty="0" err="1" smtClean="0"/>
              <a:t>Holter</a:t>
            </a:r>
            <a:r>
              <a:rPr lang="en-US" i="1" dirty="0" smtClean="0"/>
              <a:t> monitor</a:t>
            </a:r>
            <a:r>
              <a:rPr lang="en-US" dirty="0" smtClean="0"/>
              <a:t>: Wear a monitor that records all your heart’s electrical activity for 1 to 3 days</a:t>
            </a:r>
          </a:p>
          <a:p>
            <a:r>
              <a:rPr lang="en-US" i="1" dirty="0" smtClean="0"/>
              <a:t>Event monitor</a:t>
            </a:r>
            <a:r>
              <a:rPr lang="en-US" dirty="0" smtClean="0"/>
              <a:t>: Wear a monitor for up to a month that records your heart’s activity when you push a button</a:t>
            </a:r>
          </a:p>
          <a:p>
            <a:r>
              <a:rPr lang="en-US" i="1" dirty="0" smtClean="0"/>
              <a:t>MCOT</a:t>
            </a:r>
            <a:r>
              <a:rPr lang="en-US" dirty="0" smtClean="0"/>
              <a:t>: Wear a monitor that records all your heart’s electrical activity for a month</a:t>
            </a:r>
          </a:p>
          <a:p>
            <a:r>
              <a:rPr lang="en-US" i="1" dirty="0" smtClean="0"/>
              <a:t>Confirm</a:t>
            </a:r>
            <a:r>
              <a:rPr lang="en-US" dirty="0" smtClean="0"/>
              <a:t>: Small implant under the skin that can record all the heart’s electrical activity for a few years. </a:t>
            </a:r>
          </a:p>
          <a:p>
            <a:r>
              <a:rPr lang="en-US" i="1" dirty="0" smtClean="0"/>
              <a:t>Tilt Table</a:t>
            </a:r>
            <a:r>
              <a:rPr lang="en-US" dirty="0" smtClean="0"/>
              <a:t>:  Test where blood pressure and heart rate are recorded as you are slowly raised on a table from flat to nearly upright. </a:t>
            </a:r>
          </a:p>
          <a:p>
            <a:r>
              <a:rPr lang="en-US" u="sng" dirty="0" smtClean="0"/>
              <a:t>EP study</a:t>
            </a:r>
            <a:r>
              <a:rPr lang="en-US" dirty="0" smtClean="0"/>
              <a:t>:  Procedure where an electrical specialist places specialized catheters (small tubes</a:t>
            </a:r>
            <a:r>
              <a:rPr lang="en-US" dirty="0"/>
              <a:t> </a:t>
            </a:r>
            <a:r>
              <a:rPr lang="en-US" dirty="0" smtClean="0"/>
              <a:t>the size of coffee straws) into the heart to analyze the heart’s electrical system. </a:t>
            </a:r>
            <a:endParaRPr lang="en-US" dirty="0"/>
          </a:p>
        </p:txBody>
      </p:sp>
      <p:sp>
        <p:nvSpPr>
          <p:cNvPr id="5" name="Rectangle 4"/>
          <p:cNvSpPr/>
          <p:nvPr/>
        </p:nvSpPr>
        <p:spPr>
          <a:xfrm>
            <a:off x="6199039" y="785443"/>
            <a:ext cx="2472932" cy="519729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3191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Treatments</a:t>
            </a:r>
            <a:endParaRPr lang="en-US" dirty="0"/>
          </a:p>
        </p:txBody>
      </p:sp>
      <p:sp>
        <p:nvSpPr>
          <p:cNvPr id="4" name="TextBox 3"/>
          <p:cNvSpPr txBox="1"/>
          <p:nvPr/>
        </p:nvSpPr>
        <p:spPr>
          <a:xfrm>
            <a:off x="457200" y="1671154"/>
            <a:ext cx="4611684" cy="2862323"/>
          </a:xfrm>
          <a:prstGeom prst="rect">
            <a:avLst/>
          </a:prstGeom>
          <a:noFill/>
          <a:ln>
            <a:solidFill>
              <a:srgbClr val="000000"/>
            </a:solidFill>
          </a:ln>
        </p:spPr>
        <p:txBody>
          <a:bodyPr wrap="square" rtlCol="0">
            <a:spAutoFit/>
          </a:bodyPr>
          <a:lstStyle/>
          <a:p>
            <a:r>
              <a:rPr lang="en-US" u="sng" dirty="0" smtClean="0"/>
              <a:t>Life style changes</a:t>
            </a:r>
            <a:r>
              <a:rPr lang="en-US" dirty="0" smtClean="0"/>
              <a:t>:</a:t>
            </a:r>
            <a:br>
              <a:rPr lang="en-US" dirty="0" smtClean="0"/>
            </a:br>
            <a:r>
              <a:rPr lang="en-US" dirty="0" smtClean="0"/>
              <a:t>Work on ideal weight</a:t>
            </a:r>
          </a:p>
          <a:p>
            <a:r>
              <a:rPr lang="en-US" dirty="0" smtClean="0"/>
              <a:t>Control blood pressure</a:t>
            </a:r>
          </a:p>
          <a:p>
            <a:r>
              <a:rPr lang="en-US" dirty="0" smtClean="0"/>
              <a:t>Avoid stimulants (Coffee, tea, caffeinated beverages, chocolate, over the counter stimulants such as </a:t>
            </a:r>
            <a:r>
              <a:rPr lang="en-US" dirty="0" err="1" smtClean="0"/>
              <a:t>pseudophed</a:t>
            </a:r>
            <a:r>
              <a:rPr lang="en-US" dirty="0" smtClean="0"/>
              <a:t>) </a:t>
            </a:r>
          </a:p>
          <a:p>
            <a:r>
              <a:rPr lang="en-US" dirty="0" smtClean="0"/>
              <a:t>Limit alcohol consumption </a:t>
            </a:r>
          </a:p>
          <a:p>
            <a:r>
              <a:rPr lang="en-US" dirty="0" smtClean="0"/>
              <a:t>Exercise</a:t>
            </a:r>
          </a:p>
          <a:p>
            <a:r>
              <a:rPr lang="en-US" dirty="0" smtClean="0"/>
              <a:t>Treat sleep apnea if present </a:t>
            </a:r>
          </a:p>
          <a:p>
            <a:endParaRPr lang="en-US" dirty="0"/>
          </a:p>
        </p:txBody>
      </p:sp>
      <p:sp>
        <p:nvSpPr>
          <p:cNvPr id="5" name="Rectangle 4"/>
          <p:cNvSpPr/>
          <p:nvPr/>
        </p:nvSpPr>
        <p:spPr>
          <a:xfrm>
            <a:off x="5630933" y="1671154"/>
            <a:ext cx="3055867" cy="300807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48443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0762" y="1654443"/>
            <a:ext cx="4879028" cy="3416320"/>
          </a:xfrm>
          <a:prstGeom prst="rect">
            <a:avLst/>
          </a:prstGeom>
          <a:noFill/>
          <a:ln>
            <a:solidFill>
              <a:srgbClr val="000000"/>
            </a:solidFill>
          </a:ln>
        </p:spPr>
        <p:txBody>
          <a:bodyPr wrap="square" rtlCol="0">
            <a:spAutoFit/>
          </a:bodyPr>
          <a:lstStyle/>
          <a:p>
            <a:r>
              <a:rPr lang="en-US" u="sng" dirty="0" smtClean="0"/>
              <a:t>Medications</a:t>
            </a:r>
            <a:r>
              <a:rPr lang="en-US" dirty="0" smtClean="0"/>
              <a:t>:</a:t>
            </a:r>
            <a:br>
              <a:rPr lang="en-US" dirty="0" smtClean="0"/>
            </a:br>
            <a:r>
              <a:rPr lang="en-US" dirty="0" smtClean="0"/>
              <a:t>Beta blockers: Are blood pressure medications that also slow the heart rate down. </a:t>
            </a:r>
          </a:p>
          <a:p>
            <a:r>
              <a:rPr lang="en-US" dirty="0" smtClean="0"/>
              <a:t>Calcium channel blockers: Are blood pressure medications that also slow the heart rate down</a:t>
            </a:r>
          </a:p>
          <a:p>
            <a:r>
              <a:rPr lang="en-US" dirty="0" smtClean="0"/>
              <a:t>Digoxin: Is a medication that can slow the heart rate</a:t>
            </a:r>
          </a:p>
          <a:p>
            <a:r>
              <a:rPr lang="en-US" dirty="0" smtClean="0"/>
              <a:t>Anti-Arrhythmic : Strong medications that work to calm the electrical system of the heart . </a:t>
            </a:r>
          </a:p>
          <a:p>
            <a:r>
              <a:rPr lang="en-US" dirty="0" smtClean="0"/>
              <a:t>Blood thinners: May be used with some arrhythmias such as atrial fibrillation to help reduce the risk for stroke.  </a:t>
            </a:r>
          </a:p>
        </p:txBody>
      </p:sp>
      <p:sp>
        <p:nvSpPr>
          <p:cNvPr id="5" name="Rectangle 4"/>
          <p:cNvSpPr/>
          <p:nvPr/>
        </p:nvSpPr>
        <p:spPr>
          <a:xfrm>
            <a:off x="5848150" y="1654443"/>
            <a:ext cx="3057747" cy="355955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75176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0889" y="1102962"/>
            <a:ext cx="3876488" cy="3416320"/>
          </a:xfrm>
          <a:prstGeom prst="rect">
            <a:avLst/>
          </a:prstGeom>
          <a:noFill/>
          <a:ln>
            <a:solidFill>
              <a:srgbClr val="000000"/>
            </a:solidFill>
          </a:ln>
        </p:spPr>
        <p:txBody>
          <a:bodyPr wrap="square" rtlCol="0">
            <a:spAutoFit/>
          </a:bodyPr>
          <a:lstStyle/>
          <a:p>
            <a:r>
              <a:rPr lang="en-US" u="sng" dirty="0" smtClean="0"/>
              <a:t>Procedures</a:t>
            </a:r>
            <a:r>
              <a:rPr lang="en-US" dirty="0" smtClean="0"/>
              <a:t>: </a:t>
            </a:r>
          </a:p>
          <a:p>
            <a:r>
              <a:rPr lang="en-US" i="1" dirty="0" err="1" smtClean="0"/>
              <a:t>Cardioversion</a:t>
            </a:r>
            <a:r>
              <a:rPr lang="en-US" dirty="0" smtClean="0"/>
              <a:t>: The patient is put to sleep and the electrical energy is applied to the body to reset the heart rhythm back to normal. </a:t>
            </a:r>
          </a:p>
          <a:p>
            <a:r>
              <a:rPr lang="en-US" i="1" dirty="0" smtClean="0"/>
              <a:t>Ablation</a:t>
            </a:r>
            <a:r>
              <a:rPr lang="en-US" dirty="0" smtClean="0"/>
              <a:t>:  Electrical specialist takes small tubes called catheters up to the heart to find the abnormal rhythm.  They then fix the abnormal rhythm by applying high energy to the problem spot which changes that area so that it not longer causes the problem.  </a:t>
            </a:r>
          </a:p>
        </p:txBody>
      </p:sp>
      <p:sp>
        <p:nvSpPr>
          <p:cNvPr id="5" name="Rectangle 4"/>
          <p:cNvSpPr/>
          <p:nvPr/>
        </p:nvSpPr>
        <p:spPr>
          <a:xfrm>
            <a:off x="5330171" y="1102962"/>
            <a:ext cx="3325091" cy="341632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21863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4181" y="551482"/>
            <a:ext cx="5062826" cy="5355313"/>
          </a:xfrm>
          <a:prstGeom prst="rect">
            <a:avLst/>
          </a:prstGeom>
          <a:noFill/>
          <a:ln>
            <a:solidFill>
              <a:srgbClr val="000000"/>
            </a:solidFill>
          </a:ln>
        </p:spPr>
        <p:txBody>
          <a:bodyPr wrap="square" rtlCol="0">
            <a:spAutoFit/>
          </a:bodyPr>
          <a:lstStyle/>
          <a:p>
            <a:r>
              <a:rPr lang="en-US" u="sng" dirty="0" smtClean="0"/>
              <a:t>Implantable Devices : </a:t>
            </a:r>
          </a:p>
          <a:p>
            <a:r>
              <a:rPr lang="en-US" i="1" dirty="0" smtClean="0"/>
              <a:t>Confirm </a:t>
            </a:r>
            <a:r>
              <a:rPr lang="en-US" i="1" dirty="0" err="1" smtClean="0"/>
              <a:t>Inplant</a:t>
            </a:r>
            <a:r>
              <a:rPr lang="en-US" dirty="0" smtClean="0"/>
              <a:t>:  Small monitor implanted under the skin to monitor the heart rhythm for several years.</a:t>
            </a:r>
          </a:p>
          <a:p>
            <a:r>
              <a:rPr lang="en-US" i="1" dirty="0" smtClean="0"/>
              <a:t>Pacemaker</a:t>
            </a:r>
            <a:r>
              <a:rPr lang="en-US" dirty="0" smtClean="0"/>
              <a:t>:  Insertion of a small computer under the skin with wires attached to the heart to prevent the heat from beating too slow.</a:t>
            </a:r>
          </a:p>
          <a:p>
            <a:r>
              <a:rPr lang="en-US" i="1" dirty="0" smtClean="0"/>
              <a:t>Defibrillator</a:t>
            </a:r>
            <a:r>
              <a:rPr lang="en-US" dirty="0" smtClean="0"/>
              <a:t>:  Insertion of a small computer under the skin with wires attached to the heart.  This computer watches all the heart beats and “shocks” the heart back to normal if a bad rhythm occurs. </a:t>
            </a:r>
          </a:p>
          <a:p>
            <a:r>
              <a:rPr lang="en-US" i="1" dirty="0" smtClean="0"/>
              <a:t>Cardiac Resynchronization Therapy (CRT)</a:t>
            </a:r>
            <a:r>
              <a:rPr lang="en-US" dirty="0" smtClean="0"/>
              <a:t>: A special type of pacemaker that paces both the left and right side of the heart which can make a weak heart stronger in some circumstances.  </a:t>
            </a:r>
          </a:p>
          <a:p>
            <a:r>
              <a:rPr lang="en-US" i="1" dirty="0" smtClean="0"/>
              <a:t>Watchman Device</a:t>
            </a:r>
            <a:r>
              <a:rPr lang="en-US" dirty="0" smtClean="0"/>
              <a:t>:  Place a plug like device in a part of the heart know as the left atrial appendage to help reduce the risk of stroke from atrial fibrillation.  </a:t>
            </a:r>
            <a:endParaRPr lang="en-US" dirty="0"/>
          </a:p>
          <a:p>
            <a:endParaRPr lang="en-US" dirty="0" smtClean="0"/>
          </a:p>
          <a:p>
            <a:endParaRPr lang="en-US" dirty="0"/>
          </a:p>
        </p:txBody>
      </p:sp>
      <p:sp>
        <p:nvSpPr>
          <p:cNvPr id="5" name="Rectangle 4"/>
          <p:cNvSpPr/>
          <p:nvPr/>
        </p:nvSpPr>
        <p:spPr>
          <a:xfrm>
            <a:off x="6031949" y="551482"/>
            <a:ext cx="2807112" cy="535531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03678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3556" y="802154"/>
            <a:ext cx="5764605" cy="923330"/>
          </a:xfrm>
          <a:prstGeom prst="rect">
            <a:avLst/>
          </a:prstGeom>
          <a:noFill/>
        </p:spPr>
        <p:txBody>
          <a:bodyPr wrap="square" rtlCol="0">
            <a:spAutoFit/>
          </a:bodyPr>
          <a:lstStyle/>
          <a:p>
            <a:r>
              <a:rPr lang="en-US" u="sng" dirty="0" smtClean="0"/>
              <a:t>Other sites</a:t>
            </a:r>
            <a:r>
              <a:rPr lang="en-US" dirty="0" smtClean="0"/>
              <a:t>:</a:t>
            </a:r>
            <a:br>
              <a:rPr lang="en-US" dirty="0" smtClean="0"/>
            </a:br>
            <a:r>
              <a:rPr lang="en-US" dirty="0" smtClean="0"/>
              <a:t>American Heart </a:t>
            </a:r>
          </a:p>
          <a:p>
            <a:r>
              <a:rPr lang="mr-IN" dirty="0" smtClean="0"/>
              <a:t>…</a:t>
            </a:r>
            <a:endParaRPr lang="en-US" dirty="0" smtClean="0"/>
          </a:p>
        </p:txBody>
      </p:sp>
    </p:spTree>
    <p:extLst>
      <p:ext uri="{BB962C8B-B14F-4D97-AF65-F5344CB8AC3E}">
        <p14:creationId xmlns:p14="http://schemas.microsoft.com/office/powerpoint/2010/main" val="40662386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278</TotalTime>
  <Words>734</Words>
  <Application>Microsoft Office PowerPoint</Application>
  <PresentationFormat>On-screen Show (4:3)</PresentationFormat>
  <Paragraphs>68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Mangal</vt:lpstr>
      <vt:lpstr>Office Theme</vt:lpstr>
      <vt:lpstr>PowerPoint Presentation</vt:lpstr>
      <vt:lpstr>More about Arrhythmia</vt:lpstr>
      <vt:lpstr>PowerPoint Presentation</vt:lpstr>
      <vt:lpstr>PowerPoint Presentation</vt:lpstr>
      <vt:lpstr>Treatments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Jason Call</dc:creator>
  <cp:lastModifiedBy>Smith, Susan A</cp:lastModifiedBy>
  <cp:revision>8</cp:revision>
  <dcterms:created xsi:type="dcterms:W3CDTF">2020-05-24T15:09:01Z</dcterms:created>
  <dcterms:modified xsi:type="dcterms:W3CDTF">2020-05-26T16:13:04Z</dcterms:modified>
</cp:coreProperties>
</file>