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9D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81C09F-E049-0000-C5EF-C522283EF156}" v="16" dt="2021-04-21T19:28:24.234"/>
    <p1510:client id="{76726AC4-7D29-4E93-8A96-47D0C669C0EE}" v="341" dt="2021-04-21T19:09:47.910"/>
    <p1510:client id="{B0D12DBF-6F60-4604-B86A-69FB72E1BCE4}" vWet="2" dt="2021-04-21T19:01:08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02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57D9C-5F56-4B0C-8326-491083593680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B65C-99B6-4199-8033-22D99F773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42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57D9C-5F56-4B0C-8326-491083593680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B65C-99B6-4199-8033-22D99F773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9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57D9C-5F56-4B0C-8326-491083593680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B65C-99B6-4199-8033-22D99F773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86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57D9C-5F56-4B0C-8326-491083593680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B65C-99B6-4199-8033-22D99F773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26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57D9C-5F56-4B0C-8326-491083593680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B65C-99B6-4199-8033-22D99F773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507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57D9C-5F56-4B0C-8326-491083593680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B65C-99B6-4199-8033-22D99F773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24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57D9C-5F56-4B0C-8326-491083593680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B65C-99B6-4199-8033-22D99F773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498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57D9C-5F56-4B0C-8326-491083593680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B65C-99B6-4199-8033-22D99F773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05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57D9C-5F56-4B0C-8326-491083593680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B65C-99B6-4199-8033-22D99F773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27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57D9C-5F56-4B0C-8326-491083593680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B65C-99B6-4199-8033-22D99F773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46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57D9C-5F56-4B0C-8326-491083593680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B65C-99B6-4199-8033-22D99F773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09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57D9C-5F56-4B0C-8326-491083593680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AB65C-99B6-4199-8033-22D99F773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71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aper Icon, PNG, 512x512px, Paper, Brand, Computer Font, Logo, Object  Download Free">
            <a:extLst>
              <a:ext uri="{FF2B5EF4-FFF2-40B4-BE49-F238E27FC236}">
                <a16:creationId xmlns:a16="http://schemas.microsoft.com/office/drawing/2014/main" id="{02CCD2D5-513E-4E8D-95DE-D262E934C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13" y="2069999"/>
            <a:ext cx="1019735" cy="63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BC055D-D722-4B11-9031-5CD0654C33CF}"/>
              </a:ext>
            </a:extLst>
          </p:cNvPr>
          <p:cNvSpPr txBox="1"/>
          <p:nvPr/>
        </p:nvSpPr>
        <p:spPr>
          <a:xfrm>
            <a:off x="1427560" y="1171057"/>
            <a:ext cx="4444905" cy="4039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2000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20C513-5787-4B6C-893F-5C71F79D1225}"/>
              </a:ext>
            </a:extLst>
          </p:cNvPr>
          <p:cNvSpPr txBox="1"/>
          <p:nvPr/>
        </p:nvSpPr>
        <p:spPr>
          <a:xfrm>
            <a:off x="554623" y="2700973"/>
            <a:ext cx="1536283" cy="715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>
                <a:solidFill>
                  <a:srgbClr val="FF0000"/>
                </a:solidFill>
              </a:rPr>
              <a:t>Need graphic representing handwritten entry of data on a paper form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C22F4D-1BED-486B-8703-95C852D78E85}"/>
              </a:ext>
            </a:extLst>
          </p:cNvPr>
          <p:cNvSpPr txBox="1"/>
          <p:nvPr/>
        </p:nvSpPr>
        <p:spPr>
          <a:xfrm>
            <a:off x="4874305" y="2944471"/>
            <a:ext cx="1536283" cy="559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>
                <a:solidFill>
                  <a:srgbClr val="FF0000"/>
                </a:solidFill>
              </a:rPr>
              <a:t>Dashboard with charts and graphics on where data goes.  </a:t>
            </a:r>
          </a:p>
        </p:txBody>
      </p:sp>
      <p:pic>
        <p:nvPicPr>
          <p:cNvPr id="1032" name="Picture 8" descr="Digital Dashboard - Driving Business Decisions | Bold BI">
            <a:extLst>
              <a:ext uri="{FF2B5EF4-FFF2-40B4-BE49-F238E27FC236}">
                <a16:creationId xmlns:a16="http://schemas.microsoft.com/office/drawing/2014/main" id="{84CD3D07-D0BD-4759-AE7D-1C45325C6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268" y="2227804"/>
            <a:ext cx="1271212" cy="66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4D97360-56AA-4BFE-A777-0D6930E2ECCD}"/>
              </a:ext>
            </a:extLst>
          </p:cNvPr>
          <p:cNvSpPr/>
          <p:nvPr/>
        </p:nvSpPr>
        <p:spPr>
          <a:xfrm>
            <a:off x="382395" y="1027101"/>
            <a:ext cx="6250029" cy="31097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59C908-0488-4CD1-A8C6-CCB2CAE61767}"/>
              </a:ext>
            </a:extLst>
          </p:cNvPr>
          <p:cNvSpPr txBox="1"/>
          <p:nvPr/>
        </p:nvSpPr>
        <p:spPr>
          <a:xfrm>
            <a:off x="1109202" y="3416783"/>
            <a:ext cx="1948243" cy="7848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900">
                <a:solidFill>
                  <a:srgbClr val="FF0000"/>
                </a:solidFill>
              </a:rPr>
              <a:t>Would like to visually capture how information on left is turning digital on right (data/bits).  We don’t like arrow above hopefully gives you an idea</a:t>
            </a:r>
            <a:endParaRPr lang="en-US" sz="900">
              <a:solidFill>
                <a:srgbClr val="FF0000"/>
              </a:solidFill>
              <a:cs typeface="Calibri"/>
            </a:endParaRPr>
          </a:p>
        </p:txBody>
      </p:sp>
      <p:pic>
        <p:nvPicPr>
          <p:cNvPr id="1042" name="Picture 18" descr="Arrow Line From Dot Connect Line Circuit. Concept Of Digital.. Royalty Free  Cliparts, Vectors, And Stock Illustration. Image 135354167.">
            <a:extLst>
              <a:ext uri="{FF2B5EF4-FFF2-40B4-BE49-F238E27FC236}">
                <a16:creationId xmlns:a16="http://schemas.microsoft.com/office/drawing/2014/main" id="{827F02A2-F513-43FB-A2A5-BF161E27F1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6" b="98577" l="559" r="98324">
                        <a14:foregroundMark x1="87151" y1="69395" x2="91061" y2="37011"/>
                        <a14:foregroundMark x1="91061" y1="37011" x2="67039" y2="9253"/>
                        <a14:foregroundMark x1="67039" y1="9253" x2="16760" y2="13523"/>
                        <a14:foregroundMark x1="16760" y1="13523" x2="8939" y2="48754"/>
                        <a14:foregroundMark x1="8939" y1="48754" x2="15084" y2="17082"/>
                        <a14:foregroundMark x1="15084" y1="17082" x2="63687" y2="4982"/>
                        <a14:foregroundMark x1="63687" y1="4982" x2="93855" y2="30961"/>
                        <a14:foregroundMark x1="93855" y1="30961" x2="74302" y2="75445"/>
                        <a14:foregroundMark x1="34074" y1="96360" x2="33520" y2="96441"/>
                        <a14:foregroundMark x1="87151" y1="88612" x2="67206" y2="91523"/>
                        <a14:foregroundMark x1="63464" y1="82962" x2="75419" y2="77580"/>
                        <a14:foregroundMark x1="33520" y1="96441" x2="33894" y2="96272"/>
                        <a14:foregroundMark x1="51040" y1="65116" x2="32961" y2="55872"/>
                        <a14:foregroundMark x1="75419" y1="77580" x2="56694" y2="68006"/>
                        <a14:foregroundMark x1="32961" y1="55872" x2="83799" y2="51246"/>
                        <a14:foregroundMark x1="83799" y1="51246" x2="32961" y2="42349"/>
                        <a14:foregroundMark x1="32961" y1="42349" x2="83799" y2="41993"/>
                        <a14:foregroundMark x1="83799" y1="41993" x2="34078" y2="30249"/>
                        <a14:foregroundMark x1="34078" y1="30249" x2="82123" y2="12811"/>
                        <a14:foregroundMark x1="82123" y1="12811" x2="31285" y2="14591"/>
                        <a14:foregroundMark x1="31285" y1="14591" x2="30726" y2="22064"/>
                        <a14:foregroundMark x1="27374" y1="23488" x2="14525" y2="55160"/>
                        <a14:foregroundMark x1="61069" y1="77484" x2="62011" y2="77936"/>
                        <a14:foregroundMark x1="46686" y1="70586" x2="47209" y2="70837"/>
                        <a14:foregroundMark x1="43373" y1="68997" x2="46043" y2="70278"/>
                        <a14:foregroundMark x1="14525" y1="55160" x2="40252" y2="67500"/>
                        <a14:foregroundMark x1="53149" y1="61305" x2="41341" y2="39146"/>
                        <a14:foregroundMark x1="53797" y1="62520" x2="53196" y2="61393"/>
                        <a14:foregroundMark x1="57754" y1="69947" x2="56711" y2="67989"/>
                        <a14:foregroundMark x1="62011" y1="77936" x2="57867" y2="70160"/>
                        <a14:foregroundMark x1="41341" y1="39146" x2="25698" y2="75445"/>
                        <a14:foregroundMark x1="63789" y1="83705" x2="78212" y2="86833"/>
                        <a14:foregroundMark x1="25698" y1="75445" x2="30573" y2="76502"/>
                        <a14:foregroundMark x1="50959" y1="65263" x2="41341" y2="57651"/>
                        <a14:foregroundMark x1="57034" y1="70072" x2="55691" y2="69009"/>
                        <a14:foregroundMark x1="78212" y1="86833" x2="58249" y2="71033"/>
                        <a14:foregroundMark x1="30559" y1="76437" x2="22346" y2="90747"/>
                        <a14:foregroundMark x1="38918" y1="61872" x2="33171" y2="71886"/>
                        <a14:foregroundMark x1="41341" y1="57651" x2="39292" y2="61220"/>
                        <a14:foregroundMark x1="65038" y1="86563" x2="73184" y2="85765"/>
                        <a14:foregroundMark x1="38891" y1="89126" x2="44438" y2="88582"/>
                        <a14:foregroundMark x1="22346" y1="90747" x2="38811" y2="89133"/>
                        <a14:foregroundMark x1="30779" y1="77474" x2="16760" y2="74733"/>
                        <a14:foregroundMark x1="73184" y1="85765" x2="63895" y2="83949"/>
                        <a14:foregroundMark x1="40735" y1="85793" x2="45403" y2="87946"/>
                        <a14:foregroundMark x1="38914" y1="84953" x2="40512" y2="85690"/>
                        <a14:foregroundMark x1="16760" y1="74733" x2="31655" y2="81604"/>
                        <a14:foregroundMark x1="30282" y1="75130" x2="26816" y2="72954"/>
                        <a14:foregroundMark x1="26816" y1="72954" x2="30267" y2="75061"/>
                        <a14:foregroundMark x1="31551" y1="81113" x2="16201" y2="74021"/>
                        <a14:foregroundMark x1="40688" y1="85335" x2="39713" y2="84884"/>
                        <a14:foregroundMark x1="45809" y1="87701" x2="40927" y2="85445"/>
                        <a14:foregroundMark x1="38972" y1="88979" x2="41407" y2="90579"/>
                        <a14:foregroundMark x1="33542" y1="85412" x2="38908" y2="88937"/>
                        <a14:foregroundMark x1="16201" y1="74021" x2="32288" y2="84589"/>
                        <a14:foregroundMark x1="38887" y1="92240" x2="7821" y2="79715"/>
                        <a14:foregroundMark x1="7821" y1="79715" x2="40107" y2="91436"/>
                        <a14:foregroundMark x1="44410" y1="71106" x2="42458" y2="67616"/>
                        <a14:foregroundMark x1="30241" y1="74940" x2="4469" y2="90391"/>
                        <a14:foregroundMark x1="42458" y1="67616" x2="35336" y2="71886"/>
                        <a14:foregroundMark x1="4469" y1="90391" x2="37836" y2="92932"/>
                        <a14:foregroundMark x1="65848" y1="88415" x2="93855" y2="71886"/>
                        <a14:foregroundMark x1="38845" y1="61564" x2="21788" y2="58363"/>
                        <a14:foregroundMark x1="51674" y1="63971" x2="39541" y2="61694"/>
                        <a14:foregroundMark x1="52241" y1="64077" x2="51901" y2="64013"/>
                        <a14:foregroundMark x1="93855" y1="71886" x2="59297" y2="65401"/>
                        <a14:foregroundMark x1="21788" y1="58363" x2="21788" y2="95374"/>
                        <a14:foregroundMark x1="58432" y1="71452" x2="89385" y2="51246"/>
                        <a14:foregroundMark x1="21788" y1="95374" x2="37576" y2="85067"/>
                        <a14:foregroundMark x1="89385" y1="51246" x2="17318" y2="59786"/>
                        <a14:foregroundMark x1="43703" y1="84698" x2="45054" y2="85973"/>
                        <a14:foregroundMark x1="43553" y1="84556" x2="43703" y2="84698"/>
                        <a14:foregroundMark x1="17318" y1="59786" x2="30534" y2="72264"/>
                        <a14:foregroundMark x1="64111" y1="84443" x2="96089" y2="74377"/>
                        <a14:foregroundMark x1="96089" y1="74377" x2="75419" y2="41281"/>
                        <a14:foregroundMark x1="75419" y1="41281" x2="10615" y2="58007"/>
                        <a14:foregroundMark x1="10615" y1="58007" x2="81564" y2="52313"/>
                        <a14:foregroundMark x1="81564" y1="52313" x2="35754" y2="30961"/>
                        <a14:foregroundMark x1="35754" y1="30961" x2="25698" y2="77580"/>
                        <a14:foregroundMark x1="63436" y1="82898" x2="88827" y2="86477"/>
                        <a14:foregroundMark x1="25698" y1="77580" x2="30959" y2="78321"/>
                        <a14:foregroundMark x1="40863" y1="70077" x2="12849" y2="60498"/>
                        <a14:foregroundMark x1="88827" y1="86477" x2="60813" y2="76899"/>
                        <a14:foregroundMark x1="12849" y1="60498" x2="35666" y2="71824"/>
                        <a14:foregroundMark x1="60940" y1="77188" x2="89944" y2="50534"/>
                        <a14:foregroundMark x1="89944" y1="50534" x2="27933" y2="53737"/>
                        <a14:foregroundMark x1="27933" y1="53737" x2="93296" y2="47331"/>
                        <a14:foregroundMark x1="93296" y1="47331" x2="27374" y2="36655"/>
                        <a14:foregroundMark x1="27374" y1="36655" x2="84358" y2="42705"/>
                        <a14:foregroundMark x1="84358" y1="42705" x2="19553" y2="36299"/>
                        <a14:foregroundMark x1="19553" y1="36299" x2="78771" y2="22064"/>
                        <a14:foregroundMark x1="78771" y1="22064" x2="26816" y2="20641"/>
                        <a14:foregroundMark x1="26816" y1="20641" x2="79330" y2="16014"/>
                        <a14:foregroundMark x1="79330" y1="16014" x2="18994" y2="8897"/>
                        <a14:foregroundMark x1="18994" y1="8897" x2="87151" y2="4270"/>
                        <a14:foregroundMark x1="87151" y1="4270" x2="31285" y2="13879"/>
                        <a14:foregroundMark x1="31285" y1="13879" x2="85475" y2="2491"/>
                        <a14:foregroundMark x1="85475" y1="2491" x2="26257" y2="5694"/>
                        <a14:foregroundMark x1="26257" y1="5694" x2="92737" y2="1423"/>
                        <a14:foregroundMark x1="92737" y1="1423" x2="32402" y2="12811"/>
                        <a14:foregroundMark x1="32402" y1="12811" x2="86034" y2="8541"/>
                        <a14:foregroundMark x1="86034" y1="8541" x2="24022" y2="13523"/>
                        <a14:foregroundMark x1="24022" y1="13523" x2="89385" y2="712"/>
                        <a14:foregroundMark x1="89385" y1="712" x2="26257" y2="3915"/>
                        <a14:foregroundMark x1="26257" y1="3915" x2="559" y2="43772"/>
                        <a14:foregroundMark x1="559" y1="43772" x2="23464" y2="5338"/>
                        <a14:foregroundMark x1="23464" y1="5338" x2="15642" y2="58363"/>
                        <a14:foregroundMark x1="15642" y1="58363" x2="21229" y2="19573"/>
                        <a14:foregroundMark x1="21229" y1="19573" x2="6704" y2="71530"/>
                        <a14:foregroundMark x1="6704" y1="71530" x2="0" y2="35587"/>
                        <a14:foregroundMark x1="0" y1="35587" x2="4469" y2="76512"/>
                        <a14:foregroundMark x1="4469" y1="76512" x2="8939" y2="27046"/>
                        <a14:foregroundMark x1="8939" y1="27046" x2="21788" y2="89324"/>
                        <a14:foregroundMark x1="21788" y1="89324" x2="27374" y2="16014"/>
                        <a14:foregroundMark x1="27374" y1="16014" x2="30168" y2="91815"/>
                        <a14:foregroundMark x1="39556" y1="61722" x2="47486" y2="36299"/>
                        <a14:foregroundMark x1="36424" y1="71760" x2="39173" y2="62947"/>
                        <a14:foregroundMark x1="30168" y1="91815" x2="32342" y2="84844"/>
                        <a14:foregroundMark x1="62624" y1="62073" x2="78212" y2="88612"/>
                        <a14:foregroundMark x1="47486" y1="36299" x2="61627" y2="60375"/>
                        <a14:foregroundMark x1="78212" y1="88612" x2="92737" y2="45907"/>
                        <a14:foregroundMark x1="92737" y1="45907" x2="89944" y2="4982"/>
                        <a14:foregroundMark x1="89944" y1="4982" x2="93855" y2="60498"/>
                        <a14:foregroundMark x1="93855" y1="60498" x2="94972" y2="27046"/>
                        <a14:foregroundMark x1="94972" y1="27046" x2="35196" y2="17438"/>
                        <a14:foregroundMark x1="35196" y1="17438" x2="86592" y2="19929"/>
                        <a14:foregroundMark x1="86592" y1="19929" x2="1676" y2="29537"/>
                        <a14:foregroundMark x1="1676" y1="29537" x2="59777" y2="25623"/>
                        <a14:foregroundMark x1="59777" y1="25623" x2="88827" y2="17438"/>
                        <a14:foregroundMark x1="55307" y1="51957" x2="97765" y2="71530"/>
                        <a14:foregroundMark x1="97765" y1="71530" x2="66528" y2="89973"/>
                        <a14:foregroundMark x1="38602" y1="98577" x2="559" y2="98577"/>
                        <a14:foregroundMark x1="559" y1="98577" x2="32374" y2="84992"/>
                        <a14:foregroundMark x1="63495" y1="83034" x2="93296" y2="98221"/>
                        <a14:foregroundMark x1="93296" y1="98221" x2="76536" y2="98932"/>
                        <a14:foregroundMark x1="64811" y1="86043" x2="92737" y2="61922"/>
                        <a14:foregroundMark x1="92737" y1="61922" x2="98883" y2="22064"/>
                        <a14:foregroundMark x1="98883" y1="22064" x2="40782" y2="3559"/>
                        <a14:foregroundMark x1="40782" y1="3559" x2="1117" y2="23132"/>
                        <a14:foregroundMark x1="1117" y1="23132" x2="73184" y2="356"/>
                        <a14:foregroundMark x1="65363" y1="6050" x2="98324" y2="29893"/>
                        <a14:foregroundMark x1="98324" y1="29893" x2="95531" y2="73665"/>
                        <a14:foregroundMark x1="95531" y1="73665" x2="96648" y2="32028"/>
                        <a14:foregroundMark x1="96648" y1="32028" x2="97765" y2="72242"/>
                        <a14:foregroundMark x1="97765" y1="72242" x2="91620" y2="28114"/>
                        <a14:foregroundMark x1="91620" y1="28114" x2="98324" y2="94306"/>
                        <a14:foregroundMark x1="98324" y1="94306" x2="92737" y2="25267"/>
                        <a14:foregroundMark x1="92737" y1="25267" x2="56983" y2="356"/>
                        <a14:foregroundMark x1="56983" y1="356" x2="1676" y2="3559"/>
                        <a14:foregroundMark x1="1676" y1="3559" x2="559" y2="2491"/>
                        <a14:backgroundMark x1="47486" y1="96441" x2="51397" y2="71886"/>
                        <a14:backgroundMark x1="48603" y1="71530" x2="60894" y2="99644"/>
                        <a14:backgroundMark x1="56983" y1="88968" x2="40782" y2="99644"/>
                        <a14:backgroundMark x1="45810" y1="83986" x2="41341" y2="65125"/>
                        <a14:backgroundMark x1="41341" y1="71886" x2="41341" y2="72598"/>
                        <a14:backgroundMark x1="39106" y1="71530" x2="41899" y2="84698"/>
                        <a14:backgroundMark x1="41341" y1="84698" x2="41341" y2="84698"/>
                        <a14:backgroundMark x1="41341" y1="84698" x2="41341" y2="84698"/>
                        <a14:backgroundMark x1="41341" y1="84698" x2="50838" y2="65480"/>
                        <a14:backgroundMark x1="50838" y1="65480" x2="59218" y2="654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78" t="20530" r="19451" b="-96"/>
          <a:stretch/>
        </p:blipFill>
        <p:spPr bwMode="auto">
          <a:xfrm rot="5400000">
            <a:off x="3316402" y="1257398"/>
            <a:ext cx="667220" cy="119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598FF93-AE04-4DA0-AAB1-669BC0EB219A}"/>
              </a:ext>
            </a:extLst>
          </p:cNvPr>
          <p:cNvSpPr txBox="1"/>
          <p:nvPr/>
        </p:nvSpPr>
        <p:spPr>
          <a:xfrm>
            <a:off x="9795" y="7935383"/>
            <a:ext cx="2290303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>
                <a:solidFill>
                  <a:srgbClr val="FF0000"/>
                </a:solidFill>
              </a:rPr>
              <a:t>Example footer:  </a:t>
            </a:r>
            <a:endParaRPr lang="en-US" sz="1000">
              <a:solidFill>
                <a:srgbClr val="FF0000"/>
              </a:solidFill>
              <a:cs typeface="Calibri"/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4F687475-D537-4488-AD95-58D481120D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141"/>
          <a:stretch/>
        </p:blipFill>
        <p:spPr bwMode="auto">
          <a:xfrm>
            <a:off x="3001687" y="2888625"/>
            <a:ext cx="1251871" cy="105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 descr="Logo&#10;&#10;Description automatically generated">
            <a:extLst>
              <a:ext uri="{FF2B5EF4-FFF2-40B4-BE49-F238E27FC236}">
                <a16:creationId xmlns:a16="http://schemas.microsoft.com/office/drawing/2014/main" id="{9F307A0E-DE2F-46B8-8657-5DD5BE0C21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45" y="98396"/>
            <a:ext cx="2386316" cy="791449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755DB31E-620F-4851-96D4-1F14E4322EA3}"/>
              </a:ext>
            </a:extLst>
          </p:cNvPr>
          <p:cNvSpPr txBox="1"/>
          <p:nvPr/>
        </p:nvSpPr>
        <p:spPr>
          <a:xfrm>
            <a:off x="281320" y="4467802"/>
            <a:ext cx="6250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Text to include: </a:t>
            </a:r>
          </a:p>
          <a:p>
            <a:r>
              <a:rPr lang="en-US" sz="1200">
                <a:latin typeface="Cambria" panose="02040503050406030204" pitchFamily="18" charset="0"/>
              </a:rPr>
              <a:t>Enable Manual Data Entry into an </a:t>
            </a:r>
            <a:r>
              <a:rPr lang="en-US" sz="1200" err="1">
                <a:latin typeface="Cambria" panose="02040503050406030204" pitchFamily="18" charset="0"/>
              </a:rPr>
              <a:t>OSIsoft</a:t>
            </a:r>
            <a:r>
              <a:rPr lang="en-US" sz="1200">
                <a:latin typeface="Cambria" panose="02040503050406030204" pitchFamily="18" charset="0"/>
              </a:rPr>
              <a:t> PI System with the following features:</a:t>
            </a:r>
            <a:endParaRPr lang="en-US" sz="1200">
              <a:solidFill>
                <a:srgbClr val="FF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E89DD62-CD7F-4FF6-899A-6EC1FEEE0C83}"/>
              </a:ext>
            </a:extLst>
          </p:cNvPr>
          <p:cNvSpPr txBox="1"/>
          <p:nvPr/>
        </p:nvSpPr>
        <p:spPr>
          <a:xfrm>
            <a:off x="281319" y="5018766"/>
            <a:ext cx="6400800" cy="1015663"/>
          </a:xfrm>
          <a:prstGeom prst="rect">
            <a:avLst/>
          </a:prstGeom>
          <a:noFill/>
        </p:spPr>
        <p:txBody>
          <a:bodyPr wrap="square" lIns="91440" tIns="45720" rIns="91440" bIns="45720" numCol="3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latin typeface="Cambria" panose="02040503050406030204" pitchFamily="18" charset="0"/>
              </a:rPr>
              <a:t>Intuitive User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latin typeface="Cambria" panose="02040503050406030204" pitchFamily="18" charset="0"/>
              </a:rPr>
              <a:t>Enter Free form comments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latin typeface="Cambria"/>
              </a:rPr>
              <a:t>Select preconfigured text (e.g. Reason Codes)</a:t>
            </a:r>
            <a:br>
              <a:rPr lang="en-US" sz="1200">
                <a:latin typeface="Cambria"/>
              </a:rPr>
            </a:br>
            <a:endParaRPr lang="en-US" sz="1200">
              <a:latin typeface="Cambri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latin typeface="Cambria" panose="02040503050406030204" pitchFamily="18" charset="0"/>
              </a:rPr>
              <a:t>Edit values once written to PI (Optional based on Security)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latin typeface="Cambria" panose="02040503050406030204" pitchFamily="18" charset="0"/>
              </a:rPr>
              <a:t>Configurable security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latin typeface="Cambria" panose="02040503050406030204" pitchFamily="18" charset="0"/>
              </a:rPr>
              <a:t>Web Based Design for Desktop or Mobile devices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latin typeface="Cambria" panose="02040503050406030204" pitchFamily="18" charset="0"/>
              </a:rPr>
              <a:t>Save data directly to PI tags or AF attributes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latin typeface="Cambria" panose="02040503050406030204" pitchFamily="18" charset="0"/>
              </a:rPr>
              <a:t>Integrated with PI Vision 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13BAEA7D-C856-4A85-88FD-915BB63AD3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5826" y="2292506"/>
            <a:ext cx="1894193" cy="740834"/>
          </a:xfrm>
          <a:prstGeom prst="rect">
            <a:avLst/>
          </a:prstGeom>
        </p:spPr>
      </p:pic>
      <p:pic>
        <p:nvPicPr>
          <p:cNvPr id="55" name="Picture 54" descr="A picture containing woman&#10;&#10;Description automatically generated">
            <a:extLst>
              <a:ext uri="{FF2B5EF4-FFF2-40B4-BE49-F238E27FC236}">
                <a16:creationId xmlns:a16="http://schemas.microsoft.com/office/drawing/2014/main" id="{14732A27-C751-40A9-A9D1-EE43C0DDA215}"/>
              </a:ext>
            </a:extLst>
          </p:cNvPr>
          <p:cNvPicPr/>
          <p:nvPr/>
        </p:nvPicPr>
        <p:blipFill rotWithShape="1">
          <a:blip r:embed="rId9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86566" r="5844" b="4482"/>
          <a:stretch/>
        </p:blipFill>
        <p:spPr>
          <a:xfrm>
            <a:off x="0" y="8244817"/>
            <a:ext cx="6867804" cy="89918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DF0EC3B0-AC33-4A71-A6D4-301F0B875380}"/>
              </a:ext>
            </a:extLst>
          </p:cNvPr>
          <p:cNvSpPr txBox="1"/>
          <p:nvPr/>
        </p:nvSpPr>
        <p:spPr>
          <a:xfrm>
            <a:off x="92106" y="8371242"/>
            <a:ext cx="6469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>
                <a:solidFill>
                  <a:schemeClr val="bg1"/>
                </a:solidFill>
                <a:effectLst/>
              </a:rPr>
              <a:t>Enhanced Information Solutions Inc. (EIS) </a:t>
            </a:r>
          </a:p>
          <a:p>
            <a:r>
              <a:rPr lang="en-US" sz="900" b="0" i="0">
                <a:solidFill>
                  <a:schemeClr val="bg1"/>
                </a:solidFill>
                <a:effectLst/>
              </a:rPr>
              <a:t>North America Headquarters · 1725 Tower Drive, Suite 100 · Stillwater, MN 55082</a:t>
            </a:r>
          </a:p>
          <a:p>
            <a:r>
              <a:rPr lang="en-US" sz="900" b="0" i="0">
                <a:solidFill>
                  <a:schemeClr val="bg1"/>
                </a:solidFill>
                <a:effectLst/>
              </a:rPr>
              <a:t>European Headquarters (E.I.S. · GmbH </a:t>
            </a:r>
            <a:r>
              <a:rPr lang="en-US" sz="900" b="0" i="0" err="1">
                <a:solidFill>
                  <a:schemeClr val="bg1"/>
                </a:solidFill>
                <a:effectLst/>
              </a:rPr>
              <a:t>Besselstrasse</a:t>
            </a:r>
            <a:r>
              <a:rPr lang="en-US" sz="900" b="0" i="0">
                <a:solidFill>
                  <a:schemeClr val="bg1"/>
                </a:solidFill>
                <a:effectLst/>
              </a:rPr>
              <a:t> 25 · 68219 Mannheim, Germany </a:t>
            </a:r>
          </a:p>
          <a:p>
            <a:r>
              <a:rPr lang="en-US" sz="900" b="0" i="0">
                <a:solidFill>
                  <a:schemeClr val="bg1"/>
                </a:solidFill>
                <a:effectLst/>
              </a:rPr>
              <a:t>Telephone +1.651.351.9227 | +49.621.8455.235 | info@eisinc.com</a:t>
            </a:r>
            <a:endParaRPr lang="en-US" sz="900">
              <a:solidFill>
                <a:schemeClr val="bg1"/>
              </a:solidFill>
            </a:endParaRPr>
          </a:p>
        </p:txBody>
      </p:sp>
      <p:pic>
        <p:nvPicPr>
          <p:cNvPr id="57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8EE09A9-FCE9-40AE-8D53-08044BD90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841" y="8432650"/>
            <a:ext cx="2044890" cy="58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ED9F8D1-FB40-4AD2-9BF3-38D7DF97D89F}"/>
              </a:ext>
            </a:extLst>
          </p:cNvPr>
          <p:cNvSpPr txBox="1"/>
          <p:nvPr/>
        </p:nvSpPr>
        <p:spPr>
          <a:xfrm>
            <a:off x="5664231" y="3506994"/>
            <a:ext cx="1009666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>
                <a:solidFill>
                  <a:srgbClr val="FF0000"/>
                </a:solidFill>
                <a:cs typeface="Calibri"/>
              </a:rPr>
              <a:t>Must Include </a:t>
            </a:r>
            <a:r>
              <a:rPr lang="en-US" sz="1000" err="1">
                <a:solidFill>
                  <a:srgbClr val="FF0000"/>
                </a:solidFill>
                <a:cs typeface="Calibri"/>
              </a:rPr>
              <a:t>OSIsoft</a:t>
            </a:r>
            <a:r>
              <a:rPr lang="en-US" sz="1000">
                <a:solidFill>
                  <a:srgbClr val="FF0000"/>
                </a:solidFill>
                <a:cs typeface="Calibri"/>
              </a:rPr>
              <a:t> partner logo on the right side.  Does not have to be really big.</a:t>
            </a:r>
          </a:p>
        </p:txBody>
      </p: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1D416312-8CA6-4C28-AE03-D6786C5BA30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188" y="138894"/>
            <a:ext cx="992630" cy="7062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7A200D-E379-4718-B08A-226CC8280D42}"/>
              </a:ext>
            </a:extLst>
          </p:cNvPr>
          <p:cNvSpPr txBox="1"/>
          <p:nvPr/>
        </p:nvSpPr>
        <p:spPr>
          <a:xfrm>
            <a:off x="382328" y="1021503"/>
            <a:ext cx="625284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>
                <a:solidFill>
                  <a:srgbClr val="3F9DD6"/>
                </a:solidFill>
                <a:latin typeface="Cambria"/>
              </a:rPr>
              <a:t>Manual Data Entry into an OSIsoft PI System</a:t>
            </a:r>
            <a:endParaRPr lang="en-US" sz="2400">
              <a:solidFill>
                <a:srgbClr val="3F9DD6"/>
              </a:solidFill>
              <a:latin typeface="Cambria"/>
              <a:cs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15444A-88A9-46C9-979D-2767FAB47721}"/>
              </a:ext>
            </a:extLst>
          </p:cNvPr>
          <p:cNvSpPr txBox="1"/>
          <p:nvPr/>
        </p:nvSpPr>
        <p:spPr>
          <a:xfrm>
            <a:off x="2629965" y="187242"/>
            <a:ext cx="2290303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>
                <a:solidFill>
                  <a:srgbClr val="FF0000"/>
                </a:solidFill>
              </a:rPr>
              <a:t>FYI – OpsTrakker is the software name</a:t>
            </a:r>
          </a:p>
          <a:p>
            <a:r>
              <a:rPr lang="en-US" sz="1000">
                <a:solidFill>
                  <a:srgbClr val="FF0000"/>
                </a:solidFill>
                <a:cs typeface="Calibri"/>
              </a:rPr>
              <a:t>where as </a:t>
            </a:r>
            <a:r>
              <a:rPr lang="en-US" sz="1000" err="1">
                <a:solidFill>
                  <a:srgbClr val="FF0000"/>
                </a:solidFill>
                <a:cs typeface="Calibri"/>
              </a:rPr>
              <a:t>eDatasheet</a:t>
            </a:r>
            <a:r>
              <a:rPr lang="en-US" sz="1000">
                <a:solidFill>
                  <a:srgbClr val="FF0000"/>
                </a:solidFill>
                <a:cs typeface="Calibri"/>
              </a:rPr>
              <a:t> is a module inside of the software.  Both logos should be somewhere on the flyer </a:t>
            </a:r>
          </a:p>
        </p:txBody>
      </p:sp>
      <p:pic>
        <p:nvPicPr>
          <p:cNvPr id="8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D927BDCF-3ADD-4BAF-859B-DF65FD39B51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33807" y="3512440"/>
            <a:ext cx="1348354" cy="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43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A311B539C1B4428ED53C4A9E0412A7" ma:contentTypeVersion="4" ma:contentTypeDescription="Create a new document." ma:contentTypeScope="" ma:versionID="b9929e5a5c964bdcde9d7d4d139c5eef">
  <xsd:schema xmlns:xsd="http://www.w3.org/2001/XMLSchema" xmlns:xs="http://www.w3.org/2001/XMLSchema" xmlns:p="http://schemas.microsoft.com/office/2006/metadata/properties" xmlns:ns2="ab72e31c-502c-4d83-b290-46c3a1e7f9da" targetNamespace="http://schemas.microsoft.com/office/2006/metadata/properties" ma:root="true" ma:fieldsID="bd2f87edbc4e0427ccf47d0107a89cd0" ns2:_="">
    <xsd:import namespace="ab72e31c-502c-4d83-b290-46c3a1e7f9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72e31c-502c-4d83-b290-46c3a1e7f9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DF9F849-EA37-4EB4-87C7-66586FFDBF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64DCEF-5981-4591-9833-08F700A7E3DB}">
  <ds:schemaRefs>
    <ds:schemaRef ds:uri="ab72e31c-502c-4d83-b290-46c3a1e7f9d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08E8B2D-4C92-46DA-913B-4B9FA363889A}">
  <ds:schemaRefs>
    <ds:schemaRef ds:uri="ab72e31c-502c-4d83-b290-46c3a1e7f9d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231</Words>
  <Application>Microsoft Office PowerPoint</Application>
  <PresentationFormat>Letter Paper (8.5x11 in)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Karl Curtis</dc:creator>
  <cp:lastModifiedBy>Lior Idan</cp:lastModifiedBy>
  <cp:revision>19</cp:revision>
  <dcterms:created xsi:type="dcterms:W3CDTF">2021-04-09T20:10:54Z</dcterms:created>
  <dcterms:modified xsi:type="dcterms:W3CDTF">2021-04-21T19:31:17Z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0x010100FFA311B539C1B4428ED53C4A9E0412A7</vt:lpwstr>
  </property>
</Properties>
</file>