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400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CCA6EF-6995-446C-98A3-91C803444521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4CE1AA-162C-4932-9F86-A522F219C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132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440959-45E6-4AC3-867F-2D9C54E116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5268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D24EE-92C8-421C-B7FC-55A80B37DF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BA7DB4-7479-4B0B-9F04-8351522A0A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17877-834D-413D-BBDA-E9C7BFB2B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6229A-B2D1-4133-9C83-2012DA0B98DB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56CF3-D098-4720-AAC4-B96252521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6316A-EB72-4B16-92BC-D5F8B0717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FC9A5-A70C-4152-8705-D5DD0F77B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827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790C6-0A85-4F0A-AC4B-849ADAF86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085FB2-5231-4C83-8B8A-30A7E646C7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703C48-337B-4FCC-91EC-67D0DDA8E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6229A-B2D1-4133-9C83-2012DA0B98DB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B493F-8556-484F-B113-4E0F9E344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66FBD8-DDB3-4460-B382-11AD9628E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FC9A5-A70C-4152-8705-D5DD0F77B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801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481540-C071-4B52-BEF6-683243E1E3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B22903-D5DC-4054-8269-FFF29B6F5C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4FD85-6A91-4D67-80AE-A3BB19A26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6229A-B2D1-4133-9C83-2012DA0B98DB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1F4B13-4C18-4B0B-975C-445BB3ACB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E7073-D195-4AA3-B2F9-B6BB72316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FC9A5-A70C-4152-8705-D5DD0F77B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2135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2F0-DE9B-464C-9740-2E9051378907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627544" y="249776"/>
            <a:ext cx="8881022" cy="110959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>
              <a:defRPr/>
            </a:lvl1pPr>
          </a:lstStyle>
          <a:p>
            <a:r>
              <a:rPr lang="en-US" dirty="0"/>
              <a:t>Content</a:t>
            </a:r>
            <a:br>
              <a:rPr lang="en-US" dirty="0"/>
            </a:br>
            <a:r>
              <a:rPr lang="en-US" dirty="0"/>
              <a:t>Slide</a:t>
            </a:r>
          </a:p>
        </p:txBody>
      </p:sp>
      <p:sp>
        <p:nvSpPr>
          <p:cNvPr id="30" name="Rectangle 29"/>
          <p:cNvSpPr/>
          <p:nvPr userDrawn="1"/>
        </p:nvSpPr>
        <p:spPr>
          <a:xfrm>
            <a:off x="247651" y="244601"/>
            <a:ext cx="91440" cy="9829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>
              <a:ln>
                <a:noFill/>
              </a:ln>
            </a:endParaRPr>
          </a:p>
        </p:txBody>
      </p:sp>
      <p:sp>
        <p:nvSpPr>
          <p:cNvPr id="31" name="Text Placeholder 2"/>
          <p:cNvSpPr>
            <a:spLocks noGrp="1"/>
          </p:cNvSpPr>
          <p:nvPr>
            <p:ph idx="1" hasCustomPrompt="1"/>
          </p:nvPr>
        </p:nvSpPr>
        <p:spPr>
          <a:xfrm>
            <a:off x="247651" y="1464606"/>
            <a:ext cx="11692713" cy="438687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Content slide copy, level 1</a:t>
            </a:r>
          </a:p>
          <a:p>
            <a:pPr lvl="1"/>
            <a:r>
              <a:rPr lang="en-US" dirty="0"/>
              <a:t>Content slide copy, level 2</a:t>
            </a:r>
          </a:p>
          <a:p>
            <a:pPr lvl="2"/>
            <a:r>
              <a:rPr lang="en-US" dirty="0"/>
              <a:t>Content slide copy, level 3</a:t>
            </a:r>
          </a:p>
          <a:p>
            <a:pPr lvl="3"/>
            <a:r>
              <a:rPr lang="en-US" dirty="0"/>
              <a:t>Content slide copy, level 4</a:t>
            </a:r>
          </a:p>
          <a:p>
            <a:pPr lvl="4"/>
            <a:r>
              <a:rPr lang="en-US" dirty="0"/>
              <a:t>Content slide copy, level 5</a:t>
            </a:r>
          </a:p>
        </p:txBody>
      </p:sp>
    </p:spTree>
    <p:extLst>
      <p:ext uri="{BB962C8B-B14F-4D97-AF65-F5344CB8AC3E}">
        <p14:creationId xmlns:p14="http://schemas.microsoft.com/office/powerpoint/2010/main" val="197313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C2A51-644E-4074-938C-F64BCDB7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B774B-CAEC-4FB1-9270-CB4FFBB805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4402C7-4B8D-4595-A4D7-97151376C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6229A-B2D1-4133-9C83-2012DA0B98DB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69AD5E-E811-4882-9C1A-A63F7ADD6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516836-80ED-4C0A-9793-C2AC81609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FC9A5-A70C-4152-8705-D5DD0F77B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570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F0E82-C154-482E-A44A-FB78331CE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DCF14A-332F-4DAB-8FC0-1065E7186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06DE9-3F7C-4203-B6DB-AC3CABB47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6229A-B2D1-4133-9C83-2012DA0B98DB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B624C-C17D-4C29-BD63-E47BF798F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1F966-4D04-4D79-B342-9EDED8657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FC9A5-A70C-4152-8705-D5DD0F77B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209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052EE-1617-4960-BE31-3ADC3EEDA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9A922-45D7-47DD-A4D6-771126C94B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8902CD-5520-4F15-B1E0-586F39FE07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6E56ED-8CB5-4840-A27F-5B4074E97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6229A-B2D1-4133-9C83-2012DA0B98DB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0793D9-4D64-428E-958C-40879C5F9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98FB20-2C0A-4EF0-8B14-5504147E9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FC9A5-A70C-4152-8705-D5DD0F77B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4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0F6C5-2659-4CA1-AE69-058A3D007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0F5F0E-7661-4E08-9082-E163C62EA4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84BE10-C90D-4BCC-9ABA-CF93E348F5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D40BB8-4B73-4DFD-95D9-BE71C35646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FA9D5D-B058-4685-AA98-F52BB3E3B9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15929A-341D-49A4-BA25-829914D41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6229A-B2D1-4133-9C83-2012DA0B98DB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2E7248-6E3E-4283-977F-870DCD733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3340A8-0932-46A9-8840-87017A815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FC9A5-A70C-4152-8705-D5DD0F77B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590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29DC7-4C3D-48C0-AF7B-EA4974FB2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FBCCF7-DDD2-4581-B777-A7C4F7251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6229A-B2D1-4133-9C83-2012DA0B98DB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FF2908-8B2A-4BF9-A4CF-8AD465D91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B6479C-862C-4E3D-B981-FF3AA4326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FC9A5-A70C-4152-8705-D5DD0F77B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338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BC1E04-DA2B-413A-A513-221857412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6229A-B2D1-4133-9C83-2012DA0B98DB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AC068B-C9E2-42B6-B46C-823ABE20F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7B8C95-84B7-4AF2-8DA8-FCB5328E3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FC9A5-A70C-4152-8705-D5DD0F77B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171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26DF4-C4DD-4F5C-AC5A-109265D31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DC1D1-CD49-4BE4-A8A9-59CA46364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3CC5C0-66BD-4D0C-9AF0-7AD0ECC033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437B5C-7D6B-4227-A14D-F164D555B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6229A-B2D1-4133-9C83-2012DA0B98DB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BD3B9E-73CD-4BBD-8BC6-F1365E11C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AADD54-4D13-47AE-AC08-22F9E54FB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FC9A5-A70C-4152-8705-D5DD0F77B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191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0D7D8-43DF-465C-885A-B5B23ADBF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7D41E2-34DB-46BB-9251-7D96004E52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841DDD-491C-4C6D-A5DA-4B0195D69B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6F7A74-F8D1-4DE7-93D0-23FA70273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6229A-B2D1-4133-9C83-2012DA0B98DB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52DC2A-BE06-4B76-9150-862B2F6AC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E18020-B0B0-4898-9B6E-79591766C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FC9A5-A70C-4152-8705-D5DD0F77B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393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F5B09B-36D0-4677-89F3-15D21E997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D478B1-7682-4A4A-8E08-77F61F394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622B85-E7BE-4F0F-9521-72FA4DE387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6229A-B2D1-4133-9C83-2012DA0B98DB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E16C26-C740-4288-AE51-6030D8D73F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3D936-2D84-4E6F-B791-A187A07A0D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FC9A5-A70C-4152-8705-D5DD0F77B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039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FA64DC3-EFA2-443B-A8F0-7E78CB910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9DF2F0-DE9B-464C-9740-2E905137890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51BA6D3-0BD0-4E05-98F2-969476C08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8571" y="150791"/>
            <a:ext cx="8881022" cy="385362"/>
          </a:xfr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Rewards Branding - DRAFT</a:t>
            </a:r>
          </a:p>
        </p:txBody>
      </p:sp>
      <p:graphicFrame>
        <p:nvGraphicFramePr>
          <p:cNvPr id="7" name="Table 9">
            <a:extLst>
              <a:ext uri="{FF2B5EF4-FFF2-40B4-BE49-F238E27FC236}">
                <a16:creationId xmlns:a16="http://schemas.microsoft.com/office/drawing/2014/main" id="{708653F9-32BE-49B7-88D4-31D6C7A82D2F}"/>
              </a:ext>
            </a:extLst>
          </p:cNvPr>
          <p:cNvGraphicFramePr>
            <a:graphicFrameLocks noGrp="1"/>
          </p:cNvGraphicFramePr>
          <p:nvPr/>
        </p:nvGraphicFramePr>
        <p:xfrm>
          <a:off x="1040089" y="1707432"/>
          <a:ext cx="9685064" cy="185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1266">
                  <a:extLst>
                    <a:ext uri="{9D8B030D-6E8A-4147-A177-3AD203B41FA5}">
                      <a16:colId xmlns:a16="http://schemas.microsoft.com/office/drawing/2014/main" val="859265454"/>
                    </a:ext>
                  </a:extLst>
                </a:gridCol>
                <a:gridCol w="2421266">
                  <a:extLst>
                    <a:ext uri="{9D8B030D-6E8A-4147-A177-3AD203B41FA5}">
                      <a16:colId xmlns:a16="http://schemas.microsoft.com/office/drawing/2014/main" val="3913122703"/>
                    </a:ext>
                  </a:extLst>
                </a:gridCol>
                <a:gridCol w="2421266">
                  <a:extLst>
                    <a:ext uri="{9D8B030D-6E8A-4147-A177-3AD203B41FA5}">
                      <a16:colId xmlns:a16="http://schemas.microsoft.com/office/drawing/2014/main" val="1889527812"/>
                    </a:ext>
                  </a:extLst>
                </a:gridCol>
                <a:gridCol w="2421266">
                  <a:extLst>
                    <a:ext uri="{9D8B030D-6E8A-4147-A177-3AD203B41FA5}">
                      <a16:colId xmlns:a16="http://schemas.microsoft.com/office/drawing/2014/main" val="7199227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1"/>
                          </a:solidFill>
                        </a:rPr>
                        <a:t>THRIVE PHYSICALLY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ATTAIN EMOTIONAL BALANCE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C000"/>
                          </a:solidFill>
                        </a:rPr>
                        <a:t>ACHIEVE FINANCIAL SECURITY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rPr>
                        <a:t>BUILD STRONG PERSONAL CONNECTIONS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229684"/>
                  </a:ext>
                </a:extLst>
              </a:tr>
              <a:tr h="490688">
                <a:tc>
                  <a:txBody>
                    <a:bodyPr/>
                    <a:lstStyle/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Balance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Prevention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Stress Management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Happiness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Behavioral Health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Financial Planning &amp; Literacy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Career Development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Work Environment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Community Participation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Family Needs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15834"/>
                  </a:ext>
                </a:extLst>
              </a:tr>
            </a:tbl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1F8A96F6-FFEE-4F5A-8080-9BDB5E1DBAF5}"/>
              </a:ext>
            </a:extLst>
          </p:cNvPr>
          <p:cNvGrpSpPr/>
          <p:nvPr/>
        </p:nvGrpSpPr>
        <p:grpSpPr>
          <a:xfrm>
            <a:off x="1747192" y="641494"/>
            <a:ext cx="1028044" cy="1152648"/>
            <a:chOff x="5975403" y="1227376"/>
            <a:chExt cx="1028044" cy="1152648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9882835-9302-4C16-AF91-4652D5B6207C}"/>
                </a:ext>
              </a:extLst>
            </p:cNvPr>
            <p:cNvGrpSpPr/>
            <p:nvPr/>
          </p:nvGrpSpPr>
          <p:grpSpPr>
            <a:xfrm>
              <a:off x="5975403" y="1227376"/>
              <a:ext cx="1019212" cy="1126629"/>
              <a:chOff x="5975403" y="1227376"/>
              <a:chExt cx="1019212" cy="1126629"/>
            </a:xfrm>
          </p:grpSpPr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50A6D1F9-37D4-47A4-8772-8F111EFAA7D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75403" y="1227376"/>
                <a:ext cx="1019212" cy="1019212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Isosceles Triangle 14">
                <a:extLst>
                  <a:ext uri="{FF2B5EF4-FFF2-40B4-BE49-F238E27FC236}">
                    <a16:creationId xmlns:a16="http://schemas.microsoft.com/office/drawing/2014/main" id="{4AA91472-D2D7-43A5-9913-BE6EB92DD534}"/>
                  </a:ext>
                </a:extLst>
              </p:cNvPr>
              <p:cNvSpPr/>
              <p:nvPr/>
            </p:nvSpPr>
            <p:spPr>
              <a:xfrm rot="10800000">
                <a:off x="6343853" y="2127012"/>
                <a:ext cx="289174" cy="226993"/>
              </a:xfrm>
              <a:prstGeom prst="triangle">
                <a:avLst/>
              </a:prstGeom>
              <a:solidFill>
                <a:schemeClr val="bg2"/>
              </a:solidFill>
              <a:ln w="57150"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F537CD9D-A2CF-46D7-8FD4-035C34003E5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D8D7DF"/>
                </a:clrFrom>
                <a:clrTo>
                  <a:srgbClr val="D8D7D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978871" y="1227376"/>
              <a:ext cx="1024576" cy="1152648"/>
            </a:xfrm>
            <a:prstGeom prst="rect">
              <a:avLst/>
            </a:prstGeom>
          </p:spPr>
        </p:pic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EA4E139-B6E5-4D67-B5F5-8A8DBEDDD10A}"/>
              </a:ext>
            </a:extLst>
          </p:cNvPr>
          <p:cNvGrpSpPr/>
          <p:nvPr/>
        </p:nvGrpSpPr>
        <p:grpSpPr>
          <a:xfrm>
            <a:off x="4132789" y="623568"/>
            <a:ext cx="1024576" cy="1152648"/>
            <a:chOff x="9128881" y="1232630"/>
            <a:chExt cx="1024576" cy="1152648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A374C8A0-3D9D-4404-9B3D-EB0D0A685D06}"/>
                </a:ext>
              </a:extLst>
            </p:cNvPr>
            <p:cNvGrpSpPr/>
            <p:nvPr/>
          </p:nvGrpSpPr>
          <p:grpSpPr>
            <a:xfrm>
              <a:off x="9130012" y="1234183"/>
              <a:ext cx="1019212" cy="1126629"/>
              <a:chOff x="5975403" y="1227376"/>
              <a:chExt cx="1019212" cy="1126629"/>
            </a:xfrm>
          </p:grpSpPr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E4FFD2BC-34A5-479A-880B-4A9A2A04490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75403" y="1227376"/>
                <a:ext cx="1019212" cy="1019212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Isosceles Triangle 19">
                <a:extLst>
                  <a:ext uri="{FF2B5EF4-FFF2-40B4-BE49-F238E27FC236}">
                    <a16:creationId xmlns:a16="http://schemas.microsoft.com/office/drawing/2014/main" id="{E1BF3E7A-3A1B-4F7C-8795-26F72E202562}"/>
                  </a:ext>
                </a:extLst>
              </p:cNvPr>
              <p:cNvSpPr/>
              <p:nvPr/>
            </p:nvSpPr>
            <p:spPr>
              <a:xfrm rot="10800000">
                <a:off x="6343853" y="2127012"/>
                <a:ext cx="289174" cy="226993"/>
              </a:xfrm>
              <a:prstGeom prst="triangle">
                <a:avLst/>
              </a:prstGeom>
              <a:solidFill>
                <a:schemeClr val="bg2"/>
              </a:solidFill>
              <a:ln w="57150"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5BAA3205-8985-4E67-8616-E574F5E3219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C8D7DF"/>
                </a:clrFrom>
                <a:clrTo>
                  <a:srgbClr val="C8D7D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28881" y="1232630"/>
              <a:ext cx="1024576" cy="1152648"/>
            </a:xfrm>
            <a:prstGeom prst="rect">
              <a:avLst/>
            </a:prstGeom>
          </p:spPr>
        </p:pic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3549A71-8C91-4018-A608-171B9DD855DF}"/>
              </a:ext>
            </a:extLst>
          </p:cNvPr>
          <p:cNvGrpSpPr/>
          <p:nvPr/>
        </p:nvGrpSpPr>
        <p:grpSpPr>
          <a:xfrm>
            <a:off x="6520843" y="623592"/>
            <a:ext cx="1024555" cy="1152624"/>
            <a:chOff x="5978871" y="3867977"/>
            <a:chExt cx="1024555" cy="1152624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B498B17C-2FF3-4811-B5FD-04BC7D26A6C2}"/>
                </a:ext>
              </a:extLst>
            </p:cNvPr>
            <p:cNvGrpSpPr/>
            <p:nvPr/>
          </p:nvGrpSpPr>
          <p:grpSpPr>
            <a:xfrm>
              <a:off x="5979636" y="3872507"/>
              <a:ext cx="1019212" cy="1126629"/>
              <a:chOff x="5975403" y="1227376"/>
              <a:chExt cx="1019212" cy="1126629"/>
            </a:xfrm>
          </p:grpSpPr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0C0B7AA2-B6C8-49B4-99CB-4A5E4AAFFC9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75403" y="1227376"/>
                <a:ext cx="1019212" cy="1019212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Isosceles Triangle 24">
                <a:extLst>
                  <a:ext uri="{FF2B5EF4-FFF2-40B4-BE49-F238E27FC236}">
                    <a16:creationId xmlns:a16="http://schemas.microsoft.com/office/drawing/2014/main" id="{7227CAA4-A4DA-49B7-909F-CF48CA11C773}"/>
                  </a:ext>
                </a:extLst>
              </p:cNvPr>
              <p:cNvSpPr/>
              <p:nvPr/>
            </p:nvSpPr>
            <p:spPr>
              <a:xfrm rot="10800000">
                <a:off x="6343853" y="2127012"/>
                <a:ext cx="289174" cy="226993"/>
              </a:xfrm>
              <a:prstGeom prst="triangle">
                <a:avLst/>
              </a:prstGeom>
              <a:solidFill>
                <a:schemeClr val="bg2"/>
              </a:solidFill>
              <a:ln w="57150"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B6B230E3-93CA-4C28-BFE3-52AB4A9952B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C8D7DF"/>
                </a:clrFrom>
                <a:clrTo>
                  <a:srgbClr val="C8D7D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978871" y="3867977"/>
              <a:ext cx="1024555" cy="1152624"/>
            </a:xfrm>
            <a:prstGeom prst="rect">
              <a:avLst/>
            </a:prstGeom>
          </p:spPr>
        </p:pic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8FCC170D-94E0-4687-BEF4-99951437DE5D}"/>
              </a:ext>
            </a:extLst>
          </p:cNvPr>
          <p:cNvGrpSpPr/>
          <p:nvPr/>
        </p:nvGrpSpPr>
        <p:grpSpPr>
          <a:xfrm>
            <a:off x="8908876" y="582879"/>
            <a:ext cx="1024556" cy="1152625"/>
            <a:chOff x="9128901" y="3867976"/>
            <a:chExt cx="1024556" cy="1152625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2C713DF0-C223-40CE-A0FD-36B719FA32F2}"/>
                </a:ext>
              </a:extLst>
            </p:cNvPr>
            <p:cNvGrpSpPr/>
            <p:nvPr/>
          </p:nvGrpSpPr>
          <p:grpSpPr>
            <a:xfrm>
              <a:off x="9130012" y="3872508"/>
              <a:ext cx="1019212" cy="1126629"/>
              <a:chOff x="5975403" y="1227376"/>
              <a:chExt cx="1019212" cy="1126629"/>
            </a:xfrm>
          </p:grpSpPr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70E6351D-87A2-4F08-916C-8666D600F5B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75403" y="1227376"/>
                <a:ext cx="1019212" cy="1019212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Isosceles Triangle 29">
                <a:extLst>
                  <a:ext uri="{FF2B5EF4-FFF2-40B4-BE49-F238E27FC236}">
                    <a16:creationId xmlns:a16="http://schemas.microsoft.com/office/drawing/2014/main" id="{40901199-D86B-47D4-B350-5788230DF7F5}"/>
                  </a:ext>
                </a:extLst>
              </p:cNvPr>
              <p:cNvSpPr/>
              <p:nvPr/>
            </p:nvSpPr>
            <p:spPr>
              <a:xfrm rot="10800000">
                <a:off x="6343853" y="2127012"/>
                <a:ext cx="289174" cy="226993"/>
              </a:xfrm>
              <a:prstGeom prst="triangle">
                <a:avLst/>
              </a:prstGeom>
              <a:solidFill>
                <a:schemeClr val="bg2"/>
              </a:solidFill>
              <a:ln w="57150"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738236F1-77B0-41A5-A3AD-555BA01D30A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clrChange>
                <a:clrFrom>
                  <a:srgbClr val="D9E6DC"/>
                </a:clrFrom>
                <a:clrTo>
                  <a:srgbClr val="D9E6DC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128901" y="3867976"/>
              <a:ext cx="1024556" cy="1152625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12ECDB3F-5A99-4D0F-A546-78191BB94D72}"/>
              </a:ext>
            </a:extLst>
          </p:cNvPr>
          <p:cNvSpPr txBox="1"/>
          <p:nvPr/>
        </p:nvSpPr>
        <p:spPr>
          <a:xfrm>
            <a:off x="748178" y="3644555"/>
            <a:ext cx="1098139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Thrive Physically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flexibility and choice to make healthcare decisions which best fits our employee’s lifecycle; supported by technology and decision support tools. 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Attain Emotional Balance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– provide benefits and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periks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that support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on the whole person; both at the workplace and at home</a:t>
            </a:r>
          </a:p>
          <a:p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Achieve Financial Security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– Increase workforce stability through short and long-term programs</a:t>
            </a:r>
          </a:p>
          <a:p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Build Strong Personal Connections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- Leverage social connections to drive employee wellbeing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opportunities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97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46614" y="2520240"/>
            <a:ext cx="9499158" cy="1657387"/>
          </a:xfrm>
          <a:prstGeom prst="rect">
            <a:avLst/>
          </a:prstGeom>
        </p:spPr>
        <p:txBody>
          <a:bodyPr vert="horz" wrap="square" lIns="0" tIns="6931" rIns="0" bIns="0" rtlCol="0" anchor="ctr">
            <a:spAutoFit/>
          </a:bodyPr>
          <a:lstStyle/>
          <a:p>
            <a:pPr marL="7316" marR="3081" algn="ctr">
              <a:lnSpc>
                <a:spcPct val="100600"/>
              </a:lnSpc>
              <a:spcBef>
                <a:spcPts val="55"/>
              </a:spcBef>
            </a:pPr>
            <a:r>
              <a:rPr sz="3578" spc="9" dirty="0"/>
              <a:t>thrive </a:t>
            </a:r>
            <a:r>
              <a:rPr sz="3578" spc="-428" dirty="0">
                <a:solidFill>
                  <a:srgbClr val="7F7F7F"/>
                </a:solidFill>
                <a:latin typeface="Arial Black"/>
                <a:cs typeface="Arial Black"/>
              </a:rPr>
              <a:t>is </a:t>
            </a:r>
            <a:r>
              <a:rPr sz="3578" spc="-473" dirty="0">
                <a:solidFill>
                  <a:srgbClr val="7F7F7F"/>
                </a:solidFill>
                <a:latin typeface="Arial Black"/>
                <a:cs typeface="Arial Black"/>
              </a:rPr>
              <a:t>a </a:t>
            </a:r>
            <a:r>
              <a:rPr sz="3578" spc="-424" dirty="0">
                <a:solidFill>
                  <a:srgbClr val="7F7F7F"/>
                </a:solidFill>
                <a:latin typeface="Arial Black"/>
                <a:cs typeface="Arial Black"/>
              </a:rPr>
              <a:t>Generac </a:t>
            </a:r>
            <a:r>
              <a:rPr sz="3578" spc="-400" dirty="0">
                <a:solidFill>
                  <a:srgbClr val="7F7F7F"/>
                </a:solidFill>
                <a:latin typeface="Arial Black"/>
                <a:cs typeface="Arial Black"/>
              </a:rPr>
              <a:t>program </a:t>
            </a:r>
            <a:r>
              <a:rPr sz="3578" spc="-455" dirty="0">
                <a:solidFill>
                  <a:srgbClr val="7F7F7F"/>
                </a:solidFill>
                <a:latin typeface="Arial Black"/>
                <a:cs typeface="Arial Black"/>
              </a:rPr>
              <a:t>that </a:t>
            </a:r>
            <a:r>
              <a:rPr sz="3578" spc="-452" dirty="0">
                <a:solidFill>
                  <a:srgbClr val="7F7F7F"/>
                </a:solidFill>
                <a:latin typeface="Arial Black"/>
                <a:cs typeface="Arial Black"/>
              </a:rPr>
              <a:t>encompasses  </a:t>
            </a:r>
            <a:r>
              <a:rPr sz="3578" spc="-394" dirty="0">
                <a:solidFill>
                  <a:srgbClr val="7F7F7F"/>
                </a:solidFill>
                <a:latin typeface="Arial Black"/>
                <a:cs typeface="Arial Black"/>
              </a:rPr>
              <a:t>all </a:t>
            </a:r>
            <a:r>
              <a:rPr sz="3578" spc="-391" dirty="0">
                <a:solidFill>
                  <a:srgbClr val="7F7F7F"/>
                </a:solidFill>
                <a:latin typeface="Arial Black"/>
                <a:cs typeface="Arial Black"/>
              </a:rPr>
              <a:t>employee </a:t>
            </a:r>
            <a:r>
              <a:rPr sz="3578" spc="-370" dirty="0">
                <a:solidFill>
                  <a:srgbClr val="7F7F7F"/>
                </a:solidFill>
                <a:latin typeface="Arial Black"/>
                <a:cs typeface="Arial Black"/>
              </a:rPr>
              <a:t>benefit </a:t>
            </a:r>
            <a:r>
              <a:rPr sz="3578" spc="-403" dirty="0">
                <a:solidFill>
                  <a:srgbClr val="7F7F7F"/>
                </a:solidFill>
                <a:latin typeface="Arial Black"/>
                <a:cs typeface="Arial Black"/>
              </a:rPr>
              <a:t>programs, </a:t>
            </a:r>
            <a:r>
              <a:rPr sz="3578" spc="-379" dirty="0">
                <a:solidFill>
                  <a:srgbClr val="7F7F7F"/>
                </a:solidFill>
                <a:latin typeface="Arial Black"/>
                <a:cs typeface="Arial Black"/>
              </a:rPr>
              <a:t>including  </a:t>
            </a:r>
            <a:r>
              <a:rPr sz="3578" spc="-33" dirty="0">
                <a:solidFill>
                  <a:srgbClr val="FCB813"/>
                </a:solidFill>
              </a:rPr>
              <a:t>finance</a:t>
            </a:r>
            <a:r>
              <a:rPr sz="3578" spc="-33" dirty="0">
                <a:solidFill>
                  <a:srgbClr val="7F7F7F"/>
                </a:solidFill>
                <a:latin typeface="Arial Black"/>
                <a:cs typeface="Arial Black"/>
              </a:rPr>
              <a:t>, </a:t>
            </a:r>
            <a:r>
              <a:rPr sz="3578" spc="-39" dirty="0">
                <a:solidFill>
                  <a:srgbClr val="F7931D"/>
                </a:solidFill>
              </a:rPr>
              <a:t>health</a:t>
            </a:r>
            <a:r>
              <a:rPr sz="3578" spc="-39" dirty="0">
                <a:solidFill>
                  <a:srgbClr val="7F7F7F"/>
                </a:solidFill>
                <a:latin typeface="Arial Black"/>
                <a:cs typeface="Arial Black"/>
              </a:rPr>
              <a:t>, </a:t>
            </a:r>
            <a:r>
              <a:rPr sz="3578" spc="-385" dirty="0">
                <a:solidFill>
                  <a:srgbClr val="7F7F7F"/>
                </a:solidFill>
                <a:latin typeface="Arial Black"/>
                <a:cs typeface="Arial Black"/>
              </a:rPr>
              <a:t>and </a:t>
            </a:r>
            <a:r>
              <a:rPr sz="3578" spc="-358" dirty="0">
                <a:solidFill>
                  <a:srgbClr val="7F7F7F"/>
                </a:solidFill>
                <a:latin typeface="Arial Black"/>
                <a:cs typeface="Arial Black"/>
              </a:rPr>
              <a:t>work/life</a:t>
            </a:r>
            <a:r>
              <a:rPr sz="3578" spc="-615" dirty="0">
                <a:solidFill>
                  <a:srgbClr val="7F7F7F"/>
                </a:solidFill>
                <a:latin typeface="Arial Black"/>
                <a:cs typeface="Arial Black"/>
              </a:rPr>
              <a:t> </a:t>
            </a:r>
            <a:r>
              <a:rPr sz="3578" spc="9" dirty="0">
                <a:solidFill>
                  <a:srgbClr val="FF6B00"/>
                </a:solidFill>
              </a:rPr>
              <a:t>balance</a:t>
            </a:r>
            <a:endParaRPr sz="3578">
              <a:latin typeface="Arial Black"/>
              <a:cs typeface="Arial Blac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48728" y="682160"/>
            <a:ext cx="10494544" cy="367199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092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</Words>
  <Application>Microsoft Office PowerPoint</Application>
  <PresentationFormat>Widescreen</PresentationFormat>
  <Paragraphs>25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Office Theme</vt:lpstr>
      <vt:lpstr>Total Rewards Branding - DRAFT</vt:lpstr>
      <vt:lpstr>thrive is a Generac program that encompasses  all employee benefit programs, including  finance, health, and work/life balance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Total Rewards Branding - DRAFT</dc:title>
  <dc:creator>Cheryl Brand</dc:creator>
  <cp:lastModifiedBy>Cheryl Brand</cp:lastModifiedBy>
  <cp:revision>1</cp:revision>
  <dcterms:created xsi:type="dcterms:W3CDTF">2021-04-21T17:18:04Z</dcterms:created>
  <dcterms:modified xsi:type="dcterms:W3CDTF">2021-04-21T17:18:55Z</dcterms:modified>
</cp:coreProperties>
</file>