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33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63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00EC-80DC-449C-AE5A-7C68445BE5D4}" type="datetimeFigureOut">
              <a:rPr lang="en-US" smtClean="0"/>
              <a:t>3/22/21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0DE46-15EA-49D2-B302-A220CDF98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79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00EC-80DC-449C-AE5A-7C68445BE5D4}" type="datetimeFigureOut">
              <a:rPr lang="en-US" smtClean="0"/>
              <a:t>3/22/21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0DE46-15EA-49D2-B302-A220CDF98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070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00EC-80DC-449C-AE5A-7C68445BE5D4}" type="datetimeFigureOut">
              <a:rPr lang="en-US" smtClean="0"/>
              <a:t>3/22/21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0DE46-15EA-49D2-B302-A220CDF98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118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00EC-80DC-449C-AE5A-7C68445BE5D4}" type="datetimeFigureOut">
              <a:rPr lang="en-US" smtClean="0"/>
              <a:t>3/22/21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0DE46-15EA-49D2-B302-A220CDF98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879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00EC-80DC-449C-AE5A-7C68445BE5D4}" type="datetimeFigureOut">
              <a:rPr lang="en-US" smtClean="0"/>
              <a:t>3/22/21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0DE46-15EA-49D2-B302-A220CDF98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531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00EC-80DC-449C-AE5A-7C68445BE5D4}" type="datetimeFigureOut">
              <a:rPr lang="en-US" smtClean="0"/>
              <a:t>3/22/21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0DE46-15EA-49D2-B302-A220CDF98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41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00EC-80DC-449C-AE5A-7C68445BE5D4}" type="datetimeFigureOut">
              <a:rPr lang="en-US" smtClean="0"/>
              <a:t>3/22/21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0DE46-15EA-49D2-B302-A220CDF98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675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00EC-80DC-449C-AE5A-7C68445BE5D4}" type="datetimeFigureOut">
              <a:rPr lang="en-US" smtClean="0"/>
              <a:t>3/22/21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0DE46-15EA-49D2-B302-A220CDF98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308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00EC-80DC-449C-AE5A-7C68445BE5D4}" type="datetimeFigureOut">
              <a:rPr lang="en-US" smtClean="0"/>
              <a:t>3/22/21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0DE46-15EA-49D2-B302-A220CDF98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356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00EC-80DC-449C-AE5A-7C68445BE5D4}" type="datetimeFigureOut">
              <a:rPr lang="en-US" smtClean="0"/>
              <a:t>3/22/21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0DE46-15EA-49D2-B302-A220CDF98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902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00EC-80DC-449C-AE5A-7C68445BE5D4}" type="datetimeFigureOut">
              <a:rPr lang="en-US" smtClean="0"/>
              <a:t>3/22/21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0DE46-15EA-49D2-B302-A220CDF98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002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7A00EC-80DC-449C-AE5A-7C68445BE5D4}" type="datetimeFigureOut">
              <a:rPr lang="en-US" smtClean="0"/>
              <a:t>3/22/21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F0DE46-15EA-49D2-B302-A220CDF98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36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Arrow Connector 31"/>
          <p:cNvCxnSpPr>
            <a:cxnSpLocks/>
          </p:cNvCxnSpPr>
          <p:nvPr/>
        </p:nvCxnSpPr>
        <p:spPr>
          <a:xfrm flipV="1">
            <a:off x="544530" y="1119883"/>
            <a:ext cx="10880333" cy="4407615"/>
          </a:xfrm>
          <a:prstGeom prst="straightConnector1">
            <a:avLst/>
          </a:prstGeom>
          <a:ln w="889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26" name="Picture 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886" y="4688911"/>
            <a:ext cx="2029783" cy="800477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862" y="3833302"/>
            <a:ext cx="2029783" cy="800477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60560" y="2923451"/>
            <a:ext cx="2029783" cy="800477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77541" y="2088405"/>
            <a:ext cx="2029784" cy="800477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58910" y="1287928"/>
            <a:ext cx="2029783" cy="80047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F0ABB79-6251-D14E-93DB-E1C811ED7779}"/>
              </a:ext>
            </a:extLst>
          </p:cNvPr>
          <p:cNvSpPr txBox="1"/>
          <p:nvPr/>
        </p:nvSpPr>
        <p:spPr>
          <a:xfrm>
            <a:off x="741910" y="249309"/>
            <a:ext cx="54395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</a:rPr>
              <a:t>Safety Culture Maturity Ladder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86A85C4-CF43-AF4D-9E83-968977F4E2D5}"/>
              </a:ext>
            </a:extLst>
          </p:cNvPr>
          <p:cNvCxnSpPr>
            <a:cxnSpLocks/>
          </p:cNvCxnSpPr>
          <p:nvPr/>
        </p:nvCxnSpPr>
        <p:spPr>
          <a:xfrm flipV="1">
            <a:off x="869130" y="748483"/>
            <a:ext cx="7304906" cy="3246524"/>
          </a:xfrm>
          <a:prstGeom prst="straightConnector1">
            <a:avLst/>
          </a:prstGeom>
          <a:ln w="8890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2C227983-5D28-2244-966A-54640055544D}"/>
              </a:ext>
            </a:extLst>
          </p:cNvPr>
          <p:cNvSpPr txBox="1"/>
          <p:nvPr/>
        </p:nvSpPr>
        <p:spPr>
          <a:xfrm rot="20138212">
            <a:off x="2647998" y="1810612"/>
            <a:ext cx="32964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5">
                    <a:lumMod val="75000"/>
                  </a:schemeClr>
                </a:solidFill>
              </a:rPr>
              <a:t>Improving safety culture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33DDEE5-713E-954D-A791-DAAFDB9520C5}"/>
              </a:ext>
            </a:extLst>
          </p:cNvPr>
          <p:cNvSpPr txBox="1"/>
          <p:nvPr/>
        </p:nvSpPr>
        <p:spPr>
          <a:xfrm rot="20199179">
            <a:off x="2278449" y="2480004"/>
            <a:ext cx="49152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Increasing accountability &amp; reliability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C3AEA03-ED18-D543-9D8B-2902603C374D}"/>
              </a:ext>
            </a:extLst>
          </p:cNvPr>
          <p:cNvSpPr txBox="1"/>
          <p:nvPr/>
        </p:nvSpPr>
        <p:spPr>
          <a:xfrm>
            <a:off x="761070" y="5527498"/>
            <a:ext cx="2096792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1600" b="1" dirty="0"/>
              <a:t>Toxic / No care culture</a:t>
            </a:r>
          </a:p>
          <a:p>
            <a:pPr algn="ctr">
              <a:spcAft>
                <a:spcPts val="600"/>
              </a:spcAft>
            </a:pPr>
            <a:r>
              <a:rPr lang="en-US" sz="1600" b="1" dirty="0"/>
              <a:t>“accidents happen” </a:t>
            </a:r>
          </a:p>
          <a:p>
            <a:endParaRPr lang="en-US" sz="16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CEA10E7-A4AB-6847-ABC1-818EAAC32269}"/>
              </a:ext>
            </a:extLst>
          </p:cNvPr>
          <p:cNvSpPr txBox="1"/>
          <p:nvPr/>
        </p:nvSpPr>
        <p:spPr>
          <a:xfrm>
            <a:off x="2888171" y="4633779"/>
            <a:ext cx="1998369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1600" b="1" dirty="0"/>
              <a:t>Blame culture</a:t>
            </a:r>
          </a:p>
          <a:p>
            <a:pPr algn="ctr">
              <a:spcAft>
                <a:spcPts val="600"/>
              </a:spcAft>
            </a:pPr>
            <a:r>
              <a:rPr lang="en-US" sz="1600" b="1" dirty="0"/>
              <a:t>“it was an accident!” </a:t>
            </a:r>
          </a:p>
          <a:p>
            <a:endParaRPr lang="en-US" sz="16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DD06350-BD06-794A-9725-6462815A4077}"/>
              </a:ext>
            </a:extLst>
          </p:cNvPr>
          <p:cNvSpPr txBox="1"/>
          <p:nvPr/>
        </p:nvSpPr>
        <p:spPr>
          <a:xfrm>
            <a:off x="4886630" y="3707173"/>
            <a:ext cx="2202911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1600" b="1" dirty="0"/>
              <a:t>Compliance culture</a:t>
            </a:r>
          </a:p>
          <a:p>
            <a:pPr algn="ctr">
              <a:spcAft>
                <a:spcPts val="600"/>
              </a:spcAft>
            </a:pPr>
            <a:r>
              <a:rPr lang="en-US" sz="1600" b="1" dirty="0"/>
              <a:t>“Incidents have causes”</a:t>
            </a:r>
          </a:p>
          <a:p>
            <a:endParaRPr lang="en-US" sz="16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9D0F7B4-2EB7-8949-9F7C-00A87BDBE7D2}"/>
              </a:ext>
            </a:extLst>
          </p:cNvPr>
          <p:cNvSpPr txBox="1"/>
          <p:nvPr/>
        </p:nvSpPr>
        <p:spPr>
          <a:xfrm>
            <a:off x="6922880" y="2935383"/>
            <a:ext cx="2387705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1600" b="1" dirty="0"/>
              <a:t>Ownership culture</a:t>
            </a:r>
          </a:p>
          <a:p>
            <a:pPr algn="ctr">
              <a:spcAft>
                <a:spcPts val="600"/>
              </a:spcAft>
            </a:pPr>
            <a:r>
              <a:rPr lang="en-US" sz="1600" b="1" dirty="0"/>
              <a:t>“We prevent incidents”</a:t>
            </a:r>
          </a:p>
          <a:p>
            <a:endParaRPr lang="en-US" sz="16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4A6E0A9-1443-344D-9A43-9256699C8E06}"/>
              </a:ext>
            </a:extLst>
          </p:cNvPr>
          <p:cNvSpPr txBox="1"/>
          <p:nvPr/>
        </p:nvSpPr>
        <p:spPr>
          <a:xfrm>
            <a:off x="9063624" y="2081964"/>
            <a:ext cx="2420279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1600" b="1" dirty="0"/>
              <a:t>Interdependent culture</a:t>
            </a:r>
          </a:p>
          <a:p>
            <a:pPr algn="ctr">
              <a:spcAft>
                <a:spcPts val="600"/>
              </a:spcAft>
            </a:pPr>
            <a:r>
              <a:rPr lang="en-US" sz="1600" b="1" dirty="0"/>
              <a:t>“It’s how we do business.”</a:t>
            </a:r>
          </a:p>
          <a:p>
            <a:endParaRPr lang="en-US" sz="16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29EDB53-7B40-CC4E-9524-D0969A16A89B}"/>
              </a:ext>
            </a:extLst>
          </p:cNvPr>
          <p:cNvSpPr txBox="1"/>
          <p:nvPr/>
        </p:nvSpPr>
        <p:spPr>
          <a:xfrm>
            <a:off x="3912565" y="5642869"/>
            <a:ext cx="148719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Wake management &amp; control high risks 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2FEFBA8-D6E2-104F-A38B-9A4F99D1CE64}"/>
              </a:ext>
            </a:extLst>
          </p:cNvPr>
          <p:cNvSpPr txBox="1"/>
          <p:nvPr/>
        </p:nvSpPr>
        <p:spPr>
          <a:xfrm>
            <a:off x="6000008" y="4791796"/>
            <a:ext cx="148719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err="1"/>
              <a:t>Standardise</a:t>
            </a:r>
            <a:r>
              <a:rPr lang="en-US" sz="1400" i="1" dirty="0"/>
              <a:t> processes &amp; gain commitment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763B0FB-F96A-B941-95CD-3B365B98AFCC}"/>
              </a:ext>
            </a:extLst>
          </p:cNvPr>
          <p:cNvSpPr txBox="1"/>
          <p:nvPr/>
        </p:nvSpPr>
        <p:spPr>
          <a:xfrm>
            <a:off x="8174036" y="3861996"/>
            <a:ext cx="17224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All team members engaged &amp; all risks controlled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898D97F1-1B37-7E4D-8C3E-845EBA34FA4A}"/>
              </a:ext>
            </a:extLst>
          </p:cNvPr>
          <p:cNvSpPr txBox="1"/>
          <p:nvPr/>
        </p:nvSpPr>
        <p:spPr>
          <a:xfrm>
            <a:off x="10444032" y="3004786"/>
            <a:ext cx="156303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Develop consistency &amp; fight complacency</a:t>
            </a:r>
          </a:p>
        </p:txBody>
      </p:sp>
      <p:sp>
        <p:nvSpPr>
          <p:cNvPr id="40" name="Bent Up Arrow 39">
            <a:extLst>
              <a:ext uri="{FF2B5EF4-FFF2-40B4-BE49-F238E27FC236}">
                <a16:creationId xmlns:a16="http://schemas.microsoft.com/office/drawing/2014/main" id="{550A1F40-1666-CF45-874E-A5A0D88B4B2C}"/>
              </a:ext>
            </a:extLst>
          </p:cNvPr>
          <p:cNvSpPr/>
          <p:nvPr/>
        </p:nvSpPr>
        <p:spPr>
          <a:xfrm>
            <a:off x="3830371" y="4651256"/>
            <a:ext cx="2202911" cy="781221"/>
          </a:xfrm>
          <a:prstGeom prst="bentUpArrow">
            <a:avLst>
              <a:gd name="adj1" fmla="val 11253"/>
              <a:gd name="adj2" fmla="val 25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Bent Up Arrow 40">
            <a:extLst>
              <a:ext uri="{FF2B5EF4-FFF2-40B4-BE49-F238E27FC236}">
                <a16:creationId xmlns:a16="http://schemas.microsoft.com/office/drawing/2014/main" id="{9D62F5C0-3618-DA45-8862-612B720E40AD}"/>
              </a:ext>
            </a:extLst>
          </p:cNvPr>
          <p:cNvSpPr/>
          <p:nvPr/>
        </p:nvSpPr>
        <p:spPr>
          <a:xfrm>
            <a:off x="5984696" y="3775014"/>
            <a:ext cx="2202911" cy="781221"/>
          </a:xfrm>
          <a:prstGeom prst="bentUpArrow">
            <a:avLst>
              <a:gd name="adj1" fmla="val 11253"/>
              <a:gd name="adj2" fmla="val 25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Bent Up Arrow 41">
            <a:extLst>
              <a:ext uri="{FF2B5EF4-FFF2-40B4-BE49-F238E27FC236}">
                <a16:creationId xmlns:a16="http://schemas.microsoft.com/office/drawing/2014/main" id="{431BB5E4-4248-B441-B222-52ED24EA5FF8}"/>
              </a:ext>
            </a:extLst>
          </p:cNvPr>
          <p:cNvSpPr/>
          <p:nvPr/>
        </p:nvSpPr>
        <p:spPr>
          <a:xfrm>
            <a:off x="1709654" y="5514285"/>
            <a:ext cx="2202911" cy="781221"/>
          </a:xfrm>
          <a:prstGeom prst="bentUpArrow">
            <a:avLst>
              <a:gd name="adj1" fmla="val 11253"/>
              <a:gd name="adj2" fmla="val 25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Bent Up Arrow 42">
            <a:extLst>
              <a:ext uri="{FF2B5EF4-FFF2-40B4-BE49-F238E27FC236}">
                <a16:creationId xmlns:a16="http://schemas.microsoft.com/office/drawing/2014/main" id="{368C51D3-80A5-9B48-AF40-A77AA1CA826B}"/>
              </a:ext>
            </a:extLst>
          </p:cNvPr>
          <p:cNvSpPr/>
          <p:nvPr/>
        </p:nvSpPr>
        <p:spPr>
          <a:xfrm>
            <a:off x="8238650" y="2942707"/>
            <a:ext cx="2202911" cy="781221"/>
          </a:xfrm>
          <a:prstGeom prst="bentUpArrow">
            <a:avLst>
              <a:gd name="adj1" fmla="val 11253"/>
              <a:gd name="adj2" fmla="val 25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6C4CE56B-732E-0044-82C3-1FE24904F7EE}"/>
              </a:ext>
            </a:extLst>
          </p:cNvPr>
          <p:cNvSpPr txBox="1"/>
          <p:nvPr/>
        </p:nvSpPr>
        <p:spPr>
          <a:xfrm>
            <a:off x="9007325" y="6059924"/>
            <a:ext cx="33197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Based on the Keil Centre and Patrick Hudson “hearts and minds” model</a:t>
            </a:r>
          </a:p>
        </p:txBody>
      </p:sp>
    </p:spTree>
    <p:extLst>
      <p:ext uri="{BB962C8B-B14F-4D97-AF65-F5344CB8AC3E}">
        <p14:creationId xmlns:p14="http://schemas.microsoft.com/office/powerpoint/2010/main" val="2086814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0866060"/>
              </p:ext>
            </p:extLst>
          </p:nvPr>
        </p:nvGraphicFramePr>
        <p:xfrm>
          <a:off x="381000" y="346710"/>
          <a:ext cx="11430000" cy="6156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229345083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3266605706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3780833034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1721804964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49055111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Toxic / No care culture </a:t>
                      </a:r>
                    </a:p>
                    <a:p>
                      <a:pPr marL="314325" lvl="1" indent="-134938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Apathy / resistance</a:t>
                      </a:r>
                    </a:p>
                    <a:p>
                      <a:pPr marL="314325" lvl="1" indent="-134938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Near misses not considered</a:t>
                      </a:r>
                    </a:p>
                    <a:p>
                      <a:pPr marL="314325" lvl="1" indent="-134938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Negligence</a:t>
                      </a:r>
                    </a:p>
                    <a:p>
                      <a:pPr marL="314325" lvl="1" indent="-134938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Dishonesty</a:t>
                      </a:r>
                    </a:p>
                    <a:p>
                      <a:pPr marL="314325" lvl="1" indent="-134938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Hiding of incidents</a:t>
                      </a:r>
                    </a:p>
                    <a:p>
                      <a:pPr marL="314325" lvl="1" indent="-134938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Serious injury/health risks are unseen or ignored</a:t>
                      </a:r>
                    </a:p>
                    <a:p>
                      <a:pPr marL="314325" lvl="1" indent="-134938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Unfair disciplinary actions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No or little training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Poor or no communication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Production at almost any cost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“Just get it done” attitude or blatantly unsafe</a:t>
                      </a:r>
                      <a:endParaRPr lang="en-AU" sz="1100" b="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AU" sz="1100" b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Accept that incidents happen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AU" sz="1100" b="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AU" sz="1100" b="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AU" sz="1100" b="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AU" sz="1100" b="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AU" sz="1200" b="0" dirty="0">
                        <a:solidFill>
                          <a:schemeClr val="tx1"/>
                        </a:solidFill>
                      </a:endParaRP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Reactive or unresponsive approach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 OHS systems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 risk assessment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Legal non compliance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Accept equipment / process decay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Only fix when broken / unsafe repairs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Reports are shelved / used irresponsibly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 or poor investigation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 monitoring / audits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Permit non-compliance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Potential illegal practices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Blame culture</a:t>
                      </a:r>
                    </a:p>
                    <a:p>
                      <a:pPr marL="314325" lvl="1" indent="-134938" algn="l" defTabSz="914400" rtl="0" eaLnBrk="1" latinLnBrk="0" hangingPunct="1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Dependent on natural instincts</a:t>
                      </a:r>
                    </a:p>
                    <a:p>
                      <a:pPr marL="314325" lvl="1" indent="-134938" algn="l" defTabSz="914400" rtl="0" eaLnBrk="1" latinLnBrk="0" hangingPunct="1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Accept need to care</a:t>
                      </a:r>
                    </a:p>
                    <a:p>
                      <a:pPr marL="314325" lvl="1" indent="-134938" algn="l" defTabSz="914400" rtl="0" eaLnBrk="1" latinLnBrk="0" hangingPunct="1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Some near miss reporting</a:t>
                      </a:r>
                    </a:p>
                    <a:p>
                      <a:pPr marL="314325" lvl="1" indent="-134938" algn="l" defTabSz="914400" rtl="0" eaLnBrk="1" latinLnBrk="0" hangingPunct="1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Some window dressing e.g. pre-inspection cleanups and light duty</a:t>
                      </a:r>
                    </a:p>
                    <a:p>
                      <a:pPr marL="314325" lvl="1" indent="-134938" algn="l" defTabSz="914400" rtl="0" eaLnBrk="1" latinLnBrk="0" hangingPunct="1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Disciplinary action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Minimum / inconsistent training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Some communication on a need to know basis</a:t>
                      </a:r>
                      <a:endParaRPr lang="en-AU" sz="1100" b="1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Prevent a similar incident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AU" sz="1100" b="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AU" sz="1100" b="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US" sz="1100" b="0" dirty="0">
                        <a:solidFill>
                          <a:schemeClr val="tx1"/>
                        </a:solidFill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US" sz="1100" b="0" dirty="0">
                        <a:solidFill>
                          <a:schemeClr val="tx1"/>
                        </a:solidFill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Administrator driven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Loose systems, elements of an OHS Management System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Reactive risk assessment and control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Minimum legal compliance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Apply PPE as a way of eliminating exposure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Incident investigation but limited analysis</a:t>
                      </a:r>
                    </a:p>
                    <a:p>
                      <a:pPr marL="314325" lvl="1" indent="-134938" algn="l" defTabSz="914400" rtl="0" eaLnBrk="1" latinLnBrk="0" hangingPunct="1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Focus on what happened</a:t>
                      </a:r>
                    </a:p>
                    <a:p>
                      <a:pPr marL="314325" lvl="1" indent="-134938" algn="l" defTabSz="914400" rtl="0" eaLnBrk="1" latinLnBrk="0" hangingPunct="1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 systems focus</a:t>
                      </a:r>
                    </a:p>
                    <a:p>
                      <a:pPr marL="314325" lvl="1" indent="-134938" algn="l" defTabSz="914400" rtl="0" eaLnBrk="1" latinLnBrk="0" hangingPunct="1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Human faults occur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Ad hoc monitoring / audits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No occupational hygiene or health initiatives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Reactive medical monitoring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Monitoring as per regulations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Compliance culture</a:t>
                      </a:r>
                    </a:p>
                    <a:p>
                      <a:pPr marL="314325" lvl="1" indent="-134938" algn="l" defTabSz="914400" rtl="0" eaLnBrk="1" latinLnBrk="0" hangingPunct="1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Supervision dependent</a:t>
                      </a:r>
                    </a:p>
                    <a:p>
                      <a:pPr marL="314325" lvl="1" indent="-134938" algn="l" defTabSz="914400" rtl="0" eaLnBrk="1" latinLnBrk="0" hangingPunct="1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Some participation</a:t>
                      </a:r>
                    </a:p>
                    <a:p>
                      <a:pPr marL="314325" lvl="1" indent="-134938" algn="l" defTabSz="914400" rtl="0" eaLnBrk="1" latinLnBrk="0" hangingPunct="1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Near miss discussions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Acceptable training / awareness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Established and good communication channels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Regular people involvement and focus</a:t>
                      </a:r>
                    </a:p>
                    <a:p>
                      <a:pPr marL="0" indent="0" algn="ctr" defTabSz="914400" rtl="0" eaLnBrk="1" latinLnBrk="0" hangingPunct="1">
                        <a:buFont typeface="Arial" panose="020B0604020202020204" pitchFamily="34" charset="0"/>
                        <a:buNone/>
                      </a:pPr>
                      <a:endParaRPr lang="en-US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Prevent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incidents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before they occur</a:t>
                      </a:r>
                    </a:p>
                    <a:p>
                      <a:pPr algn="ctr"/>
                      <a:endParaRPr lang="en-AU" sz="1100" b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AU" sz="1100" b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AU" sz="1100" b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AU" sz="1100" b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OHS coordinator driven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OHS standards system and ISO 9002 or equivalent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Risk assessment through existing systems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Total legal compliance goal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Strictly enforced the use of PPE where required (knowing risk)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Causal incident analysis based on events potential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Info sharing from events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Planned occupational hygiene / environmental monitoring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Periodical medical examinations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Planned monitoring / audits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Safety meetings and talks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Some task observations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Independent &amp; personal ownership culture</a:t>
                      </a:r>
                    </a:p>
                    <a:p>
                      <a:pPr marL="314325" lvl="1" indent="-134938" algn="l" defTabSz="914400" rtl="0" eaLnBrk="1" latinLnBrk="0" hangingPunct="1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Involvement at all levels</a:t>
                      </a:r>
                    </a:p>
                    <a:p>
                      <a:pPr marL="314325" lvl="1" indent="-134938" algn="l" defTabSz="914400" rtl="0" eaLnBrk="1" latinLnBrk="0" hangingPunct="1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Near miss involvement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High level of training / awareness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Communication at a high level hiding nothing</a:t>
                      </a:r>
                    </a:p>
                    <a:p>
                      <a:endParaRPr lang="en-US" sz="11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AU" sz="1100" b="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 algn="ctr" defTabSz="914400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Improve the systems</a:t>
                      </a:r>
                    </a:p>
                    <a:p>
                      <a:pPr algn="ctr"/>
                      <a:endParaRPr lang="en-AU" sz="1100" b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AU" sz="1100" b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AU" sz="1100" b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AU" sz="1100" b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Committed leadership at all levels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Line driven systems improvement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ISO 14001 and ISO 45001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Pro-active formal risk management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Beyond legal compliance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Seek to actively engineer out process / equipment inadequacies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Incident learnings shared with all levels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Well designed plans / procedures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Focus on adhering to site plans and procedures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Integrated audits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Peer evaluations and discussion</a:t>
                      </a:r>
                    </a:p>
                    <a:p>
                      <a:endParaRPr 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Interdependent teams culture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Way of life</a:t>
                      </a:r>
                    </a:p>
                    <a:p>
                      <a:pPr marL="314325" lvl="1" indent="-134938" algn="l" defTabSz="914400" rtl="0" eaLnBrk="1" latinLnBrk="0" hangingPunct="1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Comes natural</a:t>
                      </a:r>
                    </a:p>
                    <a:p>
                      <a:pPr marL="314325" lvl="1" indent="-134938" algn="l" defTabSz="914400" rtl="0" eaLnBrk="1" latinLnBrk="0" hangingPunct="1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Personal involvement by all to manage risks well and prevent incidents</a:t>
                      </a:r>
                    </a:p>
                    <a:p>
                      <a:pPr marL="314325" lvl="1" indent="-134938" algn="l" defTabSz="914400" rtl="0" eaLnBrk="1" latinLnBrk="0" hangingPunct="1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Authentic communication </a:t>
                      </a:r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throughout culture</a:t>
                      </a:r>
                      <a:endParaRPr lang="en-US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ctr" defTabSz="914400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Way we do business</a:t>
                      </a:r>
                    </a:p>
                    <a:p>
                      <a:pPr algn="ctr"/>
                      <a:endParaRPr lang="en-AU" sz="11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AU" sz="11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AU" sz="11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AU" sz="1100" b="0" dirty="0">
                        <a:solidFill>
                          <a:schemeClr val="tx1"/>
                        </a:solidFill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AU" sz="1100" b="0" dirty="0">
                          <a:solidFill>
                            <a:schemeClr val="tx1"/>
                          </a:solidFill>
                        </a:rPr>
                        <a:t>Individually</a:t>
                      </a:r>
                      <a:r>
                        <a:rPr lang="en-AU" sz="1100" b="0" baseline="0" dirty="0">
                          <a:solidFill>
                            <a:schemeClr val="tx1"/>
                          </a:solidFill>
                        </a:rPr>
                        <a:t> internalized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AU" sz="1100" b="0" baseline="0" dirty="0">
                          <a:solidFill>
                            <a:schemeClr val="tx1"/>
                          </a:solidFill>
                        </a:rPr>
                        <a:t>Inspiring genuine leadership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No silo thinking or actions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All staff active, positive, respected, speaking up</a:t>
                      </a:r>
                      <a:endParaRPr lang="en-US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Excellent equipment, ultra-</a:t>
                      </a:r>
                      <a:r>
                        <a:rPr lang="en-US" sz="1100" b="0" dirty="0" err="1">
                          <a:solidFill>
                            <a:schemeClr val="tx1"/>
                          </a:solidFill>
                        </a:rPr>
                        <a:t>organised</a:t>
                      </a:r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AU" sz="1100" b="0" baseline="0" dirty="0">
                          <a:solidFill>
                            <a:schemeClr val="tx1"/>
                          </a:solidFill>
                        </a:rPr>
                        <a:t>Integrated management systems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AU" sz="1100" b="1" baseline="0" dirty="0">
                          <a:solidFill>
                            <a:schemeClr val="tx1"/>
                          </a:solidFill>
                        </a:rPr>
                        <a:t>Risk management cycle integrated into all systems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AU" sz="1100" b="0" baseline="0" dirty="0">
                          <a:solidFill>
                            <a:schemeClr val="tx1"/>
                          </a:solidFill>
                        </a:rPr>
                        <a:t>Self regulating style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AU" sz="1100" b="1" baseline="0" dirty="0">
                          <a:solidFill>
                            <a:schemeClr val="tx1"/>
                          </a:solidFill>
                        </a:rPr>
                        <a:t>Eliminate &amp; prevent problems before they occur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AU" sz="1100" b="0" baseline="0" dirty="0">
                          <a:solidFill>
                            <a:schemeClr val="tx1"/>
                          </a:solidFill>
                        </a:rPr>
                        <a:t>All threats considered in decision-making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AU" sz="1100" b="1" baseline="0" dirty="0">
                          <a:solidFill>
                            <a:schemeClr val="tx1"/>
                          </a:solidFill>
                        </a:rPr>
                        <a:t>Continually improving through external evaluation / auditing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AU" sz="1100" b="0" baseline="0" dirty="0">
                          <a:solidFill>
                            <a:schemeClr val="tx1"/>
                          </a:solidFill>
                        </a:rPr>
                        <a:t>Multiple positive performance indicators drive PDCA cycle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endParaRPr lang="en-AU" sz="11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5614320"/>
                  </a:ext>
                </a:extLst>
              </a:tr>
            </a:tbl>
          </a:graphicData>
        </a:graphic>
      </p:graphicFrame>
      <p:cxnSp>
        <p:nvCxnSpPr>
          <p:cNvPr id="32" name="Straight Arrow Connector 31"/>
          <p:cNvCxnSpPr/>
          <p:nvPr/>
        </p:nvCxnSpPr>
        <p:spPr>
          <a:xfrm flipV="1">
            <a:off x="541020" y="2160270"/>
            <a:ext cx="11033760" cy="1481703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26" name="Picture 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2368" y="3287606"/>
            <a:ext cx="1352739" cy="533474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3150" y="2880323"/>
            <a:ext cx="1352739" cy="533474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51050" y="2606003"/>
            <a:ext cx="1352739" cy="533474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98950" y="2308823"/>
            <a:ext cx="1352739" cy="533474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930670" y="2011569"/>
            <a:ext cx="1352739" cy="533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4673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7738F7F33622347B95B8F36A3D0654D" ma:contentTypeVersion="10" ma:contentTypeDescription="Create a new document." ma:contentTypeScope="" ma:versionID="78b7aaf7fb9b48c44719e0c643e73383">
  <xsd:schema xmlns:xsd="http://www.w3.org/2001/XMLSchema" xmlns:xs="http://www.w3.org/2001/XMLSchema" xmlns:p="http://schemas.microsoft.com/office/2006/metadata/properties" xmlns:ns2="25393392-0a62-48bd-897a-7f7e8842e0e2" xmlns:ns3="a3e73635-be7e-4448-b60a-db0da2b4d420" targetNamespace="http://schemas.microsoft.com/office/2006/metadata/properties" ma:root="true" ma:fieldsID="1a2c6dbfb15d822d35238d9cbfdee178" ns2:_="" ns3:_="">
    <xsd:import namespace="25393392-0a62-48bd-897a-7f7e8842e0e2"/>
    <xsd:import namespace="a3e73635-be7e-4448-b60a-db0da2b4d42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393392-0a62-48bd-897a-7f7e8842e0e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e73635-be7e-4448-b60a-db0da2b4d420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0CDA01E-D69B-49D2-9E13-12CE9EAB96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5393392-0a62-48bd-897a-7f7e8842e0e2"/>
    <ds:schemaRef ds:uri="a3e73635-be7e-4448-b60a-db0da2b4d42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F2EB4BD-DEBC-4AC7-9E13-F4666EDFD2A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C659170-4047-48EB-8E60-87630BFAD1E4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557</Words>
  <Application>Microsoft Macintosh PowerPoint</Application>
  <PresentationFormat>Widescreen</PresentationFormat>
  <Paragraphs>147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Nutreco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Judy Adams</dc:creator>
  <cp:lastModifiedBy>Michael Roberts</cp:lastModifiedBy>
  <cp:revision>27</cp:revision>
  <dcterms:created xsi:type="dcterms:W3CDTF">2021-02-24T22:56:42Z</dcterms:created>
  <dcterms:modified xsi:type="dcterms:W3CDTF">2021-03-22T06:17:47Z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0x01010077738F7F33622347B95B8F36A3D0654D</vt:lpwstr>
  </property>
</Properties>
</file>