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FEF"/>
    <a:srgbClr val="3C3C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619"/>
  </p:normalViewPr>
  <p:slideViewPr>
    <p:cSldViewPr snapToGrid="0" snapToObjects="1">
      <p:cViewPr varScale="1">
        <p:scale>
          <a:sx n="109" d="100"/>
          <a:sy n="109" d="100"/>
        </p:scale>
        <p:origin x="124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1119C5-F7FB-9A42-B648-52D663C81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FF3FCFF-7386-B04C-954D-DBF32D01F3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DC9FFA4-03E5-1041-86FC-6748A2167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0EC7-B606-744F-9F9A-A264E9EB1A57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BD6986-C112-7141-8AF1-E3C66D8E6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4DA845F-D348-E64A-BA42-D302877AC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2837-A6AA-2048-B9E6-4E51114F90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641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990E09-086A-0740-99DD-4231C3069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B0B234C7-6104-2244-9D02-FE3B62F395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BEB700-ABFE-F54B-926B-C5AA323805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0EC7-B606-744F-9F9A-A264E9EB1A57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FAD4347-A1C0-0C4F-B00D-F96354CBD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743A3C-A2E7-804B-9257-56CF97010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2837-A6AA-2048-B9E6-4E51114F90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150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CA1FF26-77D5-C440-8FF9-109EBFB654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0F776F9-B451-084D-B9B7-8476CDA72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33B602D-EBE7-4247-A162-5A283C6C9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0EC7-B606-744F-9F9A-A264E9EB1A57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DF9EE6C-A4C1-5641-A5F3-FD079E723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D950C53-DDC7-1B47-A85A-A2938CBB1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2837-A6AA-2048-B9E6-4E51114F90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9599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881579-3A01-EE4C-BE5C-0630B634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65C85C-3A36-174A-92B8-246453994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1AEDBF-615D-564B-A0DA-C5E956D50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0EC7-B606-744F-9F9A-A264E9EB1A57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654713E-8134-D04C-A237-F2DD18191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781E16-68E0-344E-B253-6A35F8023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2837-A6AA-2048-B9E6-4E51114F90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0335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B4E1F92-51C0-B24C-95D5-51DBDE36D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D26283-3ADB-2845-B0E3-7A818E740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7BA9859-21F1-5E47-9D18-A8A5E0947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0EC7-B606-744F-9F9A-A264E9EB1A57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64C10BF-F07D-2B4D-B835-97402D6FA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6C2013-91BC-8F45-8A50-310C159C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2837-A6AA-2048-B9E6-4E51114F90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207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A9A442-BFE4-5E41-A601-ADD5DEBC3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202CA7-FCDC-F54B-B8AB-E1BD9F050E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F9708F-7A50-D040-B145-45A18DF2B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B7FD9E1-39BF-2245-AC23-F74900EA9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0EC7-B606-744F-9F9A-A264E9EB1A57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163B4C-B538-4748-B5C2-2F6566158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691F64F-83AA-EC4C-B58E-5F9844A2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2837-A6AA-2048-B9E6-4E51114F90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6447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F442D4-8B9D-294D-918C-696A008D9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D976708-19DC-E84E-957B-A57AECC32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599804D-C6CB-4F43-BA05-47B24DFBF1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9538F64-4400-C042-BF61-2BDB11560A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477E44D-9975-0B45-8576-0E195B66DC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0F736A-9DCD-D946-91D9-D9DB74520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0EC7-B606-744F-9F9A-A264E9EB1A57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F08D66C-6249-374C-814D-160870B6A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8E4126AB-25CA-1849-8BCF-A600B70AC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2837-A6AA-2048-B9E6-4E51114F90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820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5C74C3-B2CE-F342-B53F-A8B573275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C8A0276-12C9-6149-AC68-058289A9D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0EC7-B606-744F-9F9A-A264E9EB1A57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66F1FF9-705B-324D-8207-F82214DB8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DBF161F-C4D2-5E44-9142-973B0E7DA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2837-A6AA-2048-B9E6-4E51114F90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6713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B6C36D7-0269-8647-885B-274170D0C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0EC7-B606-744F-9F9A-A264E9EB1A57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B7D63C79-D481-8D4D-9D7C-F9D9A348B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10C4FB-7932-3740-B98C-8E84BD4BF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2837-A6AA-2048-B9E6-4E51114F90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3639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AD41F25-CB8F-1F40-B2A7-2402EBF3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1645F2E-E0E3-B54D-8A2F-EF5FC3A253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D536E0E-5EDA-864A-B3D0-95BE8F10BF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5D974B3-AF2D-9F4C-991D-FB59BC652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0EC7-B606-744F-9F9A-A264E9EB1A57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6FB7ED-F082-854E-A112-FE0F87991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6805C2F-EEC0-6E43-A1D0-2EF5D6EDA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2837-A6AA-2048-B9E6-4E51114F90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72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C06F260-1060-CD43-99A5-5F33E0889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F943159-8A86-1C43-9483-9F5BB436ED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EA40F2B-22F3-1F43-B661-27BBFA587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4EFD41-C9FE-4644-954E-653191142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80EC7-B606-744F-9F9A-A264E9EB1A57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6ED00B0-B8D2-4247-BA42-BF920875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657550-3543-DB4C-9467-26E823A29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A92837-A6AA-2048-B9E6-4E51114F90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3291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0DC7EEC-FA9C-3A4F-8419-DE6AA735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8E945AE-8CBD-4A44-A84B-E9CDEA0D79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2820C30-E6FD-8542-A641-D838DAC7F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80EC7-B606-744F-9F9A-A264E9EB1A57}" type="datetimeFigureOut">
              <a:rPr lang="fr-FR" smtClean="0"/>
              <a:t>28/04/2021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96BC57-24F3-1941-844A-8DECC74379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00E2F4-8991-314D-B1A5-70CDD7D9B9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A92837-A6AA-2048-B9E6-4E51114F90E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117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6DD7BAB-17CB-FE45-B2E5-48D6F6B45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735513"/>
          </a:xfrm>
        </p:spPr>
        <p:txBody>
          <a:bodyPr>
            <a:normAutofit/>
          </a:bodyPr>
          <a:lstStyle/>
          <a:p>
            <a:pPr algn="ctr"/>
            <a:r>
              <a:rPr lang="fr-FR" dirty="0" err="1">
                <a:latin typeface="Gotham Rounded Book" pitchFamily="2" charset="0"/>
              </a:rPr>
              <a:t>Brief</a:t>
            </a:r>
            <a:r>
              <a:rPr lang="fr-FR" dirty="0">
                <a:latin typeface="Gotham Rounded Book" pitchFamily="2" charset="0"/>
              </a:rPr>
              <a:t> logo </a:t>
            </a:r>
            <a:br>
              <a:rPr lang="fr-FR" dirty="0">
                <a:latin typeface="Gotham Rounded Book" pitchFamily="2" charset="0"/>
              </a:rPr>
            </a:br>
            <a:r>
              <a:rPr lang="fr-FR" dirty="0">
                <a:latin typeface="Gotham Rounded Book" pitchFamily="2" charset="0"/>
              </a:rPr>
              <a:t>« </a:t>
            </a:r>
            <a:r>
              <a:rPr lang="fr-FR" dirty="0" err="1">
                <a:latin typeface="Gotham Rounded Book" pitchFamily="2" charset="0"/>
              </a:rPr>
              <a:t>Investor</a:t>
            </a:r>
            <a:r>
              <a:rPr lang="fr-FR" dirty="0">
                <a:latin typeface="Gotham Rounded Book" pitchFamily="2" charset="0"/>
              </a:rPr>
              <a:t> Relations </a:t>
            </a:r>
            <a:r>
              <a:rPr lang="fr-FR" dirty="0" err="1">
                <a:latin typeface="Gotham Rounded Book" pitchFamily="2" charset="0"/>
              </a:rPr>
              <a:t>Lab</a:t>
            </a:r>
            <a:r>
              <a:rPr lang="fr-FR" dirty="0">
                <a:latin typeface="Gotham Rounded Book" pitchFamily="2" charset="0"/>
              </a:rPr>
              <a:t>’ »</a:t>
            </a:r>
            <a:br>
              <a:rPr lang="fr-FR" dirty="0"/>
            </a:br>
            <a:endParaRPr lang="fr-FR" dirty="0">
              <a:latin typeface="Gotham Rounded Book" pitchFamily="2" charset="0"/>
            </a:endParaRPr>
          </a:p>
        </p:txBody>
      </p:sp>
      <p:pic>
        <p:nvPicPr>
          <p:cNvPr id="4" name="Espace réservé du contenu 3">
            <a:extLst>
              <a:ext uri="{FF2B5EF4-FFF2-40B4-BE49-F238E27FC236}">
                <a16:creationId xmlns:a16="http://schemas.microsoft.com/office/drawing/2014/main" id="{EDBCAFBA-FD53-D849-800D-88351FA5F0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0420" y="4100512"/>
            <a:ext cx="3291160" cy="2243137"/>
          </a:xfrm>
        </p:spPr>
      </p:pic>
    </p:spTree>
    <p:extLst>
      <p:ext uri="{BB962C8B-B14F-4D97-AF65-F5344CB8AC3E}">
        <p14:creationId xmlns:p14="http://schemas.microsoft.com/office/powerpoint/2010/main" val="261160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C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DA05A9-A671-8C40-8E88-205112396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538357" cy="1325563"/>
          </a:xfrm>
        </p:spPr>
        <p:txBody>
          <a:bodyPr/>
          <a:lstStyle/>
          <a:p>
            <a:r>
              <a:rPr lang="fr-FR" dirty="0" err="1">
                <a:solidFill>
                  <a:schemeClr val="bg1"/>
                </a:solidFill>
                <a:latin typeface="Gotham Rounded Book" pitchFamily="2" charset="0"/>
              </a:rPr>
              <a:t>Who</a:t>
            </a:r>
            <a:r>
              <a:rPr lang="fr-FR" dirty="0">
                <a:solidFill>
                  <a:schemeClr val="bg1"/>
                </a:solidFill>
                <a:latin typeface="Gotham Rounded Book" pitchFamily="2" charset="0"/>
              </a:rPr>
              <a:t> are </a:t>
            </a:r>
            <a:r>
              <a:rPr lang="fr-FR" dirty="0" err="1">
                <a:solidFill>
                  <a:schemeClr val="bg1"/>
                </a:solidFill>
                <a:latin typeface="Gotham Rounded Book" pitchFamily="2" charset="0"/>
              </a:rPr>
              <a:t>we</a:t>
            </a:r>
            <a:r>
              <a:rPr lang="fr-FR" dirty="0">
                <a:solidFill>
                  <a:schemeClr val="bg1"/>
                </a:solidFill>
                <a:latin typeface="Gotham Rounded Book" pitchFamily="2" charset="0"/>
              </a:rPr>
              <a:t>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27E93B-174A-F34B-B57F-153BAA54D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7257"/>
            <a:ext cx="10515600" cy="362970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1700" dirty="0" err="1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Losam</a:t>
            </a:r>
            <a:r>
              <a:rPr lang="en-GB" sz="17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 Agency, marketing agency specializing in the creation and animation of communities. </a:t>
            </a:r>
          </a:p>
          <a:p>
            <a:pPr marL="0" indent="0" algn="just">
              <a:buNone/>
            </a:pPr>
            <a:endParaRPr lang="en-GB" sz="1700" dirty="0">
              <a:solidFill>
                <a:schemeClr val="bg1"/>
              </a:solidFill>
              <a:highlight>
                <a:srgbClr val="000080"/>
              </a:highlight>
              <a:latin typeface="Gotham Rounded Book" pitchFamily="2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1700" dirty="0" err="1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Losam</a:t>
            </a:r>
            <a:r>
              <a:rPr lang="en-GB" sz="17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 Agency created “ Investor Relations Lab’ ” for the company Labrador, </a:t>
            </a:r>
            <a:r>
              <a:rPr lang="fr-FR" sz="17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the first </a:t>
            </a:r>
            <a:r>
              <a:rPr lang="fr-FR" sz="1700" dirty="0" err="1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think</a:t>
            </a:r>
            <a:r>
              <a:rPr lang="fr-FR" sz="17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 tank </a:t>
            </a:r>
            <a:r>
              <a:rPr lang="fr-FR" sz="1700" dirty="0" err="1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dedicated</a:t>
            </a:r>
            <a:r>
              <a:rPr lang="fr-FR" sz="17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 to the future of </a:t>
            </a:r>
            <a:r>
              <a:rPr lang="fr-FR" sz="1700" dirty="0" err="1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regulated</a:t>
            </a:r>
            <a:r>
              <a:rPr lang="fr-FR" sz="17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 information</a:t>
            </a:r>
          </a:p>
          <a:p>
            <a:pPr marL="0" indent="0" algn="just">
              <a:buNone/>
            </a:pPr>
            <a:endParaRPr lang="en-GB" sz="1700" dirty="0">
              <a:solidFill>
                <a:schemeClr val="bg1"/>
              </a:solidFill>
              <a:latin typeface="Gotham Rounded Book" pitchFamily="2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GB" sz="17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The “ Investor Relations Lab’ ” what is it ? </a:t>
            </a:r>
          </a:p>
          <a:p>
            <a:pPr algn="just">
              <a:buFontTx/>
              <a:buChar char="-"/>
            </a:pPr>
            <a:r>
              <a:rPr lang="en-GB" sz="17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(5 meetings a year (1 dinner + 4 breakfasts meeting)</a:t>
            </a:r>
          </a:p>
          <a:p>
            <a:pPr algn="just">
              <a:buFontTx/>
              <a:buChar char="-"/>
            </a:pPr>
            <a:r>
              <a:rPr lang="fr-FR" sz="17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1 </a:t>
            </a:r>
            <a:r>
              <a:rPr lang="fr-FR" sz="1700" dirty="0" err="1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stategic</a:t>
            </a:r>
            <a:r>
              <a:rPr lang="fr-FR" sz="17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committee</a:t>
            </a:r>
            <a:r>
              <a:rPr lang="fr-FR" sz="17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composed</a:t>
            </a:r>
            <a:r>
              <a:rPr lang="fr-FR" sz="17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 of 8/10 leaders </a:t>
            </a:r>
            <a:r>
              <a:rPr lang="fr-FR" sz="1700" dirty="0" err="1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which</a:t>
            </a:r>
            <a:r>
              <a:rPr lang="fr-FR" sz="17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will</a:t>
            </a:r>
            <a:r>
              <a:rPr lang="fr-FR" sz="17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 </a:t>
            </a:r>
            <a:r>
              <a:rPr lang="fr-FR" sz="1700" dirty="0" err="1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define</a:t>
            </a:r>
            <a:r>
              <a:rPr lang="fr-FR" sz="17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 the </a:t>
            </a:r>
            <a:r>
              <a:rPr lang="fr-FR" sz="1700" dirty="0" err="1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themes</a:t>
            </a:r>
            <a:r>
              <a:rPr lang="fr-FR" sz="17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 of the </a:t>
            </a:r>
            <a:r>
              <a:rPr lang="fr-FR" sz="1700" dirty="0" err="1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different</a:t>
            </a:r>
            <a:r>
              <a:rPr lang="fr-FR" sz="17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 meetings.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AB5C88C7-C7C4-E543-AFB7-CBAA03F18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1506" y="365125"/>
            <a:ext cx="2567935" cy="1500657"/>
          </a:xfrm>
          <a:prstGeom prst="rect">
            <a:avLst/>
          </a:prstGeom>
          <a:solidFill>
            <a:srgbClr val="3C3C3B"/>
          </a:solidFill>
        </p:spPr>
      </p:pic>
    </p:spTree>
    <p:extLst>
      <p:ext uri="{BB962C8B-B14F-4D97-AF65-F5344CB8AC3E}">
        <p14:creationId xmlns:p14="http://schemas.microsoft.com/office/powerpoint/2010/main" val="3289889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C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DA05A9-A671-8C40-8E88-205112396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bg1"/>
                </a:solidFill>
                <a:latin typeface="Gotham Rounded Book" pitchFamily="2" charset="0"/>
              </a:rPr>
              <a:t>Who</a:t>
            </a:r>
            <a:r>
              <a:rPr lang="fr-FR" dirty="0">
                <a:solidFill>
                  <a:schemeClr val="bg1"/>
                </a:solidFill>
                <a:latin typeface="Gotham Rounded Book" pitchFamily="2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Gotham Rounded Book" pitchFamily="2" charset="0"/>
              </a:rPr>
              <a:t>is</a:t>
            </a:r>
            <a:r>
              <a:rPr lang="fr-FR" dirty="0">
                <a:solidFill>
                  <a:schemeClr val="bg1"/>
                </a:solidFill>
                <a:latin typeface="Gotham Rounded Book" pitchFamily="2" charset="0"/>
              </a:rPr>
              <a:t> Labrador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27E93B-174A-F34B-B57F-153BAA54D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4757"/>
            <a:ext cx="10515600" cy="422910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Labrador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is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 </a:t>
            </a:r>
            <a:r>
              <a:rPr lang="fr-FR" sz="1600" b="1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a consulting, </a:t>
            </a:r>
            <a:r>
              <a:rPr lang="fr-FR" sz="1600" b="1" dirty="0" err="1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writing</a:t>
            </a:r>
            <a:r>
              <a:rPr lang="fr-FR" sz="1600" b="1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, design, </a:t>
            </a:r>
            <a:r>
              <a:rPr lang="fr-FR" sz="1600" b="1" dirty="0" err="1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ergonomics</a:t>
            </a:r>
            <a:r>
              <a:rPr lang="fr-FR" sz="1600" b="1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 and translation </a:t>
            </a:r>
            <a:r>
              <a:rPr lang="fr-FR" sz="1600" b="1" dirty="0" err="1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agency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br>
              <a:rPr lang="fr-FR" sz="16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</a:b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The mission of the Labrador Group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is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to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make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companies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love by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inventing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trusted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corporate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information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that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creates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value for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its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clients and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preference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for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their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audiences.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Labrador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brings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together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more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than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40 business expertises,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structured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around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a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research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laboratory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and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two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agencies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:</a:t>
            </a:r>
          </a:p>
          <a:p>
            <a:pPr algn="just">
              <a:lnSpc>
                <a:spcPct val="110000"/>
              </a:lnSpc>
            </a:pP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Labrador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Maverick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,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Corporate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Information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Research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Laboratory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Labrador Information Design, Consulting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agency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in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regulated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communication and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reading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ergonomics</a:t>
            </a:r>
            <a:endParaRPr lang="fr-FR" sz="1600" dirty="0">
              <a:solidFill>
                <a:schemeClr val="bg1"/>
              </a:solidFill>
              <a:latin typeface="Gotham Rounded Book" pitchFamily="2" charset="0"/>
            </a:endParaRPr>
          </a:p>
          <a:p>
            <a:pPr algn="just">
              <a:lnSpc>
                <a:spcPct val="110000"/>
              </a:lnSpc>
            </a:pP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Labrador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Language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Services,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Clear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Language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and Translation Agency.</a:t>
            </a:r>
          </a:p>
          <a:p>
            <a:pPr marL="0" indent="0" algn="just">
              <a:lnSpc>
                <a:spcPct val="110000"/>
              </a:lnSpc>
              <a:buNone/>
            </a:pPr>
            <a:endParaRPr lang="fr-FR" sz="1600" dirty="0">
              <a:solidFill>
                <a:schemeClr val="bg1"/>
              </a:solidFill>
              <a:latin typeface="Gotham Rounded Book" pitchFamily="2" charset="0"/>
            </a:endParaRPr>
          </a:p>
          <a:p>
            <a:pPr marL="0" indent="0" algn="just">
              <a:lnSpc>
                <a:spcPct val="110000"/>
              </a:lnSpc>
              <a:buNone/>
            </a:pP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The Labrador Group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offers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a unique and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turnkey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range of expertise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across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the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entire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information science business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chain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: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regulated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communication consulting,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reading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ergonomics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, illustrations and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educational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graphics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,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writing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and translation in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clear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language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,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secure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constitution and production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platform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,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publishing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, printing and digital versions.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AB5C88C7-C7C4-E543-AFB7-CBAA03F18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301" y="365125"/>
            <a:ext cx="2691140" cy="1572656"/>
          </a:xfrm>
          <a:prstGeom prst="rect">
            <a:avLst/>
          </a:prstGeom>
          <a:solidFill>
            <a:srgbClr val="3C3C3B"/>
          </a:solidFill>
        </p:spPr>
      </p:pic>
    </p:spTree>
    <p:extLst>
      <p:ext uri="{BB962C8B-B14F-4D97-AF65-F5344CB8AC3E}">
        <p14:creationId xmlns:p14="http://schemas.microsoft.com/office/powerpoint/2010/main" val="3646717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C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llipse 11">
            <a:extLst>
              <a:ext uri="{FF2B5EF4-FFF2-40B4-BE49-F238E27FC236}">
                <a16:creationId xmlns:a16="http://schemas.microsoft.com/office/drawing/2014/main" id="{BD19746A-6328-4E43-B116-1CC8741C0250}"/>
              </a:ext>
            </a:extLst>
          </p:cNvPr>
          <p:cNvSpPr/>
          <p:nvPr/>
        </p:nvSpPr>
        <p:spPr>
          <a:xfrm>
            <a:off x="-1296575" y="1273628"/>
            <a:ext cx="8441075" cy="844187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69DA05A9-A671-8C40-8E88-205112396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857" y="313070"/>
            <a:ext cx="10668000" cy="1325563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chemeClr val="bg1"/>
                </a:solidFill>
                <a:latin typeface="Gotham Rounded Book" pitchFamily="2" charset="0"/>
              </a:rPr>
              <a:t>LABRADOR’S BRAND GUIDELINE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AB5C88C7-C7C4-E543-AFB7-CBAA03F18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301" y="365125"/>
            <a:ext cx="2691140" cy="1572656"/>
          </a:xfrm>
          <a:prstGeom prst="rect">
            <a:avLst/>
          </a:prstGeom>
          <a:solidFill>
            <a:srgbClr val="3C3C3B"/>
          </a:solidFill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A84E341F-48B6-6548-A7E5-19D60BCAF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871" y="4556265"/>
            <a:ext cx="4451272" cy="1452586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04432E9-CD49-E541-A6F8-2832DD970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344" y="2344511"/>
            <a:ext cx="2186614" cy="4148364"/>
          </a:xfrm>
          <a:prstGeom prst="rect">
            <a:avLst/>
          </a:prstGeom>
        </p:spPr>
      </p:pic>
      <p:pic>
        <p:nvPicPr>
          <p:cNvPr id="10" name="Espace réservé du contenu 3">
            <a:extLst>
              <a:ext uri="{FF2B5EF4-FFF2-40B4-BE49-F238E27FC236}">
                <a16:creationId xmlns:a16="http://schemas.microsoft.com/office/drawing/2014/main" id="{73DED849-720C-F845-B7CB-B686F5E8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0214" y="3558937"/>
            <a:ext cx="3299326" cy="224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079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C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DA05A9-A671-8C40-8E88-205112396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Gotham Rounded Book" pitchFamily="2" charset="0"/>
              </a:rPr>
              <a:t>INVESTOR RELATIONS LAB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27E93B-174A-F34B-B57F-153BAA54D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7781"/>
            <a:ext cx="10515600" cy="4430363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en-GB" sz="16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Target 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16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Director of Investor Relations and Director of Financial Communications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GB" sz="1600" dirty="0">
              <a:solidFill>
                <a:schemeClr val="bg1"/>
              </a:solidFill>
              <a:latin typeface="Gotham Rounded Book" pitchFamily="2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en-GB" sz="16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Positioning :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16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Under the impulse of Labrador and a dozen major clients, the Lab' aims to bring together issuers who wish to reflect collectively on the new challenges of regulated information.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GB" sz="16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The principle is to create a laboratory for experimentation based on the sharing of experiences, visions and convictions. 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fr-FR" sz="1600" dirty="0">
              <a:solidFill>
                <a:schemeClr val="bg1"/>
              </a:solidFill>
              <a:highlight>
                <a:srgbClr val="000080"/>
              </a:highlight>
              <a:latin typeface="Gotham Rounded Book" pitchFamily="2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</a:pP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Baseline: 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en-AU" sz="16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« Think-Tank dedicated to the new dimensions of regulated information. »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AB5C88C7-C7C4-E543-AFB7-CBAA03F18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301" y="365125"/>
            <a:ext cx="2691140" cy="1572656"/>
          </a:xfrm>
          <a:prstGeom prst="rect">
            <a:avLst/>
          </a:prstGeom>
          <a:solidFill>
            <a:srgbClr val="3C3C3B"/>
          </a:solidFill>
        </p:spPr>
      </p:pic>
    </p:spTree>
    <p:extLst>
      <p:ext uri="{BB962C8B-B14F-4D97-AF65-F5344CB8AC3E}">
        <p14:creationId xmlns:p14="http://schemas.microsoft.com/office/powerpoint/2010/main" val="3851703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C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DA05A9-A671-8C40-8E88-205112396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Gotham Rounded Book" pitchFamily="2" charset="0"/>
              </a:rPr>
              <a:t>BRIEF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AB5C88C7-C7C4-E543-AFB7-CBAA03F18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301" y="365125"/>
            <a:ext cx="2691140" cy="1572656"/>
          </a:xfrm>
          <a:prstGeom prst="rect">
            <a:avLst/>
          </a:prstGeom>
          <a:solidFill>
            <a:srgbClr val="3C3C3B"/>
          </a:solidFill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885E426-4E04-FE4A-88D1-674D511F03AD}"/>
              </a:ext>
            </a:extLst>
          </p:cNvPr>
          <p:cNvSpPr txBox="1">
            <a:spLocks/>
          </p:cNvSpPr>
          <p:nvPr/>
        </p:nvSpPr>
        <p:spPr>
          <a:xfrm>
            <a:off x="757058" y="1535937"/>
            <a:ext cx="6550284" cy="19481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fr-FR" sz="2000" dirty="0">
                <a:solidFill>
                  <a:srgbClr val="34485B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sz="2000" dirty="0" err="1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What</a:t>
            </a:r>
            <a:r>
              <a:rPr lang="fr-FR" sz="20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 : </a:t>
            </a:r>
            <a:r>
              <a:rPr lang="fr-FR" sz="2000" dirty="0" err="1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Creating</a:t>
            </a:r>
            <a:r>
              <a:rPr lang="fr-FR" sz="20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 a logo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 err="1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Sector</a:t>
            </a:r>
            <a:r>
              <a:rPr lang="fr-FR" sz="20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 : Marketing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20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Logo </a:t>
            </a:r>
            <a:r>
              <a:rPr lang="fr-FR" sz="2000" dirty="0" err="1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text</a:t>
            </a:r>
            <a:r>
              <a:rPr lang="fr-FR" sz="20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 : </a:t>
            </a:r>
            <a:r>
              <a:rPr lang="fr-FR" sz="2000" dirty="0" err="1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Investor</a:t>
            </a:r>
            <a:r>
              <a:rPr lang="fr-FR" sz="20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 Relations </a:t>
            </a:r>
            <a:r>
              <a:rPr lang="fr-FR" sz="2000" dirty="0" err="1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Lab</a:t>
            </a:r>
            <a:r>
              <a:rPr lang="fr-FR" sz="20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’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8CDA4FC-064E-844A-A4E6-76D1D473454C}"/>
              </a:ext>
            </a:extLst>
          </p:cNvPr>
          <p:cNvSpPr txBox="1"/>
          <p:nvPr/>
        </p:nvSpPr>
        <p:spPr>
          <a:xfrm>
            <a:off x="838200" y="3764665"/>
            <a:ext cx="29289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>
                <a:solidFill>
                  <a:schemeClr val="bg1"/>
                </a:solidFill>
                <a:latin typeface="Gotham Rounded Book" pitchFamily="2" charset="0"/>
              </a:rPr>
              <a:t>Elégant</a:t>
            </a:r>
          </a:p>
          <a:p>
            <a:pPr algn="r"/>
            <a:r>
              <a:rPr lang="fr-FR" dirty="0">
                <a:solidFill>
                  <a:schemeClr val="bg1"/>
                </a:solidFill>
                <a:latin typeface="Gotham Rounded Book" pitchFamily="2" charset="0"/>
              </a:rPr>
              <a:t>Amusant</a:t>
            </a:r>
          </a:p>
          <a:p>
            <a:pPr algn="r"/>
            <a:r>
              <a:rPr lang="fr-FR" dirty="0">
                <a:solidFill>
                  <a:schemeClr val="bg1"/>
                </a:solidFill>
                <a:latin typeface="Gotham Rounded Book" pitchFamily="2" charset="0"/>
              </a:rPr>
              <a:t>Traditionnel</a:t>
            </a:r>
          </a:p>
          <a:p>
            <a:pPr algn="r"/>
            <a:r>
              <a:rPr lang="fr-FR" dirty="0">
                <a:solidFill>
                  <a:schemeClr val="bg1"/>
                </a:solidFill>
                <a:latin typeface="Gotham Rounded Book" pitchFamily="2" charset="0"/>
              </a:rPr>
              <a:t>Personnel</a:t>
            </a:r>
          </a:p>
          <a:p>
            <a:pPr algn="r"/>
            <a:r>
              <a:rPr lang="fr-FR" dirty="0">
                <a:solidFill>
                  <a:schemeClr val="bg1"/>
                </a:solidFill>
                <a:latin typeface="Gotham Rounded Book" pitchFamily="2" charset="0"/>
              </a:rPr>
              <a:t>Féminin</a:t>
            </a:r>
          </a:p>
          <a:p>
            <a:pPr algn="r"/>
            <a:r>
              <a:rPr lang="fr-FR" dirty="0">
                <a:solidFill>
                  <a:schemeClr val="bg1"/>
                </a:solidFill>
                <a:latin typeface="Gotham Rounded Book" pitchFamily="2" charset="0"/>
              </a:rPr>
              <a:t>Coloré</a:t>
            </a:r>
          </a:p>
          <a:p>
            <a:pPr algn="r"/>
            <a:r>
              <a:rPr lang="fr-FR" dirty="0">
                <a:solidFill>
                  <a:schemeClr val="bg1"/>
                </a:solidFill>
                <a:latin typeface="Gotham Rounded Book" pitchFamily="2" charset="0"/>
              </a:rPr>
              <a:t>Bas de gamme 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6962FFCC-0BBA-064A-9A74-8FF5CA5D0920}"/>
              </a:ext>
            </a:extLst>
          </p:cNvPr>
          <p:cNvGrpSpPr/>
          <p:nvPr/>
        </p:nvGrpSpPr>
        <p:grpSpPr>
          <a:xfrm>
            <a:off x="3980080" y="3678353"/>
            <a:ext cx="7110415" cy="2076024"/>
            <a:chOff x="2171697" y="3027113"/>
            <a:chExt cx="7110415" cy="2076024"/>
          </a:xfrm>
          <a:effectLst/>
        </p:grpSpPr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4B472E3E-006B-6344-9577-DF79D7F20BF3}"/>
                </a:ext>
              </a:extLst>
            </p:cNvPr>
            <p:cNvSpPr txBox="1"/>
            <p:nvPr/>
          </p:nvSpPr>
          <p:spPr>
            <a:xfrm>
              <a:off x="6353175" y="3071812"/>
              <a:ext cx="2928937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>
                  <a:solidFill>
                    <a:schemeClr val="bg1"/>
                  </a:solidFill>
                  <a:latin typeface="Gotham Rounded Book" pitchFamily="2" charset="0"/>
                </a:rPr>
                <a:t>Audacieux</a:t>
              </a:r>
            </a:p>
            <a:p>
              <a:r>
                <a:rPr lang="fr-FR" dirty="0">
                  <a:solidFill>
                    <a:schemeClr val="bg1"/>
                  </a:solidFill>
                  <a:latin typeface="Gotham Rounded Book" pitchFamily="2" charset="0"/>
                </a:rPr>
                <a:t>Sérieux</a:t>
              </a:r>
            </a:p>
            <a:p>
              <a:r>
                <a:rPr lang="fr-FR" dirty="0">
                  <a:solidFill>
                    <a:schemeClr val="bg1"/>
                  </a:solidFill>
                  <a:latin typeface="Gotham Rounded Book" pitchFamily="2" charset="0"/>
                </a:rPr>
                <a:t>Moderne</a:t>
              </a:r>
            </a:p>
            <a:p>
              <a:r>
                <a:rPr lang="fr-FR" dirty="0">
                  <a:solidFill>
                    <a:schemeClr val="bg1"/>
                  </a:solidFill>
                  <a:latin typeface="Gotham Rounded Book" pitchFamily="2" charset="0"/>
                </a:rPr>
                <a:t>Professionnel</a:t>
              </a:r>
            </a:p>
            <a:p>
              <a:r>
                <a:rPr lang="fr-FR" dirty="0">
                  <a:solidFill>
                    <a:schemeClr val="bg1"/>
                  </a:solidFill>
                  <a:latin typeface="Gotham Rounded Book" pitchFamily="2" charset="0"/>
                </a:rPr>
                <a:t>Masculin</a:t>
              </a:r>
            </a:p>
            <a:p>
              <a:r>
                <a:rPr lang="fr-FR" dirty="0">
                  <a:solidFill>
                    <a:schemeClr val="bg1"/>
                  </a:solidFill>
                  <a:latin typeface="Gotham Rounded Book" pitchFamily="2" charset="0"/>
                </a:rPr>
                <a:t>Noir et Blanc</a:t>
              </a:r>
            </a:p>
            <a:p>
              <a:r>
                <a:rPr lang="fr-FR" dirty="0">
                  <a:solidFill>
                    <a:schemeClr val="bg1"/>
                  </a:solidFill>
                  <a:latin typeface="Gotham Rounded Book" pitchFamily="2" charset="0"/>
                </a:rPr>
                <a:t>Haut de Gamme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A0CAA00-1B07-5A4F-B162-1BB621F6370E}"/>
                </a:ext>
              </a:extLst>
            </p:cNvPr>
            <p:cNvSpPr/>
            <p:nvPr/>
          </p:nvSpPr>
          <p:spPr>
            <a:xfrm>
              <a:off x="2171700" y="3214688"/>
              <a:ext cx="4181475" cy="85725"/>
            </a:xfrm>
            <a:prstGeom prst="rect">
              <a:avLst/>
            </a:prstGeom>
            <a:solidFill>
              <a:srgbClr val="ED3836"/>
            </a:solidFill>
            <a:ln>
              <a:solidFill>
                <a:srgbClr val="344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  <a:latin typeface="Gotham Rounded Book" pitchFamily="2" charset="0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96A6F4B-55DF-454F-A320-D0A0DE9A4092}"/>
                </a:ext>
              </a:extLst>
            </p:cNvPr>
            <p:cNvSpPr/>
            <p:nvPr/>
          </p:nvSpPr>
          <p:spPr>
            <a:xfrm>
              <a:off x="2171699" y="3514725"/>
              <a:ext cx="4181475" cy="85725"/>
            </a:xfrm>
            <a:prstGeom prst="rect">
              <a:avLst/>
            </a:prstGeom>
            <a:solidFill>
              <a:srgbClr val="ED3836"/>
            </a:solidFill>
            <a:ln>
              <a:solidFill>
                <a:srgbClr val="344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  <a:latin typeface="Gotham Rounded Book" pitchFamily="2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DDC692-DC6A-5A42-A51A-32F8EAA543CF}"/>
                </a:ext>
              </a:extLst>
            </p:cNvPr>
            <p:cNvSpPr/>
            <p:nvPr/>
          </p:nvSpPr>
          <p:spPr>
            <a:xfrm>
              <a:off x="2171698" y="3771899"/>
              <a:ext cx="4181475" cy="85725"/>
            </a:xfrm>
            <a:prstGeom prst="rect">
              <a:avLst/>
            </a:prstGeom>
            <a:solidFill>
              <a:srgbClr val="ED3836"/>
            </a:solidFill>
            <a:ln>
              <a:solidFill>
                <a:srgbClr val="344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  <a:latin typeface="Gotham Rounded Book" pitchFamily="2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44C6776-860D-3B40-B2BC-0AD4314CFF7F}"/>
                </a:ext>
              </a:extLst>
            </p:cNvPr>
            <p:cNvSpPr/>
            <p:nvPr/>
          </p:nvSpPr>
          <p:spPr>
            <a:xfrm>
              <a:off x="2171698" y="4043363"/>
              <a:ext cx="4181475" cy="85725"/>
            </a:xfrm>
            <a:prstGeom prst="rect">
              <a:avLst/>
            </a:prstGeom>
            <a:solidFill>
              <a:srgbClr val="ED3836"/>
            </a:solidFill>
            <a:ln>
              <a:solidFill>
                <a:srgbClr val="344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  <a:latin typeface="Gotham Rounded Book" pitchFamily="2" charset="0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B95063C-77B8-014A-9919-3D7508A9B3DD}"/>
                </a:ext>
              </a:extLst>
            </p:cNvPr>
            <p:cNvSpPr/>
            <p:nvPr/>
          </p:nvSpPr>
          <p:spPr>
            <a:xfrm>
              <a:off x="2171698" y="4330779"/>
              <a:ext cx="4181475" cy="85725"/>
            </a:xfrm>
            <a:prstGeom prst="rect">
              <a:avLst/>
            </a:prstGeom>
            <a:solidFill>
              <a:srgbClr val="ED3836"/>
            </a:solidFill>
            <a:ln>
              <a:solidFill>
                <a:srgbClr val="344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  <a:latin typeface="Gotham Rounded Book" pitchFamily="2" charset="0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5B43E59-5EBB-7141-84F0-121606B862F8}"/>
                </a:ext>
              </a:extLst>
            </p:cNvPr>
            <p:cNvSpPr/>
            <p:nvPr/>
          </p:nvSpPr>
          <p:spPr>
            <a:xfrm>
              <a:off x="2182767" y="4610773"/>
              <a:ext cx="4181475" cy="85725"/>
            </a:xfrm>
            <a:prstGeom prst="rect">
              <a:avLst/>
            </a:prstGeom>
            <a:solidFill>
              <a:srgbClr val="ED3836"/>
            </a:solidFill>
            <a:ln>
              <a:solidFill>
                <a:srgbClr val="344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  <a:latin typeface="Gotham Rounded Book" pitchFamily="2" charset="0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70E904A-1E49-4541-B555-20E5B52E7600}"/>
                </a:ext>
              </a:extLst>
            </p:cNvPr>
            <p:cNvSpPr/>
            <p:nvPr/>
          </p:nvSpPr>
          <p:spPr>
            <a:xfrm>
              <a:off x="2171697" y="4886583"/>
              <a:ext cx="4181475" cy="85725"/>
            </a:xfrm>
            <a:prstGeom prst="rect">
              <a:avLst/>
            </a:prstGeom>
            <a:solidFill>
              <a:srgbClr val="ED3836"/>
            </a:solidFill>
            <a:ln>
              <a:solidFill>
                <a:srgbClr val="344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  <a:latin typeface="Gotham Rounded Book" pitchFamily="2" charset="0"/>
              </a:endParaRPr>
            </a:p>
          </p:txBody>
        </p:sp>
        <p:sp>
          <p:nvSpPr>
            <p:cNvPr id="19" name="Triangle 18">
              <a:extLst>
                <a:ext uri="{FF2B5EF4-FFF2-40B4-BE49-F238E27FC236}">
                  <a16:creationId xmlns:a16="http://schemas.microsoft.com/office/drawing/2014/main" id="{31A4CDF6-5714-894A-AFEB-760CE7748F98}"/>
                </a:ext>
              </a:extLst>
            </p:cNvPr>
            <p:cNvSpPr/>
            <p:nvPr/>
          </p:nvSpPr>
          <p:spPr>
            <a:xfrm rot="10800000">
              <a:off x="2351673" y="3027113"/>
              <a:ext cx="305079" cy="256607"/>
            </a:xfrm>
            <a:prstGeom prst="triangle">
              <a:avLst/>
            </a:prstGeom>
            <a:solidFill>
              <a:schemeClr val="bg1"/>
            </a:solidFill>
            <a:ln>
              <a:solidFill>
                <a:srgbClr val="3448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bg1"/>
                </a:solidFill>
                <a:latin typeface="Gotham Rounded Book" pitchFamily="2" charset="0"/>
              </a:endParaRPr>
            </a:p>
          </p:txBody>
        </p:sp>
      </p:grpSp>
      <p:sp>
        <p:nvSpPr>
          <p:cNvPr id="20" name="Triangle 19">
            <a:extLst>
              <a:ext uri="{FF2B5EF4-FFF2-40B4-BE49-F238E27FC236}">
                <a16:creationId xmlns:a16="http://schemas.microsoft.com/office/drawing/2014/main" id="{B49C4EA1-4883-FB48-9808-2870C1D01250}"/>
              </a:ext>
            </a:extLst>
          </p:cNvPr>
          <p:cNvSpPr/>
          <p:nvPr/>
        </p:nvSpPr>
        <p:spPr>
          <a:xfrm rot="10800000">
            <a:off x="4336359" y="4255543"/>
            <a:ext cx="305079" cy="256607"/>
          </a:xfrm>
          <a:prstGeom prst="triangle">
            <a:avLst/>
          </a:prstGeom>
          <a:solidFill>
            <a:schemeClr val="bg1"/>
          </a:solidFill>
          <a:ln>
            <a:solidFill>
              <a:srgbClr val="34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  <a:latin typeface="Gotham Rounded Book" pitchFamily="2" charset="0"/>
            </a:endParaRPr>
          </a:p>
        </p:txBody>
      </p:sp>
      <p:sp>
        <p:nvSpPr>
          <p:cNvPr id="21" name="Triangle 20">
            <a:extLst>
              <a:ext uri="{FF2B5EF4-FFF2-40B4-BE49-F238E27FC236}">
                <a16:creationId xmlns:a16="http://schemas.microsoft.com/office/drawing/2014/main" id="{EE01585D-63FC-4848-BBDA-794AE4C3A60D}"/>
              </a:ext>
            </a:extLst>
          </p:cNvPr>
          <p:cNvSpPr/>
          <p:nvPr/>
        </p:nvSpPr>
        <p:spPr>
          <a:xfrm rot="10800000">
            <a:off x="7463560" y="5366941"/>
            <a:ext cx="305079" cy="256607"/>
          </a:xfrm>
          <a:prstGeom prst="triangle">
            <a:avLst/>
          </a:prstGeom>
          <a:solidFill>
            <a:schemeClr val="bg1"/>
          </a:solidFill>
          <a:ln>
            <a:solidFill>
              <a:srgbClr val="34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  <a:latin typeface="Gotham Rounded Book" pitchFamily="2" charset="0"/>
            </a:endParaRPr>
          </a:p>
        </p:txBody>
      </p:sp>
      <p:sp>
        <p:nvSpPr>
          <p:cNvPr id="22" name="Triangle 21">
            <a:extLst>
              <a:ext uri="{FF2B5EF4-FFF2-40B4-BE49-F238E27FC236}">
                <a16:creationId xmlns:a16="http://schemas.microsoft.com/office/drawing/2014/main" id="{E339DD77-ACB6-EF40-9FB7-2FC15627F0A4}"/>
              </a:ext>
            </a:extLst>
          </p:cNvPr>
          <p:cNvSpPr/>
          <p:nvPr/>
        </p:nvSpPr>
        <p:spPr>
          <a:xfrm rot="10800000">
            <a:off x="7158480" y="5107808"/>
            <a:ext cx="305079" cy="256607"/>
          </a:xfrm>
          <a:prstGeom prst="triangle">
            <a:avLst/>
          </a:prstGeom>
          <a:solidFill>
            <a:schemeClr val="bg1"/>
          </a:solidFill>
          <a:ln>
            <a:solidFill>
              <a:srgbClr val="34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  <a:latin typeface="Gotham Rounded Book" pitchFamily="2" charset="0"/>
            </a:endParaRPr>
          </a:p>
        </p:txBody>
      </p:sp>
      <p:sp>
        <p:nvSpPr>
          <p:cNvPr id="23" name="Triangle 22">
            <a:extLst>
              <a:ext uri="{FF2B5EF4-FFF2-40B4-BE49-F238E27FC236}">
                <a16:creationId xmlns:a16="http://schemas.microsoft.com/office/drawing/2014/main" id="{87B4EBF9-2F22-C54E-80CD-2452158C4115}"/>
              </a:ext>
            </a:extLst>
          </p:cNvPr>
          <p:cNvSpPr/>
          <p:nvPr/>
        </p:nvSpPr>
        <p:spPr>
          <a:xfrm rot="10800000">
            <a:off x="4996295" y="4822906"/>
            <a:ext cx="305079" cy="256607"/>
          </a:xfrm>
          <a:prstGeom prst="triangle">
            <a:avLst/>
          </a:prstGeom>
          <a:solidFill>
            <a:schemeClr val="bg1"/>
          </a:solidFill>
          <a:ln>
            <a:solidFill>
              <a:srgbClr val="34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  <a:latin typeface="Gotham Rounded Book" pitchFamily="2" charset="0"/>
            </a:endParaRPr>
          </a:p>
        </p:txBody>
      </p:sp>
      <p:sp>
        <p:nvSpPr>
          <p:cNvPr id="24" name="Triangle 23">
            <a:extLst>
              <a:ext uri="{FF2B5EF4-FFF2-40B4-BE49-F238E27FC236}">
                <a16:creationId xmlns:a16="http://schemas.microsoft.com/office/drawing/2014/main" id="{61E5CCCA-16F7-CD47-A3B9-7C61C040E42C}"/>
              </a:ext>
            </a:extLst>
          </p:cNvPr>
          <p:cNvSpPr/>
          <p:nvPr/>
        </p:nvSpPr>
        <p:spPr>
          <a:xfrm rot="10800000">
            <a:off x="7643533" y="4566299"/>
            <a:ext cx="305079" cy="256607"/>
          </a:xfrm>
          <a:prstGeom prst="triangle">
            <a:avLst/>
          </a:prstGeom>
          <a:solidFill>
            <a:schemeClr val="bg1"/>
          </a:solidFill>
          <a:ln>
            <a:solidFill>
              <a:srgbClr val="34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  <a:latin typeface="Gotham Rounded Book" pitchFamily="2" charset="0"/>
            </a:endParaRPr>
          </a:p>
        </p:txBody>
      </p:sp>
      <p:sp>
        <p:nvSpPr>
          <p:cNvPr id="25" name="Triangle 24">
            <a:extLst>
              <a:ext uri="{FF2B5EF4-FFF2-40B4-BE49-F238E27FC236}">
                <a16:creationId xmlns:a16="http://schemas.microsoft.com/office/drawing/2014/main" id="{E35BC9B2-C144-8F45-8756-06ACC253FD7D}"/>
              </a:ext>
            </a:extLst>
          </p:cNvPr>
          <p:cNvSpPr/>
          <p:nvPr/>
        </p:nvSpPr>
        <p:spPr>
          <a:xfrm rot="10800000">
            <a:off x="7637559" y="4026669"/>
            <a:ext cx="305079" cy="256607"/>
          </a:xfrm>
          <a:prstGeom prst="triangle">
            <a:avLst/>
          </a:prstGeom>
          <a:solidFill>
            <a:schemeClr val="bg1"/>
          </a:solidFill>
          <a:ln>
            <a:solidFill>
              <a:srgbClr val="3448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bg1"/>
              </a:solidFill>
              <a:latin typeface="Gotham Rounded Book" pitchFamily="2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E7335E2-A639-B94A-A083-29858CAB5DE1}"/>
              </a:ext>
            </a:extLst>
          </p:cNvPr>
          <p:cNvSpPr txBox="1"/>
          <p:nvPr/>
        </p:nvSpPr>
        <p:spPr>
          <a:xfrm>
            <a:off x="6302826" y="3117461"/>
            <a:ext cx="5646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bg1"/>
                </a:solidFill>
                <a:latin typeface="Gotham Rounded Book" pitchFamily="2" charset="0"/>
              </a:rPr>
              <a:t>« A SOBER AND CHIC UNIVERSE »</a:t>
            </a:r>
          </a:p>
        </p:txBody>
      </p:sp>
    </p:spTree>
    <p:extLst>
      <p:ext uri="{BB962C8B-B14F-4D97-AF65-F5344CB8AC3E}">
        <p14:creationId xmlns:p14="http://schemas.microsoft.com/office/powerpoint/2010/main" val="3289217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C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DA05A9-A671-8C40-8E88-205112396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Gotham Rounded Book" pitchFamily="2" charset="0"/>
              </a:rPr>
              <a:t>DNA OF LABRADOR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427E93B-174A-F34B-B57F-153BAA54D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6251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GB" sz="1600" dirty="0">
                <a:solidFill>
                  <a:schemeClr val="bg1"/>
                </a:solidFill>
                <a:latin typeface="Gotham Rounded Book" pitchFamily="2" charset="0"/>
                <a:cs typeface="Arial" panose="020B0604020202020204" pitchFamily="34" charset="0"/>
              </a:rPr>
              <a:t>We want to keep the DNA of our partner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AB5C88C7-C7C4-E543-AFB7-CBAA03F18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301" y="365125"/>
            <a:ext cx="2691140" cy="1572656"/>
          </a:xfrm>
          <a:prstGeom prst="rect">
            <a:avLst/>
          </a:prstGeom>
          <a:solidFill>
            <a:srgbClr val="3C3C3B"/>
          </a:solidFill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483BFDE7-B333-1245-893A-627E3531E0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93143"/>
            <a:ext cx="2055471" cy="389956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1BCAD1EA-319E-0144-85B8-E35A188130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643" y="4457701"/>
            <a:ext cx="5060602" cy="1835006"/>
          </a:xfrm>
          <a:prstGeom prst="rect">
            <a:avLst/>
          </a:prstGeom>
        </p:spPr>
      </p:pic>
      <p:pic>
        <p:nvPicPr>
          <p:cNvPr id="12" name="Image 11" descr="Une image contenant carré&#10;&#10;Description générée automatiquement">
            <a:extLst>
              <a:ext uri="{FF2B5EF4-FFF2-40B4-BE49-F238E27FC236}">
                <a16:creationId xmlns:a16="http://schemas.microsoft.com/office/drawing/2014/main" id="{32B97307-91D8-F945-9FAB-784268FF24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8590" y="2400299"/>
            <a:ext cx="1255172" cy="3899564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A344D5D-75BB-774D-A0DD-67A5F9BB19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41643" y="2277919"/>
            <a:ext cx="5060602" cy="200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754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C3C3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DA05A9-A671-8C40-8E88-205112396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7913914" cy="1325563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Gotham Rounded Book" pitchFamily="2" charset="0"/>
              </a:rPr>
              <a:t>INSPIRATION</a:t>
            </a:r>
          </a:p>
        </p:txBody>
      </p:sp>
      <p:pic>
        <p:nvPicPr>
          <p:cNvPr id="4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AB5C88C7-C7C4-E543-AFB7-CBAA03F18B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8301" y="365125"/>
            <a:ext cx="2691140" cy="1572656"/>
          </a:xfrm>
          <a:prstGeom prst="rect">
            <a:avLst/>
          </a:prstGeom>
          <a:solidFill>
            <a:srgbClr val="3C3C3B"/>
          </a:solidFill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E99B9BC9-C06A-7741-9DB8-04FCD2C8D7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00" b="31983"/>
          <a:stretch/>
        </p:blipFill>
        <p:spPr bwMode="auto">
          <a:xfrm>
            <a:off x="1018594" y="3972955"/>
            <a:ext cx="1620861" cy="95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 descr="Une image contenant flèche&#10;&#10;Description générée automatiquement">
            <a:extLst>
              <a:ext uri="{FF2B5EF4-FFF2-40B4-BE49-F238E27FC236}">
                <a16:creationId xmlns:a16="http://schemas.microsoft.com/office/drawing/2014/main" id="{4950FC5E-A7FB-DB45-9AC0-499156F7F0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8637" y="5016140"/>
            <a:ext cx="1640817" cy="1476735"/>
          </a:xfrm>
          <a:prstGeom prst="rect">
            <a:avLst/>
          </a:prstGeom>
        </p:spPr>
      </p:pic>
      <p:pic>
        <p:nvPicPr>
          <p:cNvPr id="9" name="Image 8" descr="Une image contenant cintre, lampe, emporte-pièce&#10;&#10;Description générée automatiquement">
            <a:extLst>
              <a:ext uri="{FF2B5EF4-FFF2-40B4-BE49-F238E27FC236}">
                <a16:creationId xmlns:a16="http://schemas.microsoft.com/office/drawing/2014/main" id="{B572E7F7-86FE-034D-BB6C-6D260C7F48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3165" y="2495329"/>
            <a:ext cx="1596290" cy="1382596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9AD7C2F-E650-F444-8A1D-5600652E7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12" y="4143326"/>
            <a:ext cx="2349549" cy="2349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CD5B55E-0E59-7648-B22A-D6B812577260}"/>
              </a:ext>
            </a:extLst>
          </p:cNvPr>
          <p:cNvSpPr txBox="1"/>
          <p:nvPr/>
        </p:nvSpPr>
        <p:spPr>
          <a:xfrm>
            <a:off x="591979" y="1892213"/>
            <a:ext cx="24740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A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minimalist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logo,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seems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drawn</a:t>
            </a:r>
            <a:endParaRPr lang="fr-FR" sz="1600" dirty="0">
              <a:solidFill>
                <a:schemeClr val="bg1"/>
              </a:solidFill>
              <a:latin typeface="Gotham Rounded Book" pitchFamily="2" charset="0"/>
            </a:endParaRPr>
          </a:p>
        </p:txBody>
      </p:sp>
      <p:pic>
        <p:nvPicPr>
          <p:cNvPr id="1034" name="Picture 10">
            <a:extLst>
              <a:ext uri="{FF2B5EF4-FFF2-40B4-BE49-F238E27FC236}">
                <a16:creationId xmlns:a16="http://schemas.microsoft.com/office/drawing/2014/main" id="{99D1E8B6-540D-1247-9260-EB4B0960F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412" y="2495329"/>
            <a:ext cx="2349548" cy="156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C71B676D-64BB-A34A-A982-F2F33F34EF65}"/>
              </a:ext>
            </a:extLst>
          </p:cNvPr>
          <p:cNvSpPr txBox="1"/>
          <p:nvPr/>
        </p:nvSpPr>
        <p:spPr>
          <a:xfrm>
            <a:off x="3337674" y="1859546"/>
            <a:ext cx="29863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Use inspiration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from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the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word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« relations », « 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Lab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 »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C94164E-2B11-5440-9CA2-C9D8B62A41E7}"/>
              </a:ext>
            </a:extLst>
          </p:cNvPr>
          <p:cNvSpPr txBox="1"/>
          <p:nvPr/>
        </p:nvSpPr>
        <p:spPr>
          <a:xfrm>
            <a:off x="6595651" y="1859546"/>
            <a:ext cx="2986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Use the </a:t>
            </a:r>
            <a:r>
              <a:rPr lang="fr-FR" sz="1600" dirty="0" err="1">
                <a:solidFill>
                  <a:schemeClr val="bg1"/>
                </a:solidFill>
                <a:latin typeface="Gotham Rounded Book" pitchFamily="2" charset="0"/>
              </a:rPr>
              <a:t>colors</a:t>
            </a:r>
            <a:r>
              <a:rPr lang="fr-FR" sz="1600" dirty="0">
                <a:solidFill>
                  <a:schemeClr val="bg1"/>
                </a:solidFill>
                <a:latin typeface="Gotham Rounded Book" pitchFamily="2" charset="0"/>
              </a:rPr>
              <a:t> of Labrador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2C62A279-883E-BC4E-A14F-BE581D3CB71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2917" y="2366957"/>
            <a:ext cx="2193017" cy="416051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5FA3A23-4C4D-AA45-BECB-BFBD14CF2CAA}"/>
              </a:ext>
            </a:extLst>
          </p:cNvPr>
          <p:cNvSpPr/>
          <p:nvPr/>
        </p:nvSpPr>
        <p:spPr>
          <a:xfrm>
            <a:off x="1940118" y="4349363"/>
            <a:ext cx="123245" cy="75538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F298022-9AF4-E04A-9EE2-FA428225AF5C}"/>
              </a:ext>
            </a:extLst>
          </p:cNvPr>
          <p:cNvSpPr/>
          <p:nvPr/>
        </p:nvSpPr>
        <p:spPr>
          <a:xfrm>
            <a:off x="1442815" y="4081184"/>
            <a:ext cx="123245" cy="124283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0CDDA772-40BA-7E4E-B341-EE5215A3A8E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404657" y="2366956"/>
            <a:ext cx="1697987" cy="416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83381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404</Words>
  <Application>Microsoft Macintosh PowerPoint</Application>
  <PresentationFormat>Grand écran</PresentationFormat>
  <Paragraphs>54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Gotham Rounded Book</vt:lpstr>
      <vt:lpstr>Thème Office</vt:lpstr>
      <vt:lpstr>Brief logo  « Investor Relations Lab’ » </vt:lpstr>
      <vt:lpstr>Who are we ? </vt:lpstr>
      <vt:lpstr>Who is Labrador ? </vt:lpstr>
      <vt:lpstr>LABRADOR’S BRAND GUIDELINE</vt:lpstr>
      <vt:lpstr>INVESTOR RELATIONS LAB</vt:lpstr>
      <vt:lpstr>BRIEF</vt:lpstr>
      <vt:lpstr>DNA OF LABRADOR</vt:lpstr>
      <vt:lpstr>INSPIRATION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Madeleine Vereecke</dc:creator>
  <cp:lastModifiedBy>Morgane Lefebvre</cp:lastModifiedBy>
  <cp:revision>20</cp:revision>
  <dcterms:created xsi:type="dcterms:W3CDTF">2021-04-21T08:35:51Z</dcterms:created>
  <dcterms:modified xsi:type="dcterms:W3CDTF">2021-04-28T14:05:36Z</dcterms:modified>
</cp:coreProperties>
</file>