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60" r:id="rId4"/>
    <p:sldId id="261" r:id="rId5"/>
    <p:sldId id="257" r:id="rId6"/>
    <p:sldId id="259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71"/>
    <p:restoredTop sz="94745"/>
  </p:normalViewPr>
  <p:slideViewPr>
    <p:cSldViewPr snapToGrid="0" snapToObjects="1">
      <p:cViewPr varScale="1">
        <p:scale>
          <a:sx n="77" d="100"/>
          <a:sy n="77" d="100"/>
        </p:scale>
        <p:origin x="216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7.28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8.44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8.9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9.1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9.70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7.287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8.44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8.92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9.12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4:39.703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0T22:23:47.17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13408-3E9F-0E4F-AD15-5CD1254DA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B0DE9-9303-674B-89AC-E7EF21BF0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2DF09-47F4-144F-9656-68FC893D7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D567E-285F-4B43-8729-A33D8A6E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3092B-2E5B-814F-9018-12D8B760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214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C317-DC70-1A4F-BEDE-08B5F3AA6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42B4F-F111-6748-8C1E-64DFB5C76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E8F1E-4229-1744-8A6B-A3D657CCE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997C1-B345-0B47-A3B4-A112F1065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C7C8-FC2B-E64A-950F-0846AC0A8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63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5E1F0-C307-E445-B661-B1C8FD0D3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D1D999-ACF1-A541-A148-3FA7204CB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CECC58-9798-9544-95D7-EDBE1AB5C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114F2-0DA6-B646-B57A-62DAAB1D4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35748-45D8-D144-A976-0E4D37F8F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07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22EE-8F73-7142-A619-C963F229F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06D15-E1D1-E749-A4AA-872A6BB9B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455FA8-F54A-0B4B-A519-5CC1EDDB1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C8EC0-FE40-D943-91DB-1F11BB944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136BB-6B3E-9E45-A459-5D74491B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9BE12-7D8B-8446-AA15-5B3E1EC88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08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2E83F-3E22-5541-9A12-ECF2C1E6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6AB9F-2FEC-A546-AFF3-6BB5AF99A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E98CC-93E5-3D4F-84A6-096CF84D0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CF78B4-A4DA-104E-BF81-F98FCA461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3467F7-7190-ED40-B919-D01A5685C9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C73DF3-364E-8243-AA85-E88F6B8E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95E830-D3F5-D640-8E7B-337B59C17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AADB22-7F53-BB48-855D-51C515CA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845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7D6C9-707C-B546-9696-4DDBEF3D6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76096A-9DEA-F741-938E-A7B6A9032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D301B7-CD40-DB44-BA7F-4D33BE5D6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4BBB3-1EBC-EB4D-B49B-1D5ECC6FD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3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BF453A-4FB9-2141-9032-C552A5FC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FA2E98-0113-B344-BE3D-AFEA39C9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EAF0F-80ED-2143-B198-7E61CEB59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26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FF40E-7597-A34F-B364-D5C02A9A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305AB-CC07-6C41-93CC-459D845B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C3936-2082-6244-A0C3-9809528C2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8E1B3-8966-534A-BF64-C21CF0577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7189A-CFC5-1B4C-B068-FD858AE7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5D978-F403-C74E-B6AE-5679BA0AD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900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F9C1-0374-EA48-AE8C-5F3C8DD8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3C3EFB-224E-AC43-8DAE-1E9C3BB0E5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50727-FA64-8040-B2F9-F49F127A5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C5D84-0220-8E40-9122-FE891E590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48481-CF5B-8944-981A-50573CA5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3BB29-5F6D-534D-8F59-FA5357FF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283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C3F41-1F8C-0142-9355-5AC44BB0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CA192-0906-4C41-9A4B-E977DDCAF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CF175-23DD-504E-A987-E28C657BC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1BF5F-7DF0-1E49-9B29-7EAFC41B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CADA1-03FB-874D-BE95-97808C3E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415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37FC05-FC9D-434D-B478-265AAAFDE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210338-C1D3-1F46-B220-4F764687C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1A8D-8F22-2841-BD1C-280044A3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1C003-0DAB-1644-9E69-6B89C9CDC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52AB1-C5B8-F440-A13C-7E3993F8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606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853FA8-6783-1447-B7B1-4F2C4E848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F2362-C2A7-8045-BE96-FD95E2EC0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F5573-6FF0-AA42-A2FA-BCDED4CC9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73AB4-B257-3A45-90EE-094DF5F38AAA}" type="datetimeFigureOut">
              <a:rPr lang="en-GB" smtClean="0"/>
              <a:t>29/01/2021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E759A-D6EF-B84F-AE1C-533992FEE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D5D77-ED1F-A744-80D3-6EA789590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69BEDE-AF6A-5D4E-9B05-64B838FE17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79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2.xml"/><Relationship Id="rId9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7.xml"/><Relationship Id="rId9" Type="http://schemas.openxmlformats.org/officeDocument/2006/relationships/customXml" Target="../ink/ink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20EC2-1AF0-AC41-8E34-9EB046789D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Roots </a:t>
            </a:r>
            <a:r>
              <a:rPr lang="en-GB" dirty="0" err="1">
                <a:solidFill>
                  <a:srgbClr val="002060"/>
                </a:solidFill>
              </a:rPr>
              <a:t>BrewSpace</a:t>
            </a:r>
            <a:r>
              <a:rPr lang="en-GB" dirty="0">
                <a:solidFill>
                  <a:srgbClr val="002060"/>
                </a:solidFill>
              </a:rPr>
              <a:t>, Ltd.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B93BFF-5F9A-024A-AE7A-2F0DE2312E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Business Floor Plan and Components Summary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347F85B-650E-A047-86B5-4F89FA45FC9B}"/>
              </a:ext>
            </a:extLst>
          </p:cNvPr>
          <p:cNvSpPr txBox="1">
            <a:spLocks/>
          </p:cNvSpPr>
          <p:nvPr/>
        </p:nvSpPr>
        <p:spPr>
          <a:xfrm>
            <a:off x="1524000" y="6157912"/>
            <a:ext cx="9144000" cy="405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err="1"/>
              <a:t>Sam@rootsbrewspace.co.uk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7421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BB18-FD31-8C48-A6AB-78EE70C1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About Roots </a:t>
            </a:r>
            <a:r>
              <a:rPr lang="en-GB" dirty="0" err="1">
                <a:solidFill>
                  <a:srgbClr val="002060"/>
                </a:solidFill>
              </a:rPr>
              <a:t>BrewSpace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FB243-AC81-5D41-8F1B-FFB5BBD66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000" dirty="0"/>
              <a:t>As Oxford’s only craft brewery and coworking space, Roots </a:t>
            </a:r>
            <a:r>
              <a:rPr lang="en-GB" sz="2000" dirty="0" err="1"/>
              <a:t>BrewSpace</a:t>
            </a:r>
            <a:r>
              <a:rPr lang="en-GB" sz="2000" dirty="0"/>
              <a:t> will take advantage of two market opportunities: high demand for craft beer in an underserved market and an immense shortage of working space to support 151,000 students and professionals. Roots </a:t>
            </a:r>
            <a:r>
              <a:rPr lang="en-GB" sz="2000" dirty="0" err="1"/>
              <a:t>BrewSpace</a:t>
            </a:r>
            <a:r>
              <a:rPr lang="en-GB" sz="2000" dirty="0"/>
              <a:t> is passionate about working with local partners to address these challenges and bring people together around quality beer. Our core pillars are: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GB" sz="2000" b="1" dirty="0">
                <a:solidFill>
                  <a:srgbClr val="002060"/>
                </a:solidFill>
              </a:rPr>
              <a:t>Great beer</a:t>
            </a:r>
            <a:r>
              <a:rPr lang="en-GB" sz="2000" dirty="0">
                <a:solidFill>
                  <a:srgbClr val="002060"/>
                </a:solidFill>
              </a:rPr>
              <a:t> - </a:t>
            </a:r>
            <a:r>
              <a:rPr lang="en-US" sz="2000" dirty="0"/>
              <a:t>Our sustainably sourced beer and cider options are inspired by top beer flavors across the globe, while catering to the local Oxford palate.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GB" sz="2000" b="1" dirty="0">
                <a:solidFill>
                  <a:srgbClr val="002060"/>
                </a:solidFill>
              </a:rPr>
              <a:t>Great atmosphere </a:t>
            </a:r>
            <a:r>
              <a:rPr lang="en-GB" sz="2000" dirty="0"/>
              <a:t>Our bright and open tasting room is conducive for both collaborating with colleagues through work and simply grabbing a pint with friends to unwind.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b="1" dirty="0">
                <a:solidFill>
                  <a:srgbClr val="002060"/>
                </a:solidFill>
              </a:rPr>
              <a:t>Great impact</a:t>
            </a:r>
            <a:r>
              <a:rPr lang="en-GB" sz="2000" dirty="0">
                <a:solidFill>
                  <a:srgbClr val="002060"/>
                </a:solidFill>
              </a:rPr>
              <a:t> – We will</a:t>
            </a:r>
            <a:r>
              <a:rPr lang="en-GB" sz="2000" dirty="0"/>
              <a:t> use of CO2 recapture technology to minimize our carbon footprint. Additionally, tour ingredients, packaging, and merchandise will all be sourced from eco-conscious suppliers that, whenever possible, are based locally.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527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14E6-4474-1040-BB00-EDE49ACA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907"/>
            <a:ext cx="10515600" cy="1325563"/>
          </a:xfrm>
        </p:spPr>
        <p:txBody>
          <a:bodyPr/>
          <a:lstStyle/>
          <a:p>
            <a:r>
              <a:rPr lang="en-GB" dirty="0"/>
              <a:t>Brewery/Coworking Space Elements (Part 1)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FE76C-E3D3-0749-9EA8-E45C9002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665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5600" b="1" dirty="0">
                <a:solidFill>
                  <a:srgbClr val="002060"/>
                </a:solidFill>
              </a:rPr>
              <a:t>Front Room (Tasting Room and Co-working Space): </a:t>
            </a:r>
          </a:p>
          <a:p>
            <a:r>
              <a:rPr lang="en-GB" sz="5600" dirty="0"/>
              <a:t>Open room with high ceilings; warehouse feel </a:t>
            </a:r>
          </a:p>
          <a:p>
            <a:r>
              <a:rPr lang="en-GB" sz="5600" dirty="0"/>
              <a:t>Includes some closed off rooms for quiet study/meetings</a:t>
            </a:r>
          </a:p>
          <a:p>
            <a:r>
              <a:rPr lang="en-GB" sz="5600" dirty="0"/>
              <a:t>During the day, high tables retrofitted with monitors for screenshare</a:t>
            </a:r>
          </a:p>
          <a:p>
            <a:r>
              <a:rPr lang="en-GB" sz="5600" dirty="0"/>
              <a:t>Bar serves local coffee</a:t>
            </a:r>
          </a:p>
          <a:p>
            <a:r>
              <a:rPr lang="en-GB" sz="5600" dirty="0"/>
              <a:t>High speed WIFI; many tables retrofitted with outlets </a:t>
            </a:r>
          </a:p>
          <a:p>
            <a:r>
              <a:rPr lang="en-GB" sz="5600" dirty="0"/>
              <a:t>Stretch goal: A rotating food truck can drive into the warehouse to provide lunch/dinner</a:t>
            </a:r>
          </a:p>
          <a:p>
            <a:r>
              <a:rPr lang="en-GB" sz="5600" dirty="0"/>
              <a:t>Considerations: outlets/tech tools (waterproof), adequate lighting and bathrooms based on capacity</a:t>
            </a:r>
          </a:p>
          <a:p>
            <a:endParaRPr lang="en-GB" sz="5600" dirty="0"/>
          </a:p>
          <a:p>
            <a:pPr marL="0" indent="0">
              <a:buNone/>
            </a:pPr>
            <a:r>
              <a:rPr lang="en-GB" sz="5600" b="1" dirty="0">
                <a:solidFill>
                  <a:srgbClr val="002060"/>
                </a:solidFill>
              </a:rPr>
              <a:t>Brewery Space: </a:t>
            </a:r>
          </a:p>
          <a:p>
            <a:r>
              <a:rPr lang="en-GB" sz="5600" dirty="0"/>
              <a:t>The brewery is closed off from the tasting room, separated by a glass panel so customers can view the equipment</a:t>
            </a:r>
          </a:p>
          <a:p>
            <a:r>
              <a:rPr lang="en-GB" sz="5600" dirty="0"/>
              <a:t>Customers can also pay to tour the brewery and view operations from a platform on the second floor during certain times</a:t>
            </a:r>
          </a:p>
          <a:p>
            <a:r>
              <a:rPr lang="en-GB" sz="5600" dirty="0"/>
              <a:t>Ideally have access to a loading dock or ground level street access </a:t>
            </a:r>
          </a:p>
          <a:p>
            <a:r>
              <a:rPr lang="en-GB" sz="5600" dirty="0"/>
              <a:t>Consists of brewing area, six fermentation tanks, cold and dry storage, and a kegging/canning station</a:t>
            </a:r>
          </a:p>
          <a:p>
            <a:r>
              <a:rPr lang="en-GB" sz="5600" dirty="0"/>
              <a:t>Considerations: dock location, drainage, floor load capacity, effluent, water supply</a:t>
            </a:r>
          </a:p>
          <a:p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24C0DFC-F735-2E4A-B4B5-FB61FC69A698}"/>
                  </a:ext>
                </a:extLst>
              </p14:cNvPr>
              <p14:cNvContentPartPr/>
              <p14:nvPr/>
            </p14:nvContentPartPr>
            <p14:xfrm>
              <a:off x="3816180" y="1353915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24C0DFC-F735-2E4A-B4B5-FB61FC69A6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98180" y="124591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9D46D9E-CBCE-B649-9DFF-768C2A0D9184}"/>
                  </a:ext>
                </a:extLst>
              </p14:cNvPr>
              <p14:cNvContentPartPr/>
              <p14:nvPr/>
            </p14:nvContentPartPr>
            <p14:xfrm>
              <a:off x="4163940" y="363915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9D46D9E-CBCE-B649-9DFF-768C2A0D91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6300" y="25591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480015B-30DE-9241-9527-9BDBF6A56B68}"/>
                  </a:ext>
                </a:extLst>
              </p14:cNvPr>
              <p14:cNvContentPartPr/>
              <p14:nvPr/>
            </p14:nvContentPartPr>
            <p14:xfrm>
              <a:off x="3742380" y="986715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480015B-30DE-9241-9527-9BDBF6A56B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24380" y="87907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9CC8D68-223C-FA42-9566-569DF9A10072}"/>
                  </a:ext>
                </a:extLst>
              </p14:cNvPr>
              <p14:cNvContentPartPr/>
              <p14:nvPr/>
            </p14:nvContentPartPr>
            <p14:xfrm>
              <a:off x="3742380" y="986715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9CC8D68-223C-FA42-9566-569DF9A1007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24380" y="87907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280EA87-3E0A-C344-AAF6-B70AED8A2CEB}"/>
                  </a:ext>
                </a:extLst>
              </p14:cNvPr>
              <p14:cNvContentPartPr/>
              <p14:nvPr/>
            </p14:nvContentPartPr>
            <p14:xfrm>
              <a:off x="1972980" y="109687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280EA87-3E0A-C344-AAF6-B70AED8A2C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54980" y="989235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4940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14E6-4474-1040-BB00-EDE49ACA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907"/>
            <a:ext cx="10515600" cy="1325563"/>
          </a:xfrm>
        </p:spPr>
        <p:txBody>
          <a:bodyPr/>
          <a:lstStyle/>
          <a:p>
            <a:r>
              <a:rPr lang="en-GB" dirty="0"/>
              <a:t>Brewery/Coworking Space Elements (Part 2)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FE76C-E3D3-0749-9EA8-E45C9002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6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b="1" dirty="0">
                <a:solidFill>
                  <a:srgbClr val="002060"/>
                </a:solidFill>
              </a:rPr>
              <a:t>Second floor (brewery-side): </a:t>
            </a:r>
          </a:p>
          <a:p>
            <a:r>
              <a:rPr lang="en-GB" sz="1600" dirty="0"/>
              <a:t>Contains a small lab space above the brewery kegging/canning section, accessible by a catwalk connected to the viewing platform for tourists </a:t>
            </a:r>
          </a:p>
          <a:p>
            <a:r>
              <a:rPr lang="en-GB" sz="1600" dirty="0"/>
              <a:t>Viewing platform also host a small office (both are above the cool storage) </a:t>
            </a:r>
          </a:p>
          <a:p>
            <a:r>
              <a:rPr lang="en-GB" sz="1600" dirty="0"/>
              <a:t>Considerations: electrical, mechanical, plumbing needed for lab and office, sanitary concerns with tour access</a:t>
            </a:r>
          </a:p>
          <a:p>
            <a:endParaRPr lang="en-GB" sz="1600" dirty="0"/>
          </a:p>
          <a:p>
            <a:pPr marL="0" indent="0">
              <a:buNone/>
            </a:pPr>
            <a:r>
              <a:rPr lang="en-GB" sz="1800" b="1" dirty="0">
                <a:solidFill>
                  <a:srgbClr val="002060"/>
                </a:solidFill>
              </a:rPr>
              <a:t>Second floor (tasting room side): </a:t>
            </a:r>
          </a:p>
          <a:p>
            <a:r>
              <a:rPr lang="en-GB" sz="1600" dirty="0"/>
              <a:t>Open hallway and small coworking space over the bathrooms with additional tables and chairs </a:t>
            </a:r>
          </a:p>
          <a:p>
            <a:r>
              <a:rPr lang="en-GB" sz="1600" dirty="0"/>
              <a:t>Balcony style, customers can still see the floor below </a:t>
            </a:r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24C0DFC-F735-2E4A-B4B5-FB61FC69A698}"/>
                  </a:ext>
                </a:extLst>
              </p14:cNvPr>
              <p14:cNvContentPartPr/>
              <p14:nvPr/>
            </p14:nvContentPartPr>
            <p14:xfrm>
              <a:off x="3816180" y="1353915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24C0DFC-F735-2E4A-B4B5-FB61FC69A6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98180" y="124591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9D46D9E-CBCE-B649-9DFF-768C2A0D9184}"/>
                  </a:ext>
                </a:extLst>
              </p14:cNvPr>
              <p14:cNvContentPartPr/>
              <p14:nvPr/>
            </p14:nvContentPartPr>
            <p14:xfrm>
              <a:off x="4163940" y="363915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9D46D9E-CBCE-B649-9DFF-768C2A0D918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5940" y="25591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480015B-30DE-9241-9527-9BDBF6A56B68}"/>
                  </a:ext>
                </a:extLst>
              </p14:cNvPr>
              <p14:cNvContentPartPr/>
              <p14:nvPr/>
            </p14:nvContentPartPr>
            <p14:xfrm>
              <a:off x="3742380" y="986715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480015B-30DE-9241-9527-9BDBF6A56B6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24380" y="87871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9CC8D68-223C-FA42-9566-569DF9A10072}"/>
                  </a:ext>
                </a:extLst>
              </p14:cNvPr>
              <p14:cNvContentPartPr/>
              <p14:nvPr/>
            </p14:nvContentPartPr>
            <p14:xfrm>
              <a:off x="3742380" y="986715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9CC8D68-223C-FA42-9566-569DF9A1007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24380" y="878715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280EA87-3E0A-C344-AAF6-B70AED8A2CEB}"/>
                  </a:ext>
                </a:extLst>
              </p14:cNvPr>
              <p14:cNvContentPartPr/>
              <p14:nvPr/>
            </p14:nvContentPartPr>
            <p14:xfrm>
              <a:off x="1972980" y="109687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280EA87-3E0A-C344-AAF6-B70AED8A2CE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54980" y="988875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2561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06DBD92B-F273-954D-82BF-F5AD38C39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495" y="2274137"/>
            <a:ext cx="365252" cy="23479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33B619-2D89-3740-910F-3875A825E65F}"/>
              </a:ext>
            </a:extLst>
          </p:cNvPr>
          <p:cNvSpPr/>
          <p:nvPr/>
        </p:nvSpPr>
        <p:spPr>
          <a:xfrm>
            <a:off x="4486275" y="315310"/>
            <a:ext cx="57150" cy="6542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3E41FE-2D89-1A49-A019-AA1E507CB1D2}"/>
              </a:ext>
            </a:extLst>
          </p:cNvPr>
          <p:cNvSpPr/>
          <p:nvPr/>
        </p:nvSpPr>
        <p:spPr>
          <a:xfrm>
            <a:off x="2371717" y="2088931"/>
            <a:ext cx="2114557" cy="29954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7DE26C-B2FE-9D4E-8CAC-6C0BBD5D24E6}"/>
              </a:ext>
            </a:extLst>
          </p:cNvPr>
          <p:cNvSpPr/>
          <p:nvPr/>
        </p:nvSpPr>
        <p:spPr>
          <a:xfrm>
            <a:off x="0" y="0"/>
            <a:ext cx="12192000" cy="3153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Main Floor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8CAFA9-5101-A749-8693-79FFC84E44F6}"/>
              </a:ext>
            </a:extLst>
          </p:cNvPr>
          <p:cNvSpPr/>
          <p:nvPr/>
        </p:nvSpPr>
        <p:spPr>
          <a:xfrm>
            <a:off x="3843337" y="2188945"/>
            <a:ext cx="571500" cy="6256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5C9A6F0-5B40-E344-8156-9C37582642A0}"/>
              </a:ext>
            </a:extLst>
          </p:cNvPr>
          <p:cNvSpPr/>
          <p:nvPr/>
        </p:nvSpPr>
        <p:spPr>
          <a:xfrm>
            <a:off x="3843337" y="4392347"/>
            <a:ext cx="571500" cy="6256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1F7A6AB-117C-D346-9B64-57B11B45F4FC}"/>
              </a:ext>
            </a:extLst>
          </p:cNvPr>
          <p:cNvSpPr/>
          <p:nvPr/>
        </p:nvSpPr>
        <p:spPr>
          <a:xfrm>
            <a:off x="3829049" y="2912353"/>
            <a:ext cx="571500" cy="6256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1F21D56-423C-D74A-922D-AFC8C061F943}"/>
              </a:ext>
            </a:extLst>
          </p:cNvPr>
          <p:cNvSpPr/>
          <p:nvPr/>
        </p:nvSpPr>
        <p:spPr>
          <a:xfrm>
            <a:off x="3843337" y="3638559"/>
            <a:ext cx="571500" cy="6256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C398A-0007-3745-BA29-982513893E76}"/>
              </a:ext>
            </a:extLst>
          </p:cNvPr>
          <p:cNvSpPr txBox="1"/>
          <p:nvPr/>
        </p:nvSpPr>
        <p:spPr>
          <a:xfrm>
            <a:off x="3871912" y="2299179"/>
            <a:ext cx="514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BRITE TANK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7D5B81-13ED-714C-A11E-414B4351FBD8}"/>
              </a:ext>
            </a:extLst>
          </p:cNvPr>
          <p:cNvSpPr txBox="1"/>
          <p:nvPr/>
        </p:nvSpPr>
        <p:spPr>
          <a:xfrm>
            <a:off x="3857624" y="3024541"/>
            <a:ext cx="514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BRITE TANK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0F627-3C7A-9743-850F-6DABBD6F6CE7}"/>
              </a:ext>
            </a:extLst>
          </p:cNvPr>
          <p:cNvSpPr txBox="1"/>
          <p:nvPr/>
        </p:nvSpPr>
        <p:spPr>
          <a:xfrm>
            <a:off x="3871912" y="3749753"/>
            <a:ext cx="514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BRITE TANK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40CFE4-8286-5F49-8D96-C43C78A696EE}"/>
              </a:ext>
            </a:extLst>
          </p:cNvPr>
          <p:cNvSpPr txBox="1"/>
          <p:nvPr/>
        </p:nvSpPr>
        <p:spPr>
          <a:xfrm>
            <a:off x="3900486" y="4502096"/>
            <a:ext cx="5143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BRITE TANK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2AC5CDD-0F43-3C41-A89C-17B4B53899D2}"/>
              </a:ext>
            </a:extLst>
          </p:cNvPr>
          <p:cNvSpPr/>
          <p:nvPr/>
        </p:nvSpPr>
        <p:spPr>
          <a:xfrm rot="16200000">
            <a:off x="2669134" y="3412220"/>
            <a:ext cx="1938991" cy="571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COLD STORAGE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8BC40412-512F-DC4F-94E8-2AB0613C7CA0}"/>
              </a:ext>
            </a:extLst>
          </p:cNvPr>
          <p:cNvSpPr/>
          <p:nvPr/>
        </p:nvSpPr>
        <p:spPr>
          <a:xfrm>
            <a:off x="1807362" y="1763443"/>
            <a:ext cx="1128712" cy="625694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A3F086F-EC7E-CD47-AD2F-8699D005557D}"/>
              </a:ext>
            </a:extLst>
          </p:cNvPr>
          <p:cNvCxnSpPr>
            <a:stCxn id="24" idx="0"/>
          </p:cNvCxnSpPr>
          <p:nvPr/>
        </p:nvCxnSpPr>
        <p:spPr>
          <a:xfrm>
            <a:off x="2371718" y="1763443"/>
            <a:ext cx="0" cy="3254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D90741A-FA19-5743-B383-9583E8DF7B2B}"/>
              </a:ext>
            </a:extLst>
          </p:cNvPr>
          <p:cNvSpPr/>
          <p:nvPr/>
        </p:nvSpPr>
        <p:spPr>
          <a:xfrm>
            <a:off x="2407445" y="2606076"/>
            <a:ext cx="1002834" cy="753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HOP STORAGE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79FE84-DD54-E24E-BB98-ED6E757A10E2}"/>
              </a:ext>
            </a:extLst>
          </p:cNvPr>
          <p:cNvSpPr/>
          <p:nvPr/>
        </p:nvSpPr>
        <p:spPr>
          <a:xfrm>
            <a:off x="2417811" y="3499634"/>
            <a:ext cx="1040261" cy="1494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KEG STORAGE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A01E45F-8621-1641-A880-356F5545BAB2}"/>
              </a:ext>
            </a:extLst>
          </p:cNvPr>
          <p:cNvSpPr/>
          <p:nvPr/>
        </p:nvSpPr>
        <p:spPr>
          <a:xfrm>
            <a:off x="2493171" y="3585054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7B09449-6AD8-D64F-BEF7-71633A5030FC}"/>
              </a:ext>
            </a:extLst>
          </p:cNvPr>
          <p:cNvSpPr/>
          <p:nvPr/>
        </p:nvSpPr>
        <p:spPr>
          <a:xfrm>
            <a:off x="2730268" y="3581046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DD87766-04B2-B645-BF3B-93FE3F7C6F06}"/>
              </a:ext>
            </a:extLst>
          </p:cNvPr>
          <p:cNvSpPr/>
          <p:nvPr/>
        </p:nvSpPr>
        <p:spPr>
          <a:xfrm>
            <a:off x="2478883" y="3834014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5B06F51-8D8C-DF44-8444-EBD2D42D11C8}"/>
              </a:ext>
            </a:extLst>
          </p:cNvPr>
          <p:cNvSpPr/>
          <p:nvPr/>
        </p:nvSpPr>
        <p:spPr>
          <a:xfrm>
            <a:off x="2700832" y="3842801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D734418-2044-6645-9E21-B63095C9F1C0}"/>
              </a:ext>
            </a:extLst>
          </p:cNvPr>
          <p:cNvSpPr/>
          <p:nvPr/>
        </p:nvSpPr>
        <p:spPr>
          <a:xfrm>
            <a:off x="2476665" y="4081187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B399289-257D-BA48-A6B4-8E8A122CF9F8}"/>
              </a:ext>
            </a:extLst>
          </p:cNvPr>
          <p:cNvSpPr/>
          <p:nvPr/>
        </p:nvSpPr>
        <p:spPr>
          <a:xfrm>
            <a:off x="2742583" y="4081187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7F5166E-1D90-4141-A77D-D473EFE22717}"/>
              </a:ext>
            </a:extLst>
          </p:cNvPr>
          <p:cNvSpPr/>
          <p:nvPr/>
        </p:nvSpPr>
        <p:spPr>
          <a:xfrm>
            <a:off x="2513736" y="4287060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25E75A6-40C9-E249-BB66-0D9E2B5A0F28}"/>
              </a:ext>
            </a:extLst>
          </p:cNvPr>
          <p:cNvSpPr/>
          <p:nvPr/>
        </p:nvSpPr>
        <p:spPr>
          <a:xfrm>
            <a:off x="2738766" y="4282683"/>
            <a:ext cx="192881" cy="17421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0DBD6B9-D89F-5B45-A000-DA3A1AA186F4}"/>
              </a:ext>
            </a:extLst>
          </p:cNvPr>
          <p:cNvSpPr/>
          <p:nvPr/>
        </p:nvSpPr>
        <p:spPr>
          <a:xfrm>
            <a:off x="143356" y="324749"/>
            <a:ext cx="1399694" cy="10478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LOADING DOCK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232D3F3-626D-654A-8258-3728975F9EAA}"/>
              </a:ext>
            </a:extLst>
          </p:cNvPr>
          <p:cNvSpPr/>
          <p:nvPr/>
        </p:nvSpPr>
        <p:spPr>
          <a:xfrm>
            <a:off x="8066726" y="320583"/>
            <a:ext cx="962974" cy="1052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STUDY ROOM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D821DF-CA23-724D-83F4-96822126D300}"/>
              </a:ext>
            </a:extLst>
          </p:cNvPr>
          <p:cNvSpPr/>
          <p:nvPr/>
        </p:nvSpPr>
        <p:spPr>
          <a:xfrm>
            <a:off x="3116391" y="1204834"/>
            <a:ext cx="1298445" cy="753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GRAIN STORAGE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018067-92CB-554F-8959-5F162D4E3043}"/>
              </a:ext>
            </a:extLst>
          </p:cNvPr>
          <p:cNvSpPr/>
          <p:nvPr/>
        </p:nvSpPr>
        <p:spPr>
          <a:xfrm>
            <a:off x="415824" y="3648130"/>
            <a:ext cx="855521" cy="85552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BREW KETTLE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0F3762B-AAAD-0E4F-A7E7-8BA3A539AD6B}"/>
              </a:ext>
            </a:extLst>
          </p:cNvPr>
          <p:cNvSpPr/>
          <p:nvPr/>
        </p:nvSpPr>
        <p:spPr>
          <a:xfrm>
            <a:off x="440355" y="2709298"/>
            <a:ext cx="855521" cy="85552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MASH TUN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C894A60-C6AC-3343-B15B-7918807D1E9A}"/>
              </a:ext>
            </a:extLst>
          </p:cNvPr>
          <p:cNvSpPr/>
          <p:nvPr/>
        </p:nvSpPr>
        <p:spPr>
          <a:xfrm>
            <a:off x="-4179" y="2444536"/>
            <a:ext cx="524120" cy="46781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" dirty="0">
                <a:solidFill>
                  <a:schemeClr val="tx1"/>
                </a:solidFill>
              </a:rPr>
              <a:t>HOT LIQUOR TANK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DCB7B3B-90DD-5143-AE7F-7767CE339CAC}"/>
              </a:ext>
            </a:extLst>
          </p:cNvPr>
          <p:cNvSpPr/>
          <p:nvPr/>
        </p:nvSpPr>
        <p:spPr>
          <a:xfrm>
            <a:off x="473587" y="4622094"/>
            <a:ext cx="882212" cy="3551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GLYCOL SYSTEM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C56F11-DC4A-DC4D-A771-93338D659748}"/>
              </a:ext>
            </a:extLst>
          </p:cNvPr>
          <p:cNvSpPr/>
          <p:nvPr/>
        </p:nvSpPr>
        <p:spPr>
          <a:xfrm rot="16200000">
            <a:off x="-164681" y="4719883"/>
            <a:ext cx="764688" cy="337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HEAT EXCHANGER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AB18ED6-6EE1-E24E-974B-906C3E617957}"/>
              </a:ext>
            </a:extLst>
          </p:cNvPr>
          <p:cNvSpPr/>
          <p:nvPr/>
        </p:nvSpPr>
        <p:spPr>
          <a:xfrm rot="16200000">
            <a:off x="-429824" y="3519643"/>
            <a:ext cx="1278167" cy="337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ELECTRIC HEAT SOURCE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ADC30F2-6FD3-5345-8014-5DB3F867EACB}"/>
              </a:ext>
            </a:extLst>
          </p:cNvPr>
          <p:cNvSpPr/>
          <p:nvPr/>
        </p:nvSpPr>
        <p:spPr>
          <a:xfrm>
            <a:off x="1251275" y="2302825"/>
            <a:ext cx="105016" cy="4255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D4CA14-FD0C-604A-BEF2-A509696E20D5}"/>
              </a:ext>
            </a:extLst>
          </p:cNvPr>
          <p:cNvSpPr/>
          <p:nvPr/>
        </p:nvSpPr>
        <p:spPr>
          <a:xfrm>
            <a:off x="1031292" y="2266319"/>
            <a:ext cx="105016" cy="4255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B6788D3-23F3-4744-9B0E-3F6D9252F1C8}"/>
              </a:ext>
            </a:extLst>
          </p:cNvPr>
          <p:cNvSpPr/>
          <p:nvPr/>
        </p:nvSpPr>
        <p:spPr>
          <a:xfrm>
            <a:off x="1155239" y="2281875"/>
            <a:ext cx="105016" cy="4255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CF0BFB2-49B0-5041-B384-5234D0F81CEB}"/>
              </a:ext>
            </a:extLst>
          </p:cNvPr>
          <p:cNvSpPr/>
          <p:nvPr/>
        </p:nvSpPr>
        <p:spPr>
          <a:xfrm>
            <a:off x="27178" y="1907189"/>
            <a:ext cx="413177" cy="325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MILL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5151B0A-C67C-A04C-9C4C-0E27DAC548EE}"/>
              </a:ext>
            </a:extLst>
          </p:cNvPr>
          <p:cNvSpPr/>
          <p:nvPr/>
        </p:nvSpPr>
        <p:spPr>
          <a:xfrm>
            <a:off x="2352617" y="5155505"/>
            <a:ext cx="607516" cy="6075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FERMTANK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A629240-5A49-8D46-ADFA-93EBFD36B4A3}"/>
              </a:ext>
            </a:extLst>
          </p:cNvPr>
          <p:cNvSpPr/>
          <p:nvPr/>
        </p:nvSpPr>
        <p:spPr>
          <a:xfrm>
            <a:off x="3086123" y="5173914"/>
            <a:ext cx="607516" cy="6075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FERMTANK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41C821E-E314-6E45-80C8-ACE4A4B26CBA}"/>
              </a:ext>
            </a:extLst>
          </p:cNvPr>
          <p:cNvSpPr/>
          <p:nvPr/>
        </p:nvSpPr>
        <p:spPr>
          <a:xfrm>
            <a:off x="3807320" y="5155505"/>
            <a:ext cx="607516" cy="6075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FERMTANK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906624D-B629-F84A-B16A-AAB4D36D749C}"/>
              </a:ext>
            </a:extLst>
          </p:cNvPr>
          <p:cNvSpPr/>
          <p:nvPr/>
        </p:nvSpPr>
        <p:spPr>
          <a:xfrm>
            <a:off x="3763961" y="5893028"/>
            <a:ext cx="607516" cy="6075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FERMTANK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F229DCF-5E92-C441-8A99-6935E548E0FD}"/>
              </a:ext>
            </a:extLst>
          </p:cNvPr>
          <p:cNvSpPr/>
          <p:nvPr/>
        </p:nvSpPr>
        <p:spPr>
          <a:xfrm>
            <a:off x="2362370" y="5896109"/>
            <a:ext cx="607516" cy="6075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FERMTANK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AFC1B39-3A28-BC4E-B4E1-142F0E4BA348}"/>
              </a:ext>
            </a:extLst>
          </p:cNvPr>
          <p:cNvSpPr/>
          <p:nvPr/>
        </p:nvSpPr>
        <p:spPr>
          <a:xfrm>
            <a:off x="3057130" y="5893028"/>
            <a:ext cx="607516" cy="6075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FERMTANK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F9F5590-E2C2-FF49-989C-A546CC605AF2}"/>
              </a:ext>
            </a:extLst>
          </p:cNvPr>
          <p:cNvSpPr/>
          <p:nvPr/>
        </p:nvSpPr>
        <p:spPr>
          <a:xfrm>
            <a:off x="40374" y="6251530"/>
            <a:ext cx="777054" cy="5347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CHEM STORARGE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76B94E8-FBD1-344F-AC00-E599AEFC551C}"/>
              </a:ext>
            </a:extLst>
          </p:cNvPr>
          <p:cNvSpPr/>
          <p:nvPr/>
        </p:nvSpPr>
        <p:spPr>
          <a:xfrm>
            <a:off x="861760" y="6357562"/>
            <a:ext cx="1104804" cy="427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SINK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209BE8A-7CD0-4840-8C78-332398C0B809}"/>
              </a:ext>
            </a:extLst>
          </p:cNvPr>
          <p:cNvSpPr/>
          <p:nvPr/>
        </p:nvSpPr>
        <p:spPr>
          <a:xfrm rot="16200000">
            <a:off x="1074834" y="5114979"/>
            <a:ext cx="575221" cy="11048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CAN/ KEG AREA</a:t>
            </a:r>
          </a:p>
        </p:txBody>
      </p:sp>
      <p:sp>
        <p:nvSpPr>
          <p:cNvPr id="65" name="Arc 64">
            <a:extLst>
              <a:ext uri="{FF2B5EF4-FFF2-40B4-BE49-F238E27FC236}">
                <a16:creationId xmlns:a16="http://schemas.microsoft.com/office/drawing/2014/main" id="{8413DF54-BC00-A24D-A968-C19EF621244D}"/>
              </a:ext>
            </a:extLst>
          </p:cNvPr>
          <p:cNvSpPr/>
          <p:nvPr/>
        </p:nvSpPr>
        <p:spPr>
          <a:xfrm rot="1548581">
            <a:off x="3730019" y="5605764"/>
            <a:ext cx="1287631" cy="61059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B8FA8C8-B020-0245-9C5B-1D7A018C6579}"/>
              </a:ext>
            </a:extLst>
          </p:cNvPr>
          <p:cNvCxnSpPr>
            <a:cxnSpLocks/>
          </p:cNvCxnSpPr>
          <p:nvPr/>
        </p:nvCxnSpPr>
        <p:spPr>
          <a:xfrm>
            <a:off x="4485778" y="6178782"/>
            <a:ext cx="4898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ight Bracket 74">
            <a:extLst>
              <a:ext uri="{FF2B5EF4-FFF2-40B4-BE49-F238E27FC236}">
                <a16:creationId xmlns:a16="http://schemas.microsoft.com/office/drawing/2014/main" id="{FF44F3C8-3853-534A-A4F9-E8CCAFF5232B}"/>
              </a:ext>
            </a:extLst>
          </p:cNvPr>
          <p:cNvSpPr/>
          <p:nvPr/>
        </p:nvSpPr>
        <p:spPr>
          <a:xfrm>
            <a:off x="5113408" y="2239170"/>
            <a:ext cx="949836" cy="2713458"/>
          </a:xfrm>
          <a:prstGeom prst="righ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54E550-DB50-D541-8D3D-0B9CB78D2513}"/>
              </a:ext>
            </a:extLst>
          </p:cNvPr>
          <p:cNvSpPr txBox="1"/>
          <p:nvPr/>
        </p:nvSpPr>
        <p:spPr>
          <a:xfrm rot="16200000">
            <a:off x="5205688" y="3331583"/>
            <a:ext cx="111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BAR AREA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6FBD18C-FB79-EE4F-AB55-98A45EBF51D5}"/>
              </a:ext>
            </a:extLst>
          </p:cNvPr>
          <p:cNvSpPr/>
          <p:nvPr/>
        </p:nvSpPr>
        <p:spPr>
          <a:xfrm>
            <a:off x="5527917" y="1937060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A555B98-F6F6-EB42-B3B7-8CC5542CBB61}"/>
              </a:ext>
            </a:extLst>
          </p:cNvPr>
          <p:cNvSpPr/>
          <p:nvPr/>
        </p:nvSpPr>
        <p:spPr>
          <a:xfrm>
            <a:off x="5866059" y="1946580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185D69D-8B67-4A49-A67A-5ACD721D46D2}"/>
              </a:ext>
            </a:extLst>
          </p:cNvPr>
          <p:cNvSpPr/>
          <p:nvPr/>
        </p:nvSpPr>
        <p:spPr>
          <a:xfrm>
            <a:off x="6205601" y="2326591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533978EB-6C27-F744-B51D-8B207E501860}"/>
              </a:ext>
            </a:extLst>
          </p:cNvPr>
          <p:cNvSpPr/>
          <p:nvPr/>
        </p:nvSpPr>
        <p:spPr>
          <a:xfrm>
            <a:off x="6198761" y="2636359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38FACEAE-568F-804D-9145-E77BF0EBF8EF}"/>
              </a:ext>
            </a:extLst>
          </p:cNvPr>
          <p:cNvSpPr/>
          <p:nvPr/>
        </p:nvSpPr>
        <p:spPr>
          <a:xfrm>
            <a:off x="6198761" y="3668154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CC55566-5CBD-A540-AA6D-46459254BE39}"/>
              </a:ext>
            </a:extLst>
          </p:cNvPr>
          <p:cNvSpPr/>
          <p:nvPr/>
        </p:nvSpPr>
        <p:spPr>
          <a:xfrm>
            <a:off x="4985720" y="5079328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FAF3F12-EF74-004C-94A9-EB779D4124DE}"/>
              </a:ext>
            </a:extLst>
          </p:cNvPr>
          <p:cNvSpPr/>
          <p:nvPr/>
        </p:nvSpPr>
        <p:spPr>
          <a:xfrm>
            <a:off x="5844103" y="4985272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580FBB2-ECB4-EB48-BBB4-81A9A6A300C9}"/>
              </a:ext>
            </a:extLst>
          </p:cNvPr>
          <p:cNvSpPr/>
          <p:nvPr/>
        </p:nvSpPr>
        <p:spPr>
          <a:xfrm>
            <a:off x="6224745" y="4665456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008E8EAC-54C8-0148-AA15-AC466F807275}"/>
              </a:ext>
            </a:extLst>
          </p:cNvPr>
          <p:cNvSpPr/>
          <p:nvPr/>
        </p:nvSpPr>
        <p:spPr>
          <a:xfrm>
            <a:off x="6208544" y="4335681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38781B9-FDE1-9647-8786-3F71ADDFCDE4}"/>
              </a:ext>
            </a:extLst>
          </p:cNvPr>
          <p:cNvSpPr/>
          <p:nvPr/>
        </p:nvSpPr>
        <p:spPr>
          <a:xfrm>
            <a:off x="6198761" y="3998330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5B23BA4-40CB-1C44-8AC9-9769112A2FFC}"/>
              </a:ext>
            </a:extLst>
          </p:cNvPr>
          <p:cNvSpPr/>
          <p:nvPr/>
        </p:nvSpPr>
        <p:spPr>
          <a:xfrm rot="20536315">
            <a:off x="6196476" y="3335715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36D88845-02D8-674E-877E-7E33291B1E61}"/>
              </a:ext>
            </a:extLst>
          </p:cNvPr>
          <p:cNvSpPr/>
          <p:nvPr/>
        </p:nvSpPr>
        <p:spPr>
          <a:xfrm>
            <a:off x="6198761" y="2968183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45E0038-4B84-8440-9D96-C74E7B3B3B07}"/>
              </a:ext>
            </a:extLst>
          </p:cNvPr>
          <p:cNvSpPr/>
          <p:nvPr/>
        </p:nvSpPr>
        <p:spPr>
          <a:xfrm>
            <a:off x="10387015" y="337101"/>
            <a:ext cx="1804985" cy="993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CONFERENCE ROOM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FD8AC3B-639D-224D-BB3B-82213F07107B}"/>
              </a:ext>
            </a:extLst>
          </p:cNvPr>
          <p:cNvSpPr/>
          <p:nvPr/>
        </p:nvSpPr>
        <p:spPr>
          <a:xfrm>
            <a:off x="3130431" y="375482"/>
            <a:ext cx="1298445" cy="753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MALT STORAGE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632CC033-B119-864A-9347-DAD159AD9342}"/>
              </a:ext>
            </a:extLst>
          </p:cNvPr>
          <p:cNvSpPr/>
          <p:nvPr/>
        </p:nvSpPr>
        <p:spPr>
          <a:xfrm>
            <a:off x="7096608" y="320583"/>
            <a:ext cx="962974" cy="1052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STUDY ROOM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7D2EC02-C8BA-504B-A0CD-AC7BD68FD0A3}"/>
              </a:ext>
            </a:extLst>
          </p:cNvPr>
          <p:cNvSpPr/>
          <p:nvPr/>
        </p:nvSpPr>
        <p:spPr>
          <a:xfrm>
            <a:off x="1707249" y="334356"/>
            <a:ext cx="881614" cy="625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WASTE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F80C216-D177-CE49-91DE-EF231CFDC3CC}"/>
              </a:ext>
            </a:extLst>
          </p:cNvPr>
          <p:cNvSpPr/>
          <p:nvPr/>
        </p:nvSpPr>
        <p:spPr>
          <a:xfrm>
            <a:off x="10401837" y="6748991"/>
            <a:ext cx="1595976" cy="10900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dirty="0">
                <a:solidFill>
                  <a:schemeClr val="tx1"/>
                </a:solidFill>
              </a:rPr>
              <a:t>STEAM BOILER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BB57120-3DAC-1443-862C-5DCD28307321}"/>
              </a:ext>
            </a:extLst>
          </p:cNvPr>
          <p:cNvSpPr/>
          <p:nvPr/>
        </p:nvSpPr>
        <p:spPr>
          <a:xfrm rot="16200000">
            <a:off x="10641498" y="5104208"/>
            <a:ext cx="1804985" cy="9938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FOOD TRUCK 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5EE065B-4144-4241-9C89-7F3D5A4A97BD}"/>
              </a:ext>
            </a:extLst>
          </p:cNvPr>
          <p:cNvSpPr/>
          <p:nvPr/>
        </p:nvSpPr>
        <p:spPr>
          <a:xfrm>
            <a:off x="4518261" y="2045139"/>
            <a:ext cx="641503" cy="1032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STORAGE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1EF61D2-7103-F04E-AFBE-F4E331271EA2}"/>
              </a:ext>
            </a:extLst>
          </p:cNvPr>
          <p:cNvSpPr/>
          <p:nvPr/>
        </p:nvSpPr>
        <p:spPr>
          <a:xfrm>
            <a:off x="7239416" y="5820532"/>
            <a:ext cx="956348" cy="1052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BATHROOM</a:t>
            </a:r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4CEB7046-7639-6147-B6EB-BE18B6EAF654}"/>
              </a:ext>
            </a:extLst>
          </p:cNvPr>
          <p:cNvSpPr/>
          <p:nvPr/>
        </p:nvSpPr>
        <p:spPr>
          <a:xfrm rot="12272687">
            <a:off x="11694979" y="3734652"/>
            <a:ext cx="1287631" cy="61059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C6CAC0E9-093B-744E-BE3C-A64CDB7C58A7}"/>
              </a:ext>
            </a:extLst>
          </p:cNvPr>
          <p:cNvCxnSpPr>
            <a:cxnSpLocks/>
          </p:cNvCxnSpPr>
          <p:nvPr/>
        </p:nvCxnSpPr>
        <p:spPr>
          <a:xfrm>
            <a:off x="11752868" y="3775378"/>
            <a:ext cx="439132" cy="4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>
            <a:extLst>
              <a:ext uri="{FF2B5EF4-FFF2-40B4-BE49-F238E27FC236}">
                <a16:creationId xmlns:a16="http://schemas.microsoft.com/office/drawing/2014/main" id="{E4E7D057-480C-044F-82D6-2BDFEF310FE3}"/>
              </a:ext>
            </a:extLst>
          </p:cNvPr>
          <p:cNvSpPr/>
          <p:nvPr/>
        </p:nvSpPr>
        <p:spPr>
          <a:xfrm>
            <a:off x="10888505" y="2178316"/>
            <a:ext cx="1259273" cy="427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0AF9FA6E-2AD6-BD41-9CDE-77FD3438C6C6}"/>
              </a:ext>
            </a:extLst>
          </p:cNvPr>
          <p:cNvSpPr/>
          <p:nvPr/>
        </p:nvSpPr>
        <p:spPr>
          <a:xfrm>
            <a:off x="10993194" y="1875141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1F7613BF-070F-0B44-8EBB-F924D55DBC73}"/>
              </a:ext>
            </a:extLst>
          </p:cNvPr>
          <p:cNvSpPr/>
          <p:nvPr/>
        </p:nvSpPr>
        <p:spPr>
          <a:xfrm>
            <a:off x="11404199" y="1875141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66E31D6F-D1E6-1A40-A580-07C67DAF1223}"/>
              </a:ext>
            </a:extLst>
          </p:cNvPr>
          <p:cNvSpPr/>
          <p:nvPr/>
        </p:nvSpPr>
        <p:spPr>
          <a:xfrm>
            <a:off x="11002138" y="2712505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876072C1-0F44-464B-BED8-9AF7F306849B}"/>
              </a:ext>
            </a:extLst>
          </p:cNvPr>
          <p:cNvSpPr/>
          <p:nvPr/>
        </p:nvSpPr>
        <p:spPr>
          <a:xfrm>
            <a:off x="11407749" y="2723884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D1CFF6C8-E0B1-A94B-AF7F-771FC2012477}"/>
              </a:ext>
            </a:extLst>
          </p:cNvPr>
          <p:cNvSpPr/>
          <p:nvPr/>
        </p:nvSpPr>
        <p:spPr>
          <a:xfrm>
            <a:off x="11786633" y="1878450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8BB4023A-51A7-1E49-A367-461F8162CA63}"/>
              </a:ext>
            </a:extLst>
          </p:cNvPr>
          <p:cNvSpPr/>
          <p:nvPr/>
        </p:nvSpPr>
        <p:spPr>
          <a:xfrm>
            <a:off x="11872646" y="2714360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C0AA9AB4-6056-4C42-BC87-B30025CE8B13}"/>
              </a:ext>
            </a:extLst>
          </p:cNvPr>
          <p:cNvSpPr/>
          <p:nvPr/>
        </p:nvSpPr>
        <p:spPr>
          <a:xfrm>
            <a:off x="2429200" y="6573092"/>
            <a:ext cx="1957062" cy="2231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CO2 CAPTURE SYSTEM </a:t>
            </a:r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63B4BFA0-A46F-894D-BBC4-0BF809D1D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844587" y="1066246"/>
            <a:ext cx="1022610" cy="394869"/>
          </a:xfrm>
          <a:prstGeom prst="rect">
            <a:avLst/>
          </a:prstGeom>
        </p:spPr>
      </p:pic>
      <p:sp>
        <p:nvSpPr>
          <p:cNvPr id="149" name="Rectangle 148">
            <a:extLst>
              <a:ext uri="{FF2B5EF4-FFF2-40B4-BE49-F238E27FC236}">
                <a16:creationId xmlns:a16="http://schemas.microsoft.com/office/drawing/2014/main" id="{4E6A4CDE-DEB8-FE4B-BE6C-072F4A270D23}"/>
              </a:ext>
            </a:extLst>
          </p:cNvPr>
          <p:cNvSpPr/>
          <p:nvPr/>
        </p:nvSpPr>
        <p:spPr>
          <a:xfrm>
            <a:off x="9180569" y="2188824"/>
            <a:ext cx="1259273" cy="427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139CFD88-0203-9C44-819B-F247B9D01EEC}"/>
              </a:ext>
            </a:extLst>
          </p:cNvPr>
          <p:cNvSpPr/>
          <p:nvPr/>
        </p:nvSpPr>
        <p:spPr>
          <a:xfrm>
            <a:off x="9285258" y="1885649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EB14644D-7E5F-D94E-98F8-5869C9A364A8}"/>
              </a:ext>
            </a:extLst>
          </p:cNvPr>
          <p:cNvSpPr/>
          <p:nvPr/>
        </p:nvSpPr>
        <p:spPr>
          <a:xfrm>
            <a:off x="9696263" y="1885649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A994F152-B62C-3642-A83B-43D4A9B21AEE}"/>
              </a:ext>
            </a:extLst>
          </p:cNvPr>
          <p:cNvSpPr/>
          <p:nvPr/>
        </p:nvSpPr>
        <p:spPr>
          <a:xfrm>
            <a:off x="9294202" y="2723013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01BE525D-4C75-9E4A-97A3-38E650349A21}"/>
              </a:ext>
            </a:extLst>
          </p:cNvPr>
          <p:cNvSpPr/>
          <p:nvPr/>
        </p:nvSpPr>
        <p:spPr>
          <a:xfrm>
            <a:off x="9699813" y="2734392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1208573C-66C9-8C42-A528-225695DEA47D}"/>
              </a:ext>
            </a:extLst>
          </p:cNvPr>
          <p:cNvSpPr/>
          <p:nvPr/>
        </p:nvSpPr>
        <p:spPr>
          <a:xfrm>
            <a:off x="10078697" y="1888958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0A78B2BD-2ACE-ED4F-BBD6-7E81A48B563E}"/>
              </a:ext>
            </a:extLst>
          </p:cNvPr>
          <p:cNvSpPr/>
          <p:nvPr/>
        </p:nvSpPr>
        <p:spPr>
          <a:xfrm>
            <a:off x="10164710" y="2724868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E50E72EB-DBBC-A647-B665-CA32ADC81A6C}"/>
              </a:ext>
            </a:extLst>
          </p:cNvPr>
          <p:cNvSpPr/>
          <p:nvPr/>
        </p:nvSpPr>
        <p:spPr>
          <a:xfrm>
            <a:off x="7525192" y="2188822"/>
            <a:ext cx="1259273" cy="427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1144D743-72F7-C24C-A04A-E6BCF63A712A}"/>
              </a:ext>
            </a:extLst>
          </p:cNvPr>
          <p:cNvSpPr/>
          <p:nvPr/>
        </p:nvSpPr>
        <p:spPr>
          <a:xfrm>
            <a:off x="7629881" y="1885647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84AAE442-FF82-FA45-8159-0E3EB4E7AE6C}"/>
              </a:ext>
            </a:extLst>
          </p:cNvPr>
          <p:cNvSpPr/>
          <p:nvPr/>
        </p:nvSpPr>
        <p:spPr>
          <a:xfrm>
            <a:off x="8040886" y="1885647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21F3CBF6-3538-654F-B8AA-8A13E28BEE61}"/>
              </a:ext>
            </a:extLst>
          </p:cNvPr>
          <p:cNvSpPr/>
          <p:nvPr/>
        </p:nvSpPr>
        <p:spPr>
          <a:xfrm>
            <a:off x="7638825" y="2723011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CB91479A-728C-474B-B8BB-9048C10BABE3}"/>
              </a:ext>
            </a:extLst>
          </p:cNvPr>
          <p:cNvSpPr/>
          <p:nvPr/>
        </p:nvSpPr>
        <p:spPr>
          <a:xfrm>
            <a:off x="8044436" y="2734390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AE3442FA-8B1E-3143-8D5D-A6D8F4AA3021}"/>
              </a:ext>
            </a:extLst>
          </p:cNvPr>
          <p:cNvSpPr/>
          <p:nvPr/>
        </p:nvSpPr>
        <p:spPr>
          <a:xfrm>
            <a:off x="8423320" y="1888956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94316861-DF60-0546-8C33-95EE815360B7}"/>
              </a:ext>
            </a:extLst>
          </p:cNvPr>
          <p:cNvSpPr/>
          <p:nvPr/>
        </p:nvSpPr>
        <p:spPr>
          <a:xfrm>
            <a:off x="8509333" y="2724866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3BD22F2A-1288-D94D-8385-8646C12F3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567" y="369883"/>
            <a:ext cx="939800" cy="850900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A8AD418D-EFD7-424D-B6CD-B07702234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177426" y="255764"/>
            <a:ext cx="927100" cy="1143000"/>
          </a:xfrm>
          <a:prstGeom prst="rect">
            <a:avLst/>
          </a:prstGeom>
        </p:spPr>
      </p:pic>
      <p:sp>
        <p:nvSpPr>
          <p:cNvPr id="171" name="Rectangle 170">
            <a:extLst>
              <a:ext uri="{FF2B5EF4-FFF2-40B4-BE49-F238E27FC236}">
                <a16:creationId xmlns:a16="http://schemas.microsoft.com/office/drawing/2014/main" id="{2E26D9C1-E717-F640-8C87-D194B94A323A}"/>
              </a:ext>
            </a:extLst>
          </p:cNvPr>
          <p:cNvSpPr/>
          <p:nvPr/>
        </p:nvSpPr>
        <p:spPr>
          <a:xfrm>
            <a:off x="7567231" y="3775888"/>
            <a:ext cx="1259273" cy="427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19782DD6-56FF-E148-95A5-9097440F07C9}"/>
              </a:ext>
            </a:extLst>
          </p:cNvPr>
          <p:cNvSpPr/>
          <p:nvPr/>
        </p:nvSpPr>
        <p:spPr>
          <a:xfrm>
            <a:off x="7671920" y="3472713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D9D233DF-1406-C946-9BFF-5B3FA7E1CF0A}"/>
              </a:ext>
            </a:extLst>
          </p:cNvPr>
          <p:cNvSpPr/>
          <p:nvPr/>
        </p:nvSpPr>
        <p:spPr>
          <a:xfrm>
            <a:off x="8082925" y="3472713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A888CC82-F882-0B47-AE99-84766E3C2924}"/>
              </a:ext>
            </a:extLst>
          </p:cNvPr>
          <p:cNvSpPr/>
          <p:nvPr/>
        </p:nvSpPr>
        <p:spPr>
          <a:xfrm>
            <a:off x="7680864" y="4310077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1E118F94-D30E-F949-8CAD-952E36C34D12}"/>
              </a:ext>
            </a:extLst>
          </p:cNvPr>
          <p:cNvSpPr/>
          <p:nvPr/>
        </p:nvSpPr>
        <p:spPr>
          <a:xfrm>
            <a:off x="8086475" y="4321456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69BC9287-A0C1-3444-8A36-A54D385C7ACB}"/>
              </a:ext>
            </a:extLst>
          </p:cNvPr>
          <p:cNvSpPr/>
          <p:nvPr/>
        </p:nvSpPr>
        <p:spPr>
          <a:xfrm>
            <a:off x="8465359" y="3476022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46CCE992-E125-BC40-84E9-052B49309B05}"/>
              </a:ext>
            </a:extLst>
          </p:cNvPr>
          <p:cNvSpPr/>
          <p:nvPr/>
        </p:nvSpPr>
        <p:spPr>
          <a:xfrm>
            <a:off x="8551372" y="4311932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2950EA41-310E-1949-844C-3BEE1D0A3C54}"/>
              </a:ext>
            </a:extLst>
          </p:cNvPr>
          <p:cNvSpPr/>
          <p:nvPr/>
        </p:nvSpPr>
        <p:spPr>
          <a:xfrm>
            <a:off x="9128029" y="3775892"/>
            <a:ext cx="1259273" cy="427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TABLE</a:t>
            </a: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A76B446E-0EA5-F540-BE32-2C6407DB63C7}"/>
              </a:ext>
            </a:extLst>
          </p:cNvPr>
          <p:cNvSpPr/>
          <p:nvPr/>
        </p:nvSpPr>
        <p:spPr>
          <a:xfrm>
            <a:off x="9232718" y="3472717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07CF6BF1-5D34-D240-A2C5-80DA311BAF3E}"/>
              </a:ext>
            </a:extLst>
          </p:cNvPr>
          <p:cNvSpPr/>
          <p:nvPr/>
        </p:nvSpPr>
        <p:spPr>
          <a:xfrm>
            <a:off x="9643723" y="3472717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D85764D6-CF75-A842-AC59-F49FE9B0538A}"/>
              </a:ext>
            </a:extLst>
          </p:cNvPr>
          <p:cNvSpPr/>
          <p:nvPr/>
        </p:nvSpPr>
        <p:spPr>
          <a:xfrm>
            <a:off x="9241662" y="4310081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C1C53444-F81F-3142-873A-5AE7B6ED3037}"/>
              </a:ext>
            </a:extLst>
          </p:cNvPr>
          <p:cNvSpPr/>
          <p:nvPr/>
        </p:nvSpPr>
        <p:spPr>
          <a:xfrm>
            <a:off x="9647273" y="4321460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DC768977-1509-7B48-9B80-1A01FDE1C5C5}"/>
              </a:ext>
            </a:extLst>
          </p:cNvPr>
          <p:cNvSpPr/>
          <p:nvPr/>
        </p:nvSpPr>
        <p:spPr>
          <a:xfrm>
            <a:off x="10026157" y="3476026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BEC43457-F574-4547-9E81-49C7A8D70B3D}"/>
              </a:ext>
            </a:extLst>
          </p:cNvPr>
          <p:cNvSpPr/>
          <p:nvPr/>
        </p:nvSpPr>
        <p:spPr>
          <a:xfrm>
            <a:off x="10112170" y="4311936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FD359A55-1751-7840-9588-720BEB1656AD}"/>
              </a:ext>
            </a:extLst>
          </p:cNvPr>
          <p:cNvSpPr/>
          <p:nvPr/>
        </p:nvSpPr>
        <p:spPr>
          <a:xfrm>
            <a:off x="6272900" y="5817373"/>
            <a:ext cx="956348" cy="1052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BATHROOM</a:t>
            </a:r>
          </a:p>
        </p:txBody>
      </p:sp>
      <p:pic>
        <p:nvPicPr>
          <p:cNvPr id="188" name="Picture 187">
            <a:extLst>
              <a:ext uri="{FF2B5EF4-FFF2-40B4-BE49-F238E27FC236}">
                <a16:creationId xmlns:a16="http://schemas.microsoft.com/office/drawing/2014/main" id="{FFCC24EF-3832-5242-B70C-EE49FF5E65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143246" y="1040200"/>
            <a:ext cx="1479559" cy="660400"/>
          </a:xfrm>
          <a:prstGeom prst="rect">
            <a:avLst/>
          </a:prstGeom>
        </p:spPr>
      </p:pic>
      <p:sp>
        <p:nvSpPr>
          <p:cNvPr id="190" name="Oval 189">
            <a:extLst>
              <a:ext uri="{FF2B5EF4-FFF2-40B4-BE49-F238E27FC236}">
                <a16:creationId xmlns:a16="http://schemas.microsoft.com/office/drawing/2014/main" id="{23789AA6-B778-8044-8953-679CE1CC5C05}"/>
              </a:ext>
            </a:extLst>
          </p:cNvPr>
          <p:cNvSpPr/>
          <p:nvPr/>
        </p:nvSpPr>
        <p:spPr>
          <a:xfrm>
            <a:off x="5468115" y="5094277"/>
            <a:ext cx="223312" cy="22331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6E4B85AC-CAB6-9A46-A9FB-28A18DFBB75A}"/>
              </a:ext>
            </a:extLst>
          </p:cNvPr>
          <p:cNvSpPr/>
          <p:nvPr/>
        </p:nvSpPr>
        <p:spPr>
          <a:xfrm>
            <a:off x="8634423" y="5004845"/>
            <a:ext cx="396794" cy="4277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ED990366-53CD-F54E-9D0B-0745749B5164}"/>
              </a:ext>
            </a:extLst>
          </p:cNvPr>
          <p:cNvSpPr/>
          <p:nvPr/>
        </p:nvSpPr>
        <p:spPr>
          <a:xfrm>
            <a:off x="7653356" y="4966934"/>
            <a:ext cx="396794" cy="4277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F3479C4E-A39F-F54D-9831-2F05A7629A64}"/>
              </a:ext>
            </a:extLst>
          </p:cNvPr>
          <p:cNvSpPr/>
          <p:nvPr/>
        </p:nvSpPr>
        <p:spPr>
          <a:xfrm>
            <a:off x="9640440" y="5028901"/>
            <a:ext cx="396794" cy="4277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DCCFDE59-4A28-9045-AEE9-7357C1652DDA}"/>
              </a:ext>
            </a:extLst>
          </p:cNvPr>
          <p:cNvSpPr/>
          <p:nvPr/>
        </p:nvSpPr>
        <p:spPr>
          <a:xfrm>
            <a:off x="9605337" y="5929802"/>
            <a:ext cx="396794" cy="42776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F6EE425A-D69D-0249-AF0E-8A58E973D0E5}"/>
              </a:ext>
            </a:extLst>
          </p:cNvPr>
          <p:cNvSpPr/>
          <p:nvPr/>
        </p:nvSpPr>
        <p:spPr>
          <a:xfrm>
            <a:off x="8189318" y="5817373"/>
            <a:ext cx="245135" cy="10520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COUNTER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82F0B1E0-5E19-C944-8B99-841E18E412BC}"/>
              </a:ext>
            </a:extLst>
          </p:cNvPr>
          <p:cNvSpPr/>
          <p:nvPr/>
        </p:nvSpPr>
        <p:spPr>
          <a:xfrm rot="16200000">
            <a:off x="8836155" y="6220806"/>
            <a:ext cx="245135" cy="10520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COUNTER</a:t>
            </a:r>
          </a:p>
        </p:txBody>
      </p:sp>
    </p:spTree>
    <p:extLst>
      <p:ext uri="{BB962C8B-B14F-4D97-AF65-F5344CB8AC3E}">
        <p14:creationId xmlns:p14="http://schemas.microsoft.com/office/powerpoint/2010/main" val="432122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33B619-2D89-3740-910F-3875A825E65F}"/>
              </a:ext>
            </a:extLst>
          </p:cNvPr>
          <p:cNvSpPr/>
          <p:nvPr/>
        </p:nvSpPr>
        <p:spPr>
          <a:xfrm>
            <a:off x="4486275" y="315310"/>
            <a:ext cx="57150" cy="6542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3E41FE-2D89-1A49-A019-AA1E507CB1D2}"/>
              </a:ext>
            </a:extLst>
          </p:cNvPr>
          <p:cNvSpPr/>
          <p:nvPr/>
        </p:nvSpPr>
        <p:spPr>
          <a:xfrm>
            <a:off x="2371717" y="2088931"/>
            <a:ext cx="2114557" cy="2995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7DE26C-B2FE-9D4E-8CAC-6C0BBD5D24E6}"/>
              </a:ext>
            </a:extLst>
          </p:cNvPr>
          <p:cNvSpPr/>
          <p:nvPr/>
        </p:nvSpPr>
        <p:spPr>
          <a:xfrm>
            <a:off x="0" y="0"/>
            <a:ext cx="12192000" cy="3153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Second Floor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D821DF-CA23-724D-83F4-96822126D300}"/>
              </a:ext>
            </a:extLst>
          </p:cNvPr>
          <p:cNvSpPr/>
          <p:nvPr/>
        </p:nvSpPr>
        <p:spPr>
          <a:xfrm rot="5400000">
            <a:off x="185244" y="5269624"/>
            <a:ext cx="1403131" cy="17736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7D2EC02-C8BA-504B-A0CD-AC7BD68FD0A3}"/>
              </a:ext>
            </a:extLst>
          </p:cNvPr>
          <p:cNvSpPr/>
          <p:nvPr/>
        </p:nvSpPr>
        <p:spPr>
          <a:xfrm>
            <a:off x="4513155" y="2116739"/>
            <a:ext cx="661370" cy="29743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22" name="Arc 121">
            <a:extLst>
              <a:ext uri="{FF2B5EF4-FFF2-40B4-BE49-F238E27FC236}">
                <a16:creationId xmlns:a16="http://schemas.microsoft.com/office/drawing/2014/main" id="{4CEB7046-7639-6147-B6EB-BE18B6EAF654}"/>
              </a:ext>
            </a:extLst>
          </p:cNvPr>
          <p:cNvSpPr/>
          <p:nvPr/>
        </p:nvSpPr>
        <p:spPr>
          <a:xfrm rot="17025926">
            <a:off x="3715701" y="2415532"/>
            <a:ext cx="1287631" cy="610592"/>
          </a:xfrm>
          <a:prstGeom prst="arc">
            <a:avLst>
              <a:gd name="adj1" fmla="val 15314431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A132C8-BA07-2F45-ADB5-724FED8B8869}"/>
              </a:ext>
            </a:extLst>
          </p:cNvPr>
          <p:cNvSpPr txBox="1"/>
          <p:nvPr/>
        </p:nvSpPr>
        <p:spPr>
          <a:xfrm>
            <a:off x="616543" y="6026009"/>
            <a:ext cx="540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LAB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3171D274-6356-2940-AB87-E1DC2ECFA3CB}"/>
              </a:ext>
            </a:extLst>
          </p:cNvPr>
          <p:cNvSpPr/>
          <p:nvPr/>
        </p:nvSpPr>
        <p:spPr>
          <a:xfrm rot="5400000">
            <a:off x="3203495" y="2142984"/>
            <a:ext cx="1350274" cy="1242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82A926DF-1C14-404B-99CA-ACB892A6BDBD}"/>
              </a:ext>
            </a:extLst>
          </p:cNvPr>
          <p:cNvSpPr/>
          <p:nvPr/>
        </p:nvSpPr>
        <p:spPr>
          <a:xfrm rot="16200000">
            <a:off x="1870003" y="5007943"/>
            <a:ext cx="755377" cy="908247"/>
          </a:xfrm>
          <a:prstGeom prst="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sz="1050" dirty="0">
                <a:solidFill>
                  <a:schemeClr val="tx1"/>
                </a:solidFill>
              </a:rPr>
              <a:t>CAT WALK</a:t>
            </a: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8CCC41A8-19FF-AF48-8CE7-62E6841BAB90}"/>
              </a:ext>
            </a:extLst>
          </p:cNvPr>
          <p:cNvCxnSpPr>
            <a:cxnSpLocks/>
          </p:cNvCxnSpPr>
          <p:nvPr/>
        </p:nvCxnSpPr>
        <p:spPr>
          <a:xfrm>
            <a:off x="4058256" y="2679931"/>
            <a:ext cx="439132" cy="4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" name="Picture 162">
            <a:extLst>
              <a:ext uri="{FF2B5EF4-FFF2-40B4-BE49-F238E27FC236}">
                <a16:creationId xmlns:a16="http://schemas.microsoft.com/office/drawing/2014/main" id="{37A5409E-EC1A-544E-AEB3-1BBAA2507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43246" y="1040200"/>
            <a:ext cx="1479559" cy="660400"/>
          </a:xfrm>
          <a:prstGeom prst="rect">
            <a:avLst/>
          </a:prstGeom>
        </p:spPr>
      </p:pic>
      <p:sp>
        <p:nvSpPr>
          <p:cNvPr id="167" name="Arc 166">
            <a:extLst>
              <a:ext uri="{FF2B5EF4-FFF2-40B4-BE49-F238E27FC236}">
                <a16:creationId xmlns:a16="http://schemas.microsoft.com/office/drawing/2014/main" id="{BFBF456F-D7E3-904B-A918-4C092F6FC764}"/>
              </a:ext>
            </a:extLst>
          </p:cNvPr>
          <p:cNvSpPr/>
          <p:nvPr/>
        </p:nvSpPr>
        <p:spPr>
          <a:xfrm rot="17025926">
            <a:off x="3684538" y="4409790"/>
            <a:ext cx="1287631" cy="610592"/>
          </a:xfrm>
          <a:prstGeom prst="arc">
            <a:avLst>
              <a:gd name="adj1" fmla="val 15314431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ysClr val="windowText" lastClr="000000"/>
                </a:solidFill>
              </a:ln>
            </a:endParaRP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CEABEBAB-E6B9-5447-B479-AD172E2D5165}"/>
              </a:ext>
            </a:extLst>
          </p:cNvPr>
          <p:cNvCxnSpPr>
            <a:cxnSpLocks/>
          </p:cNvCxnSpPr>
          <p:nvPr/>
        </p:nvCxnSpPr>
        <p:spPr>
          <a:xfrm>
            <a:off x="4017634" y="4715086"/>
            <a:ext cx="439132" cy="44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CD85A74-2998-CE4F-898A-C7F803505D88}"/>
              </a:ext>
            </a:extLst>
          </p:cNvPr>
          <p:cNvSpPr txBox="1"/>
          <p:nvPr/>
        </p:nvSpPr>
        <p:spPr>
          <a:xfrm>
            <a:off x="3376391" y="2654531"/>
            <a:ext cx="10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SMALL OFFICE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ABD09E-6227-1B4F-9BE0-8439A3F6CD5A}"/>
              </a:ext>
            </a:extLst>
          </p:cNvPr>
          <p:cNvSpPr txBox="1"/>
          <p:nvPr/>
        </p:nvSpPr>
        <p:spPr>
          <a:xfrm>
            <a:off x="2456855" y="3714515"/>
            <a:ext cx="1242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TOURIST VIEWING ARE</a:t>
            </a:r>
          </a:p>
        </p:txBody>
      </p:sp>
      <p:sp>
        <p:nvSpPr>
          <p:cNvPr id="25" name="Snip Same Side Corner Rectangle 24">
            <a:extLst>
              <a:ext uri="{FF2B5EF4-FFF2-40B4-BE49-F238E27FC236}">
                <a16:creationId xmlns:a16="http://schemas.microsoft.com/office/drawing/2014/main" id="{3DA9834E-9482-5E44-8569-0CF9D793EF75}"/>
              </a:ext>
            </a:extLst>
          </p:cNvPr>
          <p:cNvSpPr/>
          <p:nvPr/>
        </p:nvSpPr>
        <p:spPr>
          <a:xfrm rot="5400000">
            <a:off x="6033132" y="3619935"/>
            <a:ext cx="1760312" cy="4720926"/>
          </a:xfrm>
          <a:prstGeom prst="snip2Same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9" name="Picture 168">
            <a:extLst>
              <a:ext uri="{FF2B5EF4-FFF2-40B4-BE49-F238E27FC236}">
                <a16:creationId xmlns:a16="http://schemas.microsoft.com/office/drawing/2014/main" id="{398D818B-C40F-FA4F-B77E-9F0EB554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5488" y="5163205"/>
            <a:ext cx="939800" cy="850900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996ABF33-B177-E94E-B56F-72C66010C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2463" y="5175109"/>
            <a:ext cx="939800" cy="850900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2B381CE9-F1A6-5849-B845-1693D156D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358340" y="6029946"/>
            <a:ext cx="1022610" cy="39486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3E56CE4-477B-EC43-B62C-77E46747B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4746" y="6375586"/>
            <a:ext cx="394870" cy="363099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164E906B-75A2-2545-BB80-354D1BA58F67}"/>
              </a:ext>
            </a:extLst>
          </p:cNvPr>
          <p:cNvSpPr txBox="1"/>
          <p:nvPr/>
        </p:nvSpPr>
        <p:spPr>
          <a:xfrm>
            <a:off x="5173418" y="5415893"/>
            <a:ext cx="14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STUDY SPACE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5620247-4DED-1141-9642-BD90527CE499}"/>
              </a:ext>
            </a:extLst>
          </p:cNvPr>
          <p:cNvSpPr txBox="1"/>
          <p:nvPr/>
        </p:nvSpPr>
        <p:spPr>
          <a:xfrm rot="16200000">
            <a:off x="4289008" y="3584640"/>
            <a:ext cx="1067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HALLWAY</a:t>
            </a:r>
          </a:p>
        </p:txBody>
      </p:sp>
      <p:pic>
        <p:nvPicPr>
          <p:cNvPr id="188" name="Picture 187">
            <a:extLst>
              <a:ext uri="{FF2B5EF4-FFF2-40B4-BE49-F238E27FC236}">
                <a16:creationId xmlns:a16="http://schemas.microsoft.com/office/drawing/2014/main" id="{476DEC34-615C-6846-B738-DF6EE31CC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041" y="6407372"/>
            <a:ext cx="394870" cy="363099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85765C1F-F450-3F4A-9FD9-91C488E7B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3403" y="6407372"/>
            <a:ext cx="394870" cy="363099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BF02BA97-A253-254F-8669-B2714A9DE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867" y="6375585"/>
            <a:ext cx="394870" cy="3630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7982106-9FCE-2842-ABA1-52F91425CC32}"/>
                  </a:ext>
                </a:extLst>
              </p14:cNvPr>
              <p14:cNvContentPartPr/>
              <p14:nvPr/>
            </p14:nvContentPartPr>
            <p14:xfrm>
              <a:off x="11064662" y="2303032"/>
              <a:ext cx="360" cy="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7982106-9FCE-2842-ABA1-52F91425CC3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047022" y="2195032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8897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373AB0-BFBB-FF45-B513-C5CAC75E46C8}"/>
              </a:ext>
            </a:extLst>
          </p:cNvPr>
          <p:cNvSpPr txBox="1"/>
          <p:nvPr/>
        </p:nvSpPr>
        <p:spPr>
          <a:xfrm>
            <a:off x="2805900" y="2967335"/>
            <a:ext cx="6338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2060"/>
                </a:solidFill>
              </a:rPr>
              <a:t>APPENDIX: IMAGES OF SIMILAR BREWERY STYLES</a:t>
            </a:r>
          </a:p>
        </p:txBody>
      </p:sp>
    </p:spTree>
    <p:extLst>
      <p:ext uri="{BB962C8B-B14F-4D97-AF65-F5344CB8AC3E}">
        <p14:creationId xmlns:p14="http://schemas.microsoft.com/office/powerpoint/2010/main" val="1911660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DFE79-9276-954B-85CA-9E4C1C826D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64" r="-2" b="22540"/>
          <a:stretch/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D90A85-921F-124D-B78D-58229DB0DA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07" r="-2" b="28769"/>
          <a:stretch/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C1D9F1-EE62-954B-B8CE-4DEFFA51CB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777" r="-1" b="5104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17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928E0A-87D9-7A47-9DB6-FCD40BA43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54" r="7820" b="1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C3FF23-7EC3-2940-8598-C4034D1CD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93" b="-1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40644C-2581-C746-8315-F5CA8481F5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1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693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568</Words>
  <Application>Microsoft Macintosh PowerPoint</Application>
  <PresentationFormat>Widescreen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Roots BrewSpace, Ltd. </vt:lpstr>
      <vt:lpstr>About Roots BrewSpace</vt:lpstr>
      <vt:lpstr>Brewery/Coworking Space Elements (Part 1)  </vt:lpstr>
      <vt:lpstr>Brewery/Coworking Space Elements (Part 2)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Roots BrewSpace, Ltd. </dc:title>
  <dc:creator>Samantha Brown</dc:creator>
  <cp:lastModifiedBy>Samantha Brown</cp:lastModifiedBy>
  <cp:revision>32</cp:revision>
  <dcterms:created xsi:type="dcterms:W3CDTF">2021-01-20T20:14:01Z</dcterms:created>
  <dcterms:modified xsi:type="dcterms:W3CDTF">2021-01-29T15:35:07Z</dcterms:modified>
</cp:coreProperties>
</file>