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485B"/>
    <a:srgbClr val="ED383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7905"/>
    <p:restoredTop sz="95890"/>
  </p:normalViewPr>
  <p:slideViewPr>
    <p:cSldViewPr snapToGrid="0" snapToObjects="1">
      <p:cViewPr>
        <p:scale>
          <a:sx n="74" d="100"/>
          <a:sy n="74" d="100"/>
        </p:scale>
        <p:origin x="144" y="12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6791DC-CAC6-D74B-8D0F-709991E77F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77B583B-6BC6-014A-8769-77218DF766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0795CE1-0F67-5B49-B8B2-248052493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114A2-FA9C-7349-90D1-F909C2BB5AC7}" type="datetimeFigureOut">
              <a:rPr lang="fr-FR" smtClean="0"/>
              <a:t>24/02/2021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8D97FB3-5D7A-994F-842E-4BBC46F8F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C70C9FD-0B7B-3747-9526-C4BC6E87E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A293B-C1BB-2A43-AAC8-AC24D45428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002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B19BAB-9770-9A43-9124-84DF0AA3E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71BFCE3-6961-0145-BF38-5CF9245997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BA777B4-407C-9542-BFB8-9CC861F05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114A2-FA9C-7349-90D1-F909C2BB5AC7}" type="datetimeFigureOut">
              <a:rPr lang="fr-FR" smtClean="0"/>
              <a:t>24/02/2021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6C6117E-2244-E449-AEA4-0BD8F5F3D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F2719DE-BA4D-D948-8361-E39F2D05C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A293B-C1BB-2A43-AAC8-AC24D45428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9418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2C11523B-953C-0142-91D4-F62A3A70DC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56AA243-DF39-1041-9322-F027A78E34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0ED1841-5916-6847-8726-089E57430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114A2-FA9C-7349-90D1-F909C2BB5AC7}" type="datetimeFigureOut">
              <a:rPr lang="fr-FR" smtClean="0"/>
              <a:t>24/02/2021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AF9C53B-10D4-2240-BF4C-EA270E89E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E71688-A76A-F849-A281-38EE4E2D0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A293B-C1BB-2A43-AAC8-AC24D45428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5723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F674AC-1C03-F048-A7EB-8055F9B73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891BF8E-B124-A246-9062-D8FB2759F7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F692E52-F341-C34E-A715-DCCBC943E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114A2-FA9C-7349-90D1-F909C2BB5AC7}" type="datetimeFigureOut">
              <a:rPr lang="fr-FR" smtClean="0"/>
              <a:t>24/02/2021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882486A-474A-B249-A376-F80259375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C8F49A1-4E6D-4B4F-AEDD-F1FB3B135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A293B-C1BB-2A43-AAC8-AC24D45428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9750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7B00D4B-5E94-034C-B300-9AA5211C2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F811FD9-3FB2-5748-B688-E8BAA583EE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D36FC34-3B03-9A48-A02C-D1BC01D8E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114A2-FA9C-7349-90D1-F909C2BB5AC7}" type="datetimeFigureOut">
              <a:rPr lang="fr-FR" smtClean="0"/>
              <a:t>24/02/2021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F58C266-E700-4F46-B451-F68C548A6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CEE457C-CF74-8147-AB88-F6F4FD8ED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A293B-C1BB-2A43-AAC8-AC24D45428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856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ADA6720-4198-A440-842E-B31EB3621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14639DB-9280-7048-AC73-83E3B42AB1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57129E3-80F6-3542-9DB5-C48C89464D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10D8BA9-825E-1649-9292-23490D30D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114A2-FA9C-7349-90D1-F909C2BB5AC7}" type="datetimeFigureOut">
              <a:rPr lang="fr-FR" smtClean="0"/>
              <a:t>24/02/2021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356DDDB-D8F4-1D49-BC08-D0A915DDB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286DE6A-0652-3248-80D1-1C04506D3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A293B-C1BB-2A43-AAC8-AC24D45428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8246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E05F8CE-E2FF-E04B-A565-411A64603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4A95E12-EDF7-004F-A211-0ED5E4E0E8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F8209BD-0A56-4D40-B64F-5C9EA80813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98D4BFB-C6DC-394F-85FB-E09F2700C0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E5147AD-5311-8A4B-BC69-EA429C0724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8DE2E811-4846-7F42-9ED5-1E9823361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114A2-FA9C-7349-90D1-F909C2BB5AC7}" type="datetimeFigureOut">
              <a:rPr lang="fr-FR" smtClean="0"/>
              <a:t>24/02/2021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0D14AFE-29EC-BF49-BD6C-805256E3E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46F263C-E305-2940-B3A7-7B082420D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A293B-C1BB-2A43-AAC8-AC24D45428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995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CB026D-114A-754F-A429-EBEA5C99A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C14E153-B51B-E740-A726-E2130ABFA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114A2-FA9C-7349-90D1-F909C2BB5AC7}" type="datetimeFigureOut">
              <a:rPr lang="fr-FR" smtClean="0"/>
              <a:t>24/02/2021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39B4F9B-38B1-5443-9F05-ACC4E09F2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3211F92-D850-E04E-8E1E-85FFCBBC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A293B-C1BB-2A43-AAC8-AC24D45428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8873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EDE3536-1672-A84D-AD83-F0066CA82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114A2-FA9C-7349-90D1-F909C2BB5AC7}" type="datetimeFigureOut">
              <a:rPr lang="fr-FR" smtClean="0"/>
              <a:t>24/02/2021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7597DCC-8688-7D49-9C42-CD7CAE90C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65A4228-4EAA-1341-809B-97DB7BA6E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A293B-C1BB-2A43-AAC8-AC24D45428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1812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53A565-84A5-3E4D-B2B7-F48CF290F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460ADB5-5716-4746-8DA1-4D6E1673C0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9ADBBC6-DE96-8241-A1E8-71F0141A88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12188C5-7D80-1E43-BAEB-1A57A02DD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114A2-FA9C-7349-90D1-F909C2BB5AC7}" type="datetimeFigureOut">
              <a:rPr lang="fr-FR" smtClean="0"/>
              <a:t>24/02/2021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8EC2000-D67B-5C4B-9620-CE29D2105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9B78450-17F0-9C44-8F3F-550DECA57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A293B-C1BB-2A43-AAC8-AC24D45428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8584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012E4E-5DE3-2944-B00E-094ED79F8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31A467E-597A-734D-B756-DC81C384F1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92F1722-FF9B-A74C-AA4A-9F21169029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3B27270-C710-8F42-8EC9-326014E1C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114A2-FA9C-7349-90D1-F909C2BB5AC7}" type="datetimeFigureOut">
              <a:rPr lang="fr-FR" smtClean="0"/>
              <a:t>24/02/2021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B3B97FA-868C-3249-AA4B-4C27D968D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2944B9D-431F-C543-8B71-B495EF432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A293B-C1BB-2A43-AAC8-AC24D45428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3911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509CA6A3-A06A-7341-8BE8-7DA32B795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2297A4D-5711-224F-B458-956756525A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B4AF975-8395-964D-B58F-D54B45020A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D114A2-FA9C-7349-90D1-F909C2BB5AC7}" type="datetimeFigureOut">
              <a:rPr lang="fr-FR" smtClean="0"/>
              <a:t>24/02/2021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2E14CAE-260B-254A-A2E4-DE1F194B30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5A15986-DF68-7B42-B723-99E17BAD61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1A293B-C1BB-2A43-AAC8-AC24D45428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5987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esker.fr/" TargetMode="External"/><Relationship Id="rId4" Type="http://schemas.openxmlformats.org/officeDocument/2006/relationships/hyperlink" Target="https://www.esker.co.uk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ADE00F35-62C4-764F-95D2-92BBCA5657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5374" y="1342285"/>
            <a:ext cx="6981826" cy="348762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04A09AE-8026-324B-A969-3D0A86F6B450}"/>
              </a:ext>
            </a:extLst>
          </p:cNvPr>
          <p:cNvSpPr/>
          <p:nvPr/>
        </p:nvSpPr>
        <p:spPr>
          <a:xfrm>
            <a:off x="0" y="0"/>
            <a:ext cx="4491037" cy="6858000"/>
          </a:xfrm>
          <a:prstGeom prst="rect">
            <a:avLst/>
          </a:prstGeom>
          <a:solidFill>
            <a:srgbClr val="ED3836"/>
          </a:solidFill>
          <a:ln>
            <a:noFill/>
          </a:ln>
          <a:effectLst>
            <a:outerShdw blurRad="927100" dist="63500" sx="101000" sy="101000" algn="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124AEFD-DEC9-3E46-9D68-E0AF4D2A58FF}"/>
              </a:ext>
            </a:extLst>
          </p:cNvPr>
          <p:cNvSpPr txBox="1"/>
          <p:nvPr/>
        </p:nvSpPr>
        <p:spPr>
          <a:xfrm>
            <a:off x="200025" y="754013"/>
            <a:ext cx="429101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solidFill>
                  <a:srgbClr val="FFFFFF"/>
                </a:solidFill>
              </a:rPr>
              <a:t>BRIEF LOGO O2C BENCHMARKING LAB </a:t>
            </a:r>
          </a:p>
        </p:txBody>
      </p:sp>
    </p:spTree>
    <p:extLst>
      <p:ext uri="{BB962C8B-B14F-4D97-AF65-F5344CB8AC3E}">
        <p14:creationId xmlns:p14="http://schemas.microsoft.com/office/powerpoint/2010/main" val="7914263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e 14">
            <a:extLst>
              <a:ext uri="{FF2B5EF4-FFF2-40B4-BE49-F238E27FC236}">
                <a16:creationId xmlns:a16="http://schemas.microsoft.com/office/drawing/2014/main" id="{658D6D65-B8F1-4944-A12F-1517301CC321}"/>
              </a:ext>
            </a:extLst>
          </p:cNvPr>
          <p:cNvGrpSpPr/>
          <p:nvPr/>
        </p:nvGrpSpPr>
        <p:grpSpPr>
          <a:xfrm>
            <a:off x="0" y="0"/>
            <a:ext cx="11651412" cy="2296179"/>
            <a:chOff x="0" y="0"/>
            <a:chExt cx="11651412" cy="229617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64D79DF-417F-044F-A8D7-EE05DDE75939}"/>
                </a:ext>
              </a:extLst>
            </p:cNvPr>
            <p:cNvSpPr/>
            <p:nvPr/>
          </p:nvSpPr>
          <p:spPr>
            <a:xfrm>
              <a:off x="0" y="0"/>
              <a:ext cx="10858500" cy="1690688"/>
            </a:xfrm>
            <a:prstGeom prst="rect">
              <a:avLst/>
            </a:prstGeom>
            <a:solidFill>
              <a:srgbClr val="ED383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13ECB22-089F-CE43-A9AF-03E9D08C7A41}"/>
                </a:ext>
              </a:extLst>
            </p:cNvPr>
            <p:cNvSpPr/>
            <p:nvPr/>
          </p:nvSpPr>
          <p:spPr>
            <a:xfrm flipV="1">
              <a:off x="10744200" y="1843086"/>
              <a:ext cx="212400" cy="212726"/>
            </a:xfrm>
            <a:prstGeom prst="rect">
              <a:avLst/>
            </a:prstGeom>
            <a:solidFill>
              <a:srgbClr val="ED383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F2794D2-54D1-514E-81FC-4E21555D59DF}"/>
                </a:ext>
              </a:extLst>
            </p:cNvPr>
            <p:cNvSpPr/>
            <p:nvPr/>
          </p:nvSpPr>
          <p:spPr>
            <a:xfrm flipV="1">
              <a:off x="11074879" y="1423209"/>
              <a:ext cx="151200" cy="152400"/>
            </a:xfrm>
            <a:prstGeom prst="rect">
              <a:avLst/>
            </a:prstGeom>
            <a:solidFill>
              <a:srgbClr val="ED383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EB045C6-A39D-8645-AAB0-907F5C575B37}"/>
                </a:ext>
              </a:extLst>
            </p:cNvPr>
            <p:cNvSpPr/>
            <p:nvPr/>
          </p:nvSpPr>
          <p:spPr>
            <a:xfrm flipV="1">
              <a:off x="11501168" y="1423209"/>
              <a:ext cx="150244" cy="152400"/>
            </a:xfrm>
            <a:prstGeom prst="rect">
              <a:avLst/>
            </a:prstGeom>
            <a:solidFill>
              <a:srgbClr val="ED383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1BABDA2-CE78-D843-8BB5-995C20BC251D}"/>
                </a:ext>
              </a:extLst>
            </p:cNvPr>
            <p:cNvSpPr/>
            <p:nvPr/>
          </p:nvSpPr>
          <p:spPr>
            <a:xfrm flipV="1">
              <a:off x="11283351" y="1843086"/>
              <a:ext cx="212400" cy="212726"/>
            </a:xfrm>
            <a:prstGeom prst="rect">
              <a:avLst/>
            </a:prstGeom>
            <a:solidFill>
              <a:srgbClr val="ED383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7C1156E-DE5B-0E43-B7EA-72E46FEECC42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11016111" y="1689909"/>
              <a:ext cx="172800" cy="173812"/>
            </a:xfrm>
            <a:prstGeom prst="rect">
              <a:avLst/>
            </a:prstGeom>
            <a:solidFill>
              <a:srgbClr val="ED383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0DD28DF-7E8B-9A4C-BD06-E3056EE79CF1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10567503" y="1534337"/>
              <a:ext cx="301239" cy="1738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0BA6D83-3C9D-1047-8D21-FDF353B4D098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10706461" y="1388693"/>
              <a:ext cx="206133" cy="1738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5FCC994-1CD4-284C-910A-9D7A8AE95BB7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10780723" y="1509340"/>
              <a:ext cx="172800" cy="173812"/>
            </a:xfrm>
            <a:prstGeom prst="rect">
              <a:avLst/>
            </a:prstGeom>
            <a:solidFill>
              <a:srgbClr val="ED383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C42D5E9-BFAD-1E4B-A275-B77C73729700}"/>
                </a:ext>
              </a:extLst>
            </p:cNvPr>
            <p:cNvSpPr/>
            <p:nvPr/>
          </p:nvSpPr>
          <p:spPr>
            <a:xfrm flipV="1">
              <a:off x="11113789" y="2143779"/>
              <a:ext cx="150244" cy="152400"/>
            </a:xfrm>
            <a:prstGeom prst="rect">
              <a:avLst/>
            </a:prstGeom>
            <a:solidFill>
              <a:srgbClr val="ED383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EFA201F-FB0E-5D48-A441-23CE9DF63C12}"/>
                </a:ext>
              </a:extLst>
            </p:cNvPr>
            <p:cNvSpPr/>
            <p:nvPr/>
          </p:nvSpPr>
          <p:spPr>
            <a:xfrm flipV="1">
              <a:off x="10471614" y="1777593"/>
              <a:ext cx="150244" cy="152400"/>
            </a:xfrm>
            <a:prstGeom prst="rect">
              <a:avLst/>
            </a:prstGeom>
            <a:solidFill>
              <a:srgbClr val="ED383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6" name="ZoneTexte 15">
            <a:extLst>
              <a:ext uri="{FF2B5EF4-FFF2-40B4-BE49-F238E27FC236}">
                <a16:creationId xmlns:a16="http://schemas.microsoft.com/office/drawing/2014/main" id="{3E04EEB0-40E2-4F44-A6A9-CF06558C5FC4}"/>
              </a:ext>
            </a:extLst>
          </p:cNvPr>
          <p:cNvSpPr txBox="1"/>
          <p:nvPr/>
        </p:nvSpPr>
        <p:spPr>
          <a:xfrm>
            <a:off x="698500" y="508000"/>
            <a:ext cx="9258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dirty="0">
                <a:solidFill>
                  <a:srgbClr val="FFFFFF"/>
                </a:solidFill>
              </a:rPr>
              <a:t>WHO ARE WE ? </a:t>
            </a:r>
          </a:p>
        </p:txBody>
      </p:sp>
      <p:sp>
        <p:nvSpPr>
          <p:cNvPr id="17" name="Espace réservé du contenu 2">
            <a:extLst>
              <a:ext uri="{FF2B5EF4-FFF2-40B4-BE49-F238E27FC236}">
                <a16:creationId xmlns:a16="http://schemas.microsoft.com/office/drawing/2014/main" id="{D1DEA2C5-67C8-0A4F-84E2-3703968A7D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428" y="1846316"/>
            <a:ext cx="7078885" cy="4308365"/>
          </a:xfrm>
        </p:spPr>
        <p:txBody>
          <a:bodyPr anchor="ctr">
            <a:normAutofit/>
          </a:bodyPr>
          <a:lstStyle/>
          <a:p>
            <a:pPr marL="0" indent="0" algn="just">
              <a:buNone/>
            </a:pPr>
            <a:b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Losam Agency, marketing agency specializing in the creation and animation of communities. </a:t>
            </a:r>
          </a:p>
          <a:p>
            <a:pPr marL="0" indent="0" algn="just">
              <a:buNone/>
            </a:pP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Losam Agency created “</a:t>
            </a:r>
            <a:r>
              <a:rPr lang="en-GB" sz="1800" b="1" i="1" dirty="0">
                <a:solidFill>
                  <a:srgbClr val="ED38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O2C BENCHMARKING LAB</a:t>
            </a:r>
            <a:r>
              <a:rPr lang="en-GB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for the company Esker, </a:t>
            </a: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the first </a:t>
            </a:r>
            <a:r>
              <a:rPr lang="fr-FR" sz="1800" dirty="0" err="1">
                <a:latin typeface="Arial" panose="020B0604020202020204" pitchFamily="34" charset="0"/>
                <a:cs typeface="Arial" panose="020B0604020202020204" pitchFamily="34" charset="0"/>
              </a:rPr>
              <a:t>think</a:t>
            </a: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 tank </a:t>
            </a:r>
            <a:r>
              <a:rPr lang="fr-FR" sz="1800" dirty="0" err="1">
                <a:latin typeface="Arial" panose="020B0604020202020204" pitchFamily="34" charset="0"/>
                <a:cs typeface="Arial" panose="020B0604020202020204" pitchFamily="34" charset="0"/>
              </a:rPr>
              <a:t>dedicated</a:t>
            </a: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 to the </a:t>
            </a:r>
            <a:r>
              <a:rPr lang="fr-FR" sz="1800" dirty="0" err="1">
                <a:latin typeface="Arial" panose="020B0604020202020204" pitchFamily="34" charset="0"/>
                <a:cs typeface="Arial" panose="020B0604020202020204" pitchFamily="34" charset="0"/>
              </a:rPr>
              <a:t>digitalization</a:t>
            </a: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fr-FR" sz="1800" dirty="0" err="1">
                <a:latin typeface="Arial" panose="020B0604020202020204" pitchFamily="34" charset="0"/>
                <a:cs typeface="Arial" panose="020B0604020202020204" pitchFamily="34" charset="0"/>
              </a:rPr>
              <a:t>processes</a:t>
            </a: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800" dirty="0" err="1">
                <a:latin typeface="Arial" panose="020B0604020202020204" pitchFamily="34" charset="0"/>
                <a:cs typeface="Arial" panose="020B0604020202020204" pitchFamily="34" charset="0"/>
              </a:rPr>
              <a:t>Order</a:t>
            </a: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-to-Cash and </a:t>
            </a:r>
            <a:r>
              <a:rPr lang="fr-FR" sz="1800" dirty="0" err="1">
                <a:latin typeface="Arial" panose="020B0604020202020204" pitchFamily="34" charset="0"/>
                <a:cs typeface="Arial" panose="020B0604020202020204" pitchFamily="34" charset="0"/>
              </a:rPr>
              <a:t>customer</a:t>
            </a: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800" dirty="0" err="1">
                <a:latin typeface="Arial" panose="020B0604020202020204" pitchFamily="34" charset="0"/>
                <a:cs typeface="Arial" panose="020B0604020202020204" pitchFamily="34" charset="0"/>
              </a:rPr>
              <a:t>accounting</a:t>
            </a: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just">
              <a:buNone/>
            </a:pP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The “</a:t>
            </a:r>
            <a:r>
              <a:rPr lang="en-GB" sz="1800" b="1" i="1" dirty="0">
                <a:solidFill>
                  <a:srgbClr val="ED38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O2C BENCHMARKING LAB</a:t>
            </a:r>
            <a:r>
              <a:rPr lang="en-GB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what is it : </a:t>
            </a:r>
          </a:p>
          <a:p>
            <a:pPr algn="just">
              <a:buFontTx/>
              <a:buChar char="-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5 meetings a year (1 dinner + 4 breakfasts meeting)</a:t>
            </a:r>
          </a:p>
          <a:p>
            <a:pPr algn="just">
              <a:buFontTx/>
              <a:buChar char="-"/>
            </a:pP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fr-FR" sz="1800" dirty="0" err="1">
                <a:latin typeface="Arial" panose="020B0604020202020204" pitchFamily="34" charset="0"/>
                <a:cs typeface="Arial" panose="020B0604020202020204" pitchFamily="34" charset="0"/>
              </a:rPr>
              <a:t>founding</a:t>
            </a: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800" dirty="0" err="1">
                <a:latin typeface="Arial" panose="020B0604020202020204" pitchFamily="34" charset="0"/>
                <a:cs typeface="Arial" panose="020B0604020202020204" pitchFamily="34" charset="0"/>
              </a:rPr>
              <a:t>committee</a:t>
            </a: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800" dirty="0" err="1">
                <a:latin typeface="Arial" panose="020B0604020202020204" pitchFamily="34" charset="0"/>
                <a:cs typeface="Arial" panose="020B0604020202020204" pitchFamily="34" charset="0"/>
              </a:rPr>
              <a:t>composed</a:t>
            </a: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 of 8/10 leaders </a:t>
            </a:r>
            <a:r>
              <a:rPr lang="fr-FR" sz="1800" dirty="0" err="1"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800" dirty="0" err="1"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800" dirty="0" err="1">
                <a:latin typeface="Arial" panose="020B0604020202020204" pitchFamily="34" charset="0"/>
                <a:cs typeface="Arial" panose="020B0604020202020204" pitchFamily="34" charset="0"/>
              </a:rPr>
              <a:t>define</a:t>
            </a: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fr-FR" sz="1800" dirty="0" err="1">
                <a:latin typeface="Arial" panose="020B0604020202020204" pitchFamily="34" charset="0"/>
                <a:cs typeface="Arial" panose="020B0604020202020204" pitchFamily="34" charset="0"/>
              </a:rPr>
              <a:t>themes</a:t>
            </a: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 of the </a:t>
            </a:r>
            <a:r>
              <a:rPr lang="fr-FR" sz="1800" dirty="0" err="1">
                <a:latin typeface="Arial" panose="020B0604020202020204" pitchFamily="34" charset="0"/>
                <a:cs typeface="Arial" panose="020B0604020202020204" pitchFamily="34" charset="0"/>
              </a:rPr>
              <a:t>different</a:t>
            </a: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 meetings</a:t>
            </a:r>
          </a:p>
        </p:txBody>
      </p:sp>
    </p:spTree>
    <p:extLst>
      <p:ext uri="{BB962C8B-B14F-4D97-AF65-F5344CB8AC3E}">
        <p14:creationId xmlns:p14="http://schemas.microsoft.com/office/powerpoint/2010/main" val="3962090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e 14">
            <a:extLst>
              <a:ext uri="{FF2B5EF4-FFF2-40B4-BE49-F238E27FC236}">
                <a16:creationId xmlns:a16="http://schemas.microsoft.com/office/drawing/2014/main" id="{658D6D65-B8F1-4944-A12F-1517301CC321}"/>
              </a:ext>
            </a:extLst>
          </p:cNvPr>
          <p:cNvGrpSpPr/>
          <p:nvPr/>
        </p:nvGrpSpPr>
        <p:grpSpPr>
          <a:xfrm>
            <a:off x="0" y="0"/>
            <a:ext cx="11651412" cy="2296179"/>
            <a:chOff x="0" y="0"/>
            <a:chExt cx="11651412" cy="229617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64D79DF-417F-044F-A8D7-EE05DDE75939}"/>
                </a:ext>
              </a:extLst>
            </p:cNvPr>
            <p:cNvSpPr/>
            <p:nvPr/>
          </p:nvSpPr>
          <p:spPr>
            <a:xfrm>
              <a:off x="0" y="0"/>
              <a:ext cx="10858500" cy="1690688"/>
            </a:xfrm>
            <a:prstGeom prst="rect">
              <a:avLst/>
            </a:prstGeom>
            <a:solidFill>
              <a:srgbClr val="ED383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13ECB22-089F-CE43-A9AF-03E9D08C7A41}"/>
                </a:ext>
              </a:extLst>
            </p:cNvPr>
            <p:cNvSpPr/>
            <p:nvPr/>
          </p:nvSpPr>
          <p:spPr>
            <a:xfrm flipV="1">
              <a:off x="10744200" y="1843086"/>
              <a:ext cx="212400" cy="212726"/>
            </a:xfrm>
            <a:prstGeom prst="rect">
              <a:avLst/>
            </a:prstGeom>
            <a:solidFill>
              <a:srgbClr val="ED383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F2794D2-54D1-514E-81FC-4E21555D59DF}"/>
                </a:ext>
              </a:extLst>
            </p:cNvPr>
            <p:cNvSpPr/>
            <p:nvPr/>
          </p:nvSpPr>
          <p:spPr>
            <a:xfrm flipV="1">
              <a:off x="11074879" y="1423209"/>
              <a:ext cx="151200" cy="152400"/>
            </a:xfrm>
            <a:prstGeom prst="rect">
              <a:avLst/>
            </a:prstGeom>
            <a:solidFill>
              <a:srgbClr val="ED383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EB045C6-A39D-8645-AAB0-907F5C575B37}"/>
                </a:ext>
              </a:extLst>
            </p:cNvPr>
            <p:cNvSpPr/>
            <p:nvPr/>
          </p:nvSpPr>
          <p:spPr>
            <a:xfrm flipV="1">
              <a:off x="11501168" y="1423209"/>
              <a:ext cx="150244" cy="152400"/>
            </a:xfrm>
            <a:prstGeom prst="rect">
              <a:avLst/>
            </a:prstGeom>
            <a:solidFill>
              <a:srgbClr val="ED383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1BABDA2-CE78-D843-8BB5-995C20BC251D}"/>
                </a:ext>
              </a:extLst>
            </p:cNvPr>
            <p:cNvSpPr/>
            <p:nvPr/>
          </p:nvSpPr>
          <p:spPr>
            <a:xfrm flipV="1">
              <a:off x="11283351" y="1843086"/>
              <a:ext cx="212400" cy="212726"/>
            </a:xfrm>
            <a:prstGeom prst="rect">
              <a:avLst/>
            </a:prstGeom>
            <a:solidFill>
              <a:srgbClr val="ED383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7C1156E-DE5B-0E43-B7EA-72E46FEECC42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11016111" y="1689909"/>
              <a:ext cx="172800" cy="173812"/>
            </a:xfrm>
            <a:prstGeom prst="rect">
              <a:avLst/>
            </a:prstGeom>
            <a:solidFill>
              <a:srgbClr val="ED383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0DD28DF-7E8B-9A4C-BD06-E3056EE79CF1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10567503" y="1534337"/>
              <a:ext cx="301239" cy="1738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0BA6D83-3C9D-1047-8D21-FDF353B4D098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10706461" y="1388693"/>
              <a:ext cx="206133" cy="1738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5FCC994-1CD4-284C-910A-9D7A8AE95BB7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10780723" y="1509340"/>
              <a:ext cx="172800" cy="173812"/>
            </a:xfrm>
            <a:prstGeom prst="rect">
              <a:avLst/>
            </a:prstGeom>
            <a:solidFill>
              <a:srgbClr val="ED383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C42D5E9-BFAD-1E4B-A275-B77C73729700}"/>
                </a:ext>
              </a:extLst>
            </p:cNvPr>
            <p:cNvSpPr/>
            <p:nvPr/>
          </p:nvSpPr>
          <p:spPr>
            <a:xfrm flipV="1">
              <a:off x="11113789" y="2143779"/>
              <a:ext cx="150244" cy="152400"/>
            </a:xfrm>
            <a:prstGeom prst="rect">
              <a:avLst/>
            </a:prstGeom>
            <a:solidFill>
              <a:srgbClr val="ED383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EFA201F-FB0E-5D48-A441-23CE9DF63C12}"/>
                </a:ext>
              </a:extLst>
            </p:cNvPr>
            <p:cNvSpPr/>
            <p:nvPr/>
          </p:nvSpPr>
          <p:spPr>
            <a:xfrm flipV="1">
              <a:off x="10471614" y="1777593"/>
              <a:ext cx="150244" cy="152400"/>
            </a:xfrm>
            <a:prstGeom prst="rect">
              <a:avLst/>
            </a:prstGeom>
            <a:solidFill>
              <a:srgbClr val="ED383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6" name="ZoneTexte 15">
            <a:extLst>
              <a:ext uri="{FF2B5EF4-FFF2-40B4-BE49-F238E27FC236}">
                <a16:creationId xmlns:a16="http://schemas.microsoft.com/office/drawing/2014/main" id="{3E04EEB0-40E2-4F44-A6A9-CF06558C5FC4}"/>
              </a:ext>
            </a:extLst>
          </p:cNvPr>
          <p:cNvSpPr txBox="1"/>
          <p:nvPr/>
        </p:nvSpPr>
        <p:spPr>
          <a:xfrm>
            <a:off x="698500" y="508000"/>
            <a:ext cx="9258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dirty="0">
                <a:solidFill>
                  <a:srgbClr val="FFFFFF"/>
                </a:solidFill>
              </a:rPr>
              <a:t>WHO IS ESKER ? </a:t>
            </a:r>
          </a:p>
        </p:txBody>
      </p:sp>
      <p:sp>
        <p:nvSpPr>
          <p:cNvPr id="17" name="Espace réservé du contenu 2">
            <a:extLst>
              <a:ext uri="{FF2B5EF4-FFF2-40B4-BE49-F238E27FC236}">
                <a16:creationId xmlns:a16="http://schemas.microsoft.com/office/drawing/2014/main" id="{3740B5B2-9186-E940-BA84-CEA650B1A1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5424" y="2112642"/>
            <a:ext cx="8438776" cy="3955244"/>
          </a:xfrm>
        </p:spPr>
        <p:txBody>
          <a:bodyPr anchor="ctr"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br>
              <a:rPr lang="en-GB" sz="1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700" dirty="0">
                <a:solidFill>
                  <a:srgbClr val="3448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Esker </a:t>
            </a:r>
            <a:r>
              <a:rPr lang="fr-FR" sz="1700" dirty="0" err="1">
                <a:solidFill>
                  <a:srgbClr val="3448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fr-FR" sz="1700" dirty="0">
                <a:solidFill>
                  <a:srgbClr val="3448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the cloud </a:t>
            </a:r>
            <a:r>
              <a:rPr lang="fr-FR" sz="1700" dirty="0" err="1">
                <a:solidFill>
                  <a:srgbClr val="3448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platform</a:t>
            </a:r>
            <a:r>
              <a:rPr lang="fr-FR" sz="1700" dirty="0">
                <a:solidFill>
                  <a:srgbClr val="3448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fr-FR" sz="1700" dirty="0" err="1">
                <a:solidFill>
                  <a:srgbClr val="3448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fr-FR" sz="1700" dirty="0">
                <a:solidFill>
                  <a:srgbClr val="3448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cash conversion cycle. </a:t>
            </a:r>
          </a:p>
          <a:p>
            <a:pPr marL="0" indent="0" algn="just">
              <a:lnSpc>
                <a:spcPct val="110000"/>
              </a:lnSpc>
              <a:buNone/>
            </a:pPr>
            <a:br>
              <a:rPr lang="fr-FR" sz="1700" dirty="0">
                <a:solidFill>
                  <a:srgbClr val="34485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800" dirty="0" err="1">
                <a:solidFill>
                  <a:srgbClr val="34485B"/>
                </a:solidFill>
                <a:latin typeface="FullerSansDT-Light"/>
              </a:rPr>
              <a:t>Built</a:t>
            </a:r>
            <a:r>
              <a:rPr lang="fr-FR" sz="1800" dirty="0">
                <a:solidFill>
                  <a:srgbClr val="34485B"/>
                </a:solidFill>
                <a:latin typeface="FullerSansDT-Light"/>
              </a:rPr>
              <a:t> </a:t>
            </a:r>
            <a:r>
              <a:rPr lang="fr-FR" sz="1800" dirty="0" err="1">
                <a:solidFill>
                  <a:srgbClr val="34485B"/>
                </a:solidFill>
                <a:latin typeface="FullerSansDT-Light"/>
              </a:rPr>
              <a:t>with</a:t>
            </a:r>
            <a:r>
              <a:rPr lang="fr-FR" sz="1800" dirty="0">
                <a:solidFill>
                  <a:srgbClr val="34485B"/>
                </a:solidFill>
                <a:latin typeface="FullerSansDT-Light"/>
              </a:rPr>
              <a:t> </a:t>
            </a:r>
            <a:r>
              <a:rPr lang="fr-FR" sz="1800" dirty="0" err="1">
                <a:solidFill>
                  <a:srgbClr val="34485B"/>
                </a:solidFill>
                <a:latin typeface="FullerSansDT-Light"/>
              </a:rPr>
              <a:t>industry</a:t>
            </a:r>
            <a:r>
              <a:rPr lang="fr-FR" sz="1800" dirty="0">
                <a:solidFill>
                  <a:srgbClr val="34485B"/>
                </a:solidFill>
                <a:latin typeface="FullerSansDT-Light"/>
              </a:rPr>
              <a:t> AI and RPA </a:t>
            </a:r>
            <a:r>
              <a:rPr lang="fr-FR" sz="1800" dirty="0" err="1">
                <a:solidFill>
                  <a:srgbClr val="34485B"/>
                </a:solidFill>
                <a:latin typeface="FullerSansDT-Light"/>
              </a:rPr>
              <a:t>technology</a:t>
            </a:r>
            <a:r>
              <a:rPr lang="fr-FR" sz="1800" dirty="0">
                <a:solidFill>
                  <a:srgbClr val="34485B"/>
                </a:solidFill>
                <a:latin typeface="FullerSansDT-Light"/>
              </a:rPr>
              <a:t>, </a:t>
            </a:r>
            <a:r>
              <a:rPr lang="fr-FR" sz="1800" dirty="0" err="1">
                <a:solidFill>
                  <a:srgbClr val="34485B"/>
                </a:solidFill>
                <a:latin typeface="FullerSansDT-Light"/>
              </a:rPr>
              <a:t>Esker's</a:t>
            </a:r>
            <a:r>
              <a:rPr lang="fr-FR" sz="1800" dirty="0">
                <a:solidFill>
                  <a:srgbClr val="34485B"/>
                </a:solidFill>
                <a:latin typeface="FullerSansDT-Light"/>
              </a:rPr>
              <a:t> intuitive, cloud-</a:t>
            </a:r>
            <a:r>
              <a:rPr lang="fr-FR" sz="1800" dirty="0" err="1">
                <a:solidFill>
                  <a:srgbClr val="34485B"/>
                </a:solidFill>
                <a:latin typeface="FullerSansDT-Light"/>
              </a:rPr>
              <a:t>based</a:t>
            </a:r>
            <a:r>
              <a:rPr lang="fr-FR" sz="1800" dirty="0">
                <a:solidFill>
                  <a:srgbClr val="34485B"/>
                </a:solidFill>
                <a:latin typeface="FullerSansDT-Light"/>
              </a:rPr>
              <a:t> </a:t>
            </a:r>
            <a:r>
              <a:rPr lang="fr-FR" sz="1800" dirty="0" err="1">
                <a:solidFill>
                  <a:srgbClr val="34485B"/>
                </a:solidFill>
                <a:latin typeface="FullerSansDT-Light"/>
              </a:rPr>
              <a:t>platform</a:t>
            </a:r>
            <a:r>
              <a:rPr lang="fr-FR" sz="1800" dirty="0">
                <a:solidFill>
                  <a:srgbClr val="34485B"/>
                </a:solidFill>
                <a:latin typeface="FullerSansDT-Light"/>
              </a:rPr>
              <a:t> </a:t>
            </a:r>
            <a:r>
              <a:rPr lang="fr-FR" sz="1800" dirty="0" err="1">
                <a:solidFill>
                  <a:srgbClr val="34485B"/>
                </a:solidFill>
                <a:latin typeface="FullerSansDT-Light"/>
              </a:rPr>
              <a:t>allows</a:t>
            </a:r>
            <a:r>
              <a:rPr lang="fr-FR" sz="1800" dirty="0">
                <a:solidFill>
                  <a:srgbClr val="34485B"/>
                </a:solidFill>
                <a:latin typeface="FullerSansDT-Light"/>
              </a:rPr>
              <a:t> businesses to power </a:t>
            </a:r>
            <a:r>
              <a:rPr lang="fr-FR" sz="1800" dirty="0" err="1">
                <a:solidFill>
                  <a:srgbClr val="34485B"/>
                </a:solidFill>
                <a:latin typeface="FullerSansDT-Light"/>
              </a:rPr>
              <a:t>their</a:t>
            </a:r>
            <a:r>
              <a:rPr lang="fr-FR" sz="1800" dirty="0">
                <a:solidFill>
                  <a:srgbClr val="34485B"/>
                </a:solidFill>
                <a:latin typeface="FullerSansDT-Light"/>
              </a:rPr>
              <a:t> digital transformation </a:t>
            </a:r>
            <a:r>
              <a:rPr lang="fr-FR" sz="1800" dirty="0" err="1">
                <a:solidFill>
                  <a:srgbClr val="34485B"/>
                </a:solidFill>
                <a:latin typeface="FullerSansDT-Light"/>
              </a:rPr>
              <a:t>across</a:t>
            </a:r>
            <a:r>
              <a:rPr lang="fr-FR" sz="1800" dirty="0">
                <a:solidFill>
                  <a:srgbClr val="34485B"/>
                </a:solidFill>
                <a:latin typeface="FullerSansDT-Light"/>
              </a:rPr>
              <a:t> procure-to-</a:t>
            </a:r>
            <a:r>
              <a:rPr lang="fr-FR" sz="1800" dirty="0" err="1">
                <a:solidFill>
                  <a:srgbClr val="34485B"/>
                </a:solidFill>
                <a:latin typeface="FullerSansDT-Light"/>
              </a:rPr>
              <a:t>pay</a:t>
            </a:r>
            <a:r>
              <a:rPr lang="fr-FR" sz="1800" dirty="0">
                <a:solidFill>
                  <a:srgbClr val="34485B"/>
                </a:solidFill>
                <a:latin typeface="FullerSansDT-Light"/>
              </a:rPr>
              <a:t> (P2P) and </a:t>
            </a:r>
            <a:r>
              <a:rPr lang="fr-FR" sz="1800" dirty="0" err="1">
                <a:solidFill>
                  <a:srgbClr val="34485B"/>
                </a:solidFill>
                <a:latin typeface="FullerSansDT-Light"/>
              </a:rPr>
              <a:t>order</a:t>
            </a:r>
            <a:r>
              <a:rPr lang="fr-FR" sz="1800" dirty="0">
                <a:solidFill>
                  <a:srgbClr val="34485B"/>
                </a:solidFill>
                <a:latin typeface="FullerSansDT-Light"/>
              </a:rPr>
              <a:t>-to-cash (O2C) </a:t>
            </a:r>
            <a:r>
              <a:rPr lang="fr-FR" sz="1800" dirty="0" err="1">
                <a:solidFill>
                  <a:srgbClr val="34485B"/>
                </a:solidFill>
                <a:latin typeface="FullerSansDT-Light"/>
              </a:rPr>
              <a:t>processes</a:t>
            </a:r>
            <a:r>
              <a:rPr lang="fr-FR" sz="1800" dirty="0">
                <a:solidFill>
                  <a:srgbClr val="34485B"/>
                </a:solidFill>
                <a:latin typeface="FullerSansDT-Light"/>
              </a:rPr>
              <a:t> and </a:t>
            </a:r>
            <a:r>
              <a:rPr lang="fr-FR" sz="1800" dirty="0" err="1">
                <a:solidFill>
                  <a:srgbClr val="34485B"/>
                </a:solidFill>
                <a:latin typeface="FullerSansDT-Light"/>
              </a:rPr>
              <a:t>unite</a:t>
            </a:r>
            <a:r>
              <a:rPr lang="fr-FR" sz="1800" dirty="0">
                <a:solidFill>
                  <a:srgbClr val="34485B"/>
                </a:solidFill>
                <a:latin typeface="FullerSansDT-Light"/>
              </a:rPr>
              <a:t> </a:t>
            </a:r>
            <a:r>
              <a:rPr lang="fr-FR" sz="1800" dirty="0" err="1">
                <a:solidFill>
                  <a:srgbClr val="34485B"/>
                </a:solidFill>
                <a:latin typeface="FullerSansDT-Light"/>
              </a:rPr>
              <a:t>customers</a:t>
            </a:r>
            <a:r>
              <a:rPr lang="fr-FR" sz="1800" dirty="0">
                <a:solidFill>
                  <a:srgbClr val="34485B"/>
                </a:solidFill>
                <a:latin typeface="FullerSansDT-Light"/>
              </a:rPr>
              <a:t> and </a:t>
            </a:r>
            <a:r>
              <a:rPr lang="fr-FR" sz="1800" dirty="0" err="1">
                <a:solidFill>
                  <a:srgbClr val="34485B"/>
                </a:solidFill>
                <a:latin typeface="FullerSansDT-Light"/>
              </a:rPr>
              <a:t>suppliers</a:t>
            </a:r>
            <a:r>
              <a:rPr lang="fr-FR" sz="1800" dirty="0">
                <a:solidFill>
                  <a:srgbClr val="34485B"/>
                </a:solidFill>
                <a:latin typeface="FullerSansDT-Light"/>
              </a:rPr>
              <a:t> </a:t>
            </a:r>
            <a:r>
              <a:rPr lang="fr-FR" sz="1800" dirty="0" err="1">
                <a:solidFill>
                  <a:srgbClr val="34485B"/>
                </a:solidFill>
                <a:latin typeface="FullerSansDT-Light"/>
              </a:rPr>
              <a:t>like</a:t>
            </a:r>
            <a:r>
              <a:rPr lang="fr-FR" sz="1800" dirty="0">
                <a:solidFill>
                  <a:srgbClr val="34485B"/>
                </a:solidFill>
                <a:latin typeface="FullerSansDT-Light"/>
              </a:rPr>
              <a:t> </a:t>
            </a:r>
            <a:r>
              <a:rPr lang="fr-FR" sz="1800" dirty="0" err="1">
                <a:solidFill>
                  <a:srgbClr val="34485B"/>
                </a:solidFill>
                <a:latin typeface="FullerSansDT-Light"/>
              </a:rPr>
              <a:t>never</a:t>
            </a:r>
            <a:r>
              <a:rPr lang="fr-FR" sz="1800" dirty="0">
                <a:solidFill>
                  <a:srgbClr val="34485B"/>
                </a:solidFill>
                <a:latin typeface="FullerSansDT-Light"/>
              </a:rPr>
              <a:t> </a:t>
            </a:r>
            <a:r>
              <a:rPr lang="fr-FR" sz="1800" dirty="0" err="1">
                <a:solidFill>
                  <a:srgbClr val="34485B"/>
                </a:solidFill>
                <a:latin typeface="FullerSansDT-Light"/>
              </a:rPr>
              <a:t>before</a:t>
            </a:r>
            <a:r>
              <a:rPr lang="fr-FR" sz="1800" dirty="0">
                <a:solidFill>
                  <a:srgbClr val="34485B"/>
                </a:solidFill>
                <a:latin typeface="FullerSansDT-Light"/>
              </a:rPr>
              <a:t>.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fr-FR" sz="1800" dirty="0" err="1">
                <a:solidFill>
                  <a:srgbClr val="34485B"/>
                </a:solidFill>
                <a:latin typeface="FullerSansDT-Light"/>
              </a:rPr>
              <a:t>Whether</a:t>
            </a:r>
            <a:r>
              <a:rPr lang="fr-FR" sz="1800" dirty="0">
                <a:solidFill>
                  <a:srgbClr val="34485B"/>
                </a:solidFill>
                <a:latin typeface="FullerSansDT-Light"/>
              </a:rPr>
              <a:t> </a:t>
            </a:r>
            <a:r>
              <a:rPr lang="fr-FR" sz="1800" dirty="0" err="1">
                <a:solidFill>
                  <a:srgbClr val="34485B"/>
                </a:solidFill>
                <a:latin typeface="FullerSansDT-Light"/>
              </a:rPr>
              <a:t>it’s</a:t>
            </a:r>
            <a:r>
              <a:rPr lang="fr-FR" sz="1800" dirty="0">
                <a:solidFill>
                  <a:srgbClr val="34485B"/>
                </a:solidFill>
                <a:latin typeface="FullerSansDT-Light"/>
              </a:rPr>
              <a:t> </a:t>
            </a:r>
            <a:r>
              <a:rPr lang="fr-FR" sz="1800" dirty="0" err="1">
                <a:solidFill>
                  <a:srgbClr val="34485B"/>
                </a:solidFill>
                <a:latin typeface="FullerSansDT-Light"/>
              </a:rPr>
              <a:t>providing</a:t>
            </a:r>
            <a:r>
              <a:rPr lang="fr-FR" sz="1800" dirty="0">
                <a:solidFill>
                  <a:srgbClr val="34485B"/>
                </a:solidFill>
                <a:latin typeface="FullerSansDT-Light"/>
              </a:rPr>
              <a:t> a 360° </a:t>
            </a:r>
            <a:r>
              <a:rPr lang="fr-FR" sz="1800" dirty="0" err="1">
                <a:solidFill>
                  <a:srgbClr val="34485B"/>
                </a:solidFill>
                <a:latin typeface="FullerSansDT-Light"/>
              </a:rPr>
              <a:t>view</a:t>
            </a:r>
            <a:r>
              <a:rPr lang="fr-FR" sz="1800" dirty="0">
                <a:solidFill>
                  <a:srgbClr val="34485B"/>
                </a:solidFill>
                <a:latin typeface="FullerSansDT-Light"/>
              </a:rPr>
              <a:t> over </a:t>
            </a:r>
            <a:r>
              <a:rPr lang="fr-FR" sz="1800" dirty="0" err="1">
                <a:solidFill>
                  <a:srgbClr val="34485B"/>
                </a:solidFill>
                <a:latin typeface="FullerSansDT-Light"/>
              </a:rPr>
              <a:t>your</a:t>
            </a:r>
            <a:r>
              <a:rPr lang="fr-FR" sz="1800" dirty="0">
                <a:solidFill>
                  <a:srgbClr val="34485B"/>
                </a:solidFill>
                <a:latin typeface="FullerSansDT-Light"/>
              </a:rPr>
              <a:t> </a:t>
            </a:r>
            <a:r>
              <a:rPr lang="fr-FR" sz="1800" dirty="0" err="1">
                <a:solidFill>
                  <a:srgbClr val="34485B"/>
                </a:solidFill>
                <a:latin typeface="FullerSansDT-Light"/>
              </a:rPr>
              <a:t>customers</a:t>
            </a:r>
            <a:r>
              <a:rPr lang="fr-FR" sz="1800" dirty="0">
                <a:solidFill>
                  <a:srgbClr val="34485B"/>
                </a:solidFill>
                <a:latin typeface="FullerSansDT-Light"/>
              </a:rPr>
              <a:t>’ </a:t>
            </a:r>
            <a:r>
              <a:rPr lang="fr-FR" sz="1800" dirty="0" err="1">
                <a:solidFill>
                  <a:srgbClr val="34485B"/>
                </a:solidFill>
                <a:latin typeface="FullerSansDT-Light"/>
              </a:rPr>
              <a:t>behaviours</a:t>
            </a:r>
            <a:r>
              <a:rPr lang="fr-FR" sz="1800" dirty="0">
                <a:solidFill>
                  <a:srgbClr val="34485B"/>
                </a:solidFill>
                <a:latin typeface="FullerSansDT-Light"/>
              </a:rPr>
              <a:t> </a:t>
            </a:r>
            <a:r>
              <a:rPr lang="fr-FR" sz="1800" dirty="0" err="1">
                <a:solidFill>
                  <a:srgbClr val="34485B"/>
                </a:solidFill>
                <a:latin typeface="FullerSansDT-Light"/>
              </a:rPr>
              <a:t>through</a:t>
            </a:r>
            <a:r>
              <a:rPr lang="fr-FR" sz="1800" dirty="0">
                <a:solidFill>
                  <a:srgbClr val="34485B"/>
                </a:solidFill>
                <a:latin typeface="FullerSansDT-Light"/>
              </a:rPr>
              <a:t> </a:t>
            </a:r>
            <a:r>
              <a:rPr lang="fr-FR" sz="1800" dirty="0" err="1">
                <a:solidFill>
                  <a:srgbClr val="34485B"/>
                </a:solidFill>
                <a:latin typeface="FullerSansDT-Light"/>
              </a:rPr>
              <a:t>customer</a:t>
            </a:r>
            <a:r>
              <a:rPr lang="fr-FR" sz="1800" dirty="0">
                <a:solidFill>
                  <a:srgbClr val="34485B"/>
                </a:solidFill>
                <a:latin typeface="FullerSansDT-Light"/>
              </a:rPr>
              <a:t> management or </a:t>
            </a:r>
            <a:r>
              <a:rPr lang="fr-FR" sz="1800" dirty="0" err="1">
                <a:solidFill>
                  <a:srgbClr val="34485B"/>
                </a:solidFill>
                <a:latin typeface="FullerSansDT-Light"/>
              </a:rPr>
              <a:t>improving</a:t>
            </a:r>
            <a:r>
              <a:rPr lang="fr-FR" sz="1800" dirty="0">
                <a:solidFill>
                  <a:srgbClr val="34485B"/>
                </a:solidFill>
                <a:latin typeface="FullerSansDT-Light"/>
              </a:rPr>
              <a:t> global speed and </a:t>
            </a:r>
            <a:r>
              <a:rPr lang="fr-FR" sz="1800" dirty="0" err="1">
                <a:solidFill>
                  <a:srgbClr val="34485B"/>
                </a:solidFill>
                <a:latin typeface="FullerSansDT-Light"/>
              </a:rPr>
              <a:t>accuracy</a:t>
            </a:r>
            <a:r>
              <a:rPr lang="fr-FR" sz="1800" dirty="0">
                <a:solidFill>
                  <a:srgbClr val="34485B"/>
                </a:solidFill>
                <a:latin typeface="FullerSansDT-Light"/>
              </a:rPr>
              <a:t> via AI and RPA </a:t>
            </a:r>
            <a:r>
              <a:rPr lang="fr-FR" sz="1800" dirty="0" err="1">
                <a:solidFill>
                  <a:srgbClr val="34485B"/>
                </a:solidFill>
                <a:latin typeface="FullerSansDT-Light"/>
              </a:rPr>
              <a:t>technology</a:t>
            </a:r>
            <a:r>
              <a:rPr lang="fr-FR" sz="1800" dirty="0">
                <a:solidFill>
                  <a:srgbClr val="34485B"/>
                </a:solidFill>
                <a:latin typeface="FullerSansDT-Light"/>
              </a:rPr>
              <a:t>, </a:t>
            </a:r>
            <a:r>
              <a:rPr lang="fr-FR" sz="1800" dirty="0" err="1">
                <a:solidFill>
                  <a:srgbClr val="34485B"/>
                </a:solidFill>
                <a:latin typeface="FullerSansDT-Light"/>
              </a:rPr>
              <a:t>Esker’s</a:t>
            </a:r>
            <a:r>
              <a:rPr lang="fr-FR" sz="1800" dirty="0">
                <a:solidFill>
                  <a:srgbClr val="34485B"/>
                </a:solidFill>
                <a:latin typeface="FullerSansDT-Light"/>
              </a:rPr>
              <a:t> </a:t>
            </a:r>
            <a:r>
              <a:rPr lang="fr-FR" sz="1800" dirty="0" err="1">
                <a:solidFill>
                  <a:srgbClr val="34485B"/>
                </a:solidFill>
                <a:latin typeface="FullerSansDT-Light"/>
              </a:rPr>
              <a:t>integrated</a:t>
            </a:r>
            <a:r>
              <a:rPr lang="fr-FR" sz="1800" dirty="0">
                <a:solidFill>
                  <a:srgbClr val="34485B"/>
                </a:solidFill>
                <a:latin typeface="FullerSansDT-Light"/>
              </a:rPr>
              <a:t> end-to-end </a:t>
            </a:r>
            <a:r>
              <a:rPr lang="fr-FR" sz="1800" dirty="0" err="1">
                <a:solidFill>
                  <a:srgbClr val="34485B"/>
                </a:solidFill>
                <a:latin typeface="FullerSansDT-Light"/>
              </a:rPr>
              <a:t>platform</a:t>
            </a:r>
            <a:r>
              <a:rPr lang="fr-FR" sz="1800" dirty="0">
                <a:solidFill>
                  <a:srgbClr val="34485B"/>
                </a:solidFill>
                <a:latin typeface="FullerSansDT-Light"/>
              </a:rPr>
              <a:t> </a:t>
            </a:r>
            <a:r>
              <a:rPr lang="fr-FR" sz="1800" dirty="0" err="1">
                <a:solidFill>
                  <a:srgbClr val="34485B"/>
                </a:solidFill>
                <a:latin typeface="FullerSansDT-Light"/>
              </a:rPr>
              <a:t>is</a:t>
            </a:r>
            <a:r>
              <a:rPr lang="fr-FR" sz="1800" dirty="0">
                <a:solidFill>
                  <a:srgbClr val="34485B"/>
                </a:solidFill>
                <a:latin typeface="FullerSansDT-Light"/>
              </a:rPr>
              <a:t> the digital </a:t>
            </a:r>
            <a:r>
              <a:rPr lang="fr-FR" sz="1800" dirty="0" err="1">
                <a:solidFill>
                  <a:srgbClr val="34485B"/>
                </a:solidFill>
                <a:latin typeface="FullerSansDT-Light"/>
              </a:rPr>
              <a:t>foundation</a:t>
            </a:r>
            <a:r>
              <a:rPr lang="fr-FR" sz="1800" dirty="0">
                <a:solidFill>
                  <a:srgbClr val="34485B"/>
                </a:solidFill>
                <a:latin typeface="FullerSansDT-Light"/>
              </a:rPr>
              <a:t> for all </a:t>
            </a:r>
            <a:r>
              <a:rPr lang="fr-FR" sz="1800" dirty="0" err="1">
                <a:solidFill>
                  <a:srgbClr val="34485B"/>
                </a:solidFill>
                <a:latin typeface="FullerSansDT-Light"/>
              </a:rPr>
              <a:t>your</a:t>
            </a:r>
            <a:r>
              <a:rPr lang="fr-FR" sz="1800" dirty="0">
                <a:solidFill>
                  <a:srgbClr val="34485B"/>
                </a:solidFill>
                <a:latin typeface="FullerSansDT-Light"/>
              </a:rPr>
              <a:t> O2C </a:t>
            </a:r>
            <a:r>
              <a:rPr lang="fr-FR" sz="1800" dirty="0" err="1">
                <a:solidFill>
                  <a:srgbClr val="34485B"/>
                </a:solidFill>
                <a:latin typeface="FullerSansDT-Light"/>
              </a:rPr>
              <a:t>needs</a:t>
            </a:r>
            <a:r>
              <a:rPr lang="fr-FR" sz="1800" dirty="0">
                <a:solidFill>
                  <a:srgbClr val="34485B"/>
                </a:solidFill>
                <a:latin typeface="FullerSansDT-Light"/>
              </a:rPr>
              <a:t>.</a:t>
            </a:r>
          </a:p>
          <a:p>
            <a:pPr marL="0" indent="0" algn="just">
              <a:lnSpc>
                <a:spcPct val="110000"/>
              </a:lnSpc>
              <a:buNone/>
            </a:pPr>
            <a:br>
              <a:rPr lang="fr-FR" sz="1800" dirty="0">
                <a:solidFill>
                  <a:srgbClr val="34485B"/>
                </a:solidFill>
                <a:latin typeface="FullerSansDT-Light"/>
              </a:rPr>
            </a:br>
            <a:endParaRPr lang="fr-FR" sz="1800" dirty="0">
              <a:solidFill>
                <a:srgbClr val="34485B"/>
              </a:solidFill>
              <a:latin typeface="FullerSansDT-Light"/>
            </a:endParaRPr>
          </a:p>
        </p:txBody>
      </p:sp>
    </p:spTree>
    <p:extLst>
      <p:ext uri="{BB962C8B-B14F-4D97-AF65-F5344CB8AC3E}">
        <p14:creationId xmlns:p14="http://schemas.microsoft.com/office/powerpoint/2010/main" val="1497453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e 14">
            <a:extLst>
              <a:ext uri="{FF2B5EF4-FFF2-40B4-BE49-F238E27FC236}">
                <a16:creationId xmlns:a16="http://schemas.microsoft.com/office/drawing/2014/main" id="{658D6D65-B8F1-4944-A12F-1517301CC321}"/>
              </a:ext>
            </a:extLst>
          </p:cNvPr>
          <p:cNvGrpSpPr/>
          <p:nvPr/>
        </p:nvGrpSpPr>
        <p:grpSpPr>
          <a:xfrm>
            <a:off x="0" y="0"/>
            <a:ext cx="11651412" cy="2296179"/>
            <a:chOff x="0" y="0"/>
            <a:chExt cx="11651412" cy="229617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64D79DF-417F-044F-A8D7-EE05DDE75939}"/>
                </a:ext>
              </a:extLst>
            </p:cNvPr>
            <p:cNvSpPr/>
            <p:nvPr/>
          </p:nvSpPr>
          <p:spPr>
            <a:xfrm>
              <a:off x="0" y="0"/>
              <a:ext cx="10858500" cy="1690688"/>
            </a:xfrm>
            <a:prstGeom prst="rect">
              <a:avLst/>
            </a:prstGeom>
            <a:solidFill>
              <a:srgbClr val="ED383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13ECB22-089F-CE43-A9AF-03E9D08C7A41}"/>
                </a:ext>
              </a:extLst>
            </p:cNvPr>
            <p:cNvSpPr/>
            <p:nvPr/>
          </p:nvSpPr>
          <p:spPr>
            <a:xfrm flipV="1">
              <a:off x="10744200" y="1843086"/>
              <a:ext cx="212400" cy="212726"/>
            </a:xfrm>
            <a:prstGeom prst="rect">
              <a:avLst/>
            </a:prstGeom>
            <a:solidFill>
              <a:srgbClr val="ED383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F2794D2-54D1-514E-81FC-4E21555D59DF}"/>
                </a:ext>
              </a:extLst>
            </p:cNvPr>
            <p:cNvSpPr/>
            <p:nvPr/>
          </p:nvSpPr>
          <p:spPr>
            <a:xfrm flipV="1">
              <a:off x="11074879" y="1423209"/>
              <a:ext cx="151200" cy="152400"/>
            </a:xfrm>
            <a:prstGeom prst="rect">
              <a:avLst/>
            </a:prstGeom>
            <a:solidFill>
              <a:srgbClr val="ED383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EB045C6-A39D-8645-AAB0-907F5C575B37}"/>
                </a:ext>
              </a:extLst>
            </p:cNvPr>
            <p:cNvSpPr/>
            <p:nvPr/>
          </p:nvSpPr>
          <p:spPr>
            <a:xfrm flipV="1">
              <a:off x="11501168" y="1423209"/>
              <a:ext cx="150244" cy="152400"/>
            </a:xfrm>
            <a:prstGeom prst="rect">
              <a:avLst/>
            </a:prstGeom>
            <a:solidFill>
              <a:srgbClr val="ED383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1BABDA2-CE78-D843-8BB5-995C20BC251D}"/>
                </a:ext>
              </a:extLst>
            </p:cNvPr>
            <p:cNvSpPr/>
            <p:nvPr/>
          </p:nvSpPr>
          <p:spPr>
            <a:xfrm flipV="1">
              <a:off x="11283351" y="1843086"/>
              <a:ext cx="212400" cy="212726"/>
            </a:xfrm>
            <a:prstGeom prst="rect">
              <a:avLst/>
            </a:prstGeom>
            <a:solidFill>
              <a:srgbClr val="ED383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7C1156E-DE5B-0E43-B7EA-72E46FEECC42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11016111" y="1689909"/>
              <a:ext cx="172800" cy="173812"/>
            </a:xfrm>
            <a:prstGeom prst="rect">
              <a:avLst/>
            </a:prstGeom>
            <a:solidFill>
              <a:srgbClr val="ED383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0DD28DF-7E8B-9A4C-BD06-E3056EE79CF1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10567503" y="1534337"/>
              <a:ext cx="301239" cy="1738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0BA6D83-3C9D-1047-8D21-FDF353B4D098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10706461" y="1388693"/>
              <a:ext cx="206133" cy="1738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5FCC994-1CD4-284C-910A-9D7A8AE95BB7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10780723" y="1509340"/>
              <a:ext cx="172800" cy="173812"/>
            </a:xfrm>
            <a:prstGeom prst="rect">
              <a:avLst/>
            </a:prstGeom>
            <a:solidFill>
              <a:srgbClr val="ED383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C42D5E9-BFAD-1E4B-A275-B77C73729700}"/>
                </a:ext>
              </a:extLst>
            </p:cNvPr>
            <p:cNvSpPr/>
            <p:nvPr/>
          </p:nvSpPr>
          <p:spPr>
            <a:xfrm flipV="1">
              <a:off x="11113789" y="2143779"/>
              <a:ext cx="150244" cy="152400"/>
            </a:xfrm>
            <a:prstGeom prst="rect">
              <a:avLst/>
            </a:prstGeom>
            <a:solidFill>
              <a:srgbClr val="ED383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EFA201F-FB0E-5D48-A441-23CE9DF63C12}"/>
                </a:ext>
              </a:extLst>
            </p:cNvPr>
            <p:cNvSpPr/>
            <p:nvPr/>
          </p:nvSpPr>
          <p:spPr>
            <a:xfrm flipV="1">
              <a:off x="10471614" y="1777593"/>
              <a:ext cx="150244" cy="152400"/>
            </a:xfrm>
            <a:prstGeom prst="rect">
              <a:avLst/>
            </a:prstGeom>
            <a:solidFill>
              <a:srgbClr val="ED383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6" name="ZoneTexte 15">
            <a:extLst>
              <a:ext uri="{FF2B5EF4-FFF2-40B4-BE49-F238E27FC236}">
                <a16:creationId xmlns:a16="http://schemas.microsoft.com/office/drawing/2014/main" id="{3E04EEB0-40E2-4F44-A6A9-CF06558C5FC4}"/>
              </a:ext>
            </a:extLst>
          </p:cNvPr>
          <p:cNvSpPr txBox="1"/>
          <p:nvPr/>
        </p:nvSpPr>
        <p:spPr>
          <a:xfrm>
            <a:off x="698500" y="508000"/>
            <a:ext cx="9258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dirty="0">
                <a:solidFill>
                  <a:srgbClr val="FFFFFF"/>
                </a:solidFill>
              </a:rPr>
              <a:t>ESKER BRAND GUIDELINE</a:t>
            </a:r>
          </a:p>
        </p:txBody>
      </p:sp>
      <p:pic>
        <p:nvPicPr>
          <p:cNvPr id="17" name="Image 16" descr="Une image contenant carré&#10;&#10;Description générée automatiquement">
            <a:extLst>
              <a:ext uri="{FF2B5EF4-FFF2-40B4-BE49-F238E27FC236}">
                <a16:creationId xmlns:a16="http://schemas.microsoft.com/office/drawing/2014/main" id="{F46BDE62-65F8-7D4D-8507-ABFD584BFB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650" y="2425700"/>
            <a:ext cx="4127500" cy="3924300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E0C378D0-8EDC-CF47-A449-9AEE9CF1BB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1098" y="3938342"/>
            <a:ext cx="6344653" cy="2459497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5826F96D-CF5D-5D46-9BE5-8637EBA19AAC}"/>
              </a:ext>
            </a:extLst>
          </p:cNvPr>
          <p:cNvSpPr txBox="1"/>
          <p:nvPr/>
        </p:nvSpPr>
        <p:spPr>
          <a:xfrm>
            <a:off x="5089585" y="2760453"/>
            <a:ext cx="25667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hlinkClick r:id="rId4"/>
              </a:rPr>
              <a:t>https://www.esker.co.uk/</a:t>
            </a:r>
            <a:br>
              <a:rPr lang="fr-FR" dirty="0"/>
            </a:br>
            <a:r>
              <a:rPr lang="fr-FR" dirty="0">
                <a:hlinkClick r:id="rId5"/>
              </a:rPr>
              <a:t>https://www.esker.fr/</a:t>
            </a:r>
            <a:r>
              <a:rPr lang="fr-FR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60756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e 14">
            <a:extLst>
              <a:ext uri="{FF2B5EF4-FFF2-40B4-BE49-F238E27FC236}">
                <a16:creationId xmlns:a16="http://schemas.microsoft.com/office/drawing/2014/main" id="{658D6D65-B8F1-4944-A12F-1517301CC321}"/>
              </a:ext>
            </a:extLst>
          </p:cNvPr>
          <p:cNvGrpSpPr/>
          <p:nvPr/>
        </p:nvGrpSpPr>
        <p:grpSpPr>
          <a:xfrm>
            <a:off x="0" y="0"/>
            <a:ext cx="11651412" cy="2296179"/>
            <a:chOff x="0" y="0"/>
            <a:chExt cx="11651412" cy="229617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64D79DF-417F-044F-A8D7-EE05DDE75939}"/>
                </a:ext>
              </a:extLst>
            </p:cNvPr>
            <p:cNvSpPr/>
            <p:nvPr/>
          </p:nvSpPr>
          <p:spPr>
            <a:xfrm>
              <a:off x="0" y="0"/>
              <a:ext cx="10858500" cy="1690688"/>
            </a:xfrm>
            <a:prstGeom prst="rect">
              <a:avLst/>
            </a:prstGeom>
            <a:solidFill>
              <a:srgbClr val="ED383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13ECB22-089F-CE43-A9AF-03E9D08C7A41}"/>
                </a:ext>
              </a:extLst>
            </p:cNvPr>
            <p:cNvSpPr/>
            <p:nvPr/>
          </p:nvSpPr>
          <p:spPr>
            <a:xfrm flipV="1">
              <a:off x="10744200" y="1843086"/>
              <a:ext cx="212400" cy="212726"/>
            </a:xfrm>
            <a:prstGeom prst="rect">
              <a:avLst/>
            </a:prstGeom>
            <a:solidFill>
              <a:srgbClr val="ED383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F2794D2-54D1-514E-81FC-4E21555D59DF}"/>
                </a:ext>
              </a:extLst>
            </p:cNvPr>
            <p:cNvSpPr/>
            <p:nvPr/>
          </p:nvSpPr>
          <p:spPr>
            <a:xfrm flipV="1">
              <a:off x="11074879" y="1423209"/>
              <a:ext cx="151200" cy="152400"/>
            </a:xfrm>
            <a:prstGeom prst="rect">
              <a:avLst/>
            </a:prstGeom>
            <a:solidFill>
              <a:srgbClr val="ED383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EB045C6-A39D-8645-AAB0-907F5C575B37}"/>
                </a:ext>
              </a:extLst>
            </p:cNvPr>
            <p:cNvSpPr/>
            <p:nvPr/>
          </p:nvSpPr>
          <p:spPr>
            <a:xfrm flipV="1">
              <a:off x="11501168" y="1423209"/>
              <a:ext cx="150244" cy="152400"/>
            </a:xfrm>
            <a:prstGeom prst="rect">
              <a:avLst/>
            </a:prstGeom>
            <a:solidFill>
              <a:srgbClr val="ED383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1BABDA2-CE78-D843-8BB5-995C20BC251D}"/>
                </a:ext>
              </a:extLst>
            </p:cNvPr>
            <p:cNvSpPr/>
            <p:nvPr/>
          </p:nvSpPr>
          <p:spPr>
            <a:xfrm flipV="1">
              <a:off x="11283351" y="1843086"/>
              <a:ext cx="212400" cy="212726"/>
            </a:xfrm>
            <a:prstGeom prst="rect">
              <a:avLst/>
            </a:prstGeom>
            <a:solidFill>
              <a:srgbClr val="ED383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7C1156E-DE5B-0E43-B7EA-72E46FEECC42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11016111" y="1689909"/>
              <a:ext cx="172800" cy="173812"/>
            </a:xfrm>
            <a:prstGeom prst="rect">
              <a:avLst/>
            </a:prstGeom>
            <a:solidFill>
              <a:srgbClr val="ED383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0DD28DF-7E8B-9A4C-BD06-E3056EE79CF1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10567503" y="1534337"/>
              <a:ext cx="301239" cy="1738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0BA6D83-3C9D-1047-8D21-FDF353B4D098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10706461" y="1388693"/>
              <a:ext cx="206133" cy="1738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5FCC994-1CD4-284C-910A-9D7A8AE95BB7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10780723" y="1509340"/>
              <a:ext cx="172800" cy="173812"/>
            </a:xfrm>
            <a:prstGeom prst="rect">
              <a:avLst/>
            </a:prstGeom>
            <a:solidFill>
              <a:srgbClr val="ED383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C42D5E9-BFAD-1E4B-A275-B77C73729700}"/>
                </a:ext>
              </a:extLst>
            </p:cNvPr>
            <p:cNvSpPr/>
            <p:nvPr/>
          </p:nvSpPr>
          <p:spPr>
            <a:xfrm flipV="1">
              <a:off x="11113789" y="2143779"/>
              <a:ext cx="150244" cy="152400"/>
            </a:xfrm>
            <a:prstGeom prst="rect">
              <a:avLst/>
            </a:prstGeom>
            <a:solidFill>
              <a:srgbClr val="ED383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EFA201F-FB0E-5D48-A441-23CE9DF63C12}"/>
                </a:ext>
              </a:extLst>
            </p:cNvPr>
            <p:cNvSpPr/>
            <p:nvPr/>
          </p:nvSpPr>
          <p:spPr>
            <a:xfrm flipV="1">
              <a:off x="10471614" y="1777593"/>
              <a:ext cx="150244" cy="152400"/>
            </a:xfrm>
            <a:prstGeom prst="rect">
              <a:avLst/>
            </a:prstGeom>
            <a:solidFill>
              <a:srgbClr val="ED383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6" name="ZoneTexte 15">
            <a:extLst>
              <a:ext uri="{FF2B5EF4-FFF2-40B4-BE49-F238E27FC236}">
                <a16:creationId xmlns:a16="http://schemas.microsoft.com/office/drawing/2014/main" id="{3E04EEB0-40E2-4F44-A6A9-CF06558C5FC4}"/>
              </a:ext>
            </a:extLst>
          </p:cNvPr>
          <p:cNvSpPr txBox="1"/>
          <p:nvPr/>
        </p:nvSpPr>
        <p:spPr>
          <a:xfrm>
            <a:off x="698500" y="508000"/>
            <a:ext cx="9258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dirty="0">
                <a:solidFill>
                  <a:srgbClr val="FFFFFF"/>
                </a:solidFill>
              </a:rPr>
              <a:t>O2C BENCHMARKING LAB’</a:t>
            </a:r>
          </a:p>
        </p:txBody>
      </p:sp>
      <p:sp>
        <p:nvSpPr>
          <p:cNvPr id="17" name="Espace réservé du contenu 2">
            <a:extLst>
              <a:ext uri="{FF2B5EF4-FFF2-40B4-BE49-F238E27FC236}">
                <a16:creationId xmlns:a16="http://schemas.microsoft.com/office/drawing/2014/main" id="{C0BC3D11-D33F-AF49-ADB1-669DA2B06D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9978" y="2286006"/>
            <a:ext cx="10307362" cy="4273435"/>
          </a:xfrm>
        </p:spPr>
        <p:txBody>
          <a:bodyPr anchor="ctr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en-GB" sz="1700" b="1" dirty="0">
                <a:solidFill>
                  <a:srgbClr val="3448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 :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GB" sz="17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client accounting director / Accounting Director</a:t>
            </a:r>
          </a:p>
          <a:p>
            <a:pPr algn="just">
              <a:lnSpc>
                <a:spcPct val="100000"/>
              </a:lnSpc>
            </a:pPr>
            <a:r>
              <a:rPr lang="en-GB" sz="17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Director of OTC (order-to-cash) </a:t>
            </a:r>
          </a:p>
          <a:p>
            <a:pPr algn="just">
              <a:lnSpc>
                <a:spcPct val="100000"/>
              </a:lnSpc>
            </a:pPr>
            <a:r>
              <a:rPr lang="en-GB" sz="17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Director of Customer Service </a:t>
            </a:r>
          </a:p>
          <a:p>
            <a:pPr algn="just">
              <a:lnSpc>
                <a:spcPct val="100000"/>
              </a:lnSpc>
            </a:pPr>
            <a:r>
              <a:rPr lang="en-GB" sz="17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 of risk management and financial analysis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en-GB" sz="5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en-GB" sz="1700" b="1" dirty="0">
                <a:solidFill>
                  <a:srgbClr val="3448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Positioning :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GB" sz="17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High-end, we address a target group of corporate decision-makers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GB" sz="17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Accounting, customer relations and digitalization - the theme of the focus group</a:t>
            </a:r>
          </a:p>
          <a:p>
            <a:pPr algn="just">
              <a:lnSpc>
                <a:spcPct val="100000"/>
              </a:lnSpc>
              <a:buFontTx/>
              <a:buChar char="-"/>
            </a:pPr>
            <a:r>
              <a:rPr lang="en-GB" sz="17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professionals, we address exclusively to companies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fr-FR" sz="5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fr-FR" sz="1700" b="1" dirty="0">
                <a:solidFill>
                  <a:srgbClr val="3448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Baseline: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AU" sz="1700" i="1" dirty="0">
                <a:latin typeface="Arial" panose="020B0604020202020204" pitchFamily="34" charset="0"/>
                <a:cs typeface="Arial" panose="020B0604020202020204" pitchFamily="34" charset="0"/>
              </a:rPr>
              <a:t>“The first think tank dedicated to the digitization of order-to-cash processes”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en-AU" sz="1700" dirty="0">
              <a:solidFill>
                <a:srgbClr val="33839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2924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e 14">
            <a:extLst>
              <a:ext uri="{FF2B5EF4-FFF2-40B4-BE49-F238E27FC236}">
                <a16:creationId xmlns:a16="http://schemas.microsoft.com/office/drawing/2014/main" id="{658D6D65-B8F1-4944-A12F-1517301CC321}"/>
              </a:ext>
            </a:extLst>
          </p:cNvPr>
          <p:cNvGrpSpPr/>
          <p:nvPr/>
        </p:nvGrpSpPr>
        <p:grpSpPr>
          <a:xfrm>
            <a:off x="0" y="0"/>
            <a:ext cx="11651412" cy="2296179"/>
            <a:chOff x="0" y="0"/>
            <a:chExt cx="11651412" cy="229617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64D79DF-417F-044F-A8D7-EE05DDE75939}"/>
                </a:ext>
              </a:extLst>
            </p:cNvPr>
            <p:cNvSpPr/>
            <p:nvPr/>
          </p:nvSpPr>
          <p:spPr>
            <a:xfrm>
              <a:off x="0" y="0"/>
              <a:ext cx="10858500" cy="1690688"/>
            </a:xfrm>
            <a:prstGeom prst="rect">
              <a:avLst/>
            </a:prstGeom>
            <a:solidFill>
              <a:srgbClr val="ED383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13ECB22-089F-CE43-A9AF-03E9D08C7A41}"/>
                </a:ext>
              </a:extLst>
            </p:cNvPr>
            <p:cNvSpPr/>
            <p:nvPr/>
          </p:nvSpPr>
          <p:spPr>
            <a:xfrm flipV="1">
              <a:off x="10744200" y="1843086"/>
              <a:ext cx="212400" cy="212726"/>
            </a:xfrm>
            <a:prstGeom prst="rect">
              <a:avLst/>
            </a:prstGeom>
            <a:solidFill>
              <a:srgbClr val="ED383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F2794D2-54D1-514E-81FC-4E21555D59DF}"/>
                </a:ext>
              </a:extLst>
            </p:cNvPr>
            <p:cNvSpPr/>
            <p:nvPr/>
          </p:nvSpPr>
          <p:spPr>
            <a:xfrm flipV="1">
              <a:off x="11074879" y="1423209"/>
              <a:ext cx="151200" cy="152400"/>
            </a:xfrm>
            <a:prstGeom prst="rect">
              <a:avLst/>
            </a:prstGeom>
            <a:solidFill>
              <a:srgbClr val="ED383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EB045C6-A39D-8645-AAB0-907F5C575B37}"/>
                </a:ext>
              </a:extLst>
            </p:cNvPr>
            <p:cNvSpPr/>
            <p:nvPr/>
          </p:nvSpPr>
          <p:spPr>
            <a:xfrm flipV="1">
              <a:off x="11501168" y="1423209"/>
              <a:ext cx="150244" cy="152400"/>
            </a:xfrm>
            <a:prstGeom prst="rect">
              <a:avLst/>
            </a:prstGeom>
            <a:solidFill>
              <a:srgbClr val="ED383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1BABDA2-CE78-D843-8BB5-995C20BC251D}"/>
                </a:ext>
              </a:extLst>
            </p:cNvPr>
            <p:cNvSpPr/>
            <p:nvPr/>
          </p:nvSpPr>
          <p:spPr>
            <a:xfrm flipV="1">
              <a:off x="11283351" y="1843086"/>
              <a:ext cx="212400" cy="212726"/>
            </a:xfrm>
            <a:prstGeom prst="rect">
              <a:avLst/>
            </a:prstGeom>
            <a:solidFill>
              <a:srgbClr val="ED383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7C1156E-DE5B-0E43-B7EA-72E46FEECC42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11016111" y="1689909"/>
              <a:ext cx="172800" cy="173812"/>
            </a:xfrm>
            <a:prstGeom prst="rect">
              <a:avLst/>
            </a:prstGeom>
            <a:solidFill>
              <a:srgbClr val="ED383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0DD28DF-7E8B-9A4C-BD06-E3056EE79CF1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10567503" y="1534337"/>
              <a:ext cx="301239" cy="1738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0BA6D83-3C9D-1047-8D21-FDF353B4D098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10706461" y="1388693"/>
              <a:ext cx="206133" cy="1738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5FCC994-1CD4-284C-910A-9D7A8AE95BB7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10780723" y="1509340"/>
              <a:ext cx="172800" cy="173812"/>
            </a:xfrm>
            <a:prstGeom prst="rect">
              <a:avLst/>
            </a:prstGeom>
            <a:solidFill>
              <a:srgbClr val="ED383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C42D5E9-BFAD-1E4B-A275-B77C73729700}"/>
                </a:ext>
              </a:extLst>
            </p:cNvPr>
            <p:cNvSpPr/>
            <p:nvPr/>
          </p:nvSpPr>
          <p:spPr>
            <a:xfrm flipV="1">
              <a:off x="11113789" y="2143779"/>
              <a:ext cx="150244" cy="152400"/>
            </a:xfrm>
            <a:prstGeom prst="rect">
              <a:avLst/>
            </a:prstGeom>
            <a:solidFill>
              <a:srgbClr val="ED383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EFA201F-FB0E-5D48-A441-23CE9DF63C12}"/>
                </a:ext>
              </a:extLst>
            </p:cNvPr>
            <p:cNvSpPr/>
            <p:nvPr/>
          </p:nvSpPr>
          <p:spPr>
            <a:xfrm flipV="1">
              <a:off x="10471614" y="1777593"/>
              <a:ext cx="150244" cy="152400"/>
            </a:xfrm>
            <a:prstGeom prst="rect">
              <a:avLst/>
            </a:prstGeom>
            <a:solidFill>
              <a:srgbClr val="ED383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6" name="ZoneTexte 15">
            <a:extLst>
              <a:ext uri="{FF2B5EF4-FFF2-40B4-BE49-F238E27FC236}">
                <a16:creationId xmlns:a16="http://schemas.microsoft.com/office/drawing/2014/main" id="{3E04EEB0-40E2-4F44-A6A9-CF06558C5FC4}"/>
              </a:ext>
            </a:extLst>
          </p:cNvPr>
          <p:cNvSpPr txBox="1"/>
          <p:nvPr/>
        </p:nvSpPr>
        <p:spPr>
          <a:xfrm>
            <a:off x="698500" y="508000"/>
            <a:ext cx="9258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dirty="0">
                <a:solidFill>
                  <a:srgbClr val="FFFFFF"/>
                </a:solidFill>
              </a:rPr>
              <a:t>BRIEF</a:t>
            </a:r>
          </a:p>
        </p:txBody>
      </p:sp>
      <p:sp>
        <p:nvSpPr>
          <p:cNvPr id="18" name="Espace réservé du contenu 2">
            <a:extLst>
              <a:ext uri="{FF2B5EF4-FFF2-40B4-BE49-F238E27FC236}">
                <a16:creationId xmlns:a16="http://schemas.microsoft.com/office/drawing/2014/main" id="{37405DC4-2A23-9D49-B846-B76FD45670A7}"/>
              </a:ext>
            </a:extLst>
          </p:cNvPr>
          <p:cNvSpPr txBox="1">
            <a:spLocks/>
          </p:cNvSpPr>
          <p:nvPr/>
        </p:nvSpPr>
        <p:spPr>
          <a:xfrm>
            <a:off x="757058" y="1535937"/>
            <a:ext cx="6550284" cy="19481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br>
              <a:rPr lang="fr-FR" sz="2000" dirty="0">
                <a:solidFill>
                  <a:srgbClr val="34485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000" dirty="0" err="1">
                <a:solidFill>
                  <a:srgbClr val="3448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fr-FR" sz="2000" dirty="0">
                <a:solidFill>
                  <a:srgbClr val="3448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fr-FR" sz="2000" dirty="0" err="1">
                <a:solidFill>
                  <a:srgbClr val="3448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Creating</a:t>
            </a:r>
            <a:r>
              <a:rPr lang="fr-FR" sz="2000" dirty="0">
                <a:solidFill>
                  <a:srgbClr val="3448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logo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2000" dirty="0" err="1">
                <a:solidFill>
                  <a:srgbClr val="3448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Sector</a:t>
            </a:r>
            <a:r>
              <a:rPr lang="fr-FR" sz="2000" dirty="0">
                <a:solidFill>
                  <a:srgbClr val="3448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Marketing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2000" dirty="0">
                <a:solidFill>
                  <a:srgbClr val="3448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Logo </a:t>
            </a:r>
            <a:r>
              <a:rPr lang="fr-FR" sz="2000" dirty="0" err="1">
                <a:solidFill>
                  <a:srgbClr val="3448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fr-FR" sz="2000" dirty="0">
                <a:solidFill>
                  <a:srgbClr val="3448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O2C </a:t>
            </a:r>
            <a:r>
              <a:rPr lang="fr-FR" sz="2000" dirty="0" err="1">
                <a:solidFill>
                  <a:srgbClr val="3448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Benchmarking</a:t>
            </a:r>
            <a:r>
              <a:rPr lang="fr-FR" sz="2000" dirty="0">
                <a:solidFill>
                  <a:srgbClr val="3448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3448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</a:t>
            </a:r>
            <a:endParaRPr lang="fr-FR" sz="2000" dirty="0">
              <a:solidFill>
                <a:srgbClr val="3448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54B25B82-BB17-984F-B90A-34F86A92DA9B}"/>
              </a:ext>
            </a:extLst>
          </p:cNvPr>
          <p:cNvSpPr txBox="1"/>
          <p:nvPr/>
        </p:nvSpPr>
        <p:spPr>
          <a:xfrm>
            <a:off x="838200" y="3695886"/>
            <a:ext cx="292893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>
                <a:latin typeface="+mj-lt"/>
              </a:rPr>
              <a:t>Elégant</a:t>
            </a:r>
          </a:p>
          <a:p>
            <a:pPr algn="r"/>
            <a:r>
              <a:rPr lang="fr-FR" dirty="0">
                <a:latin typeface="+mj-lt"/>
              </a:rPr>
              <a:t>Amusant</a:t>
            </a:r>
          </a:p>
          <a:p>
            <a:pPr algn="r"/>
            <a:r>
              <a:rPr lang="fr-FR" dirty="0">
                <a:latin typeface="+mj-lt"/>
              </a:rPr>
              <a:t>Traditionnel</a:t>
            </a:r>
          </a:p>
          <a:p>
            <a:pPr algn="r"/>
            <a:r>
              <a:rPr lang="fr-FR" dirty="0">
                <a:latin typeface="+mj-lt"/>
              </a:rPr>
              <a:t>Personnel</a:t>
            </a:r>
          </a:p>
          <a:p>
            <a:pPr algn="r"/>
            <a:r>
              <a:rPr lang="fr-FR" dirty="0">
                <a:latin typeface="+mj-lt"/>
              </a:rPr>
              <a:t>Féminin</a:t>
            </a:r>
          </a:p>
          <a:p>
            <a:pPr algn="r"/>
            <a:r>
              <a:rPr lang="fr-FR" dirty="0">
                <a:latin typeface="+mj-lt"/>
              </a:rPr>
              <a:t>Coloré</a:t>
            </a:r>
          </a:p>
          <a:p>
            <a:pPr algn="r"/>
            <a:r>
              <a:rPr lang="fr-FR" dirty="0">
                <a:latin typeface="+mj-lt"/>
              </a:rPr>
              <a:t>Bas de gamme </a:t>
            </a:r>
          </a:p>
        </p:txBody>
      </p: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57A17C7D-BEAF-AE4C-B638-7DEAFFE61D1D}"/>
              </a:ext>
            </a:extLst>
          </p:cNvPr>
          <p:cNvGrpSpPr/>
          <p:nvPr/>
        </p:nvGrpSpPr>
        <p:grpSpPr>
          <a:xfrm>
            <a:off x="3980080" y="3678682"/>
            <a:ext cx="7110415" cy="2075695"/>
            <a:chOff x="2171697" y="3027442"/>
            <a:chExt cx="7110415" cy="2075695"/>
          </a:xfrm>
          <a:effectLst/>
        </p:grpSpPr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D5F0E571-DF8D-E24B-BD56-4DB8181D1EF2}"/>
                </a:ext>
              </a:extLst>
            </p:cNvPr>
            <p:cNvSpPr txBox="1"/>
            <p:nvPr/>
          </p:nvSpPr>
          <p:spPr>
            <a:xfrm>
              <a:off x="6353175" y="3071812"/>
              <a:ext cx="2928937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latin typeface="+mj-lt"/>
                </a:rPr>
                <a:t>Audacieux</a:t>
              </a:r>
            </a:p>
            <a:p>
              <a:r>
                <a:rPr lang="fr-FR" dirty="0">
                  <a:latin typeface="+mj-lt"/>
                </a:rPr>
                <a:t>Sérieux</a:t>
              </a:r>
            </a:p>
            <a:p>
              <a:r>
                <a:rPr lang="fr-FR" dirty="0">
                  <a:latin typeface="+mj-lt"/>
                </a:rPr>
                <a:t>Moderne</a:t>
              </a:r>
            </a:p>
            <a:p>
              <a:r>
                <a:rPr lang="fr-FR" dirty="0">
                  <a:latin typeface="+mj-lt"/>
                </a:rPr>
                <a:t>Professionnel</a:t>
              </a:r>
            </a:p>
            <a:p>
              <a:r>
                <a:rPr lang="fr-FR" dirty="0">
                  <a:latin typeface="+mj-lt"/>
                </a:rPr>
                <a:t>Masculin</a:t>
              </a:r>
            </a:p>
            <a:p>
              <a:r>
                <a:rPr lang="fr-FR" dirty="0">
                  <a:latin typeface="+mj-lt"/>
                </a:rPr>
                <a:t>Noir et Blanc</a:t>
              </a:r>
            </a:p>
            <a:p>
              <a:r>
                <a:rPr lang="fr-FR" dirty="0">
                  <a:latin typeface="+mj-lt"/>
                </a:rPr>
                <a:t>Haut de Gamme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E50BFC8-24D4-984B-B586-7588EF4F3B2E}"/>
                </a:ext>
              </a:extLst>
            </p:cNvPr>
            <p:cNvSpPr/>
            <p:nvPr/>
          </p:nvSpPr>
          <p:spPr>
            <a:xfrm>
              <a:off x="2171700" y="3214688"/>
              <a:ext cx="4181475" cy="85725"/>
            </a:xfrm>
            <a:prstGeom prst="rect">
              <a:avLst/>
            </a:prstGeom>
            <a:solidFill>
              <a:srgbClr val="ED3836"/>
            </a:solidFill>
            <a:ln>
              <a:solidFill>
                <a:srgbClr val="3448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D6E409D6-BFD7-7448-8B28-B592E4C902A5}"/>
                </a:ext>
              </a:extLst>
            </p:cNvPr>
            <p:cNvSpPr/>
            <p:nvPr/>
          </p:nvSpPr>
          <p:spPr>
            <a:xfrm>
              <a:off x="2171699" y="3514725"/>
              <a:ext cx="4181475" cy="85725"/>
            </a:xfrm>
            <a:prstGeom prst="rect">
              <a:avLst/>
            </a:prstGeom>
            <a:solidFill>
              <a:srgbClr val="ED3836"/>
            </a:solidFill>
            <a:ln>
              <a:solidFill>
                <a:srgbClr val="3448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AF303E8-46E4-BA41-AF58-0A74EB6DB523}"/>
                </a:ext>
              </a:extLst>
            </p:cNvPr>
            <p:cNvSpPr/>
            <p:nvPr/>
          </p:nvSpPr>
          <p:spPr>
            <a:xfrm>
              <a:off x="2171698" y="3771899"/>
              <a:ext cx="4181475" cy="85725"/>
            </a:xfrm>
            <a:prstGeom prst="rect">
              <a:avLst/>
            </a:prstGeom>
            <a:solidFill>
              <a:srgbClr val="ED3836"/>
            </a:solidFill>
            <a:ln>
              <a:solidFill>
                <a:srgbClr val="3448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13E8A6CB-694A-4142-A251-180B6C7A1409}"/>
                </a:ext>
              </a:extLst>
            </p:cNvPr>
            <p:cNvSpPr/>
            <p:nvPr/>
          </p:nvSpPr>
          <p:spPr>
            <a:xfrm>
              <a:off x="2171698" y="4043363"/>
              <a:ext cx="4181475" cy="85725"/>
            </a:xfrm>
            <a:prstGeom prst="rect">
              <a:avLst/>
            </a:prstGeom>
            <a:solidFill>
              <a:srgbClr val="ED3836"/>
            </a:solidFill>
            <a:ln>
              <a:solidFill>
                <a:srgbClr val="3448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5A577D4-8252-0B48-B452-F398D8BF66BC}"/>
                </a:ext>
              </a:extLst>
            </p:cNvPr>
            <p:cNvSpPr/>
            <p:nvPr/>
          </p:nvSpPr>
          <p:spPr>
            <a:xfrm>
              <a:off x="2171698" y="4330779"/>
              <a:ext cx="4181475" cy="85725"/>
            </a:xfrm>
            <a:prstGeom prst="rect">
              <a:avLst/>
            </a:prstGeom>
            <a:solidFill>
              <a:srgbClr val="ED3836"/>
            </a:solidFill>
            <a:ln>
              <a:solidFill>
                <a:srgbClr val="3448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D37E43EA-446E-B243-A945-98B70ACF65ED}"/>
                </a:ext>
              </a:extLst>
            </p:cNvPr>
            <p:cNvSpPr/>
            <p:nvPr/>
          </p:nvSpPr>
          <p:spPr>
            <a:xfrm>
              <a:off x="2182767" y="4610773"/>
              <a:ext cx="4181475" cy="85725"/>
            </a:xfrm>
            <a:prstGeom prst="rect">
              <a:avLst/>
            </a:prstGeom>
            <a:solidFill>
              <a:srgbClr val="ED3836"/>
            </a:solidFill>
            <a:ln>
              <a:solidFill>
                <a:srgbClr val="3448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EF20052-5ADB-FB48-95D1-5984958BCEF1}"/>
                </a:ext>
              </a:extLst>
            </p:cNvPr>
            <p:cNvSpPr/>
            <p:nvPr/>
          </p:nvSpPr>
          <p:spPr>
            <a:xfrm>
              <a:off x="2171697" y="4886583"/>
              <a:ext cx="4181475" cy="85725"/>
            </a:xfrm>
            <a:prstGeom prst="rect">
              <a:avLst/>
            </a:prstGeom>
            <a:solidFill>
              <a:srgbClr val="ED3836"/>
            </a:solidFill>
            <a:ln>
              <a:solidFill>
                <a:srgbClr val="3448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9" name="Triangle 28">
              <a:extLst>
                <a:ext uri="{FF2B5EF4-FFF2-40B4-BE49-F238E27FC236}">
                  <a16:creationId xmlns:a16="http://schemas.microsoft.com/office/drawing/2014/main" id="{083CADFD-9B53-CF47-8C39-72FB3FC119B0}"/>
                </a:ext>
              </a:extLst>
            </p:cNvPr>
            <p:cNvSpPr/>
            <p:nvPr/>
          </p:nvSpPr>
          <p:spPr>
            <a:xfrm rot="10800000">
              <a:off x="4939047" y="3027442"/>
              <a:ext cx="305079" cy="256607"/>
            </a:xfrm>
            <a:prstGeom prst="triangle">
              <a:avLst/>
            </a:prstGeom>
            <a:solidFill>
              <a:schemeClr val="bg1"/>
            </a:solidFill>
            <a:ln>
              <a:solidFill>
                <a:srgbClr val="3448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0" name="Triangle 29">
            <a:extLst>
              <a:ext uri="{FF2B5EF4-FFF2-40B4-BE49-F238E27FC236}">
                <a16:creationId xmlns:a16="http://schemas.microsoft.com/office/drawing/2014/main" id="{24844944-D20A-1446-AF10-02B1A7F7CCA1}"/>
              </a:ext>
            </a:extLst>
          </p:cNvPr>
          <p:cNvSpPr/>
          <p:nvPr/>
        </p:nvSpPr>
        <p:spPr>
          <a:xfrm rot="10800000">
            <a:off x="6402034" y="4010960"/>
            <a:ext cx="305079" cy="256607"/>
          </a:xfrm>
          <a:prstGeom prst="triangle">
            <a:avLst/>
          </a:prstGeom>
          <a:solidFill>
            <a:schemeClr val="bg1"/>
          </a:solidFill>
          <a:ln>
            <a:solidFill>
              <a:srgbClr val="3448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Triangle 30">
            <a:extLst>
              <a:ext uri="{FF2B5EF4-FFF2-40B4-BE49-F238E27FC236}">
                <a16:creationId xmlns:a16="http://schemas.microsoft.com/office/drawing/2014/main" id="{6AC30E31-C086-4A40-BF5F-1D95F5548D18}"/>
              </a:ext>
            </a:extLst>
          </p:cNvPr>
          <p:cNvSpPr/>
          <p:nvPr/>
        </p:nvSpPr>
        <p:spPr>
          <a:xfrm rot="10800000">
            <a:off x="6602097" y="4283428"/>
            <a:ext cx="305079" cy="256607"/>
          </a:xfrm>
          <a:prstGeom prst="triangle">
            <a:avLst/>
          </a:prstGeom>
          <a:solidFill>
            <a:schemeClr val="bg1"/>
          </a:solidFill>
          <a:ln>
            <a:solidFill>
              <a:srgbClr val="3448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Triangle 31">
            <a:extLst>
              <a:ext uri="{FF2B5EF4-FFF2-40B4-BE49-F238E27FC236}">
                <a16:creationId xmlns:a16="http://schemas.microsoft.com/office/drawing/2014/main" id="{5C679476-CDAB-0940-9EA5-8801622956EC}"/>
              </a:ext>
            </a:extLst>
          </p:cNvPr>
          <p:cNvSpPr/>
          <p:nvPr/>
        </p:nvSpPr>
        <p:spPr>
          <a:xfrm rot="10800000">
            <a:off x="7002263" y="4506413"/>
            <a:ext cx="305079" cy="256607"/>
          </a:xfrm>
          <a:prstGeom prst="triangle">
            <a:avLst/>
          </a:prstGeom>
          <a:solidFill>
            <a:schemeClr val="bg1"/>
          </a:solidFill>
          <a:ln>
            <a:solidFill>
              <a:srgbClr val="3448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Triangle 32">
            <a:extLst>
              <a:ext uri="{FF2B5EF4-FFF2-40B4-BE49-F238E27FC236}">
                <a16:creationId xmlns:a16="http://schemas.microsoft.com/office/drawing/2014/main" id="{EDF1808B-6112-BF48-93C6-9E41E23D2239}"/>
              </a:ext>
            </a:extLst>
          </p:cNvPr>
          <p:cNvSpPr/>
          <p:nvPr/>
        </p:nvSpPr>
        <p:spPr>
          <a:xfrm rot="10800000">
            <a:off x="5943460" y="4818407"/>
            <a:ext cx="305079" cy="256607"/>
          </a:xfrm>
          <a:prstGeom prst="triangle">
            <a:avLst/>
          </a:prstGeom>
          <a:solidFill>
            <a:schemeClr val="bg1"/>
          </a:solidFill>
          <a:ln>
            <a:solidFill>
              <a:srgbClr val="3448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Triangle 33">
            <a:extLst>
              <a:ext uri="{FF2B5EF4-FFF2-40B4-BE49-F238E27FC236}">
                <a16:creationId xmlns:a16="http://schemas.microsoft.com/office/drawing/2014/main" id="{C3630EB1-4F17-CF42-9F77-81505664D669}"/>
              </a:ext>
            </a:extLst>
          </p:cNvPr>
          <p:cNvSpPr/>
          <p:nvPr/>
        </p:nvSpPr>
        <p:spPr>
          <a:xfrm rot="10800000">
            <a:off x="5949210" y="5109482"/>
            <a:ext cx="305079" cy="256607"/>
          </a:xfrm>
          <a:prstGeom prst="triangle">
            <a:avLst/>
          </a:prstGeom>
          <a:solidFill>
            <a:schemeClr val="bg1"/>
          </a:solidFill>
          <a:ln>
            <a:solidFill>
              <a:srgbClr val="3448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Triangle 34">
            <a:extLst>
              <a:ext uri="{FF2B5EF4-FFF2-40B4-BE49-F238E27FC236}">
                <a16:creationId xmlns:a16="http://schemas.microsoft.com/office/drawing/2014/main" id="{6AC7E647-1F98-6C43-A9DA-59BFCE7D6DD5}"/>
              </a:ext>
            </a:extLst>
          </p:cNvPr>
          <p:cNvSpPr/>
          <p:nvPr/>
        </p:nvSpPr>
        <p:spPr>
          <a:xfrm rot="10800000">
            <a:off x="6747430" y="5347738"/>
            <a:ext cx="305079" cy="256607"/>
          </a:xfrm>
          <a:prstGeom prst="triangle">
            <a:avLst/>
          </a:prstGeom>
          <a:solidFill>
            <a:schemeClr val="bg1"/>
          </a:solidFill>
          <a:ln>
            <a:solidFill>
              <a:srgbClr val="3448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65887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e 14">
            <a:extLst>
              <a:ext uri="{FF2B5EF4-FFF2-40B4-BE49-F238E27FC236}">
                <a16:creationId xmlns:a16="http://schemas.microsoft.com/office/drawing/2014/main" id="{658D6D65-B8F1-4944-A12F-1517301CC321}"/>
              </a:ext>
            </a:extLst>
          </p:cNvPr>
          <p:cNvGrpSpPr/>
          <p:nvPr/>
        </p:nvGrpSpPr>
        <p:grpSpPr>
          <a:xfrm>
            <a:off x="0" y="0"/>
            <a:ext cx="11651412" cy="2296179"/>
            <a:chOff x="0" y="0"/>
            <a:chExt cx="11651412" cy="229617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64D79DF-417F-044F-A8D7-EE05DDE75939}"/>
                </a:ext>
              </a:extLst>
            </p:cNvPr>
            <p:cNvSpPr/>
            <p:nvPr/>
          </p:nvSpPr>
          <p:spPr>
            <a:xfrm>
              <a:off x="0" y="0"/>
              <a:ext cx="10858500" cy="1690688"/>
            </a:xfrm>
            <a:prstGeom prst="rect">
              <a:avLst/>
            </a:prstGeom>
            <a:solidFill>
              <a:srgbClr val="ED383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13ECB22-089F-CE43-A9AF-03E9D08C7A41}"/>
                </a:ext>
              </a:extLst>
            </p:cNvPr>
            <p:cNvSpPr/>
            <p:nvPr/>
          </p:nvSpPr>
          <p:spPr>
            <a:xfrm flipV="1">
              <a:off x="10744200" y="1843086"/>
              <a:ext cx="212400" cy="212726"/>
            </a:xfrm>
            <a:prstGeom prst="rect">
              <a:avLst/>
            </a:prstGeom>
            <a:solidFill>
              <a:srgbClr val="ED383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F2794D2-54D1-514E-81FC-4E21555D59DF}"/>
                </a:ext>
              </a:extLst>
            </p:cNvPr>
            <p:cNvSpPr/>
            <p:nvPr/>
          </p:nvSpPr>
          <p:spPr>
            <a:xfrm flipV="1">
              <a:off x="11074879" y="1423209"/>
              <a:ext cx="151200" cy="152400"/>
            </a:xfrm>
            <a:prstGeom prst="rect">
              <a:avLst/>
            </a:prstGeom>
            <a:solidFill>
              <a:srgbClr val="ED383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EB045C6-A39D-8645-AAB0-907F5C575B37}"/>
                </a:ext>
              </a:extLst>
            </p:cNvPr>
            <p:cNvSpPr/>
            <p:nvPr/>
          </p:nvSpPr>
          <p:spPr>
            <a:xfrm flipV="1">
              <a:off x="11501168" y="1423209"/>
              <a:ext cx="150244" cy="152400"/>
            </a:xfrm>
            <a:prstGeom prst="rect">
              <a:avLst/>
            </a:prstGeom>
            <a:solidFill>
              <a:srgbClr val="ED383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1BABDA2-CE78-D843-8BB5-995C20BC251D}"/>
                </a:ext>
              </a:extLst>
            </p:cNvPr>
            <p:cNvSpPr/>
            <p:nvPr/>
          </p:nvSpPr>
          <p:spPr>
            <a:xfrm flipV="1">
              <a:off x="11283351" y="1843086"/>
              <a:ext cx="212400" cy="212726"/>
            </a:xfrm>
            <a:prstGeom prst="rect">
              <a:avLst/>
            </a:prstGeom>
            <a:solidFill>
              <a:srgbClr val="ED383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7C1156E-DE5B-0E43-B7EA-72E46FEECC42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11016111" y="1689909"/>
              <a:ext cx="172800" cy="173812"/>
            </a:xfrm>
            <a:prstGeom prst="rect">
              <a:avLst/>
            </a:prstGeom>
            <a:solidFill>
              <a:srgbClr val="ED383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0DD28DF-7E8B-9A4C-BD06-E3056EE79CF1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10567503" y="1534337"/>
              <a:ext cx="301239" cy="1738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0BA6D83-3C9D-1047-8D21-FDF353B4D098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10706461" y="1388693"/>
              <a:ext cx="206133" cy="1738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5FCC994-1CD4-284C-910A-9D7A8AE95BB7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10780723" y="1509340"/>
              <a:ext cx="172800" cy="173812"/>
            </a:xfrm>
            <a:prstGeom prst="rect">
              <a:avLst/>
            </a:prstGeom>
            <a:solidFill>
              <a:srgbClr val="ED383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C42D5E9-BFAD-1E4B-A275-B77C73729700}"/>
                </a:ext>
              </a:extLst>
            </p:cNvPr>
            <p:cNvSpPr/>
            <p:nvPr/>
          </p:nvSpPr>
          <p:spPr>
            <a:xfrm flipV="1">
              <a:off x="11113789" y="2143779"/>
              <a:ext cx="150244" cy="152400"/>
            </a:xfrm>
            <a:prstGeom prst="rect">
              <a:avLst/>
            </a:prstGeom>
            <a:solidFill>
              <a:srgbClr val="ED383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EFA201F-FB0E-5D48-A441-23CE9DF63C12}"/>
                </a:ext>
              </a:extLst>
            </p:cNvPr>
            <p:cNvSpPr/>
            <p:nvPr/>
          </p:nvSpPr>
          <p:spPr>
            <a:xfrm flipV="1">
              <a:off x="10471614" y="1777593"/>
              <a:ext cx="150244" cy="152400"/>
            </a:xfrm>
            <a:prstGeom prst="rect">
              <a:avLst/>
            </a:prstGeom>
            <a:solidFill>
              <a:srgbClr val="ED383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6" name="ZoneTexte 15">
            <a:extLst>
              <a:ext uri="{FF2B5EF4-FFF2-40B4-BE49-F238E27FC236}">
                <a16:creationId xmlns:a16="http://schemas.microsoft.com/office/drawing/2014/main" id="{3E04EEB0-40E2-4F44-A6A9-CF06558C5FC4}"/>
              </a:ext>
            </a:extLst>
          </p:cNvPr>
          <p:cNvSpPr txBox="1"/>
          <p:nvPr/>
        </p:nvSpPr>
        <p:spPr>
          <a:xfrm>
            <a:off x="698500" y="508000"/>
            <a:ext cx="9258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dirty="0">
                <a:solidFill>
                  <a:srgbClr val="FFFFFF"/>
                </a:solidFill>
              </a:rPr>
              <a:t>DNA OF ESKER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E1011045-00EF-004B-BB43-D49957B0252C}"/>
              </a:ext>
            </a:extLst>
          </p:cNvPr>
          <p:cNvSpPr txBox="1"/>
          <p:nvPr/>
        </p:nvSpPr>
        <p:spPr>
          <a:xfrm>
            <a:off x="249238" y="1829356"/>
            <a:ext cx="6484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We</a:t>
            </a:r>
            <a:r>
              <a:rPr lang="fr-FR" dirty="0"/>
              <a:t> </a:t>
            </a:r>
            <a:r>
              <a:rPr lang="fr-FR" dirty="0" err="1"/>
              <a:t>want</a:t>
            </a:r>
            <a:r>
              <a:rPr lang="fr-FR" dirty="0"/>
              <a:t> to </a:t>
            </a:r>
            <a:r>
              <a:rPr lang="fr-FR" dirty="0" err="1"/>
              <a:t>keep</a:t>
            </a:r>
            <a:r>
              <a:rPr lang="fr-FR" dirty="0"/>
              <a:t> the DNA of </a:t>
            </a:r>
            <a:r>
              <a:rPr lang="fr-FR" dirty="0" err="1"/>
              <a:t>our</a:t>
            </a:r>
            <a:r>
              <a:rPr lang="fr-FR" dirty="0"/>
              <a:t> </a:t>
            </a:r>
            <a:r>
              <a:rPr lang="fr-FR" dirty="0" err="1"/>
              <a:t>partner</a:t>
            </a:r>
            <a:r>
              <a:rPr lang="fr-FR" dirty="0"/>
              <a:t> Esker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D13B5BF-C5CC-5E44-966A-39FF2E5119D5}"/>
              </a:ext>
            </a:extLst>
          </p:cNvPr>
          <p:cNvSpPr/>
          <p:nvPr/>
        </p:nvSpPr>
        <p:spPr>
          <a:xfrm>
            <a:off x="268319" y="4344000"/>
            <a:ext cx="1060926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333333"/>
                </a:solidFill>
                <a:effectLst/>
                <a:latin typeface="SalesforceSans"/>
              </a:rPr>
              <a:t>ESKER MARKETING LOGOS </a:t>
            </a:r>
            <a:endParaRPr lang="fr-FR" dirty="0"/>
          </a:p>
          <a:p>
            <a:r>
              <a:rPr lang="fr-FR" sz="1600" dirty="0">
                <a:solidFill>
                  <a:srgbClr val="333333"/>
                </a:solidFill>
                <a:latin typeface="SalesforceSans"/>
              </a:rPr>
              <a:t>Esker Marketing logos are all the logos </a:t>
            </a:r>
            <a:r>
              <a:rPr lang="fr-FR" sz="1600" dirty="0" err="1">
                <a:solidFill>
                  <a:srgbClr val="333333"/>
                </a:solidFill>
                <a:latin typeface="SalesforceSans"/>
              </a:rPr>
              <a:t>designed</a:t>
            </a:r>
            <a:r>
              <a:rPr lang="fr-FR" sz="1600" dirty="0">
                <a:solidFill>
                  <a:srgbClr val="333333"/>
                </a:solidFill>
                <a:latin typeface="SalesforceSans"/>
              </a:rPr>
              <a:t> to </a:t>
            </a:r>
            <a:r>
              <a:rPr lang="fr-FR" sz="1600" dirty="0" err="1">
                <a:solidFill>
                  <a:srgbClr val="333333"/>
                </a:solidFill>
                <a:latin typeface="SalesforceSans"/>
              </a:rPr>
              <a:t>promote</a:t>
            </a:r>
            <a:r>
              <a:rPr lang="fr-FR" sz="1600" dirty="0">
                <a:solidFill>
                  <a:srgbClr val="333333"/>
                </a:solidFill>
                <a:latin typeface="SalesforceSans"/>
              </a:rPr>
              <a:t> </a:t>
            </a:r>
            <a:r>
              <a:rPr lang="fr-FR" sz="1600" dirty="0" err="1">
                <a:solidFill>
                  <a:srgbClr val="333333"/>
                </a:solidFill>
                <a:latin typeface="SalesforceSans"/>
              </a:rPr>
              <a:t>regular</a:t>
            </a:r>
            <a:r>
              <a:rPr lang="fr-FR" sz="1600" dirty="0">
                <a:solidFill>
                  <a:srgbClr val="333333"/>
                </a:solidFill>
                <a:latin typeface="SalesforceSans"/>
              </a:rPr>
              <a:t> </a:t>
            </a:r>
            <a:r>
              <a:rPr lang="fr-FR" sz="1600" dirty="0" err="1">
                <a:solidFill>
                  <a:srgbClr val="333333"/>
                </a:solidFill>
                <a:latin typeface="SalesforceSans"/>
              </a:rPr>
              <a:t>events</a:t>
            </a:r>
            <a:r>
              <a:rPr lang="fr-FR" sz="1600" dirty="0">
                <a:solidFill>
                  <a:srgbClr val="333333"/>
                </a:solidFill>
                <a:latin typeface="SalesforceSans"/>
              </a:rPr>
              <a:t>, </a:t>
            </a:r>
            <a:r>
              <a:rPr lang="fr-FR" sz="1600" dirty="0" err="1">
                <a:solidFill>
                  <a:srgbClr val="333333"/>
                </a:solidFill>
                <a:latin typeface="SalesforceSans"/>
              </a:rPr>
              <a:t>webinars</a:t>
            </a:r>
            <a:r>
              <a:rPr lang="fr-FR" sz="1600" dirty="0">
                <a:solidFill>
                  <a:srgbClr val="333333"/>
                </a:solidFill>
                <a:latin typeface="SalesforceSans"/>
              </a:rPr>
              <a:t> etc. </a:t>
            </a:r>
            <a:r>
              <a:rPr lang="fr-FR" sz="1600" dirty="0" err="1">
                <a:solidFill>
                  <a:srgbClr val="333333"/>
                </a:solidFill>
                <a:latin typeface="SalesforceSans"/>
              </a:rPr>
              <a:t>They</a:t>
            </a:r>
            <a:r>
              <a:rPr lang="fr-FR" sz="1600" dirty="0">
                <a:solidFill>
                  <a:srgbClr val="333333"/>
                </a:solidFill>
                <a:latin typeface="SalesforceSans"/>
              </a:rPr>
              <a:t> are </a:t>
            </a:r>
            <a:r>
              <a:rPr lang="fr-FR" sz="1600" dirty="0" err="1">
                <a:solidFill>
                  <a:srgbClr val="333333"/>
                </a:solidFill>
                <a:latin typeface="SalesforceSans"/>
              </a:rPr>
              <a:t>composed</a:t>
            </a:r>
            <a:r>
              <a:rPr lang="fr-FR" sz="1600" dirty="0">
                <a:solidFill>
                  <a:srgbClr val="333333"/>
                </a:solidFill>
                <a:latin typeface="SalesforceSans"/>
              </a:rPr>
              <a:t> of an </a:t>
            </a:r>
            <a:r>
              <a:rPr lang="fr-FR" sz="1600" dirty="0" err="1">
                <a:solidFill>
                  <a:srgbClr val="333333"/>
                </a:solidFill>
                <a:latin typeface="SalesforceSans"/>
              </a:rPr>
              <a:t>icon</a:t>
            </a:r>
            <a:r>
              <a:rPr lang="fr-FR" sz="1600" dirty="0">
                <a:solidFill>
                  <a:srgbClr val="333333"/>
                </a:solidFill>
                <a:latin typeface="SalesforceSans"/>
              </a:rPr>
              <a:t> </a:t>
            </a:r>
            <a:r>
              <a:rPr lang="fr-FR" sz="1600" dirty="0" err="1">
                <a:solidFill>
                  <a:srgbClr val="333333"/>
                </a:solidFill>
                <a:latin typeface="SalesforceSans"/>
              </a:rPr>
              <a:t>cut</a:t>
            </a:r>
            <a:r>
              <a:rPr lang="fr-FR" sz="1600" dirty="0">
                <a:solidFill>
                  <a:srgbClr val="333333"/>
                </a:solidFill>
                <a:latin typeface="SalesforceSans"/>
              </a:rPr>
              <a:t> on a </a:t>
            </a:r>
            <a:r>
              <a:rPr lang="fr-FR" sz="1600" dirty="0" err="1">
                <a:solidFill>
                  <a:srgbClr val="333333"/>
                </a:solidFill>
                <a:latin typeface="SalesforceSans"/>
              </a:rPr>
              <a:t>side</a:t>
            </a:r>
            <a:r>
              <a:rPr lang="fr-FR" sz="1600" dirty="0">
                <a:solidFill>
                  <a:srgbClr val="333333"/>
                </a:solidFill>
                <a:latin typeface="SalesforceSans"/>
              </a:rPr>
              <a:t> and </a:t>
            </a:r>
            <a:r>
              <a:rPr lang="fr-FR" sz="1600" dirty="0" err="1">
                <a:solidFill>
                  <a:srgbClr val="333333"/>
                </a:solidFill>
                <a:latin typeface="SalesforceSans"/>
              </a:rPr>
              <a:t>incorporated</a:t>
            </a:r>
            <a:r>
              <a:rPr lang="fr-FR" sz="1600" dirty="0">
                <a:solidFill>
                  <a:srgbClr val="333333"/>
                </a:solidFill>
                <a:latin typeface="SalesforceSans"/>
              </a:rPr>
              <a:t> to the </a:t>
            </a:r>
            <a:r>
              <a:rPr lang="fr-FR" sz="1600" dirty="0" err="1">
                <a:solidFill>
                  <a:srgbClr val="333333"/>
                </a:solidFill>
                <a:latin typeface="SalesforceSans"/>
              </a:rPr>
              <a:t>name</a:t>
            </a:r>
            <a:r>
              <a:rPr lang="fr-FR" sz="1600" dirty="0">
                <a:solidFill>
                  <a:srgbClr val="333333"/>
                </a:solidFill>
                <a:latin typeface="SalesforceSans"/>
              </a:rPr>
              <a:t> of the logo. The style of the </a:t>
            </a:r>
            <a:r>
              <a:rPr lang="fr-FR" sz="1600" dirty="0" err="1">
                <a:solidFill>
                  <a:srgbClr val="333333"/>
                </a:solidFill>
                <a:latin typeface="SalesforceSans"/>
              </a:rPr>
              <a:t>icon</a:t>
            </a:r>
            <a:r>
              <a:rPr lang="fr-FR" sz="1600" dirty="0">
                <a:solidFill>
                  <a:srgbClr val="333333"/>
                </a:solidFill>
                <a:latin typeface="SalesforceSans"/>
              </a:rPr>
              <a:t> </a:t>
            </a:r>
            <a:r>
              <a:rPr lang="fr-FR" sz="1600" dirty="0" err="1">
                <a:solidFill>
                  <a:srgbClr val="333333"/>
                </a:solidFill>
                <a:latin typeface="SalesforceSans"/>
              </a:rPr>
              <a:t>is</a:t>
            </a:r>
            <a:r>
              <a:rPr lang="fr-FR" sz="1600" dirty="0">
                <a:solidFill>
                  <a:srgbClr val="333333"/>
                </a:solidFill>
                <a:latin typeface="SalesforceSans"/>
              </a:rPr>
              <a:t> a multi </a:t>
            </a:r>
            <a:r>
              <a:rPr lang="fr-FR" sz="1600" dirty="0" err="1">
                <a:solidFill>
                  <a:srgbClr val="333333"/>
                </a:solidFill>
                <a:latin typeface="SalesforceSans"/>
              </a:rPr>
              <a:t>color</a:t>
            </a:r>
            <a:r>
              <a:rPr lang="fr-FR" sz="1600" dirty="0">
                <a:solidFill>
                  <a:srgbClr val="333333"/>
                </a:solidFill>
                <a:latin typeface="SalesforceSans"/>
              </a:rPr>
              <a:t> </a:t>
            </a:r>
            <a:r>
              <a:rPr lang="fr-FR" sz="1600" dirty="0" err="1">
                <a:solidFill>
                  <a:srgbClr val="333333"/>
                </a:solidFill>
                <a:latin typeface="SalesforceSans"/>
              </a:rPr>
              <a:t>outlined</a:t>
            </a:r>
            <a:r>
              <a:rPr lang="fr-FR" sz="1600" dirty="0">
                <a:solidFill>
                  <a:srgbClr val="333333"/>
                </a:solidFill>
                <a:latin typeface="SalesforceSans"/>
              </a:rPr>
              <a:t> </a:t>
            </a:r>
            <a:r>
              <a:rPr lang="fr-FR" sz="1600" dirty="0" err="1">
                <a:solidFill>
                  <a:srgbClr val="333333"/>
                </a:solidFill>
                <a:latin typeface="SalesforceSans"/>
              </a:rPr>
              <a:t>draw</a:t>
            </a:r>
            <a:r>
              <a:rPr lang="fr-FR" sz="1600" dirty="0">
                <a:solidFill>
                  <a:srgbClr val="333333"/>
                </a:solidFill>
                <a:latin typeface="SalesforceSans"/>
              </a:rPr>
              <a:t> </a:t>
            </a:r>
            <a:r>
              <a:rPr lang="fr-FR" sz="1600" dirty="0" err="1">
                <a:solidFill>
                  <a:srgbClr val="333333"/>
                </a:solidFill>
                <a:latin typeface="SalesforceSans"/>
              </a:rPr>
              <a:t>with</a:t>
            </a:r>
            <a:r>
              <a:rPr lang="fr-FR" sz="1600" dirty="0">
                <a:solidFill>
                  <a:srgbClr val="333333"/>
                </a:solidFill>
                <a:latin typeface="SalesforceSans"/>
              </a:rPr>
              <a:t> </a:t>
            </a:r>
            <a:r>
              <a:rPr lang="fr-FR" sz="1600" dirty="0" err="1">
                <a:solidFill>
                  <a:srgbClr val="333333"/>
                </a:solidFill>
                <a:latin typeface="SalesforceSans"/>
              </a:rPr>
              <a:t>some</a:t>
            </a:r>
            <a:r>
              <a:rPr lang="fr-FR" sz="1600" dirty="0">
                <a:solidFill>
                  <a:srgbClr val="333333"/>
                </a:solidFill>
                <a:latin typeface="SalesforceSans"/>
              </a:rPr>
              <a:t> </a:t>
            </a:r>
            <a:r>
              <a:rPr lang="fr-FR" sz="1600" dirty="0" err="1">
                <a:solidFill>
                  <a:srgbClr val="333333"/>
                </a:solidFill>
                <a:latin typeface="SalesforceSans"/>
              </a:rPr>
              <a:t>cut</a:t>
            </a:r>
            <a:r>
              <a:rPr lang="fr-FR" sz="1600" dirty="0">
                <a:solidFill>
                  <a:srgbClr val="333333"/>
                </a:solidFill>
                <a:latin typeface="SalesforceSans"/>
              </a:rPr>
              <a:t> </a:t>
            </a:r>
            <a:r>
              <a:rPr lang="fr-FR" sz="1600" dirty="0" err="1">
                <a:solidFill>
                  <a:srgbClr val="333333"/>
                </a:solidFill>
                <a:latin typeface="SalesforceSans"/>
              </a:rPr>
              <a:t>lines</a:t>
            </a:r>
            <a:r>
              <a:rPr lang="fr-FR" sz="1600" dirty="0">
                <a:solidFill>
                  <a:srgbClr val="333333"/>
                </a:solidFill>
                <a:latin typeface="SalesforceSans"/>
              </a:rPr>
              <a:t> in it. </a:t>
            </a:r>
            <a:r>
              <a:rPr lang="fr-FR" sz="1600" dirty="0" err="1">
                <a:solidFill>
                  <a:srgbClr val="333333"/>
                </a:solidFill>
                <a:latin typeface="SalesforceSans"/>
              </a:rPr>
              <a:t>Text</a:t>
            </a:r>
            <a:r>
              <a:rPr lang="fr-FR" sz="1600" dirty="0">
                <a:solidFill>
                  <a:srgbClr val="333333"/>
                </a:solidFill>
                <a:latin typeface="SalesforceSans"/>
              </a:rPr>
              <a:t> </a:t>
            </a:r>
            <a:r>
              <a:rPr lang="fr-FR" sz="1600" dirty="0" err="1">
                <a:solidFill>
                  <a:srgbClr val="333333"/>
                </a:solidFill>
                <a:latin typeface="SalesforceSans"/>
              </a:rPr>
              <a:t>is</a:t>
            </a:r>
            <a:r>
              <a:rPr lang="fr-FR" sz="1600" dirty="0">
                <a:solidFill>
                  <a:srgbClr val="333333"/>
                </a:solidFill>
                <a:latin typeface="SalesforceSans"/>
              </a:rPr>
              <a:t> a </a:t>
            </a:r>
            <a:r>
              <a:rPr lang="fr-FR" sz="1600" dirty="0" err="1">
                <a:solidFill>
                  <a:srgbClr val="333333"/>
                </a:solidFill>
                <a:latin typeface="SalesforceSans"/>
              </a:rPr>
              <a:t>combination</a:t>
            </a:r>
            <a:r>
              <a:rPr lang="fr-FR" sz="1600" dirty="0">
                <a:solidFill>
                  <a:srgbClr val="333333"/>
                </a:solidFill>
                <a:latin typeface="SalesforceSans"/>
              </a:rPr>
              <a:t> of </a:t>
            </a:r>
            <a:r>
              <a:rPr lang="fr-FR" sz="1600" dirty="0" err="1">
                <a:solidFill>
                  <a:srgbClr val="333333"/>
                </a:solidFill>
                <a:latin typeface="SalesforceSans"/>
              </a:rPr>
              <a:t>dark</a:t>
            </a:r>
            <a:r>
              <a:rPr lang="fr-FR" sz="1600" dirty="0">
                <a:solidFill>
                  <a:srgbClr val="333333"/>
                </a:solidFill>
                <a:latin typeface="SalesforceSans"/>
              </a:rPr>
              <a:t> </a:t>
            </a:r>
            <a:r>
              <a:rPr lang="fr-FR" sz="1600" dirty="0" err="1">
                <a:solidFill>
                  <a:srgbClr val="333333"/>
                </a:solidFill>
                <a:latin typeface="SalesforceSans"/>
              </a:rPr>
              <a:t>grey</a:t>
            </a:r>
            <a:r>
              <a:rPr lang="fr-FR" sz="1600" dirty="0">
                <a:solidFill>
                  <a:srgbClr val="333333"/>
                </a:solidFill>
                <a:latin typeface="SalesforceSans"/>
              </a:rPr>
              <a:t>/</a:t>
            </a:r>
            <a:r>
              <a:rPr lang="fr-FR" sz="1600" dirty="0" err="1">
                <a:solidFill>
                  <a:srgbClr val="333333"/>
                </a:solidFill>
                <a:latin typeface="SalesforceSans"/>
              </a:rPr>
              <a:t>bright</a:t>
            </a:r>
            <a:r>
              <a:rPr lang="fr-FR" sz="1600" dirty="0">
                <a:solidFill>
                  <a:srgbClr val="333333"/>
                </a:solidFill>
                <a:latin typeface="SalesforceSans"/>
              </a:rPr>
              <a:t> green and light/</a:t>
            </a:r>
            <a:r>
              <a:rPr lang="fr-FR" sz="1600" dirty="0" err="1">
                <a:solidFill>
                  <a:srgbClr val="333333"/>
                </a:solidFill>
                <a:latin typeface="SalesforceSans"/>
              </a:rPr>
              <a:t>bold</a:t>
            </a:r>
            <a:r>
              <a:rPr lang="fr-FR" sz="1600" dirty="0">
                <a:solidFill>
                  <a:srgbClr val="333333"/>
                </a:solidFill>
                <a:latin typeface="SalesforceSans"/>
              </a:rPr>
              <a:t> fonts. </a:t>
            </a:r>
            <a:r>
              <a:rPr lang="fr-FR" sz="1600" dirty="0" err="1">
                <a:solidFill>
                  <a:srgbClr val="333333"/>
                </a:solidFill>
                <a:latin typeface="SalesforceSans"/>
              </a:rPr>
              <a:t>Colors</a:t>
            </a:r>
            <a:r>
              <a:rPr lang="fr-FR" sz="1600" dirty="0">
                <a:solidFill>
                  <a:srgbClr val="333333"/>
                </a:solidFill>
                <a:latin typeface="SalesforceSans"/>
              </a:rPr>
              <a:t> are </a:t>
            </a:r>
            <a:r>
              <a:rPr lang="fr-FR" sz="1600" dirty="0" err="1">
                <a:solidFill>
                  <a:srgbClr val="333333"/>
                </a:solidFill>
                <a:latin typeface="SalesforceSans"/>
              </a:rPr>
              <a:t>always</a:t>
            </a:r>
            <a:r>
              <a:rPr lang="fr-FR" sz="1600" dirty="0">
                <a:solidFill>
                  <a:srgbClr val="333333"/>
                </a:solidFill>
                <a:latin typeface="SalesforceSans"/>
              </a:rPr>
              <a:t> </a:t>
            </a:r>
            <a:r>
              <a:rPr lang="fr-FR" sz="1600" dirty="0" err="1">
                <a:solidFill>
                  <a:srgbClr val="333333"/>
                </a:solidFill>
                <a:latin typeface="SalesforceSans"/>
              </a:rPr>
              <a:t>from</a:t>
            </a:r>
            <a:r>
              <a:rPr lang="fr-FR" sz="1600" dirty="0">
                <a:solidFill>
                  <a:srgbClr val="333333"/>
                </a:solidFill>
                <a:latin typeface="SalesforceSans"/>
              </a:rPr>
              <a:t> Esker Palette. </a:t>
            </a:r>
            <a:endParaRPr lang="fr-FR" sz="1600" dirty="0"/>
          </a:p>
        </p:txBody>
      </p:sp>
      <p:pic>
        <p:nvPicPr>
          <p:cNvPr id="6145" name="Picture 1" descr="page7image56990624">
            <a:extLst>
              <a:ext uri="{FF2B5EF4-FFF2-40B4-BE49-F238E27FC236}">
                <a16:creationId xmlns:a16="http://schemas.microsoft.com/office/drawing/2014/main" id="{5D76B3E4-EABD-2E40-914E-44B23477D9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87" y="5747759"/>
            <a:ext cx="24638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page7image56987712">
            <a:extLst>
              <a:ext uri="{FF2B5EF4-FFF2-40B4-BE49-F238E27FC236}">
                <a16:creationId xmlns:a16="http://schemas.microsoft.com/office/drawing/2014/main" id="{B95169CF-550F-8A46-BE2E-686A75DE5A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8" y="5665335"/>
            <a:ext cx="3288276" cy="1038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page7image56787152">
            <a:extLst>
              <a:ext uri="{FF2B5EF4-FFF2-40B4-BE49-F238E27FC236}">
                <a16:creationId xmlns:a16="http://schemas.microsoft.com/office/drawing/2014/main" id="{C54E2F53-DC7D-CC43-8A7A-5217316CB8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934404"/>
            <a:ext cx="3211794" cy="769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page7image56788608">
            <a:extLst>
              <a:ext uri="{FF2B5EF4-FFF2-40B4-BE49-F238E27FC236}">
                <a16:creationId xmlns:a16="http://schemas.microsoft.com/office/drawing/2014/main" id="{DED3200D-6222-4141-B47F-92AFCFF8D9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1599" y="5782430"/>
            <a:ext cx="1747312" cy="1038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 descr="page49image56935856">
            <a:extLst>
              <a:ext uri="{FF2B5EF4-FFF2-40B4-BE49-F238E27FC236}">
                <a16:creationId xmlns:a16="http://schemas.microsoft.com/office/drawing/2014/main" id="{5F1BEFF6-83DA-444E-9444-43D114DD57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23179" y="3916798"/>
            <a:ext cx="6959600" cy="216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72BE2538-F74F-9441-B649-CFE60E2AF8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12249" y="2328282"/>
            <a:ext cx="2495637" cy="1130100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B864BB8C-4870-B74A-8515-C6B4ACBE863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82779" y="2348001"/>
            <a:ext cx="2462887" cy="1106989"/>
          </a:xfrm>
          <a:prstGeom prst="rect">
            <a:avLst/>
          </a:prstGeom>
        </p:spPr>
      </p:pic>
      <p:pic>
        <p:nvPicPr>
          <p:cNvPr id="25" name="Image 24" descr="Une image contenant texte&#10;&#10;Description générée automatiquement">
            <a:extLst>
              <a:ext uri="{FF2B5EF4-FFF2-40B4-BE49-F238E27FC236}">
                <a16:creationId xmlns:a16="http://schemas.microsoft.com/office/drawing/2014/main" id="{5822F274-0513-4C41-A80F-138D4E13632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10237" y="2393495"/>
            <a:ext cx="2324100" cy="1016000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DA4C672C-E9B4-0F40-832B-4425A5DCE4C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56134" y="2393392"/>
            <a:ext cx="2501987" cy="1101671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416E9E69-B1B5-A049-A435-B020C3D0B8E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8900" y="2399491"/>
            <a:ext cx="2495637" cy="1106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2112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e 14">
            <a:extLst>
              <a:ext uri="{FF2B5EF4-FFF2-40B4-BE49-F238E27FC236}">
                <a16:creationId xmlns:a16="http://schemas.microsoft.com/office/drawing/2014/main" id="{658D6D65-B8F1-4944-A12F-1517301CC321}"/>
              </a:ext>
            </a:extLst>
          </p:cNvPr>
          <p:cNvGrpSpPr/>
          <p:nvPr/>
        </p:nvGrpSpPr>
        <p:grpSpPr>
          <a:xfrm>
            <a:off x="0" y="0"/>
            <a:ext cx="11651412" cy="2296179"/>
            <a:chOff x="0" y="0"/>
            <a:chExt cx="11651412" cy="229617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64D79DF-417F-044F-A8D7-EE05DDE75939}"/>
                </a:ext>
              </a:extLst>
            </p:cNvPr>
            <p:cNvSpPr/>
            <p:nvPr/>
          </p:nvSpPr>
          <p:spPr>
            <a:xfrm>
              <a:off x="0" y="0"/>
              <a:ext cx="10858500" cy="1690688"/>
            </a:xfrm>
            <a:prstGeom prst="rect">
              <a:avLst/>
            </a:prstGeom>
            <a:solidFill>
              <a:srgbClr val="ED383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13ECB22-089F-CE43-A9AF-03E9D08C7A41}"/>
                </a:ext>
              </a:extLst>
            </p:cNvPr>
            <p:cNvSpPr/>
            <p:nvPr/>
          </p:nvSpPr>
          <p:spPr>
            <a:xfrm flipV="1">
              <a:off x="10744200" y="1843086"/>
              <a:ext cx="212400" cy="212726"/>
            </a:xfrm>
            <a:prstGeom prst="rect">
              <a:avLst/>
            </a:prstGeom>
            <a:solidFill>
              <a:srgbClr val="ED383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F2794D2-54D1-514E-81FC-4E21555D59DF}"/>
                </a:ext>
              </a:extLst>
            </p:cNvPr>
            <p:cNvSpPr/>
            <p:nvPr/>
          </p:nvSpPr>
          <p:spPr>
            <a:xfrm flipV="1">
              <a:off x="11074879" y="1423209"/>
              <a:ext cx="151200" cy="152400"/>
            </a:xfrm>
            <a:prstGeom prst="rect">
              <a:avLst/>
            </a:prstGeom>
            <a:solidFill>
              <a:srgbClr val="ED383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EB045C6-A39D-8645-AAB0-907F5C575B37}"/>
                </a:ext>
              </a:extLst>
            </p:cNvPr>
            <p:cNvSpPr/>
            <p:nvPr/>
          </p:nvSpPr>
          <p:spPr>
            <a:xfrm flipV="1">
              <a:off x="11501168" y="1423209"/>
              <a:ext cx="150244" cy="152400"/>
            </a:xfrm>
            <a:prstGeom prst="rect">
              <a:avLst/>
            </a:prstGeom>
            <a:solidFill>
              <a:srgbClr val="ED383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1BABDA2-CE78-D843-8BB5-995C20BC251D}"/>
                </a:ext>
              </a:extLst>
            </p:cNvPr>
            <p:cNvSpPr/>
            <p:nvPr/>
          </p:nvSpPr>
          <p:spPr>
            <a:xfrm flipV="1">
              <a:off x="11283351" y="1843086"/>
              <a:ext cx="212400" cy="212726"/>
            </a:xfrm>
            <a:prstGeom prst="rect">
              <a:avLst/>
            </a:prstGeom>
            <a:solidFill>
              <a:srgbClr val="ED383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7C1156E-DE5B-0E43-B7EA-72E46FEECC42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11016111" y="1689909"/>
              <a:ext cx="172800" cy="173812"/>
            </a:xfrm>
            <a:prstGeom prst="rect">
              <a:avLst/>
            </a:prstGeom>
            <a:solidFill>
              <a:srgbClr val="ED383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0DD28DF-7E8B-9A4C-BD06-E3056EE79CF1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10567503" y="1534337"/>
              <a:ext cx="301239" cy="1738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0BA6D83-3C9D-1047-8D21-FDF353B4D098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10706461" y="1388693"/>
              <a:ext cx="206133" cy="1738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5FCC994-1CD4-284C-910A-9D7A8AE95BB7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10780723" y="1509340"/>
              <a:ext cx="172800" cy="173812"/>
            </a:xfrm>
            <a:prstGeom prst="rect">
              <a:avLst/>
            </a:prstGeom>
            <a:solidFill>
              <a:srgbClr val="ED383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C42D5E9-BFAD-1E4B-A275-B77C73729700}"/>
                </a:ext>
              </a:extLst>
            </p:cNvPr>
            <p:cNvSpPr/>
            <p:nvPr/>
          </p:nvSpPr>
          <p:spPr>
            <a:xfrm flipV="1">
              <a:off x="11113789" y="2143779"/>
              <a:ext cx="150244" cy="152400"/>
            </a:xfrm>
            <a:prstGeom prst="rect">
              <a:avLst/>
            </a:prstGeom>
            <a:solidFill>
              <a:srgbClr val="ED383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EFA201F-FB0E-5D48-A441-23CE9DF63C12}"/>
                </a:ext>
              </a:extLst>
            </p:cNvPr>
            <p:cNvSpPr/>
            <p:nvPr/>
          </p:nvSpPr>
          <p:spPr>
            <a:xfrm flipV="1">
              <a:off x="10471614" y="1777593"/>
              <a:ext cx="150244" cy="152400"/>
            </a:xfrm>
            <a:prstGeom prst="rect">
              <a:avLst/>
            </a:prstGeom>
            <a:solidFill>
              <a:srgbClr val="ED383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6" name="ZoneTexte 15">
            <a:extLst>
              <a:ext uri="{FF2B5EF4-FFF2-40B4-BE49-F238E27FC236}">
                <a16:creationId xmlns:a16="http://schemas.microsoft.com/office/drawing/2014/main" id="{3E04EEB0-40E2-4F44-A6A9-CF06558C5FC4}"/>
              </a:ext>
            </a:extLst>
          </p:cNvPr>
          <p:cNvSpPr txBox="1"/>
          <p:nvPr/>
        </p:nvSpPr>
        <p:spPr>
          <a:xfrm>
            <a:off x="698500" y="508000"/>
            <a:ext cx="9258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dirty="0">
                <a:solidFill>
                  <a:srgbClr val="FFFFFF"/>
                </a:solidFill>
              </a:rPr>
              <a:t>INSPIRATION</a:t>
            </a:r>
          </a:p>
        </p:txBody>
      </p:sp>
      <p:pic>
        <p:nvPicPr>
          <p:cNvPr id="7169" name="Picture 1" descr="page74image56789440">
            <a:extLst>
              <a:ext uri="{FF2B5EF4-FFF2-40B4-BE49-F238E27FC236}">
                <a16:creationId xmlns:a16="http://schemas.microsoft.com/office/drawing/2014/main" id="{372EB9C8-12BE-5845-846B-2DCF7D4C90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1923023"/>
            <a:ext cx="5816600" cy="290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F9E0BDB0-FA83-8F46-903A-2E91769E58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2751" y="1949449"/>
            <a:ext cx="3368994" cy="995132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B339C14C-7BEE-B840-B868-0EE5A94586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1508" y="4940669"/>
            <a:ext cx="2952384" cy="1474803"/>
          </a:xfrm>
          <a:prstGeom prst="rect">
            <a:avLst/>
          </a:prstGeom>
        </p:spPr>
      </p:pic>
      <p:pic>
        <p:nvPicPr>
          <p:cNvPr id="7173" name="Picture 5" descr="page63image56853104">
            <a:extLst>
              <a:ext uri="{FF2B5EF4-FFF2-40B4-BE49-F238E27FC236}">
                <a16:creationId xmlns:a16="http://schemas.microsoft.com/office/drawing/2014/main" id="{7FCD6C39-B150-554C-812A-78EFA48ADB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5371" y="3242486"/>
            <a:ext cx="4794180" cy="275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479260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419</Words>
  <Application>Microsoft Macintosh PowerPoint</Application>
  <PresentationFormat>Grand écran</PresentationFormat>
  <Paragraphs>53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FullerSansDT-Light</vt:lpstr>
      <vt:lpstr>SalesforceSans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Madeleine Vereecke</dc:creator>
  <cp:lastModifiedBy>Claire Gil</cp:lastModifiedBy>
  <cp:revision>10</cp:revision>
  <dcterms:created xsi:type="dcterms:W3CDTF">2021-02-23T14:47:11Z</dcterms:created>
  <dcterms:modified xsi:type="dcterms:W3CDTF">2021-02-24T08:04:38Z</dcterms:modified>
</cp:coreProperties>
</file>