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6"/>
  </p:notesMasterIdLst>
  <p:sldIdLst>
    <p:sldId id="293" r:id="rId2"/>
    <p:sldId id="296" r:id="rId3"/>
    <p:sldId id="298" r:id="rId4"/>
    <p:sldId id="305" r:id="rId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58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EA4E43A-C595-48D6-96A1-F422BB3099FB}">
  <a:tblStyle styleId="{9EA4E43A-C595-48D6-96A1-F422BB3099F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40" autoAdjust="0"/>
    <p:restoredTop sz="86458" autoAdjust="0"/>
  </p:normalViewPr>
  <p:slideViewPr>
    <p:cSldViewPr snapToGrid="0" snapToObjects="1">
      <p:cViewPr varScale="1">
        <p:scale>
          <a:sx n="133" d="100"/>
          <a:sy n="133" d="100"/>
        </p:scale>
        <p:origin x="1176" y="1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2704332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de7457949_0_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de7457949_0_2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3de7457949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3de7457949_0_2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de7457949_0_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3de7457949_0_2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line &amp; subtitle slide 1">
  <p:cSld name="SECTION_HEADER_1">
    <p:bg>
      <p:bgPr>
        <a:solidFill>
          <a:schemeClr val="accent2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"/>
          <p:cNvSpPr txBox="1">
            <a:spLocks noGrp="1"/>
          </p:cNvSpPr>
          <p:nvPr>
            <p:ph type="title"/>
          </p:nvPr>
        </p:nvSpPr>
        <p:spPr>
          <a:xfrm>
            <a:off x="1062550" y="1304275"/>
            <a:ext cx="3055500" cy="111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CCC3B"/>
              </a:buClr>
              <a:buSzPts val="2400"/>
              <a:buNone/>
              <a:defRPr>
                <a:solidFill>
                  <a:srgbClr val="FCCC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CCC3B"/>
              </a:buClr>
              <a:buSzPts val="4000"/>
              <a:buNone/>
              <a:defRPr sz="4000">
                <a:solidFill>
                  <a:srgbClr val="FCCC3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CCC3B"/>
              </a:buClr>
              <a:buSzPts val="4000"/>
              <a:buNone/>
              <a:defRPr sz="4000">
                <a:solidFill>
                  <a:srgbClr val="FCCC3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CCC3B"/>
              </a:buClr>
              <a:buSzPts val="4000"/>
              <a:buNone/>
              <a:defRPr sz="4000">
                <a:solidFill>
                  <a:srgbClr val="FCCC3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CCC3B"/>
              </a:buClr>
              <a:buSzPts val="4000"/>
              <a:buNone/>
              <a:defRPr sz="4000">
                <a:solidFill>
                  <a:srgbClr val="FCCC3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CCC3B"/>
              </a:buClr>
              <a:buSzPts val="4000"/>
              <a:buNone/>
              <a:defRPr sz="4000">
                <a:solidFill>
                  <a:srgbClr val="FCCC3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CCC3B"/>
              </a:buClr>
              <a:buSzPts val="4000"/>
              <a:buNone/>
              <a:defRPr sz="4000">
                <a:solidFill>
                  <a:srgbClr val="FCCC3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CCC3B"/>
              </a:buClr>
              <a:buSzPts val="4000"/>
              <a:buNone/>
              <a:defRPr sz="4000">
                <a:solidFill>
                  <a:srgbClr val="FCCC3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CCC3B"/>
              </a:buClr>
              <a:buSzPts val="4000"/>
              <a:buNone/>
              <a:defRPr sz="4000">
                <a:solidFill>
                  <a:srgbClr val="FCCC3B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subTitle" idx="1"/>
          </p:nvPr>
        </p:nvSpPr>
        <p:spPr>
          <a:xfrm>
            <a:off x="1062550" y="2512925"/>
            <a:ext cx="2454600" cy="9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6"/>
          <p:cNvSpPr/>
          <p:nvPr/>
        </p:nvSpPr>
        <p:spPr>
          <a:xfrm rot="10800000">
            <a:off x="6317125" y="2545825"/>
            <a:ext cx="2826812" cy="2597677"/>
          </a:xfrm>
          <a:custGeom>
            <a:avLst/>
            <a:gdLst/>
            <a:ahLst/>
            <a:cxnLst/>
            <a:rect l="l" t="t" r="r" b="b"/>
            <a:pathLst>
              <a:path w="99597" h="36908" extrusionOk="0">
                <a:moveTo>
                  <a:pt x="0" y="0"/>
                </a:moveTo>
                <a:lnTo>
                  <a:pt x="0" y="36907"/>
                </a:lnTo>
                <a:lnTo>
                  <a:pt x="99596" y="1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6"/>
          <p:cNvSpPr/>
          <p:nvPr/>
        </p:nvSpPr>
        <p:spPr>
          <a:xfrm rot="10800000">
            <a:off x="6947325" y="2582289"/>
            <a:ext cx="2196612" cy="2561214"/>
          </a:xfrm>
          <a:custGeom>
            <a:avLst/>
            <a:gdLst/>
            <a:ahLst/>
            <a:cxnLst/>
            <a:rect l="l" t="t" r="r" b="b"/>
            <a:pathLst>
              <a:path w="99597" h="28488" extrusionOk="0">
                <a:moveTo>
                  <a:pt x="0" y="1"/>
                </a:moveTo>
                <a:lnTo>
                  <a:pt x="0" y="28488"/>
                </a:lnTo>
                <a:lnTo>
                  <a:pt x="9959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6"/>
          <p:cNvSpPr txBox="1">
            <a:spLocks noGrp="1"/>
          </p:cNvSpPr>
          <p:nvPr>
            <p:ph type="sldNum" idx="12"/>
          </p:nvPr>
        </p:nvSpPr>
        <p:spPr>
          <a:xfrm>
            <a:off x="8741702" y="4749900"/>
            <a:ext cx="4023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slide 1 1">
  <p:cSld name="CUSTOM_1_1">
    <p:bg>
      <p:bgPr>
        <a:solidFill>
          <a:schemeClr val="accent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 txBox="1">
            <a:spLocks noGrp="1"/>
          </p:cNvSpPr>
          <p:nvPr>
            <p:ph type="title"/>
          </p:nvPr>
        </p:nvSpPr>
        <p:spPr>
          <a:xfrm>
            <a:off x="2122200" y="2102550"/>
            <a:ext cx="4899600" cy="9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95" name="Google Shape;95;p10"/>
          <p:cNvSpPr/>
          <p:nvPr/>
        </p:nvSpPr>
        <p:spPr>
          <a:xfrm rot="10800000" flipH="1">
            <a:off x="4827050" y="2662299"/>
            <a:ext cx="4326494" cy="2486021"/>
          </a:xfrm>
          <a:custGeom>
            <a:avLst/>
            <a:gdLst/>
            <a:ahLst/>
            <a:cxnLst/>
            <a:rect l="l" t="t" r="r" b="b"/>
            <a:pathLst>
              <a:path w="99597" h="68476" extrusionOk="0">
                <a:moveTo>
                  <a:pt x="99596" y="0"/>
                </a:moveTo>
                <a:lnTo>
                  <a:pt x="0" y="21"/>
                </a:lnTo>
                <a:lnTo>
                  <a:pt x="99596" y="68476"/>
                </a:lnTo>
                <a:lnTo>
                  <a:pt x="99596" y="0"/>
                </a:lnTo>
                <a:close/>
              </a:path>
            </a:pathLst>
          </a:custGeom>
          <a:solidFill>
            <a:srgbClr val="EDEDEB">
              <a:alpha val="1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0"/>
          <p:cNvSpPr/>
          <p:nvPr/>
        </p:nvSpPr>
        <p:spPr>
          <a:xfrm rot="10800000">
            <a:off x="5241623" y="3778203"/>
            <a:ext cx="3911921" cy="1370117"/>
          </a:xfrm>
          <a:custGeom>
            <a:avLst/>
            <a:gdLst/>
            <a:ahLst/>
            <a:cxnLst/>
            <a:rect l="l" t="t" r="r" b="b"/>
            <a:pathLst>
              <a:path w="99597" h="36908" extrusionOk="0">
                <a:moveTo>
                  <a:pt x="0" y="0"/>
                </a:moveTo>
                <a:lnTo>
                  <a:pt x="0" y="36907"/>
                </a:lnTo>
                <a:lnTo>
                  <a:pt x="99596" y="11"/>
                </a:lnTo>
                <a:lnTo>
                  <a:pt x="0" y="0"/>
                </a:lnTo>
                <a:close/>
              </a:path>
            </a:pathLst>
          </a:custGeom>
          <a:solidFill>
            <a:srgbClr val="31425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0"/>
          <p:cNvSpPr/>
          <p:nvPr/>
        </p:nvSpPr>
        <p:spPr>
          <a:xfrm rot="10800000">
            <a:off x="5241623" y="4090775"/>
            <a:ext cx="3911921" cy="1057546"/>
          </a:xfrm>
          <a:custGeom>
            <a:avLst/>
            <a:gdLst/>
            <a:ahLst/>
            <a:cxnLst/>
            <a:rect l="l" t="t" r="r" b="b"/>
            <a:pathLst>
              <a:path w="99597" h="28488" extrusionOk="0">
                <a:moveTo>
                  <a:pt x="0" y="1"/>
                </a:moveTo>
                <a:lnTo>
                  <a:pt x="0" y="28488"/>
                </a:lnTo>
                <a:lnTo>
                  <a:pt x="99596" y="1"/>
                </a:lnTo>
                <a:close/>
              </a:path>
            </a:pathLst>
          </a:custGeom>
          <a:solidFill>
            <a:srgbClr val="3E516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0"/>
          <p:cNvSpPr/>
          <p:nvPr/>
        </p:nvSpPr>
        <p:spPr>
          <a:xfrm rot="-5400000">
            <a:off x="-1295052" y="1290230"/>
            <a:ext cx="4323257" cy="1733150"/>
          </a:xfrm>
          <a:custGeom>
            <a:avLst/>
            <a:gdLst/>
            <a:ahLst/>
            <a:cxnLst/>
            <a:rect l="l" t="t" r="r" b="b"/>
            <a:pathLst>
              <a:path w="99597" h="68476" extrusionOk="0">
                <a:moveTo>
                  <a:pt x="99596" y="0"/>
                </a:moveTo>
                <a:lnTo>
                  <a:pt x="0" y="21"/>
                </a:lnTo>
                <a:lnTo>
                  <a:pt x="99596" y="68476"/>
                </a:lnTo>
                <a:lnTo>
                  <a:pt x="9959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0"/>
          <p:cNvSpPr/>
          <p:nvPr/>
        </p:nvSpPr>
        <p:spPr>
          <a:xfrm rot="-5400000" flipH="1">
            <a:off x="-508047" y="493661"/>
            <a:ext cx="2740411" cy="1743442"/>
          </a:xfrm>
          <a:custGeom>
            <a:avLst/>
            <a:gdLst/>
            <a:ahLst/>
            <a:cxnLst/>
            <a:rect l="l" t="t" r="r" b="b"/>
            <a:pathLst>
              <a:path w="99597" h="36908" extrusionOk="0">
                <a:moveTo>
                  <a:pt x="0" y="0"/>
                </a:moveTo>
                <a:lnTo>
                  <a:pt x="0" y="36907"/>
                </a:lnTo>
                <a:lnTo>
                  <a:pt x="99596" y="11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0"/>
          <p:cNvSpPr/>
          <p:nvPr/>
        </p:nvSpPr>
        <p:spPr>
          <a:xfrm rot="-5400000" flipH="1">
            <a:off x="-214576" y="200189"/>
            <a:ext cx="2129135" cy="1719108"/>
          </a:xfrm>
          <a:custGeom>
            <a:avLst/>
            <a:gdLst/>
            <a:ahLst/>
            <a:cxnLst/>
            <a:rect l="l" t="t" r="r" b="b"/>
            <a:pathLst>
              <a:path w="99597" h="28488" extrusionOk="0">
                <a:moveTo>
                  <a:pt x="0" y="1"/>
                </a:moveTo>
                <a:lnTo>
                  <a:pt x="0" y="28488"/>
                </a:lnTo>
                <a:lnTo>
                  <a:pt x="9959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0"/>
          <p:cNvSpPr txBox="1">
            <a:spLocks noGrp="1"/>
          </p:cNvSpPr>
          <p:nvPr>
            <p:ph type="sldNum" idx="12"/>
          </p:nvPr>
        </p:nvSpPr>
        <p:spPr>
          <a:xfrm>
            <a:off x="8741702" y="4749900"/>
            <a:ext cx="4023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3 columns slide">
  <p:cSld name="TITLE_AND_TWO_COLUMNS_1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9"/>
          <p:cNvSpPr txBox="1">
            <a:spLocks noGrp="1"/>
          </p:cNvSpPr>
          <p:nvPr>
            <p:ph type="sldNum" idx="12"/>
          </p:nvPr>
        </p:nvSpPr>
        <p:spPr>
          <a:xfrm>
            <a:off x="8741702" y="4749900"/>
            <a:ext cx="4023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1pPr>
            <a:lvl2pPr lvl="1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2pPr>
            <a:lvl3pPr lvl="2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3pPr>
            <a:lvl4pPr lvl="3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4pPr>
            <a:lvl5pPr lvl="4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5pPr>
            <a:lvl6pPr lvl="5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6pPr>
            <a:lvl7pPr lvl="6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7pPr>
            <a:lvl8pPr lvl="7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8pPr>
            <a:lvl9pPr lvl="8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03" name="Google Shape;203;p19"/>
          <p:cNvSpPr/>
          <p:nvPr/>
        </p:nvSpPr>
        <p:spPr>
          <a:xfrm rot="10800000" flipH="1">
            <a:off x="6836375" y="3817625"/>
            <a:ext cx="2307413" cy="1325867"/>
          </a:xfrm>
          <a:custGeom>
            <a:avLst/>
            <a:gdLst/>
            <a:ahLst/>
            <a:cxnLst/>
            <a:rect l="l" t="t" r="r" b="b"/>
            <a:pathLst>
              <a:path w="99597" h="68476" extrusionOk="0">
                <a:moveTo>
                  <a:pt x="99596" y="0"/>
                </a:moveTo>
                <a:lnTo>
                  <a:pt x="0" y="21"/>
                </a:lnTo>
                <a:lnTo>
                  <a:pt x="99596" y="68476"/>
                </a:lnTo>
                <a:lnTo>
                  <a:pt x="99596" y="0"/>
                </a:lnTo>
                <a:close/>
              </a:path>
            </a:pathLst>
          </a:custGeom>
          <a:solidFill>
            <a:srgbClr val="EDEDEB">
              <a:alpha val="2845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9"/>
          <p:cNvSpPr/>
          <p:nvPr/>
        </p:nvSpPr>
        <p:spPr>
          <a:xfrm rot="10800000">
            <a:off x="7057692" y="4412713"/>
            <a:ext cx="2086308" cy="730778"/>
          </a:xfrm>
          <a:custGeom>
            <a:avLst/>
            <a:gdLst/>
            <a:ahLst/>
            <a:cxnLst/>
            <a:rect l="l" t="t" r="r" b="b"/>
            <a:pathLst>
              <a:path w="99597" h="36908" extrusionOk="0">
                <a:moveTo>
                  <a:pt x="0" y="0"/>
                </a:moveTo>
                <a:lnTo>
                  <a:pt x="0" y="36907"/>
                </a:lnTo>
                <a:lnTo>
                  <a:pt x="99596" y="11"/>
                </a:lnTo>
                <a:lnTo>
                  <a:pt x="0" y="0"/>
                </a:lnTo>
                <a:close/>
              </a:path>
            </a:pathLst>
          </a:custGeom>
          <a:solidFill>
            <a:srgbClr val="3142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9"/>
          <p:cNvSpPr/>
          <p:nvPr/>
        </p:nvSpPr>
        <p:spPr>
          <a:xfrm rot="10800000">
            <a:off x="7057692" y="4579429"/>
            <a:ext cx="2086308" cy="564062"/>
          </a:xfrm>
          <a:custGeom>
            <a:avLst/>
            <a:gdLst/>
            <a:ahLst/>
            <a:cxnLst/>
            <a:rect l="l" t="t" r="r" b="b"/>
            <a:pathLst>
              <a:path w="99597" h="28488" extrusionOk="0">
                <a:moveTo>
                  <a:pt x="0" y="1"/>
                </a:moveTo>
                <a:lnTo>
                  <a:pt x="0" y="28488"/>
                </a:lnTo>
                <a:lnTo>
                  <a:pt x="9959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19"/>
          <p:cNvSpPr/>
          <p:nvPr/>
        </p:nvSpPr>
        <p:spPr>
          <a:xfrm flipH="1">
            <a:off x="4" y="4"/>
            <a:ext cx="2546446" cy="1548071"/>
          </a:xfrm>
          <a:custGeom>
            <a:avLst/>
            <a:gdLst/>
            <a:ahLst/>
            <a:cxnLst/>
            <a:rect l="l" t="t" r="r" b="b"/>
            <a:pathLst>
              <a:path w="99597" h="68476" extrusionOk="0">
                <a:moveTo>
                  <a:pt x="99596" y="0"/>
                </a:moveTo>
                <a:lnTo>
                  <a:pt x="0" y="21"/>
                </a:lnTo>
                <a:lnTo>
                  <a:pt x="99596" y="68476"/>
                </a:lnTo>
                <a:lnTo>
                  <a:pt x="99596" y="0"/>
                </a:lnTo>
                <a:close/>
              </a:path>
            </a:pathLst>
          </a:custGeom>
          <a:solidFill>
            <a:srgbClr val="EDEDEB">
              <a:alpha val="47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19"/>
          <p:cNvSpPr/>
          <p:nvPr/>
        </p:nvSpPr>
        <p:spPr>
          <a:xfrm>
            <a:off x="-1" y="0"/>
            <a:ext cx="2302683" cy="853221"/>
          </a:xfrm>
          <a:custGeom>
            <a:avLst/>
            <a:gdLst/>
            <a:ahLst/>
            <a:cxnLst/>
            <a:rect l="l" t="t" r="r" b="b"/>
            <a:pathLst>
              <a:path w="99597" h="36908" extrusionOk="0">
                <a:moveTo>
                  <a:pt x="0" y="0"/>
                </a:moveTo>
                <a:lnTo>
                  <a:pt x="0" y="36907"/>
                </a:lnTo>
                <a:lnTo>
                  <a:pt x="99596" y="1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9"/>
          <p:cNvSpPr/>
          <p:nvPr/>
        </p:nvSpPr>
        <p:spPr>
          <a:xfrm>
            <a:off x="0" y="4"/>
            <a:ext cx="2302683" cy="658571"/>
          </a:xfrm>
          <a:custGeom>
            <a:avLst/>
            <a:gdLst/>
            <a:ahLst/>
            <a:cxnLst/>
            <a:rect l="l" t="t" r="r" b="b"/>
            <a:pathLst>
              <a:path w="99597" h="28488" extrusionOk="0">
                <a:moveTo>
                  <a:pt x="0" y="1"/>
                </a:moveTo>
                <a:lnTo>
                  <a:pt x="0" y="28488"/>
                </a:lnTo>
                <a:lnTo>
                  <a:pt x="9959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19"/>
          <p:cNvSpPr txBox="1">
            <a:spLocks noGrp="1"/>
          </p:cNvSpPr>
          <p:nvPr>
            <p:ph type="subTitle" idx="1"/>
          </p:nvPr>
        </p:nvSpPr>
        <p:spPr>
          <a:xfrm>
            <a:off x="888100" y="2521725"/>
            <a:ext cx="2086200" cy="3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3E516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3E516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3E516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3E516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3E516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3E516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3E516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3E516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3E516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210" name="Google Shape;210;p19"/>
          <p:cNvSpPr txBox="1">
            <a:spLocks noGrp="1"/>
          </p:cNvSpPr>
          <p:nvPr>
            <p:ph type="sldNum" idx="2"/>
          </p:nvPr>
        </p:nvSpPr>
        <p:spPr>
          <a:xfrm>
            <a:off x="8741702" y="4749900"/>
            <a:ext cx="4023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rtl="0">
              <a:buNone/>
              <a:defRPr sz="800">
                <a:solidFill>
                  <a:srgbClr val="F3F3F3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11" name="Google Shape;211;p19"/>
          <p:cNvSpPr txBox="1">
            <a:spLocks noGrp="1"/>
          </p:cNvSpPr>
          <p:nvPr>
            <p:ph type="title"/>
          </p:nvPr>
        </p:nvSpPr>
        <p:spPr>
          <a:xfrm>
            <a:off x="1229850" y="1159488"/>
            <a:ext cx="6684300" cy="48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FD67E"/>
              </a:buClr>
              <a:buSzPts val="2400"/>
              <a:buNone/>
              <a:defRPr>
                <a:solidFill>
                  <a:srgbClr val="EFD67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FD67E"/>
              </a:buClr>
              <a:buSzPts val="2400"/>
              <a:buNone/>
              <a:defRPr>
                <a:solidFill>
                  <a:srgbClr val="EFD67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FD67E"/>
              </a:buClr>
              <a:buSzPts val="2400"/>
              <a:buNone/>
              <a:defRPr>
                <a:solidFill>
                  <a:srgbClr val="EFD67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FD67E"/>
              </a:buClr>
              <a:buSzPts val="2400"/>
              <a:buNone/>
              <a:defRPr>
                <a:solidFill>
                  <a:srgbClr val="EFD67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FD67E"/>
              </a:buClr>
              <a:buSzPts val="2400"/>
              <a:buNone/>
              <a:defRPr>
                <a:solidFill>
                  <a:srgbClr val="EFD67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FD67E"/>
              </a:buClr>
              <a:buSzPts val="2400"/>
              <a:buNone/>
              <a:defRPr>
                <a:solidFill>
                  <a:srgbClr val="EFD67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FD67E"/>
              </a:buClr>
              <a:buSzPts val="2400"/>
              <a:buNone/>
              <a:defRPr>
                <a:solidFill>
                  <a:srgbClr val="EFD67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FD67E"/>
              </a:buClr>
              <a:buSzPts val="2400"/>
              <a:buNone/>
              <a:defRPr>
                <a:solidFill>
                  <a:srgbClr val="EFD67E"/>
                </a:solidFill>
              </a:defRPr>
            </a:lvl9pPr>
          </a:lstStyle>
          <a:p>
            <a:endParaRPr/>
          </a:p>
        </p:txBody>
      </p:sp>
      <p:sp>
        <p:nvSpPr>
          <p:cNvPr id="213" name="Google Shape;213;p19"/>
          <p:cNvSpPr txBox="1">
            <a:spLocks noGrp="1"/>
          </p:cNvSpPr>
          <p:nvPr>
            <p:ph type="subTitle" idx="3"/>
          </p:nvPr>
        </p:nvSpPr>
        <p:spPr>
          <a:xfrm>
            <a:off x="888100" y="2802700"/>
            <a:ext cx="2014500" cy="9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cxnSp>
        <p:nvCxnSpPr>
          <p:cNvPr id="214" name="Google Shape;214;p19"/>
          <p:cNvCxnSpPr/>
          <p:nvPr/>
        </p:nvCxnSpPr>
        <p:spPr>
          <a:xfrm>
            <a:off x="3279313" y="1878350"/>
            <a:ext cx="0" cy="1961100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215" name="Google Shape;215;p19"/>
          <p:cNvCxnSpPr/>
          <p:nvPr/>
        </p:nvCxnSpPr>
        <p:spPr>
          <a:xfrm>
            <a:off x="5848663" y="1871450"/>
            <a:ext cx="0" cy="1950600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16" name="Google Shape;216;p19"/>
          <p:cNvSpPr txBox="1">
            <a:spLocks noGrp="1"/>
          </p:cNvSpPr>
          <p:nvPr>
            <p:ph type="subTitle" idx="4"/>
          </p:nvPr>
        </p:nvSpPr>
        <p:spPr>
          <a:xfrm>
            <a:off x="3520900" y="2521725"/>
            <a:ext cx="2086200" cy="3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3E516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3E516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3E516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3E516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3E516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3E516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3E516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3E516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3E516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217" name="Google Shape;217;p19"/>
          <p:cNvSpPr txBox="1">
            <a:spLocks noGrp="1"/>
          </p:cNvSpPr>
          <p:nvPr>
            <p:ph type="subTitle" idx="5"/>
          </p:nvPr>
        </p:nvSpPr>
        <p:spPr>
          <a:xfrm>
            <a:off x="3520900" y="2802700"/>
            <a:ext cx="2014500" cy="9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218" name="Google Shape;218;p19"/>
          <p:cNvSpPr txBox="1">
            <a:spLocks noGrp="1"/>
          </p:cNvSpPr>
          <p:nvPr>
            <p:ph type="subTitle" idx="6"/>
          </p:nvPr>
        </p:nvSpPr>
        <p:spPr>
          <a:xfrm>
            <a:off x="6153700" y="2521725"/>
            <a:ext cx="2086200" cy="3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3E516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3E516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3E516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3E516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3E516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3E516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3E516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3E516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3E516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219" name="Google Shape;219;p19"/>
          <p:cNvSpPr txBox="1">
            <a:spLocks noGrp="1"/>
          </p:cNvSpPr>
          <p:nvPr>
            <p:ph type="subTitle" idx="7"/>
          </p:nvPr>
        </p:nvSpPr>
        <p:spPr>
          <a:xfrm>
            <a:off x="6153700" y="2802700"/>
            <a:ext cx="2014500" cy="9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&amp; Image slide">
  <p:cSld name="Text &amp; Image slide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7"/>
          <p:cNvSpPr txBox="1">
            <a:spLocks noGrp="1"/>
          </p:cNvSpPr>
          <p:nvPr>
            <p:ph type="title"/>
          </p:nvPr>
        </p:nvSpPr>
        <p:spPr>
          <a:xfrm>
            <a:off x="5595300" y="1215400"/>
            <a:ext cx="3119700" cy="142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17"/>
          <p:cNvSpPr txBox="1">
            <a:spLocks noGrp="1"/>
          </p:cNvSpPr>
          <p:nvPr>
            <p:ph type="sldNum" idx="12"/>
          </p:nvPr>
        </p:nvSpPr>
        <p:spPr>
          <a:xfrm>
            <a:off x="8741702" y="4749900"/>
            <a:ext cx="4023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83" name="Google Shape;183;p17"/>
          <p:cNvSpPr txBox="1">
            <a:spLocks noGrp="1"/>
          </p:cNvSpPr>
          <p:nvPr>
            <p:ph type="subTitle" idx="1"/>
          </p:nvPr>
        </p:nvSpPr>
        <p:spPr>
          <a:xfrm>
            <a:off x="5595300" y="2512925"/>
            <a:ext cx="2920200" cy="9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48350" y="37560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2400"/>
              <a:buFont typeface="Montserrat"/>
              <a:buNone/>
              <a:defRPr sz="2400" b="1">
                <a:solidFill>
                  <a:srgbClr val="31425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Montserrat"/>
              <a:buNone/>
              <a:defRPr sz="24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Montserrat"/>
              <a:buNone/>
              <a:defRPr sz="24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Montserrat"/>
              <a:buNone/>
              <a:defRPr sz="24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Montserrat"/>
              <a:buNone/>
              <a:defRPr sz="24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Montserrat"/>
              <a:buNone/>
              <a:defRPr sz="24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Montserrat"/>
              <a:buNone/>
              <a:defRPr sz="24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Montserrat"/>
              <a:buNone/>
              <a:defRPr sz="24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Montserrat"/>
              <a:buNone/>
              <a:defRPr sz="24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68100" y="2486100"/>
            <a:ext cx="7047300" cy="21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9AA1B"/>
              </a:buClr>
              <a:buSzPts val="1600"/>
              <a:buFont typeface="Cabin"/>
              <a:buChar char="●"/>
              <a:defRPr sz="1600">
                <a:solidFill>
                  <a:srgbClr val="999999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lvl="1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9AA1B"/>
              </a:buClr>
              <a:buSzPts val="1600"/>
              <a:buFont typeface="Cabin"/>
              <a:buChar char="○"/>
              <a:defRPr sz="1600">
                <a:solidFill>
                  <a:srgbClr val="999999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lvl="2" indent="-3238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9AA1B"/>
              </a:buClr>
              <a:buSzPts val="1500"/>
              <a:buFont typeface="Cabin"/>
              <a:buChar char="■"/>
              <a:defRPr sz="1500">
                <a:solidFill>
                  <a:srgbClr val="999999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lvl="3" indent="-3238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9AA1B"/>
              </a:buClr>
              <a:buSzPts val="1500"/>
              <a:buFont typeface="Cabin"/>
              <a:buChar char="●"/>
              <a:defRPr sz="1500">
                <a:solidFill>
                  <a:srgbClr val="999999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9AA1B"/>
              </a:buClr>
              <a:buSzPts val="1400"/>
              <a:buFont typeface="Cabin"/>
              <a:buChar char="○"/>
              <a:defRPr>
                <a:solidFill>
                  <a:srgbClr val="999999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9AA1B"/>
              </a:buClr>
              <a:buSzPts val="1400"/>
              <a:buFont typeface="Cabin"/>
              <a:buChar char="■"/>
              <a:defRPr>
                <a:solidFill>
                  <a:srgbClr val="999999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lvl="6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Cabin"/>
              <a:buChar char="●"/>
              <a:defRPr sz="1300">
                <a:solidFill>
                  <a:srgbClr val="999999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lvl="7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Cabin"/>
              <a:buChar char="○"/>
              <a:defRPr sz="1300">
                <a:solidFill>
                  <a:srgbClr val="999999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Cabin"/>
              <a:buChar char="■"/>
              <a:defRPr sz="1200">
                <a:solidFill>
                  <a:srgbClr val="999999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214D12-3221-EF48-B5DE-26346308F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41300" y="4749900"/>
            <a:ext cx="698500" cy="295698"/>
          </a:xfrm>
          <a:prstGeom prst="rect">
            <a:avLst/>
          </a:prstGeom>
        </p:spPr>
      </p:pic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741702" y="4749900"/>
            <a:ext cx="402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800">
                <a:solidFill>
                  <a:schemeClr val="bg1">
                    <a:lumMod val="65000"/>
                  </a:schemeClr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rtl="0">
              <a:buNone/>
              <a:defRPr sz="800">
                <a:solidFill>
                  <a:srgbClr val="3E516C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fld id="{00000000-1234-1234-1234-123412341234}" type="slidenum">
              <a:rPr lang="es" smtClean="0"/>
              <a:pPr/>
              <a:t>‹#›</a:t>
            </a:fld>
            <a:endParaRPr lang="es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6" r:id="rId2"/>
    <p:sldLayoutId id="2147483665" r:id="rId3"/>
    <p:sldLayoutId id="2147483669" r:id="rId4"/>
    <p:sldLayoutId id="2147483675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8"/>
          <p:cNvSpPr txBox="1">
            <a:spLocks noGrp="1"/>
          </p:cNvSpPr>
          <p:nvPr>
            <p:ph type="title"/>
          </p:nvPr>
        </p:nvSpPr>
        <p:spPr>
          <a:xfrm>
            <a:off x="1455332" y="1066515"/>
            <a:ext cx="6436536" cy="262439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>
              <a:lnSpc>
                <a:spcPct val="100000"/>
              </a:lnSpc>
              <a:buClr>
                <a:srgbClr val="000000"/>
              </a:buClr>
              <a:buSzPts val="1100"/>
            </a:pPr>
            <a:r>
              <a:rPr lang="en-US" dirty="0">
                <a:solidFill>
                  <a:schemeClr val="accent3"/>
                </a:solidFill>
              </a:rPr>
              <a:t>INTRODUCTION TO</a:t>
            </a:r>
            <a:br>
              <a:rPr lang="en-US" dirty="0">
                <a:solidFill>
                  <a:schemeClr val="accent3"/>
                </a:solidFill>
              </a:rPr>
            </a:br>
            <a:r>
              <a:rPr lang="en-US" sz="4800" dirty="0"/>
              <a:t>Uflex &amp; THE Uflex PORTFOLIO</a:t>
            </a:r>
            <a:br>
              <a:rPr lang="en-US" sz="4800" dirty="0"/>
            </a:br>
            <a:r>
              <a:rPr lang="en-US" sz="4800" dirty="0"/>
              <a:t>OF PRODUCTS</a:t>
            </a:r>
            <a:endParaRPr lang="en-US" sz="4800" b="0" dirty="0">
              <a:solidFill>
                <a:srgbClr val="3E516C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117812-BD47-EE42-80DE-41EE0305D3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7556" y="4747588"/>
            <a:ext cx="702724" cy="297487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C69F148-38C8-2546-80DF-76FB7EA1ED3E}"/>
              </a:ext>
            </a:extLst>
          </p:cNvPr>
          <p:cNvSpPr txBox="1"/>
          <p:nvPr/>
        </p:nvSpPr>
        <p:spPr>
          <a:xfrm>
            <a:off x="1455332" y="3769360"/>
            <a:ext cx="23503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spc="300" dirty="0">
                <a:latin typeface="Lato" panose="020F0502020204030203" pitchFamily="34" charset="77"/>
              </a:rPr>
              <a:t>NOVEMBER 2020</a:t>
            </a:r>
          </a:p>
        </p:txBody>
      </p:sp>
      <p:sp>
        <p:nvSpPr>
          <p:cNvPr id="7" name="Google Shape;408;p36">
            <a:extLst>
              <a:ext uri="{FF2B5EF4-FFF2-40B4-BE49-F238E27FC236}">
                <a16:creationId xmlns:a16="http://schemas.microsoft.com/office/drawing/2014/main" id="{7456ACF5-FB29-B64B-8B3E-03225449151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741702" y="4749900"/>
            <a:ext cx="402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fld id="{00000000-1234-1234-1234-123412341234}" type="slidenum">
              <a:rPr lang="es">
                <a:solidFill>
                  <a:schemeClr val="bg1"/>
                </a:solidFill>
                <a:latin typeface="Lato Light" panose="020F0302020204030203" pitchFamily="34" charset="77"/>
              </a:rPr>
              <a:pPr/>
              <a:t>1</a:t>
            </a:fld>
            <a:endParaRPr dirty="0">
              <a:solidFill>
                <a:schemeClr val="bg1"/>
              </a:solidFill>
              <a:latin typeface="Lato Light" panose="020F0302020204030203" pitchFamily="34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2857CEC-715F-D24D-A82D-09AB99120898}"/>
              </a:ext>
            </a:extLst>
          </p:cNvPr>
          <p:cNvSpPr/>
          <p:nvPr/>
        </p:nvSpPr>
        <p:spPr>
          <a:xfrm>
            <a:off x="7010535" y="4814514"/>
            <a:ext cx="1803700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600" b="0" i="0" spc="100" baseline="0" dirty="0">
                <a:solidFill>
                  <a:schemeClr val="bg1"/>
                </a:solidFill>
                <a:effectLst/>
                <a:latin typeface="Lato Light" panose="020F0302020204030203" pitchFamily="34" charset="77"/>
              </a:rPr>
              <a:t>PROPRIETARY &amp; CONFIDENTIAL    |</a:t>
            </a:r>
            <a:endParaRPr lang="en-US" sz="600" b="0" i="0" spc="100" baseline="0" dirty="0">
              <a:solidFill>
                <a:schemeClr val="bg1"/>
              </a:solidFill>
              <a:latin typeface="Lato Light" panose="020F0302020204030203" pitchFamily="34" charset="7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lelogram 1">
            <a:extLst>
              <a:ext uri="{FF2B5EF4-FFF2-40B4-BE49-F238E27FC236}">
                <a16:creationId xmlns:a16="http://schemas.microsoft.com/office/drawing/2014/main" id="{1B8AC22B-5414-204E-9BA5-88610626CC86}"/>
              </a:ext>
            </a:extLst>
          </p:cNvPr>
          <p:cNvSpPr/>
          <p:nvPr/>
        </p:nvSpPr>
        <p:spPr>
          <a:xfrm>
            <a:off x="3552016" y="-12700"/>
            <a:ext cx="5599302" cy="5156200"/>
          </a:xfrm>
          <a:custGeom>
            <a:avLst/>
            <a:gdLst>
              <a:gd name="connsiteX0" fmla="*/ 0 w 3073937"/>
              <a:gd name="connsiteY0" fmla="*/ 5143500 h 5143500"/>
              <a:gd name="connsiteX1" fmla="*/ 768484 w 3073937"/>
              <a:gd name="connsiteY1" fmla="*/ 0 h 5143500"/>
              <a:gd name="connsiteX2" fmla="*/ 3073937 w 3073937"/>
              <a:gd name="connsiteY2" fmla="*/ 0 h 5143500"/>
              <a:gd name="connsiteX3" fmla="*/ 2305453 w 3073937"/>
              <a:gd name="connsiteY3" fmla="*/ 5143500 h 5143500"/>
              <a:gd name="connsiteX4" fmla="*/ 0 w 3073937"/>
              <a:gd name="connsiteY4" fmla="*/ 5143500 h 5143500"/>
              <a:gd name="connsiteX0" fmla="*/ 0 w 5231921"/>
              <a:gd name="connsiteY0" fmla="*/ 5125212 h 5143500"/>
              <a:gd name="connsiteX1" fmla="*/ 2926468 w 5231921"/>
              <a:gd name="connsiteY1" fmla="*/ 0 h 5143500"/>
              <a:gd name="connsiteX2" fmla="*/ 5231921 w 5231921"/>
              <a:gd name="connsiteY2" fmla="*/ 0 h 5143500"/>
              <a:gd name="connsiteX3" fmla="*/ 4463437 w 5231921"/>
              <a:gd name="connsiteY3" fmla="*/ 5143500 h 5143500"/>
              <a:gd name="connsiteX4" fmla="*/ 0 w 5231921"/>
              <a:gd name="connsiteY4" fmla="*/ 5125212 h 5143500"/>
              <a:gd name="connsiteX0" fmla="*/ 0 w 5579393"/>
              <a:gd name="connsiteY0" fmla="*/ 5125212 h 5143500"/>
              <a:gd name="connsiteX1" fmla="*/ 2926468 w 5579393"/>
              <a:gd name="connsiteY1" fmla="*/ 0 h 5143500"/>
              <a:gd name="connsiteX2" fmla="*/ 5579393 w 5579393"/>
              <a:gd name="connsiteY2" fmla="*/ 18288 h 5143500"/>
              <a:gd name="connsiteX3" fmla="*/ 4463437 w 5579393"/>
              <a:gd name="connsiteY3" fmla="*/ 5143500 h 5143500"/>
              <a:gd name="connsiteX4" fmla="*/ 0 w 5579393"/>
              <a:gd name="connsiteY4" fmla="*/ 5125212 h 5143500"/>
              <a:gd name="connsiteX0" fmla="*/ 0 w 5579393"/>
              <a:gd name="connsiteY0" fmla="*/ 5125212 h 5125212"/>
              <a:gd name="connsiteX1" fmla="*/ 2926468 w 5579393"/>
              <a:gd name="connsiteY1" fmla="*/ 0 h 5125212"/>
              <a:gd name="connsiteX2" fmla="*/ 5579393 w 5579393"/>
              <a:gd name="connsiteY2" fmla="*/ 18288 h 5125212"/>
              <a:gd name="connsiteX3" fmla="*/ 5579005 w 5579393"/>
              <a:gd name="connsiteY3" fmla="*/ 5125212 h 5125212"/>
              <a:gd name="connsiteX4" fmla="*/ 0 w 5579393"/>
              <a:gd name="connsiteY4" fmla="*/ 5125212 h 5125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79393" h="5125212">
                <a:moveTo>
                  <a:pt x="0" y="5125212"/>
                </a:moveTo>
                <a:lnTo>
                  <a:pt x="2926468" y="0"/>
                </a:lnTo>
                <a:lnTo>
                  <a:pt x="5579393" y="18288"/>
                </a:lnTo>
                <a:cubicBezTo>
                  <a:pt x="5579264" y="1720596"/>
                  <a:pt x="5579134" y="3422904"/>
                  <a:pt x="5579005" y="5125212"/>
                </a:cubicBezTo>
                <a:lnTo>
                  <a:pt x="0" y="5125212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2" name="Google Shape;322;p32"/>
          <p:cNvSpPr txBox="1">
            <a:spLocks noGrp="1"/>
          </p:cNvSpPr>
          <p:nvPr>
            <p:ph type="title"/>
          </p:nvPr>
        </p:nvSpPr>
        <p:spPr>
          <a:xfrm>
            <a:off x="440207" y="306748"/>
            <a:ext cx="3055500" cy="111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lnSpc>
                <a:spcPts val="3340"/>
              </a:lnSpc>
            </a:pPr>
            <a:r>
              <a:rPr lang="en-US" sz="3200" dirty="0">
                <a:solidFill>
                  <a:srgbClr val="F25829"/>
                </a:solidFill>
              </a:rPr>
              <a:t>THE U</a:t>
            </a:r>
            <a:r>
              <a:rPr lang="en-US" sz="3200" dirty="0">
                <a:solidFill>
                  <a:schemeClr val="bg1"/>
                </a:solidFill>
              </a:rPr>
              <a:t>flex </a:t>
            </a:r>
            <a:r>
              <a:rPr lang="en-US" sz="3200" dirty="0">
                <a:solidFill>
                  <a:srgbClr val="F25829"/>
                </a:solidFill>
              </a:rPr>
              <a:t>PHILOSOPHY</a:t>
            </a:r>
          </a:p>
        </p:txBody>
      </p:sp>
      <p:cxnSp>
        <p:nvCxnSpPr>
          <p:cNvPr id="326" name="Google Shape;326;p32"/>
          <p:cNvCxnSpPr/>
          <p:nvPr/>
        </p:nvCxnSpPr>
        <p:spPr>
          <a:xfrm rot="10800000" flipH="1">
            <a:off x="3392875" y="-121475"/>
            <a:ext cx="3116100" cy="5397600"/>
          </a:xfrm>
          <a:prstGeom prst="straightConnector1">
            <a:avLst/>
          </a:prstGeom>
          <a:noFill/>
          <a:ln w="1524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7" name="Google Shape;327;p32"/>
          <p:cNvCxnSpPr/>
          <p:nvPr/>
        </p:nvCxnSpPr>
        <p:spPr>
          <a:xfrm rot="10800000" flipH="1">
            <a:off x="3234900" y="-75200"/>
            <a:ext cx="3073500" cy="5323500"/>
          </a:xfrm>
          <a:prstGeom prst="straightConnector1">
            <a:avLst/>
          </a:prstGeom>
          <a:noFill/>
          <a:ln w="19050" cap="flat" cmpd="sng">
            <a:solidFill>
              <a:srgbClr val="EFEFEF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3127868B-E320-B441-B292-D438AF1F92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7556" y="4747588"/>
            <a:ext cx="702724" cy="297487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8F4D2B2-A8D6-2D46-A3EB-B8D8DBF87925}"/>
              </a:ext>
            </a:extLst>
          </p:cNvPr>
          <p:cNvSpPr txBox="1">
            <a:spLocks/>
          </p:cNvSpPr>
          <p:nvPr/>
        </p:nvSpPr>
        <p:spPr>
          <a:xfrm>
            <a:off x="331373" y="1404069"/>
            <a:ext cx="3375891" cy="296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9AA1B"/>
              </a:buClr>
              <a:buSzPts val="1600"/>
              <a:buFont typeface="Cabin"/>
              <a:buNone/>
              <a:defRPr sz="14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9AA1B"/>
              </a:buClr>
              <a:buSzPts val="1600"/>
              <a:buFont typeface="Cabin"/>
              <a:buNone/>
              <a:defRPr sz="1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9AA1B"/>
              </a:buClr>
              <a:buSzPts val="1500"/>
              <a:buFont typeface="Cabin"/>
              <a:buNone/>
              <a:defRPr sz="15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9AA1B"/>
              </a:buClr>
              <a:buSzPts val="1500"/>
              <a:buFont typeface="Cabin"/>
              <a:buNone/>
              <a:defRPr sz="15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9AA1B"/>
              </a:buClr>
              <a:buSzPts val="1400"/>
              <a:buFont typeface="Cabin"/>
              <a:buNone/>
              <a:defRPr sz="14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9AA1B"/>
              </a:buClr>
              <a:buSzPts val="1400"/>
              <a:buFont typeface="Cabin"/>
              <a:buNone/>
              <a:defRPr sz="14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Cabin"/>
              <a:buNone/>
              <a:defRPr sz="13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Cabin"/>
              <a:buNone/>
              <a:defRPr sz="13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Cabin"/>
              <a:buNone/>
              <a:defRPr sz="12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algn="just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latin typeface="Lato Light" panose="020F0302020204030203" pitchFamily="34" charset="77"/>
                <a:cs typeface="Arial"/>
                <a:sym typeface="Arial"/>
              </a:rPr>
              <a:t>A business model does not have to be predatory to be profitable.</a:t>
            </a:r>
          </a:p>
          <a:p>
            <a:pPr algn="just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latin typeface="Lato Light" panose="020F0302020204030203" pitchFamily="34" charset="77"/>
                <a:cs typeface="Arial"/>
              </a:rPr>
              <a:t>Our goal is to remove the barriers to online commerce and enable Housing Authorities to streamline payments and manage more of their business activities online.</a:t>
            </a:r>
          </a:p>
          <a:p>
            <a:pPr algn="just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latin typeface="Lato Light" panose="020F0302020204030203" pitchFamily="34" charset="77"/>
                <a:cs typeface="Arial"/>
                <a:sym typeface="Arial"/>
              </a:rPr>
              <a:t>Develop an efficient technology platform created with state-of-the-art tools and resources and with a goal of making transactions simple, available and inexpensive as possible.</a:t>
            </a:r>
          </a:p>
          <a:p>
            <a:pPr marL="285750" indent="-285750" algn="just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1" name="Google Shape;408;p36">
            <a:extLst>
              <a:ext uri="{FF2B5EF4-FFF2-40B4-BE49-F238E27FC236}">
                <a16:creationId xmlns:a16="http://schemas.microsoft.com/office/drawing/2014/main" id="{5E81AA90-81B4-614E-9AFE-CCA84576AEB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741702" y="4749900"/>
            <a:ext cx="402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fld id="{00000000-1234-1234-1234-123412341234}" type="slidenum">
              <a:rPr lang="es">
                <a:solidFill>
                  <a:schemeClr val="tx1"/>
                </a:solidFill>
                <a:latin typeface="Lato" panose="020F0502020204030203" pitchFamily="34" charset="77"/>
                <a:sym typeface="Arial"/>
              </a:rPr>
              <a:pPr/>
              <a:t>2</a:t>
            </a:fld>
            <a:endParaRPr dirty="0">
              <a:solidFill>
                <a:schemeClr val="tx1"/>
              </a:solidFill>
              <a:latin typeface="Lato" panose="020F0502020204030203" pitchFamily="34" charset="77"/>
              <a:sym typeface="Arial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3BC9C0-F892-F349-B215-BA44BAD8101D}"/>
              </a:ext>
            </a:extLst>
          </p:cNvPr>
          <p:cNvSpPr/>
          <p:nvPr/>
        </p:nvSpPr>
        <p:spPr>
          <a:xfrm>
            <a:off x="7010535" y="4814514"/>
            <a:ext cx="1803700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600" b="0" i="0" spc="100" baseline="0" dirty="0">
                <a:solidFill>
                  <a:schemeClr val="bg1"/>
                </a:solidFill>
                <a:effectLst/>
                <a:latin typeface="Lato Light" panose="020F0302020204030203" pitchFamily="34" charset="77"/>
              </a:rPr>
              <a:t>PROPRIETARY &amp; CONFIDENTIAL    |</a:t>
            </a:r>
            <a:endParaRPr lang="en-US" sz="600" b="0" i="0" spc="100" baseline="0" dirty="0">
              <a:solidFill>
                <a:schemeClr val="bg1"/>
              </a:solidFill>
              <a:latin typeface="Lato Light" panose="020F0302020204030203" pitchFamily="34" charset="77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436BFC-1B1F-084B-A417-99ABE48C57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257" r="5010" b="8455"/>
          <a:stretch/>
        </p:blipFill>
        <p:spPr>
          <a:xfrm>
            <a:off x="849251" y="1454438"/>
            <a:ext cx="3553966" cy="2590366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A6BBDF38-F237-F34B-800E-D8DBDF5B03A4}"/>
              </a:ext>
            </a:extLst>
          </p:cNvPr>
          <p:cNvGrpSpPr/>
          <p:nvPr/>
        </p:nvGrpSpPr>
        <p:grpSpPr>
          <a:xfrm>
            <a:off x="3320946" y="3477653"/>
            <a:ext cx="1494820" cy="1165413"/>
            <a:chOff x="315950" y="785400"/>
            <a:chExt cx="4582540" cy="3572704"/>
          </a:xfrm>
        </p:grpSpPr>
        <p:sp>
          <p:nvSpPr>
            <p:cNvPr id="23" name="Google Shape;170;p17">
              <a:extLst>
                <a:ext uri="{FF2B5EF4-FFF2-40B4-BE49-F238E27FC236}">
                  <a16:creationId xmlns:a16="http://schemas.microsoft.com/office/drawing/2014/main" id="{E976CD40-8B4A-E04C-A18F-CE424D784ADA}"/>
                </a:ext>
              </a:extLst>
            </p:cNvPr>
            <p:cNvSpPr/>
            <p:nvPr/>
          </p:nvSpPr>
          <p:spPr>
            <a:xfrm>
              <a:off x="1803732" y="785400"/>
              <a:ext cx="3094758" cy="3572704"/>
            </a:xfrm>
            <a:custGeom>
              <a:avLst/>
              <a:gdLst/>
              <a:ahLst/>
              <a:cxnLst/>
              <a:rect l="l" t="t" r="r" b="b"/>
              <a:pathLst>
                <a:path w="51393" h="59330" extrusionOk="0">
                  <a:moveTo>
                    <a:pt x="1" y="0"/>
                  </a:moveTo>
                  <a:lnTo>
                    <a:pt x="1" y="59329"/>
                  </a:lnTo>
                  <a:lnTo>
                    <a:pt x="51393" y="2966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71;p17">
              <a:extLst>
                <a:ext uri="{FF2B5EF4-FFF2-40B4-BE49-F238E27FC236}">
                  <a16:creationId xmlns:a16="http://schemas.microsoft.com/office/drawing/2014/main" id="{2DA98EEC-3ADE-F340-9550-2891B3AB8742}"/>
                </a:ext>
              </a:extLst>
            </p:cNvPr>
            <p:cNvSpPr/>
            <p:nvPr/>
          </p:nvSpPr>
          <p:spPr>
            <a:xfrm>
              <a:off x="773787" y="1630238"/>
              <a:ext cx="1937679" cy="2237020"/>
            </a:xfrm>
            <a:custGeom>
              <a:avLst/>
              <a:gdLst/>
              <a:ahLst/>
              <a:cxnLst/>
              <a:rect l="l" t="t" r="r" b="b"/>
              <a:pathLst>
                <a:path w="32178" h="37149" extrusionOk="0">
                  <a:moveTo>
                    <a:pt x="1" y="1"/>
                  </a:moveTo>
                  <a:lnTo>
                    <a:pt x="1" y="37148"/>
                  </a:lnTo>
                  <a:lnTo>
                    <a:pt x="32178" y="1857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72;p17">
              <a:extLst>
                <a:ext uri="{FF2B5EF4-FFF2-40B4-BE49-F238E27FC236}">
                  <a16:creationId xmlns:a16="http://schemas.microsoft.com/office/drawing/2014/main" id="{42BDFB43-BC19-0E49-B15D-24733151CA03}"/>
                </a:ext>
              </a:extLst>
            </p:cNvPr>
            <p:cNvSpPr/>
            <p:nvPr/>
          </p:nvSpPr>
          <p:spPr>
            <a:xfrm>
              <a:off x="2675970" y="1765424"/>
              <a:ext cx="1705902" cy="1968269"/>
            </a:xfrm>
            <a:custGeom>
              <a:avLst/>
              <a:gdLst/>
              <a:ahLst/>
              <a:cxnLst/>
              <a:rect l="l" t="t" r="r" b="b"/>
              <a:pathLst>
                <a:path w="28329" h="32686" extrusionOk="0">
                  <a:moveTo>
                    <a:pt x="28329" y="0"/>
                  </a:moveTo>
                  <a:lnTo>
                    <a:pt x="1" y="16329"/>
                  </a:lnTo>
                  <a:lnTo>
                    <a:pt x="28329" y="32685"/>
                  </a:lnTo>
                  <a:lnTo>
                    <a:pt x="28329" y="0"/>
                  </a:lnTo>
                  <a:close/>
                </a:path>
              </a:pathLst>
            </a:custGeom>
            <a:solidFill>
              <a:srgbClr val="3142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73;p17">
              <a:extLst>
                <a:ext uri="{FF2B5EF4-FFF2-40B4-BE49-F238E27FC236}">
                  <a16:creationId xmlns:a16="http://schemas.microsoft.com/office/drawing/2014/main" id="{93788421-ED93-7443-B2EA-7D0CD4596545}"/>
                </a:ext>
              </a:extLst>
            </p:cNvPr>
            <p:cNvSpPr/>
            <p:nvPr/>
          </p:nvSpPr>
          <p:spPr>
            <a:xfrm>
              <a:off x="315950" y="1846878"/>
              <a:ext cx="600368" cy="692080"/>
            </a:xfrm>
            <a:custGeom>
              <a:avLst/>
              <a:gdLst/>
              <a:ahLst/>
              <a:cxnLst/>
              <a:rect l="l" t="t" r="r" b="b"/>
              <a:pathLst>
                <a:path w="9970" h="11493" extrusionOk="0">
                  <a:moveTo>
                    <a:pt x="9969" y="1"/>
                  </a:moveTo>
                  <a:lnTo>
                    <a:pt x="1" y="5747"/>
                  </a:lnTo>
                  <a:lnTo>
                    <a:pt x="9969" y="11493"/>
                  </a:lnTo>
                  <a:lnTo>
                    <a:pt x="9969" y="1"/>
                  </a:lnTo>
                  <a:close/>
                </a:path>
              </a:pathLst>
            </a:custGeom>
            <a:solidFill>
              <a:srgbClr val="3E51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74;p17">
              <a:extLst>
                <a:ext uri="{FF2B5EF4-FFF2-40B4-BE49-F238E27FC236}">
                  <a16:creationId xmlns:a16="http://schemas.microsoft.com/office/drawing/2014/main" id="{7C9C4AE7-1745-0B4E-836F-AB0A0E99801C}"/>
                </a:ext>
              </a:extLst>
            </p:cNvPr>
            <p:cNvSpPr/>
            <p:nvPr/>
          </p:nvSpPr>
          <p:spPr>
            <a:xfrm>
              <a:off x="1184164" y="2581298"/>
              <a:ext cx="1237650" cy="1429142"/>
            </a:xfrm>
            <a:custGeom>
              <a:avLst/>
              <a:gdLst/>
              <a:ahLst/>
              <a:cxnLst/>
              <a:rect l="l" t="t" r="r" b="b"/>
              <a:pathLst>
                <a:path w="20553" h="23733" extrusionOk="0">
                  <a:moveTo>
                    <a:pt x="20552" y="1"/>
                  </a:moveTo>
                  <a:lnTo>
                    <a:pt x="1" y="11867"/>
                  </a:lnTo>
                  <a:lnTo>
                    <a:pt x="20552" y="23733"/>
                  </a:lnTo>
                  <a:lnTo>
                    <a:pt x="205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75;p17">
              <a:extLst>
                <a:ext uri="{FF2B5EF4-FFF2-40B4-BE49-F238E27FC236}">
                  <a16:creationId xmlns:a16="http://schemas.microsoft.com/office/drawing/2014/main" id="{4A562E9B-2B0A-3943-9D16-C0883132B114}"/>
                </a:ext>
              </a:extLst>
            </p:cNvPr>
            <p:cNvSpPr/>
            <p:nvPr/>
          </p:nvSpPr>
          <p:spPr>
            <a:xfrm>
              <a:off x="3379240" y="1068599"/>
              <a:ext cx="922171" cy="1065428"/>
            </a:xfrm>
            <a:custGeom>
              <a:avLst/>
              <a:gdLst/>
              <a:ahLst/>
              <a:cxnLst/>
              <a:rect l="l" t="t" r="r" b="b"/>
              <a:pathLst>
                <a:path w="15314" h="17693" extrusionOk="0">
                  <a:moveTo>
                    <a:pt x="0" y="1"/>
                  </a:moveTo>
                  <a:lnTo>
                    <a:pt x="0" y="17692"/>
                  </a:lnTo>
                  <a:lnTo>
                    <a:pt x="15314" y="88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76;p17">
              <a:extLst>
                <a:ext uri="{FF2B5EF4-FFF2-40B4-BE49-F238E27FC236}">
                  <a16:creationId xmlns:a16="http://schemas.microsoft.com/office/drawing/2014/main" id="{DF84B56F-5213-CE47-AFD8-7C81F45520C7}"/>
                </a:ext>
              </a:extLst>
            </p:cNvPr>
            <p:cNvSpPr/>
            <p:nvPr/>
          </p:nvSpPr>
          <p:spPr>
            <a:xfrm>
              <a:off x="1092465" y="1033849"/>
              <a:ext cx="922171" cy="1065428"/>
            </a:xfrm>
            <a:custGeom>
              <a:avLst/>
              <a:gdLst/>
              <a:ahLst/>
              <a:cxnLst/>
              <a:rect l="l" t="t" r="r" b="b"/>
              <a:pathLst>
                <a:path w="15314" h="17693" extrusionOk="0">
                  <a:moveTo>
                    <a:pt x="0" y="1"/>
                  </a:moveTo>
                  <a:lnTo>
                    <a:pt x="0" y="17692"/>
                  </a:lnTo>
                  <a:lnTo>
                    <a:pt x="15314" y="88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77;p17">
              <a:extLst>
                <a:ext uri="{FF2B5EF4-FFF2-40B4-BE49-F238E27FC236}">
                  <a16:creationId xmlns:a16="http://schemas.microsoft.com/office/drawing/2014/main" id="{A9F2054C-1B76-BC4E-8DEE-3696D7782810}"/>
                </a:ext>
              </a:extLst>
            </p:cNvPr>
            <p:cNvSpPr/>
            <p:nvPr/>
          </p:nvSpPr>
          <p:spPr>
            <a:xfrm>
              <a:off x="2538225" y="3223325"/>
              <a:ext cx="340698" cy="393581"/>
            </a:xfrm>
            <a:custGeom>
              <a:avLst/>
              <a:gdLst/>
              <a:ahLst/>
              <a:cxnLst/>
              <a:rect l="l" t="t" r="r" b="b"/>
              <a:pathLst>
                <a:path w="15314" h="17693" extrusionOk="0">
                  <a:moveTo>
                    <a:pt x="0" y="1"/>
                  </a:moveTo>
                  <a:lnTo>
                    <a:pt x="0" y="17692"/>
                  </a:lnTo>
                  <a:lnTo>
                    <a:pt x="15314" y="88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78;p17">
              <a:extLst>
                <a:ext uri="{FF2B5EF4-FFF2-40B4-BE49-F238E27FC236}">
                  <a16:creationId xmlns:a16="http://schemas.microsoft.com/office/drawing/2014/main" id="{8A733FEC-C3B7-A849-A156-E58880C122B9}"/>
                </a:ext>
              </a:extLst>
            </p:cNvPr>
            <p:cNvSpPr/>
            <p:nvPr/>
          </p:nvSpPr>
          <p:spPr>
            <a:xfrm>
              <a:off x="1433075" y="3522200"/>
              <a:ext cx="340698" cy="393581"/>
            </a:xfrm>
            <a:custGeom>
              <a:avLst/>
              <a:gdLst/>
              <a:ahLst/>
              <a:cxnLst/>
              <a:rect l="l" t="t" r="r" b="b"/>
              <a:pathLst>
                <a:path w="15314" h="17693" extrusionOk="0">
                  <a:moveTo>
                    <a:pt x="0" y="1"/>
                  </a:moveTo>
                  <a:lnTo>
                    <a:pt x="0" y="17692"/>
                  </a:lnTo>
                  <a:lnTo>
                    <a:pt x="15314" y="88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79;p17">
              <a:extLst>
                <a:ext uri="{FF2B5EF4-FFF2-40B4-BE49-F238E27FC236}">
                  <a16:creationId xmlns:a16="http://schemas.microsoft.com/office/drawing/2014/main" id="{BDF54B6F-3AF0-274B-B7FF-5AC291437622}"/>
                </a:ext>
              </a:extLst>
            </p:cNvPr>
            <p:cNvSpPr/>
            <p:nvPr/>
          </p:nvSpPr>
          <p:spPr>
            <a:xfrm>
              <a:off x="390475" y="2314425"/>
              <a:ext cx="340698" cy="393581"/>
            </a:xfrm>
            <a:custGeom>
              <a:avLst/>
              <a:gdLst/>
              <a:ahLst/>
              <a:cxnLst/>
              <a:rect l="l" t="t" r="r" b="b"/>
              <a:pathLst>
                <a:path w="15314" h="17693" extrusionOk="0">
                  <a:moveTo>
                    <a:pt x="0" y="1"/>
                  </a:moveTo>
                  <a:lnTo>
                    <a:pt x="0" y="17692"/>
                  </a:lnTo>
                  <a:lnTo>
                    <a:pt x="15314" y="88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80;p17">
              <a:extLst>
                <a:ext uri="{FF2B5EF4-FFF2-40B4-BE49-F238E27FC236}">
                  <a16:creationId xmlns:a16="http://schemas.microsoft.com/office/drawing/2014/main" id="{771CDFC3-987C-1843-9077-320CDD36CB68}"/>
                </a:ext>
              </a:extLst>
            </p:cNvPr>
            <p:cNvSpPr/>
            <p:nvPr/>
          </p:nvSpPr>
          <p:spPr>
            <a:xfrm>
              <a:off x="1092475" y="3733708"/>
              <a:ext cx="249006" cy="287644"/>
            </a:xfrm>
            <a:custGeom>
              <a:avLst/>
              <a:gdLst/>
              <a:ahLst/>
              <a:cxnLst/>
              <a:rect l="l" t="t" r="r" b="b"/>
              <a:pathLst>
                <a:path w="15314" h="17693" extrusionOk="0">
                  <a:moveTo>
                    <a:pt x="0" y="1"/>
                  </a:moveTo>
                  <a:lnTo>
                    <a:pt x="0" y="17692"/>
                  </a:lnTo>
                  <a:lnTo>
                    <a:pt x="15314" y="88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81;p17">
              <a:extLst>
                <a:ext uri="{FF2B5EF4-FFF2-40B4-BE49-F238E27FC236}">
                  <a16:creationId xmlns:a16="http://schemas.microsoft.com/office/drawing/2014/main" id="{740F51A8-5B93-544E-B78E-921A36611FA2}"/>
                </a:ext>
              </a:extLst>
            </p:cNvPr>
            <p:cNvSpPr/>
            <p:nvPr/>
          </p:nvSpPr>
          <p:spPr>
            <a:xfrm rot="3600098">
              <a:off x="491626" y="2698005"/>
              <a:ext cx="249018" cy="287642"/>
            </a:xfrm>
            <a:custGeom>
              <a:avLst/>
              <a:gdLst/>
              <a:ahLst/>
              <a:cxnLst/>
              <a:rect l="l" t="t" r="r" b="b"/>
              <a:pathLst>
                <a:path w="15314" h="17693" extrusionOk="0">
                  <a:moveTo>
                    <a:pt x="0" y="1"/>
                  </a:moveTo>
                  <a:lnTo>
                    <a:pt x="0" y="17692"/>
                  </a:lnTo>
                  <a:lnTo>
                    <a:pt x="15314" y="88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142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7" name="Google Shape;407;p36"/>
          <p:cNvSpPr txBox="1">
            <a:spLocks noGrp="1"/>
          </p:cNvSpPr>
          <p:nvPr>
            <p:ph type="title"/>
          </p:nvPr>
        </p:nvSpPr>
        <p:spPr>
          <a:xfrm>
            <a:off x="4805597" y="132902"/>
            <a:ext cx="3936105" cy="7594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 b="1" dirty="0">
                <a:solidFill>
                  <a:srgbClr val="F25829"/>
                </a:solidFill>
                <a:sym typeface="Montserrat Light"/>
              </a:rPr>
              <a:t>U</a:t>
            </a:r>
            <a:r>
              <a:rPr lang="es" sz="3600" b="1" dirty="0">
                <a:solidFill>
                  <a:schemeClr val="tx1"/>
                </a:solidFill>
                <a:sym typeface="Montserrat Light"/>
              </a:rPr>
              <a:t>flex </a:t>
            </a:r>
            <a:r>
              <a:rPr lang="en-US" sz="3600" b="1" dirty="0">
                <a:solidFill>
                  <a:schemeClr val="tx1"/>
                </a:solidFill>
                <a:sym typeface="Montserrat Light"/>
              </a:rPr>
              <a:t>RENT </a:t>
            </a:r>
            <a:r>
              <a:rPr lang="es" sz="3600" b="1" dirty="0">
                <a:solidFill>
                  <a:schemeClr val="tx1"/>
                </a:solidFill>
                <a:sym typeface="Montserrat Light"/>
              </a:rPr>
              <a:t>PAY</a:t>
            </a:r>
            <a:endParaRPr sz="3600" b="1" dirty="0">
              <a:solidFill>
                <a:schemeClr val="tx1"/>
              </a:solidFill>
              <a:sym typeface="Montserrat Light"/>
            </a:endParaRPr>
          </a:p>
        </p:txBody>
      </p:sp>
      <p:sp>
        <p:nvSpPr>
          <p:cNvPr id="408" name="Google Shape;408;p36"/>
          <p:cNvSpPr txBox="1">
            <a:spLocks noGrp="1"/>
          </p:cNvSpPr>
          <p:nvPr>
            <p:ph type="sldNum" idx="12"/>
          </p:nvPr>
        </p:nvSpPr>
        <p:spPr>
          <a:xfrm>
            <a:off x="8741702" y="4749900"/>
            <a:ext cx="402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fld id="{00000000-1234-1234-1234-123412341234}" type="slidenum">
              <a:rPr lang="es">
                <a:solidFill>
                  <a:schemeClr val="tx1">
                    <a:lumMod val="50000"/>
                    <a:lumOff val="50000"/>
                  </a:schemeClr>
                </a:solidFill>
                <a:latin typeface="Lato Light" panose="020F0302020204030203" pitchFamily="34" charset="77"/>
                <a:sym typeface="Arvo"/>
              </a:rPr>
              <a:pPr/>
              <a:t>3</a:t>
            </a:fld>
            <a:endParaRPr dirty="0">
              <a:solidFill>
                <a:schemeClr val="tx1">
                  <a:lumMod val="50000"/>
                  <a:lumOff val="50000"/>
                </a:schemeClr>
              </a:solidFill>
              <a:latin typeface="Lato Light" panose="020F0302020204030203" pitchFamily="34" charset="77"/>
              <a:sym typeface="Arvo"/>
            </a:endParaRPr>
          </a:p>
        </p:txBody>
      </p:sp>
      <p:sp>
        <p:nvSpPr>
          <p:cNvPr id="411" name="Google Shape;411;p36"/>
          <p:cNvSpPr txBox="1">
            <a:spLocks noGrp="1"/>
          </p:cNvSpPr>
          <p:nvPr>
            <p:ph type="subTitle" idx="1"/>
          </p:nvPr>
        </p:nvSpPr>
        <p:spPr>
          <a:xfrm>
            <a:off x="4815766" y="892337"/>
            <a:ext cx="3732036" cy="39221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04800" indent="-304800" algn="just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latin typeface="Lato Light" panose="020F0302020204030203" pitchFamily="34" charset="77"/>
                <a:cs typeface="Arial"/>
                <a:sym typeface="Arial"/>
              </a:rPr>
              <a:t>“I can pay my utility bills online, why can’t I pay my rent online.” </a:t>
            </a:r>
          </a:p>
          <a:p>
            <a:pPr marL="304800" indent="-304800" algn="just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latin typeface="Lato Light" panose="020F0302020204030203" pitchFamily="34" charset="77"/>
                <a:cs typeface="Arial"/>
                <a:sym typeface="Arial"/>
              </a:rPr>
              <a:t>Residents who have an active checking account can access Uflex Rent Pay and make their monthly rental payment online.</a:t>
            </a:r>
          </a:p>
          <a:p>
            <a:pPr marL="304800" indent="-304800" algn="just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latin typeface="Lato Light" panose="020F0302020204030203" pitchFamily="34" charset="77"/>
                <a:cs typeface="Arial"/>
                <a:sym typeface="Arial"/>
              </a:rPr>
              <a:t>Residents receive a confirmation of payments made and Housing Authorities receive immediate notice of rental payments.</a:t>
            </a:r>
          </a:p>
          <a:p>
            <a:pPr marL="304800" indent="-304800" algn="just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latin typeface="Lato Light" panose="020F0302020204030203" pitchFamily="34" charset="77"/>
                <a:cs typeface="Arial"/>
                <a:sym typeface="Arial"/>
              </a:rPr>
              <a:t>The process is simple, efficient and only costs residents $1 per month.  The housing authority incurs no costs.</a:t>
            </a:r>
          </a:p>
          <a:p>
            <a:pPr marL="304800" indent="-304800" algn="just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latin typeface="Lato Light" panose="020F0302020204030203" pitchFamily="34" charset="77"/>
                <a:cs typeface="Arial"/>
                <a:sym typeface="Arial"/>
              </a:rPr>
              <a:t>Many of the accounting software providers have an online rent pay solution.</a:t>
            </a:r>
          </a:p>
          <a:p>
            <a:pPr marL="304800" indent="-304800" algn="just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latin typeface="Lato Light" panose="020F0302020204030203" pitchFamily="34" charset="77"/>
                <a:cs typeface="Arial"/>
                <a:sym typeface="Arial"/>
              </a:rPr>
              <a:t>However, that solution is based on a percentage of rent, ranging from 2% to 3% of total rent, that either the Housing Authority or resident must pay.</a:t>
            </a:r>
          </a:p>
          <a:p>
            <a:pPr marL="304800" indent="-304800" algn="just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latin typeface="Lato Light" panose="020F0302020204030203" pitchFamily="34" charset="77"/>
                <a:cs typeface="Arial"/>
                <a:sym typeface="Arial"/>
              </a:rPr>
              <a:t>For a $150 rent payment, the fees range from $3 to $4.50.  If rent is higher, the fees are higher.  We think this is unreasonably expensive.</a:t>
            </a:r>
          </a:p>
          <a:p>
            <a:pPr marL="304800" indent="-304800" algn="just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US" sz="1200" dirty="0">
              <a:solidFill>
                <a:srgbClr val="000000"/>
              </a:solidFill>
              <a:latin typeface="Lato Light" panose="020F0302020204030203" pitchFamily="34" charset="77"/>
              <a:cs typeface="Arial"/>
              <a:sym typeface="Arial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8F056C3-F04A-DD42-A7B7-033D90259BBF}"/>
              </a:ext>
            </a:extLst>
          </p:cNvPr>
          <p:cNvGrpSpPr/>
          <p:nvPr/>
        </p:nvGrpSpPr>
        <p:grpSpPr>
          <a:xfrm>
            <a:off x="85561" y="626533"/>
            <a:ext cx="2034404" cy="1586091"/>
            <a:chOff x="315950" y="785400"/>
            <a:chExt cx="4582540" cy="3572704"/>
          </a:xfrm>
        </p:grpSpPr>
        <p:sp>
          <p:nvSpPr>
            <p:cNvPr id="9" name="Google Shape;170;p17">
              <a:extLst>
                <a:ext uri="{FF2B5EF4-FFF2-40B4-BE49-F238E27FC236}">
                  <a16:creationId xmlns:a16="http://schemas.microsoft.com/office/drawing/2014/main" id="{04189098-02EC-4F4A-B4F7-C10F2CD7E2B8}"/>
                </a:ext>
              </a:extLst>
            </p:cNvPr>
            <p:cNvSpPr/>
            <p:nvPr/>
          </p:nvSpPr>
          <p:spPr>
            <a:xfrm>
              <a:off x="1803732" y="785400"/>
              <a:ext cx="3094758" cy="3572704"/>
            </a:xfrm>
            <a:custGeom>
              <a:avLst/>
              <a:gdLst/>
              <a:ahLst/>
              <a:cxnLst/>
              <a:rect l="l" t="t" r="r" b="b"/>
              <a:pathLst>
                <a:path w="51393" h="59330" extrusionOk="0">
                  <a:moveTo>
                    <a:pt x="1" y="0"/>
                  </a:moveTo>
                  <a:lnTo>
                    <a:pt x="1" y="59329"/>
                  </a:lnTo>
                  <a:lnTo>
                    <a:pt x="51393" y="2966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71;p17">
              <a:extLst>
                <a:ext uri="{FF2B5EF4-FFF2-40B4-BE49-F238E27FC236}">
                  <a16:creationId xmlns:a16="http://schemas.microsoft.com/office/drawing/2014/main" id="{01A70877-517E-7349-A84A-B6DB16946F15}"/>
                </a:ext>
              </a:extLst>
            </p:cNvPr>
            <p:cNvSpPr/>
            <p:nvPr/>
          </p:nvSpPr>
          <p:spPr>
            <a:xfrm>
              <a:off x="773787" y="1630238"/>
              <a:ext cx="1937679" cy="2237020"/>
            </a:xfrm>
            <a:custGeom>
              <a:avLst/>
              <a:gdLst/>
              <a:ahLst/>
              <a:cxnLst/>
              <a:rect l="l" t="t" r="r" b="b"/>
              <a:pathLst>
                <a:path w="32178" h="37149" extrusionOk="0">
                  <a:moveTo>
                    <a:pt x="1" y="1"/>
                  </a:moveTo>
                  <a:lnTo>
                    <a:pt x="1" y="37148"/>
                  </a:lnTo>
                  <a:lnTo>
                    <a:pt x="32178" y="1857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72;p17">
              <a:extLst>
                <a:ext uri="{FF2B5EF4-FFF2-40B4-BE49-F238E27FC236}">
                  <a16:creationId xmlns:a16="http://schemas.microsoft.com/office/drawing/2014/main" id="{8776A634-3726-8345-BE9D-3A040F87FBE4}"/>
                </a:ext>
              </a:extLst>
            </p:cNvPr>
            <p:cNvSpPr/>
            <p:nvPr/>
          </p:nvSpPr>
          <p:spPr>
            <a:xfrm>
              <a:off x="2675970" y="1765424"/>
              <a:ext cx="1705902" cy="1968269"/>
            </a:xfrm>
            <a:custGeom>
              <a:avLst/>
              <a:gdLst/>
              <a:ahLst/>
              <a:cxnLst/>
              <a:rect l="l" t="t" r="r" b="b"/>
              <a:pathLst>
                <a:path w="28329" h="32686" extrusionOk="0">
                  <a:moveTo>
                    <a:pt x="28329" y="0"/>
                  </a:moveTo>
                  <a:lnTo>
                    <a:pt x="1" y="16329"/>
                  </a:lnTo>
                  <a:lnTo>
                    <a:pt x="28329" y="32685"/>
                  </a:lnTo>
                  <a:lnTo>
                    <a:pt x="28329" y="0"/>
                  </a:lnTo>
                  <a:close/>
                </a:path>
              </a:pathLst>
            </a:custGeom>
            <a:solidFill>
              <a:srgbClr val="3142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73;p17">
              <a:extLst>
                <a:ext uri="{FF2B5EF4-FFF2-40B4-BE49-F238E27FC236}">
                  <a16:creationId xmlns:a16="http://schemas.microsoft.com/office/drawing/2014/main" id="{A836F091-D29F-6B4D-A164-2674BD4D71AB}"/>
                </a:ext>
              </a:extLst>
            </p:cNvPr>
            <p:cNvSpPr/>
            <p:nvPr/>
          </p:nvSpPr>
          <p:spPr>
            <a:xfrm>
              <a:off x="315950" y="1846878"/>
              <a:ext cx="600368" cy="692080"/>
            </a:xfrm>
            <a:custGeom>
              <a:avLst/>
              <a:gdLst/>
              <a:ahLst/>
              <a:cxnLst/>
              <a:rect l="l" t="t" r="r" b="b"/>
              <a:pathLst>
                <a:path w="9970" h="11493" extrusionOk="0">
                  <a:moveTo>
                    <a:pt x="9969" y="1"/>
                  </a:moveTo>
                  <a:lnTo>
                    <a:pt x="1" y="5747"/>
                  </a:lnTo>
                  <a:lnTo>
                    <a:pt x="9969" y="11493"/>
                  </a:lnTo>
                  <a:lnTo>
                    <a:pt x="9969" y="1"/>
                  </a:lnTo>
                  <a:close/>
                </a:path>
              </a:pathLst>
            </a:custGeom>
            <a:solidFill>
              <a:srgbClr val="3E51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74;p17">
              <a:extLst>
                <a:ext uri="{FF2B5EF4-FFF2-40B4-BE49-F238E27FC236}">
                  <a16:creationId xmlns:a16="http://schemas.microsoft.com/office/drawing/2014/main" id="{5F5B282F-B54D-3F47-B73B-17E0BC611CA7}"/>
                </a:ext>
              </a:extLst>
            </p:cNvPr>
            <p:cNvSpPr/>
            <p:nvPr/>
          </p:nvSpPr>
          <p:spPr>
            <a:xfrm>
              <a:off x="1184164" y="2581298"/>
              <a:ext cx="1237650" cy="1429142"/>
            </a:xfrm>
            <a:custGeom>
              <a:avLst/>
              <a:gdLst/>
              <a:ahLst/>
              <a:cxnLst/>
              <a:rect l="l" t="t" r="r" b="b"/>
              <a:pathLst>
                <a:path w="20553" h="23733" extrusionOk="0">
                  <a:moveTo>
                    <a:pt x="20552" y="1"/>
                  </a:moveTo>
                  <a:lnTo>
                    <a:pt x="1" y="11867"/>
                  </a:lnTo>
                  <a:lnTo>
                    <a:pt x="20552" y="23733"/>
                  </a:lnTo>
                  <a:lnTo>
                    <a:pt x="205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75;p17">
              <a:extLst>
                <a:ext uri="{FF2B5EF4-FFF2-40B4-BE49-F238E27FC236}">
                  <a16:creationId xmlns:a16="http://schemas.microsoft.com/office/drawing/2014/main" id="{A1DF6B26-AF7C-3540-998A-3C2E69BA4FCA}"/>
                </a:ext>
              </a:extLst>
            </p:cNvPr>
            <p:cNvSpPr/>
            <p:nvPr/>
          </p:nvSpPr>
          <p:spPr>
            <a:xfrm>
              <a:off x="3379240" y="1068599"/>
              <a:ext cx="922171" cy="1065428"/>
            </a:xfrm>
            <a:custGeom>
              <a:avLst/>
              <a:gdLst/>
              <a:ahLst/>
              <a:cxnLst/>
              <a:rect l="l" t="t" r="r" b="b"/>
              <a:pathLst>
                <a:path w="15314" h="17693" extrusionOk="0">
                  <a:moveTo>
                    <a:pt x="0" y="1"/>
                  </a:moveTo>
                  <a:lnTo>
                    <a:pt x="0" y="17692"/>
                  </a:lnTo>
                  <a:lnTo>
                    <a:pt x="15314" y="88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76;p17">
              <a:extLst>
                <a:ext uri="{FF2B5EF4-FFF2-40B4-BE49-F238E27FC236}">
                  <a16:creationId xmlns:a16="http://schemas.microsoft.com/office/drawing/2014/main" id="{E9DFA1F4-722B-644B-BC51-576CBB372347}"/>
                </a:ext>
              </a:extLst>
            </p:cNvPr>
            <p:cNvSpPr/>
            <p:nvPr/>
          </p:nvSpPr>
          <p:spPr>
            <a:xfrm>
              <a:off x="1092465" y="1033849"/>
              <a:ext cx="922171" cy="1065428"/>
            </a:xfrm>
            <a:custGeom>
              <a:avLst/>
              <a:gdLst/>
              <a:ahLst/>
              <a:cxnLst/>
              <a:rect l="l" t="t" r="r" b="b"/>
              <a:pathLst>
                <a:path w="15314" h="17693" extrusionOk="0">
                  <a:moveTo>
                    <a:pt x="0" y="1"/>
                  </a:moveTo>
                  <a:lnTo>
                    <a:pt x="0" y="17692"/>
                  </a:lnTo>
                  <a:lnTo>
                    <a:pt x="15314" y="88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77;p17">
              <a:extLst>
                <a:ext uri="{FF2B5EF4-FFF2-40B4-BE49-F238E27FC236}">
                  <a16:creationId xmlns:a16="http://schemas.microsoft.com/office/drawing/2014/main" id="{59A5FFA3-131E-8745-91B7-DA5BB5EB7964}"/>
                </a:ext>
              </a:extLst>
            </p:cNvPr>
            <p:cNvSpPr/>
            <p:nvPr/>
          </p:nvSpPr>
          <p:spPr>
            <a:xfrm>
              <a:off x="2538225" y="3223325"/>
              <a:ext cx="340698" cy="393581"/>
            </a:xfrm>
            <a:custGeom>
              <a:avLst/>
              <a:gdLst/>
              <a:ahLst/>
              <a:cxnLst/>
              <a:rect l="l" t="t" r="r" b="b"/>
              <a:pathLst>
                <a:path w="15314" h="17693" extrusionOk="0">
                  <a:moveTo>
                    <a:pt x="0" y="1"/>
                  </a:moveTo>
                  <a:lnTo>
                    <a:pt x="0" y="17692"/>
                  </a:lnTo>
                  <a:lnTo>
                    <a:pt x="15314" y="88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8;p17">
              <a:extLst>
                <a:ext uri="{FF2B5EF4-FFF2-40B4-BE49-F238E27FC236}">
                  <a16:creationId xmlns:a16="http://schemas.microsoft.com/office/drawing/2014/main" id="{6A6C657E-5642-7647-97A1-0DCF612ABD04}"/>
                </a:ext>
              </a:extLst>
            </p:cNvPr>
            <p:cNvSpPr/>
            <p:nvPr/>
          </p:nvSpPr>
          <p:spPr>
            <a:xfrm>
              <a:off x="1433075" y="3522200"/>
              <a:ext cx="340698" cy="393581"/>
            </a:xfrm>
            <a:custGeom>
              <a:avLst/>
              <a:gdLst/>
              <a:ahLst/>
              <a:cxnLst/>
              <a:rect l="l" t="t" r="r" b="b"/>
              <a:pathLst>
                <a:path w="15314" h="17693" extrusionOk="0">
                  <a:moveTo>
                    <a:pt x="0" y="1"/>
                  </a:moveTo>
                  <a:lnTo>
                    <a:pt x="0" y="17692"/>
                  </a:lnTo>
                  <a:lnTo>
                    <a:pt x="15314" y="88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79;p17">
              <a:extLst>
                <a:ext uri="{FF2B5EF4-FFF2-40B4-BE49-F238E27FC236}">
                  <a16:creationId xmlns:a16="http://schemas.microsoft.com/office/drawing/2014/main" id="{9CBD4143-EC46-6B48-A42B-EDAF9FDA372B}"/>
                </a:ext>
              </a:extLst>
            </p:cNvPr>
            <p:cNvSpPr/>
            <p:nvPr/>
          </p:nvSpPr>
          <p:spPr>
            <a:xfrm>
              <a:off x="390475" y="2314425"/>
              <a:ext cx="340698" cy="393581"/>
            </a:xfrm>
            <a:custGeom>
              <a:avLst/>
              <a:gdLst/>
              <a:ahLst/>
              <a:cxnLst/>
              <a:rect l="l" t="t" r="r" b="b"/>
              <a:pathLst>
                <a:path w="15314" h="17693" extrusionOk="0">
                  <a:moveTo>
                    <a:pt x="0" y="1"/>
                  </a:moveTo>
                  <a:lnTo>
                    <a:pt x="0" y="17692"/>
                  </a:lnTo>
                  <a:lnTo>
                    <a:pt x="15314" y="88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80;p17">
              <a:extLst>
                <a:ext uri="{FF2B5EF4-FFF2-40B4-BE49-F238E27FC236}">
                  <a16:creationId xmlns:a16="http://schemas.microsoft.com/office/drawing/2014/main" id="{1BD574FE-581D-2C40-9EA2-91E8939F4855}"/>
                </a:ext>
              </a:extLst>
            </p:cNvPr>
            <p:cNvSpPr/>
            <p:nvPr/>
          </p:nvSpPr>
          <p:spPr>
            <a:xfrm>
              <a:off x="1092475" y="3733708"/>
              <a:ext cx="249006" cy="287644"/>
            </a:xfrm>
            <a:custGeom>
              <a:avLst/>
              <a:gdLst/>
              <a:ahLst/>
              <a:cxnLst/>
              <a:rect l="l" t="t" r="r" b="b"/>
              <a:pathLst>
                <a:path w="15314" h="17693" extrusionOk="0">
                  <a:moveTo>
                    <a:pt x="0" y="1"/>
                  </a:moveTo>
                  <a:lnTo>
                    <a:pt x="0" y="17692"/>
                  </a:lnTo>
                  <a:lnTo>
                    <a:pt x="15314" y="88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81;p17">
              <a:extLst>
                <a:ext uri="{FF2B5EF4-FFF2-40B4-BE49-F238E27FC236}">
                  <a16:creationId xmlns:a16="http://schemas.microsoft.com/office/drawing/2014/main" id="{47C8741A-7DAB-1542-B38D-B4E73FA8E6CC}"/>
                </a:ext>
              </a:extLst>
            </p:cNvPr>
            <p:cNvSpPr/>
            <p:nvPr/>
          </p:nvSpPr>
          <p:spPr>
            <a:xfrm rot="3600098">
              <a:off x="491626" y="2698005"/>
              <a:ext cx="249018" cy="287642"/>
            </a:xfrm>
            <a:custGeom>
              <a:avLst/>
              <a:gdLst/>
              <a:ahLst/>
              <a:cxnLst/>
              <a:rect l="l" t="t" r="r" b="b"/>
              <a:pathLst>
                <a:path w="15314" h="17693" extrusionOk="0">
                  <a:moveTo>
                    <a:pt x="0" y="1"/>
                  </a:moveTo>
                  <a:lnTo>
                    <a:pt x="0" y="17692"/>
                  </a:lnTo>
                  <a:lnTo>
                    <a:pt x="15314" y="88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142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4B230073-6426-1243-BC32-8A43163315A5}"/>
              </a:ext>
            </a:extLst>
          </p:cNvPr>
          <p:cNvSpPr/>
          <p:nvPr/>
        </p:nvSpPr>
        <p:spPr>
          <a:xfrm>
            <a:off x="7010535" y="4814514"/>
            <a:ext cx="1803700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600" b="0" i="0" spc="100" baseline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Lato Light" panose="020F0302020204030203" pitchFamily="34" charset="77"/>
              </a:rPr>
              <a:t>PROPRIETARY &amp; CONFIDENTIAL    |</a:t>
            </a:r>
            <a:endParaRPr lang="en-US" sz="600" b="0" i="0" spc="100" baseline="0" dirty="0">
              <a:solidFill>
                <a:schemeClr val="tx1">
                  <a:lumMod val="50000"/>
                  <a:lumOff val="50000"/>
                </a:schemeClr>
              </a:solidFill>
              <a:latin typeface="Lato Light" panose="020F0302020204030203" pitchFamily="34" charset="77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5"/>
          <p:cNvSpPr txBox="1">
            <a:spLocks noGrp="1"/>
          </p:cNvSpPr>
          <p:nvPr>
            <p:ph type="sldNum" idx="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s">
                <a:latin typeface="Lato Light" panose="020F0302020204030203" pitchFamily="34" charset="77"/>
              </a:rPr>
              <a:t>4</a:t>
            </a:fld>
            <a:endParaRPr dirty="0">
              <a:latin typeface="Lato Light" panose="020F0302020204030203" pitchFamily="34" charset="7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A7FF9EE-391E-B843-A74C-0696DEDF9E59}"/>
              </a:ext>
            </a:extLst>
          </p:cNvPr>
          <p:cNvSpPr txBox="1"/>
          <p:nvPr/>
        </p:nvSpPr>
        <p:spPr>
          <a:xfrm>
            <a:off x="2512783" y="533400"/>
            <a:ext cx="41184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Montserrat"/>
                <a:sym typeface="Montserrat"/>
              </a:rPr>
              <a:t>NEXT STEPS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F5C19D-148B-D94E-BB72-5A98A0B1F38E}"/>
              </a:ext>
            </a:extLst>
          </p:cNvPr>
          <p:cNvSpPr txBox="1"/>
          <p:nvPr/>
        </p:nvSpPr>
        <p:spPr>
          <a:xfrm>
            <a:off x="939935" y="2914650"/>
            <a:ext cx="19143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ato Light" panose="020F0302020204030203" pitchFamily="34" charset="77"/>
              </a:rPr>
              <a:t>QUESTIONS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7D67DBA-2AFB-7648-A5CF-A3BC273B58F1}"/>
              </a:ext>
            </a:extLst>
          </p:cNvPr>
          <p:cNvSpPr/>
          <p:nvPr/>
        </p:nvSpPr>
        <p:spPr>
          <a:xfrm>
            <a:off x="1439888" y="1841500"/>
            <a:ext cx="914400" cy="9144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Montserrat" pitchFamily="2" charset="77"/>
              </a:rPr>
              <a:t>01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08CE03A-D9ED-1A4E-8F14-ADC9033AF839}"/>
              </a:ext>
            </a:extLst>
          </p:cNvPr>
          <p:cNvSpPr txBox="1"/>
          <p:nvPr/>
        </p:nvSpPr>
        <p:spPr>
          <a:xfrm>
            <a:off x="3591605" y="2914650"/>
            <a:ext cx="1960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ato Light" panose="020F0302020204030203" pitchFamily="34" charset="77"/>
              </a:rPr>
              <a:t>COMMENTS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997CF3C6-DFCD-EE44-BD57-1CF990970F2D}"/>
              </a:ext>
            </a:extLst>
          </p:cNvPr>
          <p:cNvSpPr/>
          <p:nvPr/>
        </p:nvSpPr>
        <p:spPr>
          <a:xfrm>
            <a:off x="4114799" y="1841500"/>
            <a:ext cx="914400" cy="9144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Montserrat" pitchFamily="2" charset="77"/>
              </a:rPr>
              <a:t>02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B8F7C96-5230-8649-A0E6-4D7A885C3154}"/>
              </a:ext>
            </a:extLst>
          </p:cNvPr>
          <p:cNvSpPr txBox="1"/>
          <p:nvPr/>
        </p:nvSpPr>
        <p:spPr>
          <a:xfrm>
            <a:off x="6289760" y="2914650"/>
            <a:ext cx="18854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ato Light" panose="020F0302020204030203" pitchFamily="34" charset="77"/>
              </a:rPr>
              <a:t>NEXT STEPS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3B6442EE-407B-4C41-82B2-9B3C35062119}"/>
              </a:ext>
            </a:extLst>
          </p:cNvPr>
          <p:cNvSpPr/>
          <p:nvPr/>
        </p:nvSpPr>
        <p:spPr>
          <a:xfrm>
            <a:off x="6775282" y="1841500"/>
            <a:ext cx="914400" cy="9144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Montserrat" pitchFamily="2" charset="77"/>
              </a:rPr>
              <a:t>03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6CF7F31-0379-0B4E-9385-79BC10104B7C}"/>
              </a:ext>
            </a:extLst>
          </p:cNvPr>
          <p:cNvSpPr/>
          <p:nvPr/>
        </p:nvSpPr>
        <p:spPr>
          <a:xfrm>
            <a:off x="7010535" y="4814514"/>
            <a:ext cx="1803700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600" b="0" i="0" spc="100" baseline="0" dirty="0">
                <a:solidFill>
                  <a:schemeClr val="bg1">
                    <a:lumMod val="65000"/>
                  </a:schemeClr>
                </a:solidFill>
                <a:effectLst/>
                <a:latin typeface="Lato Light" panose="020F0302020204030203" pitchFamily="34" charset="77"/>
              </a:rPr>
              <a:t>PROPRIETARY &amp; CONFIDENTIAL    |</a:t>
            </a:r>
            <a:endParaRPr lang="en-US" sz="600" b="0" i="0" spc="100" baseline="0" dirty="0">
              <a:solidFill>
                <a:schemeClr val="bg1">
                  <a:lumMod val="65000"/>
                </a:schemeClr>
              </a:solidFill>
              <a:latin typeface="Lato Light" panose="020F0302020204030203" pitchFamily="34" charset="77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Yellow Abstract Bussines">
  <a:themeElements>
    <a:clrScheme name="Custom 2">
      <a:dk1>
        <a:srgbClr val="000000"/>
      </a:dk1>
      <a:lt1>
        <a:srgbClr val="FFFFFF"/>
      </a:lt1>
      <a:dk2>
        <a:srgbClr val="8A8A9B"/>
      </a:dk2>
      <a:lt2>
        <a:srgbClr val="D8D9DC"/>
      </a:lt2>
      <a:accent1>
        <a:srgbClr val="F15929"/>
      </a:accent1>
      <a:accent2>
        <a:srgbClr val="57575A"/>
      </a:accent2>
      <a:accent3>
        <a:srgbClr val="353535"/>
      </a:accent3>
      <a:accent4>
        <a:srgbClr val="524A78"/>
      </a:accent4>
      <a:accent5>
        <a:srgbClr val="3E506C"/>
      </a:accent5>
      <a:accent6>
        <a:srgbClr val="E9A91A"/>
      </a:accent6>
      <a:hlink>
        <a:srgbClr val="01AEFF"/>
      </a:hlink>
      <a:folHlink>
        <a:srgbClr val="BFBFB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17448</TotalTime>
  <Words>269</Words>
  <Application>Microsoft Macintosh PowerPoint</Application>
  <PresentationFormat>On-screen Show (16:9)</PresentationFormat>
  <Paragraphs>29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Montserrat Medium</vt:lpstr>
      <vt:lpstr>Lato Light</vt:lpstr>
      <vt:lpstr>Montserrat</vt:lpstr>
      <vt:lpstr>Montserrat SemiBold</vt:lpstr>
      <vt:lpstr>Lato</vt:lpstr>
      <vt:lpstr>Cabin</vt:lpstr>
      <vt:lpstr>Arial</vt:lpstr>
      <vt:lpstr>Arvo</vt:lpstr>
      <vt:lpstr>Yellow Abstract Bussines</vt:lpstr>
      <vt:lpstr>INTRODUCTION TO Uflex &amp; THE Uflex PORTFOLIO OF PRODUCTS</vt:lpstr>
      <vt:lpstr>THE Uflex PHILOSOPHY</vt:lpstr>
      <vt:lpstr>Uflex RENT PAY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Here is where your presentation begins</dc:title>
  <cp:lastModifiedBy>Tim Cobb</cp:lastModifiedBy>
  <cp:revision>74</cp:revision>
  <cp:lastPrinted>2020-09-24T14:17:40Z</cp:lastPrinted>
  <dcterms:modified xsi:type="dcterms:W3CDTF">2021-02-10T05:17:38Z</dcterms:modified>
</cp:coreProperties>
</file>