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i Yang" initials="KY" lastIdx="1" clrIdx="0">
    <p:extLst>
      <p:ext uri="{19B8F6BF-5375-455C-9EA6-DF929625EA0E}">
        <p15:presenceInfo xmlns:p15="http://schemas.microsoft.com/office/powerpoint/2012/main" userId="Kai Yang" providerId="None"/>
      </p:ext>
    </p:extLst>
  </p:cmAuthor>
  <p:cmAuthor id="2" name="Louis Dupe" initials="LD" lastIdx="3" clrIdx="1">
    <p:extLst>
      <p:ext uri="{19B8F6BF-5375-455C-9EA6-DF929625EA0E}">
        <p15:presenceInfo xmlns:p15="http://schemas.microsoft.com/office/powerpoint/2012/main" userId="Louis Dupe" providerId="None"/>
      </p:ext>
    </p:extLst>
  </p:cmAuthor>
  <p:cmAuthor id="3" name="Sharon Davies" initials="SD" lastIdx="1" clrIdx="2">
    <p:extLst>
      <p:ext uri="{19B8F6BF-5375-455C-9EA6-DF929625EA0E}">
        <p15:presenceInfo xmlns:p15="http://schemas.microsoft.com/office/powerpoint/2012/main" userId="Sharon Davies" providerId="None"/>
      </p:ext>
    </p:extLst>
  </p:cmAuthor>
  <p:cmAuthor id="4" name="Greg Flaherty" initials="GF" lastIdx="2" clrIdx="3">
    <p:extLst>
      <p:ext uri="{19B8F6BF-5375-455C-9EA6-DF929625EA0E}">
        <p15:presenceInfo xmlns:p15="http://schemas.microsoft.com/office/powerpoint/2012/main" userId="S::gflaherty@customerdriven.com.au::a8669ca1-5332-4e96-9c5c-9b14a5575bc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ACE6"/>
    <a:srgbClr val="038CD4"/>
    <a:srgbClr val="99ACB9"/>
    <a:srgbClr val="495D6B"/>
    <a:srgbClr val="647F92"/>
    <a:srgbClr val="99AE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20CB34-732A-0092-8B28-FEA48CB2EB18}" v="109" dt="2021-01-03T23:51:06.050"/>
    <p1510:client id="{FA53A0B4-3E0D-728B-9287-9957DD617655}" v="1" dt="2021-01-03T23:53:43.1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67450" autoAdjust="0"/>
  </p:normalViewPr>
  <p:slideViewPr>
    <p:cSldViewPr snapToGrid="0">
      <p:cViewPr varScale="1">
        <p:scale>
          <a:sx n="52" d="100"/>
          <a:sy n="52" d="100"/>
        </p:scale>
        <p:origin x="120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02873B-D4DB-4476-9E4C-25E77B955F7D}" type="datetimeFigureOut">
              <a:rPr lang="en-AU" smtClean="0"/>
              <a:t>28/01/2021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4FFF16-7A28-4579-94BA-26874D9543A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6608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="1"/>
              <a:t>Discussion:</a:t>
            </a:r>
          </a:p>
          <a:p>
            <a:r>
              <a:rPr lang="en-AU"/>
              <a:t>Vision has moved from x to above – check where this is represented  e.g. website</a:t>
            </a:r>
          </a:p>
          <a:p>
            <a:r>
              <a:rPr lang="en-AU" sz="1800" b="1">
                <a:effectLst/>
                <a:latin typeface="Lato" panose="020F0502020204030203"/>
                <a:ea typeface="Calibri" panose="020F0502020204030204" pitchFamily="34" charset="0"/>
                <a:cs typeface="Calibri" panose="020F0502020204030204" pitchFamily="34" charset="0"/>
              </a:rPr>
              <a:t>@</a:t>
            </a:r>
            <a:endParaRPr lang="en-AU"/>
          </a:p>
          <a:p>
            <a:r>
              <a:rPr lang="en-AU"/>
              <a:t>Brand: Squares – where is this used?</a:t>
            </a:r>
          </a:p>
          <a:p>
            <a:endParaRPr lang="en-AU"/>
          </a:p>
          <a:p>
            <a:r>
              <a:rPr lang="en-AU"/>
              <a:t>Tagline is on email signatures – anywhere else – does this speak to the target markets?</a:t>
            </a:r>
          </a:p>
          <a:p>
            <a:endParaRPr lang="en-AU"/>
          </a:p>
          <a:p>
            <a:r>
              <a:rPr lang="en-AU"/>
              <a:t>Name: customer driven versus customer driven solutions? Any other channels?</a:t>
            </a:r>
          </a:p>
          <a:p>
            <a:endParaRPr lang="en-AU"/>
          </a:p>
          <a:p>
            <a:endParaRPr lang="en-AU"/>
          </a:p>
          <a:p>
            <a:r>
              <a:rPr lang="en-AU"/>
              <a:t>Personality: tone of the brand ….at the moment very official / corporate  / buildings….images aligned to values? </a:t>
            </a:r>
          </a:p>
          <a:p>
            <a:endParaRPr lang="en-AU"/>
          </a:p>
          <a:p>
            <a:endParaRPr lang="en-AU"/>
          </a:p>
          <a:p>
            <a:endParaRPr lang="en-AU"/>
          </a:p>
          <a:p>
            <a:r>
              <a:rPr lang="en-AU"/>
              <a:t>Always on organic social</a:t>
            </a:r>
          </a:p>
          <a:p>
            <a:r>
              <a:rPr lang="en-AU"/>
              <a:t>Content to support EDMs, Always On, Website)</a:t>
            </a:r>
          </a:p>
          <a:p>
            <a:endParaRPr lang="en-AU"/>
          </a:p>
          <a:p>
            <a:r>
              <a:rPr lang="en-AU"/>
              <a:t>Greg: Think Tank. Do Tank.</a:t>
            </a:r>
          </a:p>
          <a:p>
            <a:r>
              <a:rPr lang="en-AU"/>
              <a:t>Think. Do.</a:t>
            </a:r>
          </a:p>
          <a:p>
            <a:endParaRPr lang="en-AU"/>
          </a:p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4FFF16-7A28-4579-94BA-26874D9543A5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35956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A38FE-67BF-4074-B913-7A40558F4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965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>
                <a:solidFill>
                  <a:srgbClr val="038CD4"/>
                </a:solidFill>
                <a:latin typeface="+mj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334B65-EC68-401F-B3EB-2155B35AE5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0500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47882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13CFFA-FE18-446D-927F-69AA7473C6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D84B381-82A7-45AD-934F-6F295639D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965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>
                <a:solidFill>
                  <a:srgbClr val="038CD4"/>
                </a:solidFill>
                <a:latin typeface="+mj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49177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ADB5F-25BA-488C-8A9C-EDA43B375C55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2696D-C74A-4DFF-958F-3655E3C3C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496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35BE1-BB1E-4707-8B80-DC0D4D403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62364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41D86-ED3B-4616-A936-FCF31783D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solidFill>
                  <a:srgbClr val="038CD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EA3ED5-A2B7-4F4A-A1E7-23F0FC5A0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495D6B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1339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09215-8186-4E5D-8F83-4E617966A2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7AF0D9-8419-46F7-AE40-9B5E7B3AAC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D073EDB-B367-438D-8C7F-950D506E8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965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>
                <a:solidFill>
                  <a:srgbClr val="038CD4"/>
                </a:solidFill>
                <a:latin typeface="+mj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17480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E9AE41-9094-4D40-9F58-893F59519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D3E4A5-E5B3-4454-9581-926E273751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513141-CDAF-4E6B-8C1D-B0B2A4E9BC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6A88A0-B630-47BB-9594-64E3DECF97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3AF6BAC-3F3B-4B54-8B53-154A352C5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965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>
                <a:solidFill>
                  <a:srgbClr val="038CD4"/>
                </a:solidFill>
                <a:latin typeface="+mj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39174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E39F0943-8886-43DC-AE07-77B41A775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965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>
                <a:solidFill>
                  <a:srgbClr val="038CD4"/>
                </a:solidFill>
                <a:latin typeface="+mj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2789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450E7-D197-413B-8A52-79F526425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000">
                <a:solidFill>
                  <a:srgbClr val="038CD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B0DD4-49FE-4A54-9ED8-F6EDD1FEA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609CA8-9F59-4DD6-B7D0-309F113B5B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6053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FD114-8986-4B61-9293-5A3A7ABF2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000">
                <a:solidFill>
                  <a:srgbClr val="038CD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343F98-0B39-4E18-ACF7-0518EBE4AB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89568D-2E1A-4400-8116-11F612BBFB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1722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AA109767-B9D1-4790-ADB5-2D4757326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965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>
                <a:solidFill>
                  <a:srgbClr val="038CD4"/>
                </a:solidFill>
                <a:latin typeface="+mj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61909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60A42-3515-4639-8FFC-1D46C974DA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>
            <a:normAutofit/>
          </a:bodyPr>
          <a:lstStyle>
            <a:lvl1pPr>
              <a:defRPr sz="4000">
                <a:solidFill>
                  <a:srgbClr val="038CD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8546FE-86B1-4625-9EC0-5BCA45E884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D41BC63-E071-4E46-9CD7-CCC67D130102}"/>
              </a:ext>
            </a:extLst>
          </p:cNvPr>
          <p:cNvCxnSpPr/>
          <p:nvPr userDrawn="1"/>
        </p:nvCxnSpPr>
        <p:spPr>
          <a:xfrm>
            <a:off x="0" y="6622097"/>
            <a:ext cx="12192000" cy="0"/>
          </a:xfrm>
          <a:prstGeom prst="line">
            <a:avLst/>
          </a:prstGeom>
          <a:ln w="57150">
            <a:solidFill>
              <a:srgbClr val="038C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0610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B9DD5B-2235-4272-A68D-C77DEC0BD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224FE-6C2C-4BA5-A27E-B54CB52BE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58D210F-38D7-4DB7-8294-47780ADEC11E}"/>
              </a:ext>
            </a:extLst>
          </p:cNvPr>
          <p:cNvSpPr txBox="1">
            <a:spLocks/>
          </p:cNvSpPr>
          <p:nvPr userDrawn="1"/>
        </p:nvSpPr>
        <p:spPr>
          <a:xfrm>
            <a:off x="9129045" y="6655302"/>
            <a:ext cx="3062955" cy="19317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rgbClr val="99AEBA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800" i="1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Commercial-in-confidence © Customer Driven Solutions Pty Ltd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296EA96-C387-42A7-9565-2ED5CB18426E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1280" y="6263640"/>
            <a:ext cx="1764523" cy="238449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09C9A44-7A55-4DBA-A0FB-E1CA717A8AAA}"/>
              </a:ext>
            </a:extLst>
          </p:cNvPr>
          <p:cNvCxnSpPr/>
          <p:nvPr userDrawn="1"/>
        </p:nvCxnSpPr>
        <p:spPr>
          <a:xfrm>
            <a:off x="0" y="6625379"/>
            <a:ext cx="12192000" cy="0"/>
          </a:xfrm>
          <a:prstGeom prst="line">
            <a:avLst/>
          </a:prstGeom>
          <a:ln w="57150">
            <a:solidFill>
              <a:srgbClr val="038C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2945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5" r:id="rId8"/>
    <p:sldLayoutId id="2147483659" r:id="rId9"/>
    <p:sldLayoutId id="2147483658" r:id="rId10"/>
    <p:sldLayoutId id="2147483661" r:id="rId11"/>
    <p:sldLayoutId id="214748366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kern="1200">
          <a:solidFill>
            <a:srgbClr val="038CD4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ustomerdriven.com.au/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5.png"/><Relationship Id="rId11" Type="http://schemas.openxmlformats.org/officeDocument/2006/relationships/hyperlink" Target="http://www.linkedin.com/company/customerdrivensolutions/" TargetMode="External"/><Relationship Id="rId5" Type="http://schemas.openxmlformats.org/officeDocument/2006/relationships/image" Target="../media/image4.png"/><Relationship Id="rId10" Type="http://schemas.openxmlformats.org/officeDocument/2006/relationships/hyperlink" Target="https://twitter.com/driven_customer" TargetMode="External"/><Relationship Id="rId4" Type="http://schemas.openxmlformats.org/officeDocument/2006/relationships/image" Target="../media/image3.png"/><Relationship Id="rId9" Type="http://schemas.openxmlformats.org/officeDocument/2006/relationships/hyperlink" Target="mailto:contact@customerdriven.com.a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9189531"/>
              </p:ext>
            </p:extLst>
          </p:nvPr>
        </p:nvGraphicFramePr>
        <p:xfrm>
          <a:off x="424369" y="635182"/>
          <a:ext cx="10745379" cy="5971827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619548">
                  <a:extLst>
                    <a:ext uri="{9D8B030D-6E8A-4147-A177-3AD203B41FA5}">
                      <a16:colId xmlns:a16="http://schemas.microsoft.com/office/drawing/2014/main" val="2919541028"/>
                    </a:ext>
                  </a:extLst>
                </a:gridCol>
                <a:gridCol w="9125831">
                  <a:extLst>
                    <a:ext uri="{9D8B030D-6E8A-4147-A177-3AD203B41FA5}">
                      <a16:colId xmlns:a16="http://schemas.microsoft.com/office/drawing/2014/main" val="1452196743"/>
                    </a:ext>
                  </a:extLst>
                </a:gridCol>
              </a:tblGrid>
              <a:tr h="4300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Leelawadee"/>
                          <a:cs typeface="Leelawadee"/>
                        </a:rPr>
                        <a:t>Vision</a:t>
                      </a:r>
                      <a:endParaRPr lang="en-US" sz="1400" b="1" dirty="0">
                        <a:effectLst/>
                        <a:latin typeface="Leelawadee"/>
                        <a:ea typeface="Arial Unicode MS" panose="020B0604020202020204" pitchFamily="34" charset="-128"/>
                        <a:cs typeface="Leelawadee"/>
                      </a:endParaRPr>
                    </a:p>
                  </a:txBody>
                  <a:tcPr marL="79466" marR="79466" marT="39733" marB="39733" anchor="ctr">
                    <a:lnB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600" i="0" kern="1200" dirty="0">
                          <a:solidFill>
                            <a:schemeClr val="tx1"/>
                          </a:solidFill>
                          <a:effectLst/>
                          <a:latin typeface="Leelawadee"/>
                          <a:ea typeface="Arial Unicode MS"/>
                          <a:cs typeface="Leelawadee"/>
                        </a:rPr>
                        <a:t>Asia Pacific’s most Trusted Advisor in Customer Experience and Service Operations</a:t>
                      </a:r>
                      <a:endParaRPr lang="en-US" sz="1600" i="0" kern="1200" dirty="0">
                        <a:solidFill>
                          <a:schemeClr val="tx1"/>
                        </a:solidFill>
                        <a:effectLst/>
                        <a:latin typeface="Leelawadee"/>
                        <a:ea typeface="Arial Unicode MS"/>
                        <a:cs typeface="Leelawadee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4429484"/>
                  </a:ext>
                </a:extLst>
              </a:tr>
              <a:tr h="9361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Leelawadee"/>
                          <a:cs typeface="Leelawadee"/>
                        </a:rPr>
                        <a:t>Values</a:t>
                      </a:r>
                      <a:endParaRPr lang="en-US" sz="1200" b="1" kern="1200" dirty="0">
                        <a:solidFill>
                          <a:srgbClr val="FF0000"/>
                        </a:solidFill>
                        <a:effectLst/>
                        <a:latin typeface="Leelawadee"/>
                        <a:ea typeface="Arial Unicode MS" panose="020B0604020202020204" pitchFamily="34" charset="-128"/>
                        <a:cs typeface="Leelawadee"/>
                      </a:endParaRPr>
                    </a:p>
                  </a:txBody>
                  <a:tcPr marL="79466" marR="79466" marT="39733" marB="39733" anchor="ctr">
                    <a:lnT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Leelawadee" panose="020B0502040204020203" pitchFamily="34" charset="-34"/>
                        <a:ea typeface="Arial Unicode MS" panose="020B0604020202020204" pitchFamily="34" charset="-128"/>
                        <a:cs typeface="Leelawadee" panose="020B0502040204020203" pitchFamily="34" charset="-34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0795460"/>
                  </a:ext>
                </a:extLst>
              </a:tr>
              <a:tr h="17870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Leelawadee"/>
                          <a:cs typeface="Leelawadee"/>
                        </a:rPr>
                        <a:t>Brand</a:t>
                      </a:r>
                      <a:endParaRPr lang="en-US" sz="1400" b="1" dirty="0">
                        <a:effectLst/>
                        <a:latin typeface="Leelawadee"/>
                        <a:ea typeface="Arial Unicode MS" panose="020B0604020202020204" pitchFamily="34" charset="-128"/>
                        <a:cs typeface="Leelawadee"/>
                      </a:endParaRPr>
                    </a:p>
                  </a:txBody>
                  <a:tcPr marL="79466" marR="79466" marT="39733" marB="39733" anchor="ctr">
                    <a:lnT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Leelawadee" panose="020B0502040204020203" pitchFamily="34" charset="-34"/>
                        <a:ea typeface="Arial Unicode MS" panose="020B0604020202020204" pitchFamily="34" charset="-128"/>
                        <a:cs typeface="Leelawadee" panose="020B0502040204020203" pitchFamily="34" charset="-34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9405354"/>
                  </a:ext>
                </a:extLst>
              </a:tr>
              <a:tr h="46809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Leelawadee"/>
                          <a:cs typeface="Leelawadee"/>
                        </a:rPr>
                        <a:t>Tagline</a:t>
                      </a:r>
                      <a:endParaRPr lang="en-US" sz="1400" b="1" dirty="0">
                        <a:effectLst/>
                        <a:latin typeface="Leelawadee"/>
                        <a:ea typeface="Arial Unicode MS" panose="020B0604020202020204" pitchFamily="34" charset="-128"/>
                        <a:cs typeface="Leelawadee"/>
                      </a:endParaRPr>
                    </a:p>
                  </a:txBody>
                  <a:tcPr marL="79466" marR="79466" marT="39733" marB="39733" anchor="ctr">
                    <a:lnT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200" i="0" kern="1200">
                        <a:solidFill>
                          <a:schemeClr val="tx1"/>
                        </a:solidFill>
                        <a:effectLst/>
                        <a:latin typeface="Leelawadee" panose="020B0502040204020203" pitchFamily="34" charset="-34"/>
                        <a:ea typeface="Arial Unicode MS" panose="020B0604020202020204" pitchFamily="34" charset="-128"/>
                        <a:cs typeface="Leelawadee" panose="020B0502040204020203" pitchFamily="34" charset="-34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i="0" kern="1200" dirty="0">
                          <a:solidFill>
                            <a:schemeClr val="tx1"/>
                          </a:solidFill>
                          <a:effectLst/>
                          <a:latin typeface="Leelawadee"/>
                          <a:ea typeface="Arial Unicode MS"/>
                          <a:cs typeface="Leelawadee"/>
                        </a:rPr>
                        <a:t>Creating Customer Experience Heroes</a:t>
                      </a:r>
                      <a:endParaRPr lang="en-US" sz="1200" i="1" kern="1200" dirty="0">
                        <a:solidFill>
                          <a:schemeClr val="tx1"/>
                        </a:solidFill>
                        <a:effectLst/>
                        <a:latin typeface="Leelawadee"/>
                        <a:ea typeface="Arial Unicode MS"/>
                        <a:cs typeface="Leelawadee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005569"/>
                  </a:ext>
                </a:extLst>
              </a:tr>
              <a:tr h="4756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Leelawadee"/>
                          <a:cs typeface="Leelawadee"/>
                        </a:rPr>
                        <a:t>Positioning</a:t>
                      </a:r>
                      <a:endParaRPr lang="en-US" sz="1400" b="1" dirty="0">
                        <a:effectLst/>
                        <a:latin typeface="Leelawadee"/>
                        <a:ea typeface="Arial Unicode MS" panose="020B0604020202020204" pitchFamily="34" charset="-128"/>
                        <a:cs typeface="Leelawadee"/>
                      </a:endParaRPr>
                    </a:p>
                  </a:txBody>
                  <a:tcPr marL="79466" marR="79466" marT="39733" marB="39733" anchor="ctr">
                    <a:lnT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Everyone in the team at Customer Driven solutions have been accountable for delivering results within some of the most reputable Australian businesses. Our team are highly experienced practitioners.</a:t>
                      </a:r>
                      <a:endParaRPr lang="en-US" sz="1000" i="1" kern="1200" dirty="0">
                        <a:solidFill>
                          <a:schemeClr val="tx1"/>
                        </a:solidFill>
                        <a:effectLst/>
                        <a:latin typeface="Leelawadee"/>
                        <a:ea typeface="Arial Unicode MS"/>
                        <a:cs typeface="Leelawadee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303669"/>
                  </a:ext>
                </a:extLst>
              </a:tr>
              <a:tr h="4300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Leelawadee"/>
                          <a:ea typeface="Arial Unicode MS"/>
                          <a:cs typeface="Leelawadee"/>
                        </a:rPr>
                        <a:t>Services</a:t>
                      </a:r>
                      <a:endParaRPr lang="en-US" sz="1400" b="1" dirty="0">
                        <a:effectLst/>
                        <a:latin typeface="Leelawadee"/>
                        <a:ea typeface="Arial Unicode MS"/>
                        <a:cs typeface="Leelawadee"/>
                      </a:endParaRPr>
                    </a:p>
                  </a:txBody>
                  <a:tcPr marL="79466" marR="79466" marT="39733" marB="39733" anchor="ctr">
                    <a:lnT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Leelawadee"/>
                          <a:ea typeface="+mn-ea"/>
                          <a:cs typeface="Leelawadee"/>
                        </a:rPr>
                        <a:t>Customer Management Consulting; Knowledge Management; Training and </a:t>
                      </a:r>
                      <a:r>
                        <a:rPr lang="en-US" sz="1200" i="0" kern="1200" dirty="0" err="1">
                          <a:solidFill>
                            <a:schemeClr val="tx1"/>
                          </a:solidFill>
                          <a:effectLst/>
                          <a:latin typeface="Leelawadee"/>
                          <a:ea typeface="+mn-ea"/>
                          <a:cs typeface="Leelawadee"/>
                        </a:rPr>
                        <a:t>Organisational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Leelawadee"/>
                          <a:ea typeface="+mn-ea"/>
                          <a:cs typeface="Leelawadee"/>
                        </a:rPr>
                        <a:t> Development, Contact Centre </a:t>
                      </a:r>
                      <a:r>
                        <a:rPr lang="en-US" sz="1200" i="0" kern="1200" dirty="0" err="1">
                          <a:solidFill>
                            <a:schemeClr val="tx1"/>
                          </a:solidFill>
                          <a:effectLst/>
                          <a:latin typeface="Leelawadee"/>
                          <a:ea typeface="+mn-ea"/>
                          <a:cs typeface="Leelawadee"/>
                        </a:rPr>
                        <a:t>Optimisation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4961753"/>
                  </a:ext>
                </a:extLst>
              </a:tr>
              <a:tr h="4300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400" b="1" dirty="0">
                          <a:effectLst/>
                          <a:latin typeface="Leelawadee"/>
                          <a:cs typeface="Leelawadee"/>
                        </a:rPr>
                        <a:t>Purpose</a:t>
                      </a:r>
                      <a:endParaRPr lang="en-US" sz="1400" b="1" dirty="0">
                        <a:effectLst/>
                        <a:latin typeface="Leelawadee"/>
                        <a:ea typeface="Arial Unicode MS" panose="020B0604020202020204" pitchFamily="34" charset="-128"/>
                        <a:cs typeface="Leelawadee"/>
                      </a:endParaRPr>
                    </a:p>
                  </a:txBody>
                  <a:tcPr marL="79466" marR="79466" marT="39733" marB="39733" anchor="ctr">
                    <a:lnT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create Customer Experience Heroes</a:t>
                      </a:r>
                      <a:endParaRPr lang="en-US" sz="1200" i="1" kern="1200" dirty="0">
                        <a:solidFill>
                          <a:schemeClr val="tx1"/>
                        </a:solidFill>
                        <a:effectLst/>
                        <a:latin typeface="Leelawadee" panose="020B0502040204020203" pitchFamily="34" charset="-34"/>
                        <a:ea typeface="+mn-ea"/>
                        <a:cs typeface="Leelawadee" panose="020B0502040204020203" pitchFamily="34" charset="-34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2068505"/>
                  </a:ext>
                </a:extLst>
              </a:tr>
              <a:tr h="5847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Leelawadee"/>
                          <a:ea typeface="Arial Unicode MS"/>
                          <a:cs typeface="Leelawadee"/>
                        </a:rPr>
                        <a:t>Channels</a:t>
                      </a:r>
                    </a:p>
                  </a:txBody>
                  <a:tcPr marL="79466" marR="79466" marT="39733" marB="39733" anchor="ctr">
                    <a:lnT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i="0" kern="1200">
                        <a:solidFill>
                          <a:schemeClr val="tx1"/>
                        </a:solidFill>
                        <a:effectLst/>
                        <a:latin typeface="Leelawadee" panose="020B0502040204020203" pitchFamily="34" charset="-34"/>
                        <a:ea typeface="+mn-ea"/>
                        <a:cs typeface="Leelawadee" panose="020B0502040204020203" pitchFamily="34" charset="-34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7129597"/>
                  </a:ext>
                </a:extLst>
              </a:tr>
              <a:tr h="4300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400" b="1">
                        <a:effectLst/>
                        <a:latin typeface="Leelawadee" panose="020B0502040204020203" pitchFamily="34" charset="-34"/>
                        <a:ea typeface="Arial Unicode MS" panose="020B0604020202020204" pitchFamily="34" charset="-128"/>
                        <a:cs typeface="Leelawadee" panose="020B0502040204020203" pitchFamily="34" charset="-34"/>
                      </a:endParaRPr>
                    </a:p>
                  </a:txBody>
                  <a:tcPr marL="79466" marR="79466" marT="39733" marB="39733" anchor="ctr">
                    <a:lnT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200" i="0" kern="1200">
                        <a:solidFill>
                          <a:schemeClr val="tx1"/>
                        </a:solidFill>
                        <a:effectLst/>
                        <a:latin typeface="Leelawadee" panose="020B0502040204020203" pitchFamily="34" charset="-34"/>
                        <a:ea typeface="+mn-ea"/>
                        <a:cs typeface="Leelawadee" panose="020B0502040204020203" pitchFamily="34" charset="-34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rgbClr val="00C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59798008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71563" y="145865"/>
            <a:ext cx="66060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200" b="1">
                <a:solidFill>
                  <a:schemeClr val="accent1"/>
                </a:solidFill>
                <a:latin typeface="Leelawadee" panose="020B0502040204020203" pitchFamily="34" charset="-34"/>
                <a:ea typeface="Arial Unicode MS" panose="020B0604020202020204" pitchFamily="34" charset="-128"/>
                <a:cs typeface="Leelawadee" panose="020B0502040204020203" pitchFamily="34" charset="-34"/>
              </a:rPr>
              <a:t>Brand Positioning 2020: Messaging House</a:t>
            </a:r>
            <a:endParaRPr lang="en-US" sz="2200" b="1">
              <a:solidFill>
                <a:schemeClr val="accent1"/>
              </a:solidFill>
              <a:latin typeface="Leelawadee" panose="020B0502040204020203" pitchFamily="34" charset="-34"/>
              <a:ea typeface="Arial Unicode MS" panose="020B0604020202020204" pitchFamily="34" charset="-128"/>
              <a:cs typeface="Leelawadee" panose="020B0502040204020203" pitchFamily="34" charset="-34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430CC6F-A736-44F4-A463-B4A37213F5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3089" y="2125610"/>
            <a:ext cx="2557105" cy="40299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B8E579E-6969-4925-B226-ED58E45C86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9209" y="2677033"/>
            <a:ext cx="1719840" cy="104642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AD985CC-5782-48C1-BC68-0A90061A0E7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19093" y="2150498"/>
            <a:ext cx="2196445" cy="32381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F1A33F8F-505D-4D90-B470-2D7A6E49E69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8433" y="2941977"/>
            <a:ext cx="2698914" cy="71919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FBC59B9-82AC-4420-BDB5-74818397FD0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45582" y="2159127"/>
            <a:ext cx="2599658" cy="1519800"/>
          </a:xfrm>
          <a:prstGeom prst="rect">
            <a:avLst/>
          </a:prstGeom>
        </p:spPr>
      </p:pic>
      <p:graphicFrame>
        <p:nvGraphicFramePr>
          <p:cNvPr id="4" name="Table 8">
            <a:extLst>
              <a:ext uri="{FF2B5EF4-FFF2-40B4-BE49-F238E27FC236}">
                <a16:creationId xmlns:a16="http://schemas.microsoft.com/office/drawing/2014/main" id="{9D367B75-438A-434F-AA5E-718C82E59F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9468670"/>
              </p:ext>
            </p:extLst>
          </p:nvPr>
        </p:nvGraphicFramePr>
        <p:xfrm>
          <a:off x="1920630" y="5736403"/>
          <a:ext cx="917215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4430">
                  <a:extLst>
                    <a:ext uri="{9D8B030D-6E8A-4147-A177-3AD203B41FA5}">
                      <a16:colId xmlns:a16="http://schemas.microsoft.com/office/drawing/2014/main" val="293382609"/>
                    </a:ext>
                  </a:extLst>
                </a:gridCol>
                <a:gridCol w="1834430">
                  <a:extLst>
                    <a:ext uri="{9D8B030D-6E8A-4147-A177-3AD203B41FA5}">
                      <a16:colId xmlns:a16="http://schemas.microsoft.com/office/drawing/2014/main" val="1447238092"/>
                    </a:ext>
                  </a:extLst>
                </a:gridCol>
                <a:gridCol w="1834430">
                  <a:extLst>
                    <a:ext uri="{9D8B030D-6E8A-4147-A177-3AD203B41FA5}">
                      <a16:colId xmlns:a16="http://schemas.microsoft.com/office/drawing/2014/main" val="3962591035"/>
                    </a:ext>
                  </a:extLst>
                </a:gridCol>
                <a:gridCol w="1834430">
                  <a:extLst>
                    <a:ext uri="{9D8B030D-6E8A-4147-A177-3AD203B41FA5}">
                      <a16:colId xmlns:a16="http://schemas.microsoft.com/office/drawing/2014/main" val="3231929135"/>
                    </a:ext>
                  </a:extLst>
                </a:gridCol>
                <a:gridCol w="1834430">
                  <a:extLst>
                    <a:ext uri="{9D8B030D-6E8A-4147-A177-3AD203B41FA5}">
                      <a16:colId xmlns:a16="http://schemas.microsoft.com/office/drawing/2014/main" val="636700425"/>
                    </a:ext>
                  </a:extLst>
                </a:gridCol>
              </a:tblGrid>
              <a:tr h="4029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i="0" kern="1200">
                          <a:solidFill>
                            <a:schemeClr val="tx1"/>
                          </a:solidFill>
                          <a:effectLst/>
                          <a:latin typeface="Leelawadee" panose="020B0502040204020203" pitchFamily="34" charset="-34"/>
                          <a:ea typeface="+mn-ea"/>
                          <a:cs typeface="Leelawadee" panose="020B0502040204020203" pitchFamily="34" charset="-34"/>
                        </a:rPr>
                        <a:t>1300 724 524</a:t>
                      </a:r>
                      <a:endParaRPr lang="en-AU" sz="700"/>
                    </a:p>
                    <a:p>
                      <a:pPr algn="l"/>
                      <a:endParaRPr lang="en-AU" sz="8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i="0" kern="1200">
                          <a:solidFill>
                            <a:schemeClr val="tx1"/>
                          </a:solidFill>
                          <a:effectLst/>
                          <a:latin typeface="Leelawadee" panose="020B0502040204020203" pitchFamily="34" charset="-34"/>
                          <a:ea typeface="+mn-ea"/>
                          <a:cs typeface="Leelawadee" panose="020B0502040204020203" pitchFamily="34" charset="-34"/>
                          <a:hlinkClick r:id="rId8"/>
                        </a:rPr>
                        <a:t>www.customerdriven.com.au</a:t>
                      </a:r>
                      <a:r>
                        <a:rPr lang="en-US" sz="800" i="0" kern="1200">
                          <a:solidFill>
                            <a:schemeClr val="tx1"/>
                          </a:solidFill>
                          <a:effectLst/>
                          <a:latin typeface="Leelawadee" panose="020B0502040204020203" pitchFamily="34" charset="-34"/>
                          <a:ea typeface="+mn-ea"/>
                          <a:cs typeface="Leelawadee" panose="020B0502040204020203" pitchFamily="34" charset="-34"/>
                        </a:rPr>
                        <a:t> </a:t>
                      </a:r>
                      <a:endParaRPr lang="en-AU" sz="800"/>
                    </a:p>
                    <a:p>
                      <a:pPr algn="l"/>
                      <a:endParaRPr lang="en-AU" sz="8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900" i="0" kern="1200">
                          <a:solidFill>
                            <a:schemeClr val="tx1"/>
                          </a:solidFill>
                          <a:effectLst/>
                          <a:latin typeface="Leelawadee" panose="020B0502040204020203" pitchFamily="34" charset="-34"/>
                          <a:ea typeface="+mn-ea"/>
                          <a:cs typeface="Leelawadee" panose="020B0502040204020203" pitchFamily="34" charset="-34"/>
                          <a:hlinkClick r:id="rId9"/>
                        </a:rPr>
                        <a:t>contact@customerdriven.com.au</a:t>
                      </a:r>
                      <a:r>
                        <a:rPr lang="en-AU" sz="900" i="0" kern="1200">
                          <a:solidFill>
                            <a:schemeClr val="tx1"/>
                          </a:solidFill>
                          <a:effectLst/>
                          <a:latin typeface="Leelawadee" panose="020B0502040204020203" pitchFamily="34" charset="-34"/>
                          <a:ea typeface="+mn-ea"/>
                          <a:cs typeface="Leelawadee" panose="020B0502040204020203" pitchFamily="34" charset="-34"/>
                        </a:rPr>
                        <a:t> </a:t>
                      </a:r>
                      <a:endParaRPr lang="en-AU" sz="8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u="sng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/>
                        </a:rPr>
                        <a:t>https://twitter.com/driven_customer</a:t>
                      </a:r>
                      <a:endParaRPr lang="en-US" sz="800" i="0" kern="1200">
                        <a:solidFill>
                          <a:schemeClr val="tx1"/>
                        </a:solidFill>
                        <a:effectLst/>
                        <a:latin typeface="Leelawadee" panose="020B0502040204020203" pitchFamily="34" charset="-34"/>
                        <a:ea typeface="+mn-ea"/>
                        <a:cs typeface="Leelawadee" panose="020B0502040204020203" pitchFamily="34" charset="-34"/>
                      </a:endParaRPr>
                    </a:p>
                    <a:p>
                      <a:pPr algn="l"/>
                      <a:endParaRPr lang="en-AU" sz="80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>
                          <a:hlinkClick r:id="rId11"/>
                        </a:rPr>
                        <a:t>www.linkedin.com/company/customerdrivensolutions/</a:t>
                      </a:r>
                      <a:endParaRPr lang="en-AU" sz="800"/>
                    </a:p>
                    <a:p>
                      <a:pPr algn="l"/>
                      <a:endParaRPr lang="en-AU" sz="80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0031262"/>
                  </a:ext>
                </a:extLst>
              </a:tr>
            </a:tbl>
          </a:graphicData>
        </a:graphic>
      </p:graphicFrame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48260FBD-AE09-4E04-84F4-5058AE0BB0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7512613"/>
              </p:ext>
            </p:extLst>
          </p:nvPr>
        </p:nvGraphicFramePr>
        <p:xfrm>
          <a:off x="1631239" y="1130742"/>
          <a:ext cx="9172152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8692">
                  <a:extLst>
                    <a:ext uri="{9D8B030D-6E8A-4147-A177-3AD203B41FA5}">
                      <a16:colId xmlns:a16="http://schemas.microsoft.com/office/drawing/2014/main" val="1139871144"/>
                    </a:ext>
                  </a:extLst>
                </a:gridCol>
                <a:gridCol w="1528692">
                  <a:extLst>
                    <a:ext uri="{9D8B030D-6E8A-4147-A177-3AD203B41FA5}">
                      <a16:colId xmlns:a16="http://schemas.microsoft.com/office/drawing/2014/main" val="2426955172"/>
                    </a:ext>
                  </a:extLst>
                </a:gridCol>
                <a:gridCol w="1528692">
                  <a:extLst>
                    <a:ext uri="{9D8B030D-6E8A-4147-A177-3AD203B41FA5}">
                      <a16:colId xmlns:a16="http://schemas.microsoft.com/office/drawing/2014/main" val="2744231294"/>
                    </a:ext>
                  </a:extLst>
                </a:gridCol>
                <a:gridCol w="1528692">
                  <a:extLst>
                    <a:ext uri="{9D8B030D-6E8A-4147-A177-3AD203B41FA5}">
                      <a16:colId xmlns:a16="http://schemas.microsoft.com/office/drawing/2014/main" val="1895832248"/>
                    </a:ext>
                  </a:extLst>
                </a:gridCol>
                <a:gridCol w="1528692">
                  <a:extLst>
                    <a:ext uri="{9D8B030D-6E8A-4147-A177-3AD203B41FA5}">
                      <a16:colId xmlns:a16="http://schemas.microsoft.com/office/drawing/2014/main" val="2629386405"/>
                    </a:ext>
                  </a:extLst>
                </a:gridCol>
                <a:gridCol w="1528692">
                  <a:extLst>
                    <a:ext uri="{9D8B030D-6E8A-4147-A177-3AD203B41FA5}">
                      <a16:colId xmlns:a16="http://schemas.microsoft.com/office/drawing/2014/main" val="954497518"/>
                    </a:ext>
                  </a:extLst>
                </a:gridCol>
              </a:tblGrid>
              <a:tr h="796968">
                <a:tc>
                  <a:txBody>
                    <a:bodyPr/>
                    <a:lstStyle/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200" b="0" kern="1200">
                          <a:solidFill>
                            <a:schemeClr val="tx1"/>
                          </a:solidFill>
                          <a:effectLst/>
                          <a:latin typeface="Leelawadee" panose="020B0502040204020203" pitchFamily="34" charset="-34"/>
                          <a:ea typeface="Arial Unicode MS" panose="020B0604020202020204" pitchFamily="34" charset="-128"/>
                          <a:cs typeface="Leelawadee" panose="020B0502040204020203" pitchFamily="34" charset="-34"/>
                        </a:rPr>
                        <a:t>Get Shit Done </a:t>
                      </a:r>
                    </a:p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endParaRPr lang="en-AU" sz="1200" b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200" b="0" kern="1200">
                          <a:solidFill>
                            <a:schemeClr val="tx1"/>
                          </a:solidFill>
                          <a:effectLst/>
                          <a:latin typeface="Leelawadee" panose="020B0502040204020203" pitchFamily="34" charset="-34"/>
                          <a:ea typeface="Arial Unicode MS" panose="020B0604020202020204" pitchFamily="34" charset="-128"/>
                          <a:cs typeface="Leelawadee" panose="020B0502040204020203" pitchFamily="34" charset="-34"/>
                        </a:rPr>
                        <a:t>No dickheads</a:t>
                      </a:r>
                    </a:p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endParaRPr lang="en-AU" sz="1200" b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200" b="0" kern="1200">
                          <a:solidFill>
                            <a:schemeClr val="tx1"/>
                          </a:solidFill>
                          <a:effectLst/>
                          <a:latin typeface="Leelawadee" panose="020B0502040204020203" pitchFamily="34" charset="-34"/>
                          <a:ea typeface="Arial Unicode MS" panose="020B0604020202020204" pitchFamily="34" charset="-128"/>
                          <a:cs typeface="Leelawadee" panose="020B0502040204020203" pitchFamily="34" charset="-34"/>
                        </a:rPr>
                        <a:t>Have fun</a:t>
                      </a:r>
                    </a:p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endParaRPr lang="en-AU" sz="1200" b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200" b="0" kern="1200">
                          <a:solidFill>
                            <a:schemeClr val="tx1"/>
                          </a:solidFill>
                          <a:effectLst/>
                          <a:latin typeface="Leelawadee" panose="020B0502040204020203" pitchFamily="34" charset="-34"/>
                          <a:ea typeface="Arial Unicode MS" panose="020B0604020202020204" pitchFamily="34" charset="-128"/>
                          <a:cs typeface="Leelawadee" panose="020B0502040204020203" pitchFamily="34" charset="-34"/>
                        </a:rPr>
                        <a:t>Don’t piss before your pants are down</a:t>
                      </a:r>
                    </a:p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endParaRPr lang="en-AU" sz="1200" b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200" b="0" kern="1200">
                          <a:solidFill>
                            <a:schemeClr val="tx1"/>
                          </a:solidFill>
                          <a:effectLst/>
                          <a:latin typeface="Leelawadee" panose="020B0502040204020203" pitchFamily="34" charset="-34"/>
                          <a:ea typeface="Arial Unicode MS" panose="020B0604020202020204" pitchFamily="34" charset="-128"/>
                          <a:cs typeface="Leelawadee" panose="020B0502040204020203" pitchFamily="34" charset="-34"/>
                        </a:rPr>
                        <a:t>Seek to understand</a:t>
                      </a:r>
                    </a:p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endParaRPr lang="en-AU" sz="1200" b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200" b="0" kern="1200">
                          <a:solidFill>
                            <a:schemeClr val="tx1"/>
                          </a:solidFill>
                          <a:effectLst/>
                          <a:latin typeface="Leelawadee" panose="020B0502040204020203" pitchFamily="34" charset="-34"/>
                          <a:ea typeface="Arial Unicode MS" panose="020B0604020202020204" pitchFamily="34" charset="-128"/>
                          <a:cs typeface="Leelawadee" panose="020B0502040204020203" pitchFamily="34" charset="-34"/>
                        </a:rPr>
                        <a:t>Know your worth</a:t>
                      </a:r>
                    </a:p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endParaRPr lang="en-AU" sz="1200" b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1257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8541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er Driven Branding">
      <a:dk1>
        <a:srgbClr val="3A3A3A"/>
      </a:dk1>
      <a:lt1>
        <a:srgbClr val="FFFFFF"/>
      </a:lt1>
      <a:dk2>
        <a:srgbClr val="495D6B"/>
      </a:dk2>
      <a:lt2>
        <a:srgbClr val="FFFFFF"/>
      </a:lt2>
      <a:accent1>
        <a:srgbClr val="038CD4"/>
      </a:accent1>
      <a:accent2>
        <a:srgbClr val="FC600E"/>
      </a:accent2>
      <a:accent3>
        <a:srgbClr val="495D6B"/>
      </a:accent3>
      <a:accent4>
        <a:srgbClr val="B4E4FE"/>
      </a:accent4>
      <a:accent5>
        <a:srgbClr val="637C90"/>
      </a:accent5>
      <a:accent6>
        <a:srgbClr val="99AEBA"/>
      </a:accent6>
      <a:hlink>
        <a:srgbClr val="0066CC"/>
      </a:hlink>
      <a:folHlink>
        <a:srgbClr val="01466B"/>
      </a:folHlink>
    </a:clrScheme>
    <a:fontScheme name="Custom 1">
      <a:majorFont>
        <a:latin typeface="Robot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e5a3672-7fa2-442e-8ecb-f98e952b3010">
      <UserInfo>
        <DisplayName>Louis Dupe</DisplayName>
        <AccountId>17</AccountId>
        <AccountType/>
      </UserInfo>
      <UserInfo>
        <DisplayName>Peter Trowbridge</DisplayName>
        <AccountId>12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699CD065317A42BD2D7C13933DE58B" ma:contentTypeVersion="11" ma:contentTypeDescription="Create a new document." ma:contentTypeScope="" ma:versionID="47ea3680890c256e728361beda3de90f">
  <xsd:schema xmlns:xsd="http://www.w3.org/2001/XMLSchema" xmlns:xs="http://www.w3.org/2001/XMLSchema" xmlns:p="http://schemas.microsoft.com/office/2006/metadata/properties" xmlns:ns2="8e5a3672-7fa2-442e-8ecb-f98e952b3010" xmlns:ns3="69a528e4-5df2-41c0-a8a4-30cc17ce4288" targetNamespace="http://schemas.microsoft.com/office/2006/metadata/properties" ma:root="true" ma:fieldsID="9886c8f73c84a9f5fc8d8bdb62d5b1f2" ns2:_="" ns3:_="">
    <xsd:import namespace="8e5a3672-7fa2-442e-8ecb-f98e952b3010"/>
    <xsd:import namespace="69a528e4-5df2-41c0-a8a4-30cc17ce42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5a3672-7fa2-442e-8ecb-f98e952b301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a528e4-5df2-41c0-a8a4-30cc17ce42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DF87A25-4A67-4028-A26C-B03A9DCCE063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www.w3.org/XML/1998/namespace"/>
    <ds:schemaRef ds:uri="8e5a3672-7fa2-442e-8ecb-f98e952b3010"/>
    <ds:schemaRef ds:uri="69a528e4-5df2-41c0-a8a4-30cc17ce4288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0FB5D3D-CB1D-41FD-A306-B15BA6AF4765}">
  <ds:schemaRefs>
    <ds:schemaRef ds:uri="69a528e4-5df2-41c0-a8a4-30cc17ce4288"/>
    <ds:schemaRef ds:uri="8e5a3672-7fa2-442e-8ecb-f98e952b301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6B2CC8B-44EF-4DB7-BBAF-73CE3C0A974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244</Words>
  <Application>Microsoft Office PowerPoint</Application>
  <PresentationFormat>Widescreen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Lato</vt:lpstr>
      <vt:lpstr>Leelawadee</vt:lpstr>
      <vt:lpstr>Roboto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>Sharon Davies</dc:creator>
  <cp:lastModifiedBy>Sharon Davies</cp:lastModifiedBy>
  <cp:revision>11</cp:revision>
  <dcterms:created xsi:type="dcterms:W3CDTF">2020-08-20T23:08:52Z</dcterms:created>
  <dcterms:modified xsi:type="dcterms:W3CDTF">2021-01-27T23:22:11Z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0x0101000F699CD065317A42BD2D7C13933DE58B</vt:lpwstr>
  </property>
</Properties>
</file>