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1" r:id="rId5"/>
  </p:sldMasterIdLst>
  <p:notesMasterIdLst>
    <p:notesMasterId r:id="rId30"/>
  </p:notesMasterIdLst>
  <p:handoutMasterIdLst>
    <p:handoutMasterId r:id="rId31"/>
  </p:handoutMasterIdLst>
  <p:sldIdLst>
    <p:sldId id="320" r:id="rId6"/>
    <p:sldId id="368" r:id="rId7"/>
    <p:sldId id="372" r:id="rId8"/>
    <p:sldId id="373" r:id="rId9"/>
    <p:sldId id="377" r:id="rId10"/>
    <p:sldId id="374" r:id="rId11"/>
    <p:sldId id="378" r:id="rId12"/>
    <p:sldId id="381" r:id="rId13"/>
    <p:sldId id="383" r:id="rId14"/>
    <p:sldId id="384" r:id="rId15"/>
    <p:sldId id="395" r:id="rId16"/>
    <p:sldId id="396" r:id="rId17"/>
    <p:sldId id="397" r:id="rId18"/>
    <p:sldId id="398" r:id="rId19"/>
    <p:sldId id="385" r:id="rId20"/>
    <p:sldId id="380" r:id="rId21"/>
    <p:sldId id="387" r:id="rId22"/>
    <p:sldId id="388" r:id="rId23"/>
    <p:sldId id="386" r:id="rId24"/>
    <p:sldId id="389" r:id="rId25"/>
    <p:sldId id="390" r:id="rId26"/>
    <p:sldId id="391" r:id="rId27"/>
    <p:sldId id="394" r:id="rId28"/>
    <p:sldId id="393" r:id="rId29"/>
  </p:sldIdLst>
  <p:sldSz cx="7745413" cy="10872788"/>
  <p:notesSz cx="6761163" cy="9942513"/>
  <p:embeddedFontLst>
    <p:embeddedFont>
      <p:font typeface="Calibri" panose="020F0502020204030204" pitchFamily="34" charset="0"/>
      <p:regular r:id="rId32"/>
      <p:bold r:id="rId33"/>
      <p:italic r:id="rId34"/>
      <p:boldItalic r:id="rId35"/>
    </p:embeddedFont>
    <p:embeddedFont>
      <p:font typeface="Ubuntu" panose="020B0604020202020204" charset="0"/>
      <p:regular r:id="rId36"/>
      <p:bold r:id="rId37"/>
      <p:italic r:id="rId38"/>
      <p:boldItalic r:id="rId39"/>
    </p:embeddedFont>
  </p:embeddedFontLst>
  <p:defaultTextStyle>
    <a:defPPr>
      <a:defRPr lang="it-IT"/>
    </a:defPPr>
    <a:lvl1pPr marL="0" algn="l" defTabSz="1015335" rtl="0" eaLnBrk="1" latinLnBrk="0" hangingPunct="1">
      <a:defRPr sz="2000" kern="1200">
        <a:solidFill>
          <a:schemeClr val="tx1"/>
        </a:solidFill>
        <a:latin typeface="+mn-lt"/>
        <a:ea typeface="+mn-ea"/>
        <a:cs typeface="+mn-cs"/>
      </a:defRPr>
    </a:lvl1pPr>
    <a:lvl2pPr marL="507668" algn="l" defTabSz="1015335" rtl="0" eaLnBrk="1" latinLnBrk="0" hangingPunct="1">
      <a:defRPr sz="2000" kern="1200">
        <a:solidFill>
          <a:schemeClr val="tx1"/>
        </a:solidFill>
        <a:latin typeface="+mn-lt"/>
        <a:ea typeface="+mn-ea"/>
        <a:cs typeface="+mn-cs"/>
      </a:defRPr>
    </a:lvl2pPr>
    <a:lvl3pPr marL="1015335" algn="l" defTabSz="1015335" rtl="0" eaLnBrk="1" latinLnBrk="0" hangingPunct="1">
      <a:defRPr sz="2000" kern="1200">
        <a:solidFill>
          <a:schemeClr val="tx1"/>
        </a:solidFill>
        <a:latin typeface="+mn-lt"/>
        <a:ea typeface="+mn-ea"/>
        <a:cs typeface="+mn-cs"/>
      </a:defRPr>
    </a:lvl3pPr>
    <a:lvl4pPr marL="1523002" algn="l" defTabSz="1015335" rtl="0" eaLnBrk="1" latinLnBrk="0" hangingPunct="1">
      <a:defRPr sz="2000" kern="1200">
        <a:solidFill>
          <a:schemeClr val="tx1"/>
        </a:solidFill>
        <a:latin typeface="+mn-lt"/>
        <a:ea typeface="+mn-ea"/>
        <a:cs typeface="+mn-cs"/>
      </a:defRPr>
    </a:lvl4pPr>
    <a:lvl5pPr marL="2030671" algn="l" defTabSz="1015335" rtl="0" eaLnBrk="1" latinLnBrk="0" hangingPunct="1">
      <a:defRPr sz="2000" kern="1200">
        <a:solidFill>
          <a:schemeClr val="tx1"/>
        </a:solidFill>
        <a:latin typeface="+mn-lt"/>
        <a:ea typeface="+mn-ea"/>
        <a:cs typeface="+mn-cs"/>
      </a:defRPr>
    </a:lvl5pPr>
    <a:lvl6pPr marL="2538338" algn="l" defTabSz="1015335" rtl="0" eaLnBrk="1" latinLnBrk="0" hangingPunct="1">
      <a:defRPr sz="2000" kern="1200">
        <a:solidFill>
          <a:schemeClr val="tx1"/>
        </a:solidFill>
        <a:latin typeface="+mn-lt"/>
        <a:ea typeface="+mn-ea"/>
        <a:cs typeface="+mn-cs"/>
      </a:defRPr>
    </a:lvl6pPr>
    <a:lvl7pPr marL="3046006" algn="l" defTabSz="1015335" rtl="0" eaLnBrk="1" latinLnBrk="0" hangingPunct="1">
      <a:defRPr sz="2000" kern="1200">
        <a:solidFill>
          <a:schemeClr val="tx1"/>
        </a:solidFill>
        <a:latin typeface="+mn-lt"/>
        <a:ea typeface="+mn-ea"/>
        <a:cs typeface="+mn-cs"/>
      </a:defRPr>
    </a:lvl7pPr>
    <a:lvl8pPr marL="3553673" algn="l" defTabSz="1015335" rtl="0" eaLnBrk="1" latinLnBrk="0" hangingPunct="1">
      <a:defRPr sz="2000" kern="1200">
        <a:solidFill>
          <a:schemeClr val="tx1"/>
        </a:solidFill>
        <a:latin typeface="+mn-lt"/>
        <a:ea typeface="+mn-ea"/>
        <a:cs typeface="+mn-cs"/>
      </a:defRPr>
    </a:lvl8pPr>
    <a:lvl9pPr marL="4061342" algn="l" defTabSz="1015335"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36" userDrawn="1">
          <p15:clr>
            <a:srgbClr val="A4A3A4"/>
          </p15:clr>
        </p15:guide>
        <p15:guide id="2" pos="2495" userDrawn="1">
          <p15:clr>
            <a:srgbClr val="A4A3A4"/>
          </p15:clr>
        </p15:guide>
        <p15:guide id="3" pos="4434" userDrawn="1">
          <p15:clr>
            <a:srgbClr val="A4A3A4"/>
          </p15:clr>
        </p15:guide>
        <p15:guide id="4" pos="451" userDrawn="1">
          <p15:clr>
            <a:srgbClr val="A4A3A4"/>
          </p15:clr>
        </p15:guide>
        <p15:guide id="5" orient="horz">
          <p15:clr>
            <a:srgbClr val="A4A3A4"/>
          </p15:clr>
        </p15:guide>
        <p15:guide id="6">
          <p15:clr>
            <a:srgbClr val="A4A3A4"/>
          </p15:clr>
        </p15:guide>
        <p15:guide id="7" pos="4336">
          <p15:clr>
            <a:srgbClr val="A4A3A4"/>
          </p15:clr>
        </p15:guide>
        <p15:guide id="8" pos="441">
          <p15:clr>
            <a:srgbClr val="A4A3A4"/>
          </p15:clr>
        </p15:guide>
      </p15:sldGuideLst>
    </p:ext>
    <p:ext uri="{2D200454-40CA-4A62-9FC3-DE9A4176ACB9}">
      <p15:notesGuideLst xmlns:p15="http://schemas.microsoft.com/office/powerpoint/2012/main">
        <p15:guide id="1" orient="horz" pos="3132">
          <p15:clr>
            <a:srgbClr val="A4A3A4"/>
          </p15:clr>
        </p15:guide>
        <p15:guide id="2" pos="213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AA30"/>
    <a:srgbClr val="74884A"/>
    <a:srgbClr val="4D4D4D"/>
    <a:srgbClr val="6BC1BC"/>
    <a:srgbClr val="E48430"/>
    <a:srgbClr val="898989"/>
    <a:srgbClr val="C53547"/>
    <a:srgbClr val="5F5F5F"/>
    <a:srgbClr val="E26386"/>
    <a:srgbClr val="4F99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303" autoAdjust="0"/>
    <p:restoredTop sz="96357" autoAdjust="0"/>
  </p:normalViewPr>
  <p:slideViewPr>
    <p:cSldViewPr>
      <p:cViewPr>
        <p:scale>
          <a:sx n="81" d="100"/>
          <a:sy n="81" d="100"/>
        </p:scale>
        <p:origin x="50" y="-1918"/>
      </p:cViewPr>
      <p:guideLst>
        <p:guide orient="horz" pos="3436"/>
        <p:guide pos="2495"/>
        <p:guide pos="4434"/>
        <p:guide pos="451"/>
        <p:guide orient="horz"/>
        <p:guide/>
        <p:guide pos="4336"/>
        <p:guide pos="441"/>
      </p:guideLst>
    </p:cSldViewPr>
  </p:slideViewPr>
  <p:outlineViewPr>
    <p:cViewPr>
      <p:scale>
        <a:sx n="33" d="100"/>
        <a:sy n="33" d="100"/>
      </p:scale>
      <p:origin x="0" y="-41568"/>
    </p:cViewPr>
  </p:outlineViewPr>
  <p:notesTextViewPr>
    <p:cViewPr>
      <p:scale>
        <a:sx n="1" d="1"/>
        <a:sy n="1" d="1"/>
      </p:scale>
      <p:origin x="0" y="0"/>
    </p:cViewPr>
  </p:notesTextViewPr>
  <p:sorterViewPr>
    <p:cViewPr>
      <p:scale>
        <a:sx n="40" d="100"/>
        <a:sy n="40" d="100"/>
      </p:scale>
      <p:origin x="0" y="0"/>
    </p:cViewPr>
  </p:sorterViewPr>
  <p:notesViewPr>
    <p:cSldViewPr>
      <p:cViewPr varScale="1">
        <p:scale>
          <a:sx n="63" d="100"/>
          <a:sy n="63" d="100"/>
        </p:scale>
        <p:origin x="1803" y="45"/>
      </p:cViewPr>
      <p:guideLst>
        <p:guide orient="horz" pos="3132"/>
        <p:guide pos="213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8.fntdata"/><Relationship Id="rId21" Type="http://schemas.openxmlformats.org/officeDocument/2006/relationships/slide" Target="slides/slide16.xml"/><Relationship Id="rId34" Type="http://schemas.openxmlformats.org/officeDocument/2006/relationships/font" Target="fonts/font3.fntdata"/><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5.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2.fntdata"/><Relationship Id="rId38" Type="http://schemas.openxmlformats.org/officeDocument/2006/relationships/font" Target="fonts/font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ovanna Hotellier" userId="38b7d266-1b88-435d-8df5-b77222a21ac7" providerId="ADAL" clId="{F6950276-6B8E-42BE-94FE-580F19CE7BB3}"/>
    <pc:docChg chg="undo custSel modSld">
      <pc:chgData name="Giovanna Hotellier" userId="38b7d266-1b88-435d-8df5-b77222a21ac7" providerId="ADAL" clId="{F6950276-6B8E-42BE-94FE-580F19CE7BB3}" dt="2020-12-11T14:58:06.459" v="633"/>
      <pc:docMkLst>
        <pc:docMk/>
      </pc:docMkLst>
      <pc:sldChg chg="addSp modSp mod">
        <pc:chgData name="Giovanna Hotellier" userId="38b7d266-1b88-435d-8df5-b77222a21ac7" providerId="ADAL" clId="{F6950276-6B8E-42BE-94FE-580F19CE7BB3}" dt="2020-12-11T14:58:06.459" v="633"/>
        <pc:sldMkLst>
          <pc:docMk/>
          <pc:sldMk cId="3380147532" sldId="390"/>
        </pc:sldMkLst>
        <pc:spChg chg="mod">
          <ac:chgData name="Giovanna Hotellier" userId="38b7d266-1b88-435d-8df5-b77222a21ac7" providerId="ADAL" clId="{F6950276-6B8E-42BE-94FE-580F19CE7BB3}" dt="2020-12-11T14:57:50.179" v="632" actId="20577"/>
          <ac:spMkLst>
            <pc:docMk/>
            <pc:sldMk cId="3380147532" sldId="390"/>
            <ac:spMk id="3" creationId="{FA83F2FB-6D2A-4260-9887-0BFC91FD1B09}"/>
          </ac:spMkLst>
        </pc:spChg>
        <pc:spChg chg="mod">
          <ac:chgData name="Giovanna Hotellier" userId="38b7d266-1b88-435d-8df5-b77222a21ac7" providerId="ADAL" clId="{F6950276-6B8E-42BE-94FE-580F19CE7BB3}" dt="2020-12-11T14:53:47.502" v="592" actId="1036"/>
          <ac:spMkLst>
            <pc:docMk/>
            <pc:sldMk cId="3380147532" sldId="390"/>
            <ac:spMk id="16" creationId="{0E43074F-EE5A-4451-9ADB-5752054E780B}"/>
          </ac:spMkLst>
        </pc:spChg>
        <pc:spChg chg="add mod">
          <ac:chgData name="Giovanna Hotellier" userId="38b7d266-1b88-435d-8df5-b77222a21ac7" providerId="ADAL" clId="{F6950276-6B8E-42BE-94FE-580F19CE7BB3}" dt="2020-12-11T14:57:37.253" v="631" actId="1036"/>
          <ac:spMkLst>
            <pc:docMk/>
            <pc:sldMk cId="3380147532" sldId="390"/>
            <ac:spMk id="17" creationId="{1530F3D5-DC40-46BD-9F82-D1DF48572D21}"/>
          </ac:spMkLst>
        </pc:spChg>
        <pc:spChg chg="add mod">
          <ac:chgData name="Giovanna Hotellier" userId="38b7d266-1b88-435d-8df5-b77222a21ac7" providerId="ADAL" clId="{F6950276-6B8E-42BE-94FE-580F19CE7BB3}" dt="2020-12-11T14:57:37.253" v="631" actId="1036"/>
          <ac:spMkLst>
            <pc:docMk/>
            <pc:sldMk cId="3380147532" sldId="390"/>
            <ac:spMk id="18" creationId="{C71A02CE-F767-4A29-B1ED-D27E59BA77C1}"/>
          </ac:spMkLst>
        </pc:spChg>
        <pc:spChg chg="mod">
          <ac:chgData name="Giovanna Hotellier" userId="38b7d266-1b88-435d-8df5-b77222a21ac7" providerId="ADAL" clId="{F6950276-6B8E-42BE-94FE-580F19CE7BB3}" dt="2020-12-11T14:54:35.635" v="601" actId="1035"/>
          <ac:spMkLst>
            <pc:docMk/>
            <pc:sldMk cId="3380147532" sldId="390"/>
            <ac:spMk id="24" creationId="{8B004E2F-B8F1-453D-A959-C4ECFC273AE4}"/>
          </ac:spMkLst>
        </pc:spChg>
        <pc:grpChg chg="mod">
          <ac:chgData name="Giovanna Hotellier" userId="38b7d266-1b88-435d-8df5-b77222a21ac7" providerId="ADAL" clId="{F6950276-6B8E-42BE-94FE-580F19CE7BB3}" dt="2020-12-11T14:57:37.253" v="631" actId="1036"/>
          <ac:grpSpMkLst>
            <pc:docMk/>
            <pc:sldMk cId="3380147532" sldId="390"/>
            <ac:grpSpMk id="4" creationId="{05D38073-3821-4483-A76E-061AF692662D}"/>
          </ac:grpSpMkLst>
        </pc:grpChg>
        <pc:graphicFrameChg chg="mod">
          <ac:chgData name="Giovanna Hotellier" userId="38b7d266-1b88-435d-8df5-b77222a21ac7" providerId="ADAL" clId="{F6950276-6B8E-42BE-94FE-580F19CE7BB3}" dt="2020-12-11T14:58:06.459" v="633"/>
          <ac:graphicFrameMkLst>
            <pc:docMk/>
            <pc:sldMk cId="3380147532" sldId="390"/>
            <ac:graphicFrameMk id="6" creationId="{0761EC59-5216-4C78-A2AD-9948D8965D3D}"/>
          </ac:graphicFrameMkLst>
        </pc:graphicFrameChg>
        <pc:graphicFrameChg chg="mod">
          <ac:chgData name="Giovanna Hotellier" userId="38b7d266-1b88-435d-8df5-b77222a21ac7" providerId="ADAL" clId="{F6950276-6B8E-42BE-94FE-580F19CE7BB3}" dt="2020-12-11T14:53:47.502" v="592" actId="1036"/>
          <ac:graphicFrameMkLst>
            <pc:docMk/>
            <pc:sldMk cId="3380147532" sldId="390"/>
            <ac:graphicFrameMk id="14" creationId="{D7058033-43D2-43F7-85FB-06F6FBDA1D27}"/>
          </ac:graphicFrameMkLst>
        </pc:graphicFrameChg>
        <pc:graphicFrameChg chg="mod">
          <ac:chgData name="Giovanna Hotellier" userId="38b7d266-1b88-435d-8df5-b77222a21ac7" providerId="ADAL" clId="{F6950276-6B8E-42BE-94FE-580F19CE7BB3}" dt="2020-12-11T14:54:35.635" v="601" actId="1035"/>
          <ac:graphicFrameMkLst>
            <pc:docMk/>
            <pc:sldMk cId="3380147532" sldId="390"/>
            <ac:graphicFrameMk id="23" creationId="{3C2DB2E9-B958-40F1-82ED-1C81F4D8043D}"/>
          </ac:graphicFrameMkLst>
        </pc:graphicFrameChg>
        <pc:cxnChg chg="mod">
          <ac:chgData name="Giovanna Hotellier" userId="38b7d266-1b88-435d-8df5-b77222a21ac7" providerId="ADAL" clId="{F6950276-6B8E-42BE-94FE-580F19CE7BB3}" dt="2020-12-11T14:53:47.502" v="592" actId="1036"/>
          <ac:cxnSpMkLst>
            <pc:docMk/>
            <pc:sldMk cId="3380147532" sldId="390"/>
            <ac:cxnSpMk id="22" creationId="{90019918-164E-4D7A-A500-874E611F2030}"/>
          </ac:cxnSpMkLst>
        </pc:cxnChg>
        <pc:cxnChg chg="mod">
          <ac:chgData name="Giovanna Hotellier" userId="38b7d266-1b88-435d-8df5-b77222a21ac7" providerId="ADAL" clId="{F6950276-6B8E-42BE-94FE-580F19CE7BB3}" dt="2020-12-11T14:54:35.635" v="601" actId="1035"/>
          <ac:cxnSpMkLst>
            <pc:docMk/>
            <pc:sldMk cId="3380147532" sldId="390"/>
            <ac:cxnSpMk id="25" creationId="{5B6286B3-F187-4470-B399-55BBB3AC0F90}"/>
          </ac:cxnSpMkLst>
        </pc:cxnChg>
        <pc:cxnChg chg="mod">
          <ac:chgData name="Giovanna Hotellier" userId="38b7d266-1b88-435d-8df5-b77222a21ac7" providerId="ADAL" clId="{F6950276-6B8E-42BE-94FE-580F19CE7BB3}" dt="2020-12-11T14:54:35.635" v="601" actId="1035"/>
          <ac:cxnSpMkLst>
            <pc:docMk/>
            <pc:sldMk cId="3380147532" sldId="390"/>
            <ac:cxnSpMk id="26" creationId="{E6A25144-ED6F-49C5-B79C-A8AB59855D9F}"/>
          </ac:cxnSpMkLst>
        </pc:cxnChg>
        <pc:cxnChg chg="mod">
          <ac:chgData name="Giovanna Hotellier" userId="38b7d266-1b88-435d-8df5-b77222a21ac7" providerId="ADAL" clId="{F6950276-6B8E-42BE-94FE-580F19CE7BB3}" dt="2020-12-11T14:53:47.502" v="592" actId="1036"/>
          <ac:cxnSpMkLst>
            <pc:docMk/>
            <pc:sldMk cId="3380147532" sldId="390"/>
            <ac:cxnSpMk id="27" creationId="{4959E400-5303-48CC-AB98-080B90CEF6A1}"/>
          </ac:cxnSpMkLst>
        </pc:cxnChg>
      </pc:sldChg>
      <pc:sldChg chg="delSp modSp mod">
        <pc:chgData name="Giovanna Hotellier" userId="38b7d266-1b88-435d-8df5-b77222a21ac7" providerId="ADAL" clId="{F6950276-6B8E-42BE-94FE-580F19CE7BB3}" dt="2020-12-11T14:17:47.855" v="422" actId="1036"/>
        <pc:sldMkLst>
          <pc:docMk/>
          <pc:sldMk cId="2362072341" sldId="394"/>
        </pc:sldMkLst>
        <pc:spChg chg="mod">
          <ac:chgData name="Giovanna Hotellier" userId="38b7d266-1b88-435d-8df5-b77222a21ac7" providerId="ADAL" clId="{F6950276-6B8E-42BE-94FE-580F19CE7BB3}" dt="2020-12-11T14:17:05.830" v="415" actId="20577"/>
          <ac:spMkLst>
            <pc:docMk/>
            <pc:sldMk cId="2362072341" sldId="394"/>
            <ac:spMk id="3" creationId="{FA83F2FB-6D2A-4260-9887-0BFC91FD1B09}"/>
          </ac:spMkLst>
        </pc:spChg>
        <pc:spChg chg="mod">
          <ac:chgData name="Giovanna Hotellier" userId="38b7d266-1b88-435d-8df5-b77222a21ac7" providerId="ADAL" clId="{F6950276-6B8E-42BE-94FE-580F19CE7BB3}" dt="2020-12-11T14:17:47.855" v="422" actId="1036"/>
          <ac:spMkLst>
            <pc:docMk/>
            <pc:sldMk cId="2362072341" sldId="394"/>
            <ac:spMk id="7" creationId="{128DAAB2-B1B6-410A-B63D-BD7A372C548F}"/>
          </ac:spMkLst>
        </pc:spChg>
        <pc:spChg chg="del">
          <ac:chgData name="Giovanna Hotellier" userId="38b7d266-1b88-435d-8df5-b77222a21ac7" providerId="ADAL" clId="{F6950276-6B8E-42BE-94FE-580F19CE7BB3}" dt="2020-12-11T14:16:57.313" v="414" actId="478"/>
          <ac:spMkLst>
            <pc:docMk/>
            <pc:sldMk cId="2362072341" sldId="394"/>
            <ac:spMk id="21" creationId="{8C3FCB7B-912B-43A1-A255-35440274911C}"/>
          </ac:spMkLst>
        </pc:spChg>
        <pc:spChg chg="mod">
          <ac:chgData name="Giovanna Hotellier" userId="38b7d266-1b88-435d-8df5-b77222a21ac7" providerId="ADAL" clId="{F6950276-6B8E-42BE-94FE-580F19CE7BB3}" dt="2020-12-11T14:17:35.229" v="420" actId="1036"/>
          <ac:spMkLst>
            <pc:docMk/>
            <pc:sldMk cId="2362072341" sldId="394"/>
            <ac:spMk id="24" creationId="{8B004E2F-B8F1-453D-A959-C4ECFC273AE4}"/>
          </ac:spMkLst>
        </pc:spChg>
        <pc:graphicFrameChg chg="mod">
          <ac:chgData name="Giovanna Hotellier" userId="38b7d266-1b88-435d-8df5-b77222a21ac7" providerId="ADAL" clId="{F6950276-6B8E-42BE-94FE-580F19CE7BB3}" dt="2020-12-11T14:17:47.855" v="422" actId="1036"/>
          <ac:graphicFrameMkLst>
            <pc:docMk/>
            <pc:sldMk cId="2362072341" sldId="394"/>
            <ac:graphicFrameMk id="6" creationId="{0761EC59-5216-4C78-A2AD-9948D8965D3D}"/>
          </ac:graphicFrameMkLst>
        </pc:graphicFrameChg>
        <pc:graphicFrameChg chg="mod">
          <ac:chgData name="Giovanna Hotellier" userId="38b7d266-1b88-435d-8df5-b77222a21ac7" providerId="ADAL" clId="{F6950276-6B8E-42BE-94FE-580F19CE7BB3}" dt="2020-12-11T14:17:35.229" v="420" actId="1036"/>
          <ac:graphicFrameMkLst>
            <pc:docMk/>
            <pc:sldMk cId="2362072341" sldId="394"/>
            <ac:graphicFrameMk id="23" creationId="{3C2DB2E9-B958-40F1-82ED-1C81F4D8043D}"/>
          </ac:graphicFrameMkLst>
        </pc:graphicFrameChg>
        <pc:cxnChg chg="mod">
          <ac:chgData name="Giovanna Hotellier" userId="38b7d266-1b88-435d-8df5-b77222a21ac7" providerId="ADAL" clId="{F6950276-6B8E-42BE-94FE-580F19CE7BB3}" dt="2020-12-11T14:17:47.855" v="422" actId="1036"/>
          <ac:cxnSpMkLst>
            <pc:docMk/>
            <pc:sldMk cId="2362072341" sldId="394"/>
            <ac:cxnSpMk id="9" creationId="{1DB663AC-5878-4DBE-9A77-897A8A1061CB}"/>
          </ac:cxnSpMkLst>
        </pc:cxnChg>
        <pc:cxnChg chg="mod">
          <ac:chgData name="Giovanna Hotellier" userId="38b7d266-1b88-435d-8df5-b77222a21ac7" providerId="ADAL" clId="{F6950276-6B8E-42BE-94FE-580F19CE7BB3}" dt="2020-12-11T14:17:47.855" v="422" actId="1036"/>
          <ac:cxnSpMkLst>
            <pc:docMk/>
            <pc:sldMk cId="2362072341" sldId="394"/>
            <ac:cxnSpMk id="10" creationId="{812EC2F8-2E2C-4CCD-A922-9267CAA8484C}"/>
          </ac:cxnSpMkLst>
        </pc:cxnChg>
        <pc:cxnChg chg="mod">
          <ac:chgData name="Giovanna Hotellier" userId="38b7d266-1b88-435d-8df5-b77222a21ac7" providerId="ADAL" clId="{F6950276-6B8E-42BE-94FE-580F19CE7BB3}" dt="2020-12-11T14:17:35.229" v="420" actId="1036"/>
          <ac:cxnSpMkLst>
            <pc:docMk/>
            <pc:sldMk cId="2362072341" sldId="394"/>
            <ac:cxnSpMk id="25" creationId="{5B6286B3-F187-4470-B399-55BBB3AC0F90}"/>
          </ac:cxnSpMkLst>
        </pc:cxnChg>
        <pc:cxnChg chg="mod">
          <ac:chgData name="Giovanna Hotellier" userId="38b7d266-1b88-435d-8df5-b77222a21ac7" providerId="ADAL" clId="{F6950276-6B8E-42BE-94FE-580F19CE7BB3}" dt="2020-12-11T14:17:35.229" v="420" actId="1036"/>
          <ac:cxnSpMkLst>
            <pc:docMk/>
            <pc:sldMk cId="2362072341" sldId="394"/>
            <ac:cxnSpMk id="26" creationId="{E6A25144-ED6F-49C5-B79C-A8AB59855D9F}"/>
          </ac:cxnSpMkLst>
        </pc:cxnChg>
      </pc:sldChg>
      <pc:sldChg chg="modSp mod">
        <pc:chgData name="Giovanna Hotellier" userId="38b7d266-1b88-435d-8df5-b77222a21ac7" providerId="ADAL" clId="{F6950276-6B8E-42BE-94FE-580F19CE7BB3}" dt="2020-12-11T14:44:34.044" v="473" actId="27918"/>
        <pc:sldMkLst>
          <pc:docMk/>
          <pc:sldMk cId="2625034157" sldId="395"/>
        </pc:sldMkLst>
        <pc:spChg chg="mod">
          <ac:chgData name="Giovanna Hotellier" userId="38b7d266-1b88-435d-8df5-b77222a21ac7" providerId="ADAL" clId="{F6950276-6B8E-42BE-94FE-580F19CE7BB3}" dt="2020-12-11T14:44:18.929" v="471" actId="1035"/>
          <ac:spMkLst>
            <pc:docMk/>
            <pc:sldMk cId="2625034157" sldId="395"/>
            <ac:spMk id="26" creationId="{46777871-40F5-4945-A978-8E938ABE33BB}"/>
          </ac:spMkLst>
        </pc:spChg>
        <pc:spChg chg="mod">
          <ac:chgData name="Giovanna Hotellier" userId="38b7d266-1b88-435d-8df5-b77222a21ac7" providerId="ADAL" clId="{F6950276-6B8E-42BE-94FE-580F19CE7BB3}" dt="2020-12-11T14:44:08.052" v="466" actId="1035"/>
          <ac:spMkLst>
            <pc:docMk/>
            <pc:sldMk cId="2625034157" sldId="395"/>
            <ac:spMk id="28" creationId="{AD26F343-6748-4E1E-924B-62C8443D0050}"/>
          </ac:spMkLst>
        </pc:spChg>
        <pc:graphicFrameChg chg="mod">
          <ac:chgData name="Giovanna Hotellier" userId="38b7d266-1b88-435d-8df5-b77222a21ac7" providerId="ADAL" clId="{F6950276-6B8E-42BE-94FE-580F19CE7BB3}" dt="2020-12-11T14:43:51.803" v="457"/>
          <ac:graphicFrameMkLst>
            <pc:docMk/>
            <pc:sldMk cId="2625034157" sldId="395"/>
            <ac:graphicFrameMk id="12" creationId="{F56FEE57-00D6-4907-BB0A-CB34C8470192}"/>
          </ac:graphicFrameMkLst>
        </pc:graphicFrameChg>
      </pc:sldChg>
      <pc:sldChg chg="addSp delSp modSp mod">
        <pc:chgData name="Giovanna Hotellier" userId="38b7d266-1b88-435d-8df5-b77222a21ac7" providerId="ADAL" clId="{F6950276-6B8E-42BE-94FE-580F19CE7BB3}" dt="2020-12-11T12:19:37.609" v="404" actId="20577"/>
        <pc:sldMkLst>
          <pc:docMk/>
          <pc:sldMk cId="229960696" sldId="397"/>
        </pc:sldMkLst>
        <pc:spChg chg="del">
          <ac:chgData name="Giovanna Hotellier" userId="38b7d266-1b88-435d-8df5-b77222a21ac7" providerId="ADAL" clId="{F6950276-6B8E-42BE-94FE-580F19CE7BB3}" dt="2020-12-11T12:08:42.655" v="0" actId="478"/>
          <ac:spMkLst>
            <pc:docMk/>
            <pc:sldMk cId="229960696" sldId="397"/>
            <ac:spMk id="13" creationId="{11BB8D12-4DF5-4204-8638-FDA91C0B7356}"/>
          </ac:spMkLst>
        </pc:spChg>
        <pc:spChg chg="del">
          <ac:chgData name="Giovanna Hotellier" userId="38b7d266-1b88-435d-8df5-b77222a21ac7" providerId="ADAL" clId="{F6950276-6B8E-42BE-94FE-580F19CE7BB3}" dt="2020-12-11T12:08:42.655" v="0" actId="478"/>
          <ac:spMkLst>
            <pc:docMk/>
            <pc:sldMk cId="229960696" sldId="397"/>
            <ac:spMk id="20" creationId="{125C5A0E-CF6E-46DF-8209-7295F5966390}"/>
          </ac:spMkLst>
        </pc:spChg>
        <pc:spChg chg="add mod">
          <ac:chgData name="Giovanna Hotellier" userId="38b7d266-1b88-435d-8df5-b77222a21ac7" providerId="ADAL" clId="{F6950276-6B8E-42BE-94FE-580F19CE7BB3}" dt="2020-12-11T12:19:37.609" v="404" actId="20577"/>
          <ac:spMkLst>
            <pc:docMk/>
            <pc:sldMk cId="229960696" sldId="397"/>
            <ac:spMk id="29" creationId="{3ECC256D-321D-4E95-9B7A-1AC36A250A73}"/>
          </ac:spMkLst>
        </pc:spChg>
        <pc:spChg chg="add mod">
          <ac:chgData name="Giovanna Hotellier" userId="38b7d266-1b88-435d-8df5-b77222a21ac7" providerId="ADAL" clId="{F6950276-6B8E-42BE-94FE-580F19CE7BB3}" dt="2020-12-11T12:14:24.998" v="103" actId="1036"/>
          <ac:spMkLst>
            <pc:docMk/>
            <pc:sldMk cId="229960696" sldId="397"/>
            <ac:spMk id="31" creationId="{EC06918C-C224-4261-BFAB-29C6BC919582}"/>
          </ac:spMkLst>
        </pc:spChg>
        <pc:spChg chg="add mod">
          <ac:chgData name="Giovanna Hotellier" userId="38b7d266-1b88-435d-8df5-b77222a21ac7" providerId="ADAL" clId="{F6950276-6B8E-42BE-94FE-580F19CE7BB3}" dt="2020-12-11T12:14:14.612" v="102" actId="1038"/>
          <ac:spMkLst>
            <pc:docMk/>
            <pc:sldMk cId="229960696" sldId="397"/>
            <ac:spMk id="32" creationId="{DDA98148-5043-4DBD-AF97-61FA6B06F7DE}"/>
          </ac:spMkLst>
        </pc:spChg>
        <pc:spChg chg="add mod">
          <ac:chgData name="Giovanna Hotellier" userId="38b7d266-1b88-435d-8df5-b77222a21ac7" providerId="ADAL" clId="{F6950276-6B8E-42BE-94FE-580F19CE7BB3}" dt="2020-12-11T12:13:55.600" v="99" actId="1037"/>
          <ac:spMkLst>
            <pc:docMk/>
            <pc:sldMk cId="229960696" sldId="397"/>
            <ac:spMk id="34" creationId="{1C53DB8E-882B-4306-90F4-6CC9C87977DD}"/>
          </ac:spMkLst>
        </pc:spChg>
        <pc:graphicFrameChg chg="del">
          <ac:chgData name="Giovanna Hotellier" userId="38b7d266-1b88-435d-8df5-b77222a21ac7" providerId="ADAL" clId="{F6950276-6B8E-42BE-94FE-580F19CE7BB3}" dt="2020-12-11T12:08:42.655" v="0" actId="478"/>
          <ac:graphicFrameMkLst>
            <pc:docMk/>
            <pc:sldMk cId="229960696" sldId="397"/>
            <ac:graphicFrameMk id="12" creationId="{F56FEE57-00D6-4907-BB0A-CB34C8470192}"/>
          </ac:graphicFrameMkLst>
        </pc:graphicFrameChg>
        <pc:graphicFrameChg chg="add mod ord">
          <ac:chgData name="Giovanna Hotellier" userId="38b7d266-1b88-435d-8df5-b77222a21ac7" providerId="ADAL" clId="{F6950276-6B8E-42BE-94FE-580F19CE7BB3}" dt="2020-12-11T12:12:34.874" v="8" actId="167"/>
          <ac:graphicFrameMkLst>
            <pc:docMk/>
            <pc:sldMk cId="229960696" sldId="397"/>
            <ac:graphicFrameMk id="33" creationId="{32E1EAA6-C937-41FC-A212-0DA5F7468A8D}"/>
          </ac:graphicFrameMkLst>
        </pc:graphicFrameChg>
        <pc:cxnChg chg="del">
          <ac:chgData name="Giovanna Hotellier" userId="38b7d266-1b88-435d-8df5-b77222a21ac7" providerId="ADAL" clId="{F6950276-6B8E-42BE-94FE-580F19CE7BB3}" dt="2020-12-11T12:08:42.655" v="0" actId="478"/>
          <ac:cxnSpMkLst>
            <pc:docMk/>
            <pc:sldMk cId="229960696" sldId="397"/>
            <ac:cxnSpMk id="14" creationId="{5EBD423D-F832-4578-BC10-64BD3C4DCAD3}"/>
          </ac:cxnSpMkLst>
        </pc:cxnChg>
        <pc:cxnChg chg="del">
          <ac:chgData name="Giovanna Hotellier" userId="38b7d266-1b88-435d-8df5-b77222a21ac7" providerId="ADAL" clId="{F6950276-6B8E-42BE-94FE-580F19CE7BB3}" dt="2020-12-11T12:08:42.655" v="0" actId="478"/>
          <ac:cxnSpMkLst>
            <pc:docMk/>
            <pc:sldMk cId="229960696" sldId="397"/>
            <ac:cxnSpMk id="15" creationId="{46EC4994-34F1-4840-8705-58B21AEFD987}"/>
          </ac:cxnSpMkLst>
        </pc:cxnChg>
        <pc:cxnChg chg="del">
          <ac:chgData name="Giovanna Hotellier" userId="38b7d266-1b88-435d-8df5-b77222a21ac7" providerId="ADAL" clId="{F6950276-6B8E-42BE-94FE-580F19CE7BB3}" dt="2020-12-11T12:08:42.655" v="0" actId="478"/>
          <ac:cxnSpMkLst>
            <pc:docMk/>
            <pc:sldMk cId="229960696" sldId="397"/>
            <ac:cxnSpMk id="19" creationId="{36DBED0A-B680-454A-BF9B-E548B682D9FE}"/>
          </ac:cxnSpMkLst>
        </pc:cxnChg>
        <pc:cxnChg chg="del">
          <ac:chgData name="Giovanna Hotellier" userId="38b7d266-1b88-435d-8df5-b77222a21ac7" providerId="ADAL" clId="{F6950276-6B8E-42BE-94FE-580F19CE7BB3}" dt="2020-12-11T12:08:42.655" v="0" actId="478"/>
          <ac:cxnSpMkLst>
            <pc:docMk/>
            <pc:sldMk cId="229960696" sldId="397"/>
            <ac:cxnSpMk id="21" creationId="{3A412F2C-888A-4168-800B-DE4D551DD2DA}"/>
          </ac:cxnSpMkLst>
        </pc:cxnChg>
        <pc:cxnChg chg="add mod">
          <ac:chgData name="Giovanna Hotellier" userId="38b7d266-1b88-435d-8df5-b77222a21ac7" providerId="ADAL" clId="{F6950276-6B8E-42BE-94FE-580F19CE7BB3}" dt="2020-12-11T12:08:43.019" v="1"/>
          <ac:cxnSpMkLst>
            <pc:docMk/>
            <pc:sldMk cId="229960696" sldId="397"/>
            <ac:cxnSpMk id="26" creationId="{4B6F377A-AD92-436D-8C1F-99E476FD4CE4}"/>
          </ac:cxnSpMkLst>
        </pc:cxnChg>
        <pc:cxnChg chg="add mod">
          <ac:chgData name="Giovanna Hotellier" userId="38b7d266-1b88-435d-8df5-b77222a21ac7" providerId="ADAL" clId="{F6950276-6B8E-42BE-94FE-580F19CE7BB3}" dt="2020-12-11T12:08:43.019" v="1"/>
          <ac:cxnSpMkLst>
            <pc:docMk/>
            <pc:sldMk cId="229960696" sldId="397"/>
            <ac:cxnSpMk id="28" creationId="{6C568772-D901-47E5-A128-F59F878B656B}"/>
          </ac:cxnSpMkLst>
        </pc:cxnChg>
        <pc:cxnChg chg="add mod">
          <ac:chgData name="Giovanna Hotellier" userId="38b7d266-1b88-435d-8df5-b77222a21ac7" providerId="ADAL" clId="{F6950276-6B8E-42BE-94FE-580F19CE7BB3}" dt="2020-12-11T12:08:43.019" v="1"/>
          <ac:cxnSpMkLst>
            <pc:docMk/>
            <pc:sldMk cId="229960696" sldId="397"/>
            <ac:cxnSpMk id="30" creationId="{F8DE53D3-EA03-4740-BE95-92F3DD5CD77C}"/>
          </ac:cxnSpMkLst>
        </pc:cxnChg>
        <pc:cxnChg chg="add mod">
          <ac:chgData name="Giovanna Hotellier" userId="38b7d266-1b88-435d-8df5-b77222a21ac7" providerId="ADAL" clId="{F6950276-6B8E-42BE-94FE-580F19CE7BB3}" dt="2020-12-11T12:09:02.254" v="2"/>
          <ac:cxnSpMkLst>
            <pc:docMk/>
            <pc:sldMk cId="229960696" sldId="397"/>
            <ac:cxnSpMk id="35" creationId="{25F540A4-F552-4446-A285-2B28A106AD8F}"/>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82069145005187383"/>
          <c:y val="0.25401700380869363"/>
          <c:w val="0.15579255077242302"/>
          <c:h val="0.69794058376229806"/>
        </c:manualLayout>
      </c:layout>
      <c:barChart>
        <c:barDir val="bar"/>
        <c:grouping val="clustered"/>
        <c:varyColors val="0"/>
        <c:ser>
          <c:idx val="0"/>
          <c:order val="0"/>
          <c:tx>
            <c:strRef>
              <c:f>Foglio1!$B$1</c:f>
              <c:strCache>
                <c:ptCount val="1"/>
                <c:pt idx="0">
                  <c:v>Incidenza</c:v>
                </c:pt>
              </c:strCache>
            </c:strRef>
          </c:tx>
          <c:spPr>
            <a:solidFill>
              <a:schemeClr val="tx1">
                <a:lumMod val="75000"/>
              </a:schemeClr>
            </a:solidFill>
            <a:ln>
              <a:solidFill>
                <a:schemeClr val="tx1">
                  <a:lumMod val="60000"/>
                  <a:lumOff val="40000"/>
                </a:schemeClr>
              </a:solidFill>
            </a:ln>
            <a:effectLst/>
          </c:spPr>
          <c:invertIfNegative val="0"/>
          <c:dLbls>
            <c:dLbl>
              <c:idx val="5"/>
              <c:layout>
                <c:manualLayout>
                  <c:x val="2.6706768388106415E-3"/>
                  <c:y val="-4.8991470083570958E-3"/>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schemeClr>
                      </a:solidFill>
                      <a:latin typeface="Ubuntu" panose="020B0504030602030204" pitchFamily="34" charset="0"/>
                      <a:ea typeface="+mn-ea"/>
                      <a:cs typeface="+mn-cs"/>
                    </a:defRPr>
                  </a:pPr>
                  <a:endParaRPr lang="it-IT"/>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EF8-4C00-AB27-707F1524F26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Ubuntu" panose="020B0504030602030204" pitchFamily="34" charset="0"/>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Foglio1!$A$2:$A$9</c:f>
              <c:strCache>
                <c:ptCount val="8"/>
                <c:pt idx="0">
                  <c:v>Prossimamente ci sarà una guerra cibernetica fra Stati</c:v>
                </c:pt>
                <c:pt idx="1">
                  <c:v>Le democrazie sono a rischio a causa della diffusione dell'online</c:v>
                </c:pt>
                <c:pt idx="2">
                  <c:v>Il digitale diminuisce la capacità di apprendimento a tutte le età</c:v>
                </c:pt>
                <c:pt idx="3">
                  <c:v>Le notizie online ci fanno perdere la capacità di distinguere il vero dal falso</c:v>
                </c:pt>
                <c:pt idx="4">
                  <c:v>I dispositivi che utilizzo mandano continuamente dati su di me a organizzazioni di cui ignoro l'esistenza</c:v>
                </c:pt>
                <c:pt idx="5">
                  <c:v>Alcuni servizi sanno tutto di noi: chi vediamo, cosa facciamo, cosa scriviamo e diciamo, anche quando non siamo online</c:v>
                </c:pt>
                <c:pt idx="6">
                  <c:v>I ragazzi hanno notevoli problemi di socializzazione a causa del digitale</c:v>
                </c:pt>
                <c:pt idx="7">
                  <c:v>Nell'ambiente connesso è più facile manipolare le persone</c:v>
                </c:pt>
              </c:strCache>
            </c:strRef>
          </c:cat>
          <c:val>
            <c:numRef>
              <c:f>Foglio1!$B$2:$B$9</c:f>
              <c:numCache>
                <c:formatCode>0.0%</c:formatCode>
                <c:ptCount val="8"/>
                <c:pt idx="0">
                  <c:v>0.33203125</c:v>
                </c:pt>
                <c:pt idx="1">
                  <c:v>0.3515625</c:v>
                </c:pt>
                <c:pt idx="2">
                  <c:v>0.41796875</c:v>
                </c:pt>
                <c:pt idx="3">
                  <c:v>0.70182291666666663</c:v>
                </c:pt>
                <c:pt idx="4">
                  <c:v>0.71484375</c:v>
                </c:pt>
                <c:pt idx="5">
                  <c:v>0.75260416666666674</c:v>
                </c:pt>
                <c:pt idx="6">
                  <c:v>0.76692708333333326</c:v>
                </c:pt>
                <c:pt idx="7">
                  <c:v>0.79557291666666674</c:v>
                </c:pt>
              </c:numCache>
            </c:numRef>
          </c:val>
          <c:extLst>
            <c:ext xmlns:c16="http://schemas.microsoft.com/office/drawing/2014/chart" uri="{C3380CC4-5D6E-409C-BE32-E72D297353CC}">
              <c16:uniqueId val="{00000000-E656-4421-9B1A-0584985D5882}"/>
            </c:ext>
          </c:extLst>
        </c:ser>
        <c:dLbls>
          <c:showLegendKey val="0"/>
          <c:showVal val="0"/>
          <c:showCatName val="0"/>
          <c:showSerName val="0"/>
          <c:showPercent val="0"/>
          <c:showBubbleSize val="0"/>
        </c:dLbls>
        <c:gapWidth val="25"/>
        <c:overlap val="-16"/>
        <c:axId val="603641552"/>
        <c:axId val="603639256"/>
      </c:barChart>
      <c:catAx>
        <c:axId val="60364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5F5F5F"/>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82000000000000006"/>
          <c:min val="0"/>
        </c:scaling>
        <c:delete val="1"/>
        <c:axPos val="b"/>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735632183908059E-2"/>
          <c:y val="0.25401700380869363"/>
          <c:w val="0.94774823392766328"/>
          <c:h val="0.63425167265365567"/>
        </c:manualLayout>
      </c:layout>
      <c:lineChart>
        <c:grouping val="standard"/>
        <c:varyColors val="0"/>
        <c:ser>
          <c:idx val="0"/>
          <c:order val="0"/>
          <c:tx>
            <c:strRef>
              <c:f>Foglio1!$B$1</c:f>
              <c:strCache>
                <c:ptCount val="1"/>
                <c:pt idx="0">
                  <c:v>Paura</c:v>
                </c:pt>
              </c:strCache>
            </c:strRef>
          </c:tx>
          <c:spPr>
            <a:ln w="28575" cap="rnd">
              <a:solidFill>
                <a:schemeClr val="tx1">
                  <a:lumMod val="60000"/>
                  <a:lumOff val="40000"/>
                </a:schemeClr>
              </a:solidFill>
              <a:prstDash val="sysDot"/>
              <a:round/>
            </a:ln>
            <a:effectLst/>
          </c:spPr>
          <c:marker>
            <c:symbol val="circle"/>
            <c:size val="8"/>
            <c:spPr>
              <a:solidFill>
                <a:schemeClr val="tx1">
                  <a:lumMod val="40000"/>
                  <a:lumOff val="60000"/>
                </a:schemeClr>
              </a:solidFill>
              <a:ln w="12700">
                <a:solidFill>
                  <a:schemeClr val="bg1">
                    <a:lumMod val="65000"/>
                  </a:schemeClr>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schemeClr>
                    </a:solidFill>
                    <a:latin typeface="Ubuntu" panose="020B0504030602030204" pitchFamily="34" charset="0"/>
                    <a:ea typeface="+mn-ea"/>
                    <a:cs typeface="+mn-cs"/>
                  </a:defRPr>
                </a:pPr>
                <a:endParaRPr lang="it-IT"/>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General</c:formatCode>
                <c:ptCount val="5"/>
                <c:pt idx="0">
                  <c:v>0.58460792345720047</c:v>
                </c:pt>
                <c:pt idx="1">
                  <c:v>0.59285794291524274</c:v>
                </c:pt>
                <c:pt idx="2">
                  <c:v>0.61965811965811968</c:v>
                </c:pt>
                <c:pt idx="3">
                  <c:v>0.59802697302697305</c:v>
                </c:pt>
                <c:pt idx="4">
                  <c:v>0.60416666666666663</c:v>
                </c:pt>
              </c:numCache>
            </c:numRef>
          </c:val>
          <c:smooth val="1"/>
          <c:extLst>
            <c:ext xmlns:c16="http://schemas.microsoft.com/office/drawing/2014/chart" uri="{C3380CC4-5D6E-409C-BE32-E72D297353CC}">
              <c16:uniqueId val="{00000000-44E9-4BAD-BF56-9368DA39E90F}"/>
            </c:ext>
          </c:extLst>
        </c:ser>
        <c:dLbls>
          <c:showLegendKey val="0"/>
          <c:showVal val="0"/>
          <c:showCatName val="0"/>
          <c:showSerName val="0"/>
          <c:showPercent val="0"/>
          <c:showBubbleSize val="0"/>
        </c:dLbls>
        <c:marker val="1"/>
        <c:smooth val="0"/>
        <c:axId val="603641552"/>
        <c:axId val="603639256"/>
      </c:lineChart>
      <c:catAx>
        <c:axId val="603641552"/>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scaling>
        <c:delete val="1"/>
        <c:axPos val="l"/>
        <c:numFmt formatCode="General" sourceLinked="1"/>
        <c:majorTickMark val="none"/>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La manipolazione delle persone</c:v>
                </c:pt>
              </c:strCache>
            </c:strRef>
          </c:tx>
          <c:spPr>
            <a:ln w="28575" cap="rnd">
              <a:solidFill>
                <a:schemeClr val="tx1">
                  <a:lumMod val="60000"/>
                  <a:lumOff val="40000"/>
                </a:schemeClr>
              </a:solidFill>
              <a:round/>
            </a:ln>
            <a:effectLst/>
          </c:spPr>
          <c:marker>
            <c:symbol val="circle"/>
            <c:size val="5"/>
            <c:spPr>
              <a:solidFill>
                <a:schemeClr val="bg1">
                  <a:lumMod val="95000"/>
                </a:schemeClr>
              </a:solidFill>
              <a:ln w="9525">
                <a:solidFill>
                  <a:schemeClr val="bg1">
                    <a:lumMod val="75000"/>
                  </a:schemeClr>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Ubuntu" panose="020B0504030602030204" pitchFamily="34" charset="0"/>
                    <a:ea typeface="+mn-ea"/>
                    <a:cs typeface="+mn-cs"/>
                  </a:defRPr>
                </a:pPr>
                <a:endParaRPr lang="it-IT"/>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0.00%</c:formatCode>
                <c:ptCount val="5"/>
                <c:pt idx="0">
                  <c:v>0.78700000000000003</c:v>
                </c:pt>
                <c:pt idx="1">
                  <c:v>0.77600000000000002</c:v>
                </c:pt>
                <c:pt idx="2">
                  <c:v>0.76500000000000001</c:v>
                </c:pt>
                <c:pt idx="3">
                  <c:v>0.79200000000000004</c:v>
                </c:pt>
                <c:pt idx="4">
                  <c:v>0.79600000000000004</c:v>
                </c:pt>
              </c:numCache>
            </c:numRef>
          </c:val>
          <c:smooth val="1"/>
          <c:extLst>
            <c:ext xmlns:c16="http://schemas.microsoft.com/office/drawing/2014/chart" uri="{C3380CC4-5D6E-409C-BE32-E72D297353CC}">
              <c16:uniqueId val="{00000000-E656-4421-9B1A-0584985D5882}"/>
            </c:ext>
          </c:extLst>
        </c:ser>
        <c:dLbls>
          <c:showLegendKey val="0"/>
          <c:showVal val="0"/>
          <c:showCatName val="0"/>
          <c:showSerName val="0"/>
          <c:showPercent val="0"/>
          <c:showBubbleSize val="0"/>
        </c:dLbls>
        <c:marker val="1"/>
        <c:smooth val="0"/>
        <c:axId val="603641552"/>
        <c:axId val="603639256"/>
        <c:extLst>
          <c:ext xmlns:c15="http://schemas.microsoft.com/office/drawing/2012/chart" uri="{02D57815-91ED-43cb-92C2-25804820EDAC}">
            <c15:filteredLineSeries>
              <c15:ser>
                <c:idx val="1"/>
                <c:order val="1"/>
                <c:tx>
                  <c:strRef>
                    <c:extLst>
                      <c:ext uri="{02D57815-91ED-43cb-92C2-25804820EDAC}">
                        <c15:formulaRef>
                          <c15:sqref>Foglio1!$C$1</c15:sqref>
                        </c15:formulaRef>
                      </c:ext>
                    </c:extLst>
                    <c:strCache>
                      <c:ptCount val="1"/>
                      <c:pt idx="0">
                        <c:v>Problemi di socialità e rapport umani</c:v>
                      </c:pt>
                    </c:strCache>
                  </c:strRef>
                </c:tx>
                <c:spPr>
                  <a:ln w="28575" cap="rnd">
                    <a:solidFill>
                      <a:schemeClr val="accent2"/>
                    </a:solidFill>
                    <a:round/>
                  </a:ln>
                  <a:effectLst/>
                </c:spPr>
                <c:marker>
                  <c:symbol val="none"/>
                </c:marker>
                <c:cat>
                  <c:strRef>
                    <c:extLst>
                      <c:ext uri="{02D57815-91ED-43cb-92C2-25804820EDAC}">
                        <c15:formulaRef>
                          <c15:sqref>Foglio1!$A$2:$A$6</c15:sqref>
                        </c15:formulaRef>
                      </c:ext>
                    </c:extLst>
                    <c:strCache>
                      <c:ptCount val="5"/>
                      <c:pt idx="0">
                        <c:v>feb 19</c:v>
                      </c:pt>
                      <c:pt idx="1">
                        <c:v>ott 19</c:v>
                      </c:pt>
                      <c:pt idx="2">
                        <c:v>feb 20</c:v>
                      </c:pt>
                      <c:pt idx="3">
                        <c:v>mag 20</c:v>
                      </c:pt>
                      <c:pt idx="4">
                        <c:v>nov 20</c:v>
                      </c:pt>
                    </c:strCache>
                  </c:strRef>
                </c:cat>
                <c:val>
                  <c:numRef>
                    <c:extLst>
                      <c:ext uri="{02D57815-91ED-43cb-92C2-25804820EDAC}">
                        <c15:formulaRef>
                          <c15:sqref>Foglio1!$C$2:$C$6</c15:sqref>
                        </c15:formulaRef>
                      </c:ext>
                    </c:extLst>
                    <c:numCache>
                      <c:formatCode>0.00%</c:formatCode>
                      <c:ptCount val="5"/>
                      <c:pt idx="0">
                        <c:v>0.77100000000000002</c:v>
                      </c:pt>
                      <c:pt idx="1">
                        <c:v>0.753</c:v>
                      </c:pt>
                      <c:pt idx="2">
                        <c:v>0.76900000000000002</c:v>
                      </c:pt>
                      <c:pt idx="3">
                        <c:v>0.72</c:v>
                      </c:pt>
                      <c:pt idx="4">
                        <c:v>0.76700000000000002</c:v>
                      </c:pt>
                    </c:numCache>
                  </c:numRef>
                </c:val>
                <c:smooth val="0"/>
                <c:extLst>
                  <c:ext xmlns:c16="http://schemas.microsoft.com/office/drawing/2014/chart" uri="{C3380CC4-5D6E-409C-BE32-E72D297353CC}">
                    <c16:uniqueId val="{00000001-E656-4421-9B1A-0584985D5882}"/>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Foglio1!$D$1</c15:sqref>
                        </c15:formulaRef>
                      </c:ext>
                    </c:extLst>
                    <c:strCache>
                      <c:ptCount val="1"/>
                      <c:pt idx="0">
                        <c:v>Grande fratello che sa/ vede tutto quello che siamo e facciamo</c:v>
                      </c:pt>
                    </c:strCache>
                  </c:strRef>
                </c:tx>
                <c:spPr>
                  <a:ln w="28575" cap="rnd">
                    <a:solidFill>
                      <a:schemeClr val="accent3"/>
                    </a:solidFill>
                    <a:round/>
                  </a:ln>
                  <a:effectLst/>
                </c:spPr>
                <c:marker>
                  <c:symbol val="none"/>
                </c:marker>
                <c:cat>
                  <c:strRef>
                    <c:extLst xmlns:c15="http://schemas.microsoft.com/office/drawing/2012/chart">
                      <c:ext xmlns:c15="http://schemas.microsoft.com/office/drawing/2012/chart" uri="{02D57815-91ED-43cb-92C2-25804820EDAC}">
                        <c15:formulaRef>
                          <c15:sqref>Foglio1!$A$2:$A$6</c15:sqref>
                        </c15:formulaRef>
                      </c:ext>
                    </c:extLst>
                    <c:strCache>
                      <c:ptCount val="5"/>
                      <c:pt idx="0">
                        <c:v>feb 19</c:v>
                      </c:pt>
                      <c:pt idx="1">
                        <c:v>ott 19</c:v>
                      </c:pt>
                      <c:pt idx="2">
                        <c:v>feb 20</c:v>
                      </c:pt>
                      <c:pt idx="3">
                        <c:v>mag 20</c:v>
                      </c:pt>
                      <c:pt idx="4">
                        <c:v>nov 20</c:v>
                      </c:pt>
                    </c:strCache>
                  </c:strRef>
                </c:cat>
                <c:val>
                  <c:numRef>
                    <c:extLst xmlns:c15="http://schemas.microsoft.com/office/drawing/2012/chart">
                      <c:ext xmlns:c15="http://schemas.microsoft.com/office/drawing/2012/chart" uri="{02D57815-91ED-43cb-92C2-25804820EDAC}">
                        <c15:formulaRef>
                          <c15:sqref>Foglio1!$D$2:$D$6</c15:sqref>
                        </c15:formulaRef>
                      </c:ext>
                    </c:extLst>
                    <c:numCache>
                      <c:formatCode>0.00%</c:formatCode>
                      <c:ptCount val="5"/>
                      <c:pt idx="0">
                        <c:v>0.72399999999999998</c:v>
                      </c:pt>
                      <c:pt idx="1">
                        <c:v>0.74299999999999999</c:v>
                      </c:pt>
                      <c:pt idx="2">
                        <c:v>0.73899999999999999</c:v>
                      </c:pt>
                      <c:pt idx="3">
                        <c:v>0.77400000000000002</c:v>
                      </c:pt>
                      <c:pt idx="4">
                        <c:v>0.753</c:v>
                      </c:pt>
                    </c:numCache>
                  </c:numRef>
                </c:val>
                <c:smooth val="0"/>
                <c:extLst xmlns:c15="http://schemas.microsoft.com/office/drawing/2012/chart">
                  <c:ext xmlns:c16="http://schemas.microsoft.com/office/drawing/2014/chart" uri="{C3380CC4-5D6E-409C-BE32-E72D297353CC}">
                    <c16:uniqueId val="{00000002-E656-4421-9B1A-0584985D5882}"/>
                  </c:ext>
                </c:extLst>
              </c15:ser>
            </c15:filteredLineSeries>
          </c:ext>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scaling>
        <c:delete val="1"/>
        <c:axPos val="l"/>
        <c:numFmt formatCode="0.00%" sourceLinked="1"/>
        <c:majorTickMark val="none"/>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1"/>
          <c:order val="1"/>
          <c:tx>
            <c:strRef>
              <c:f>Foglio1!$C$1</c:f>
              <c:strCache>
                <c:ptCount val="1"/>
                <c:pt idx="0">
                  <c:v>Problemi di socialità e rapport umani</c:v>
                </c:pt>
              </c:strCache>
            </c:strRef>
          </c:tx>
          <c:spPr>
            <a:ln w="28575" cap="rnd">
              <a:solidFill>
                <a:schemeClr val="bg1">
                  <a:lumMod val="50000"/>
                </a:schemeClr>
              </a:solidFill>
              <a:round/>
            </a:ln>
            <a:effectLst/>
          </c:spPr>
          <c:marker>
            <c:symbol val="circle"/>
            <c:size val="5"/>
            <c:spPr>
              <a:solidFill>
                <a:schemeClr val="bg1"/>
              </a:solidFill>
              <a:ln w="9525">
                <a:solidFill>
                  <a:schemeClr val="bg1">
                    <a:lumMod val="65000"/>
                  </a:schemeClr>
                </a:solidFill>
              </a:ln>
              <a:effectLst/>
            </c:spPr>
          </c:marker>
          <c:dLbls>
            <c:dLbl>
              <c:idx val="4"/>
              <c:layout>
                <c:manualLayout>
                  <c:x val="-6.8155698749521654E-2"/>
                  <c:y val="-6.21211840659679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DA3-43AB-B6B4-DC4117555F1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Ubuntu" panose="020B0504030602030204" pitchFamily="34" charset="0"/>
                    <a:ea typeface="+mn-ea"/>
                    <a:cs typeface="+mn-cs"/>
                  </a:defRPr>
                </a:pPr>
                <a:endParaRPr lang="it-IT"/>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Foglio1!$C$2:$C$6</c:f>
              <c:numCache>
                <c:formatCode>0.00%</c:formatCode>
                <c:ptCount val="5"/>
                <c:pt idx="0">
                  <c:v>0.77100000000000002</c:v>
                </c:pt>
                <c:pt idx="1">
                  <c:v>0.753</c:v>
                </c:pt>
                <c:pt idx="2">
                  <c:v>0.76900000000000002</c:v>
                </c:pt>
                <c:pt idx="3">
                  <c:v>0.72</c:v>
                </c:pt>
                <c:pt idx="4">
                  <c:v>0.76700000000000002</c:v>
                </c:pt>
              </c:numCache>
            </c:numRef>
          </c:val>
          <c:smooth val="1"/>
          <c:extLst>
            <c:ext xmlns:c16="http://schemas.microsoft.com/office/drawing/2014/chart" uri="{C3380CC4-5D6E-409C-BE32-E72D297353CC}">
              <c16:uniqueId val="{00000001-D420-4874-AD24-563CBBE7583A}"/>
            </c:ext>
          </c:extLst>
        </c:ser>
        <c:dLbls>
          <c:showLegendKey val="0"/>
          <c:showVal val="0"/>
          <c:showCatName val="0"/>
          <c:showSerName val="0"/>
          <c:showPercent val="0"/>
          <c:showBubbleSize val="0"/>
        </c:dLbls>
        <c:marker val="1"/>
        <c:smooth val="0"/>
        <c:axId val="603641552"/>
        <c:axId val="603639256"/>
        <c:extLst>
          <c:ext xmlns:c15="http://schemas.microsoft.com/office/drawing/2012/chart" uri="{02D57815-91ED-43cb-92C2-25804820EDAC}">
            <c15:filteredLineSeries>
              <c15:ser>
                <c:idx val="0"/>
                <c:order val="0"/>
                <c:tx>
                  <c:strRef>
                    <c:extLst>
                      <c:ext uri="{02D57815-91ED-43cb-92C2-25804820EDAC}">
                        <c15:formulaRef>
                          <c15:sqref>Foglio1!$B$1</c15:sqref>
                        </c15:formulaRef>
                      </c:ext>
                    </c:extLst>
                    <c:strCache>
                      <c:ptCount val="1"/>
                      <c:pt idx="0">
                        <c:v>La manipolazione delle persone</c:v>
                      </c:pt>
                    </c:strCache>
                  </c:strRef>
                </c:tx>
                <c:spPr>
                  <a:ln w="28575" cap="rnd">
                    <a:solidFill>
                      <a:schemeClr val="tx1">
                        <a:lumMod val="60000"/>
                        <a:lumOff val="40000"/>
                      </a:schemeClr>
                    </a:solidFill>
                    <a:round/>
                  </a:ln>
                  <a:effectLst/>
                </c:spPr>
                <c:marker>
                  <c:symbol val="circle"/>
                  <c:size val="5"/>
                  <c:spPr>
                    <a:solidFill>
                      <a:schemeClr val="bg1">
                        <a:lumMod val="9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Ubuntu" panose="020B0504030602030204" pitchFamily="34" charset="0"/>
                          <a:ea typeface="+mn-ea"/>
                          <a:cs typeface="+mn-cs"/>
                        </a:defRPr>
                      </a:pPr>
                      <a:endParaRPr lang="it-IT"/>
                    </a:p>
                  </c:txPr>
                  <c:dLblPos val="b"/>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Foglio1!$A$2:$A$6</c15:sqref>
                        </c15:formulaRef>
                      </c:ext>
                    </c:extLst>
                    <c:strCache>
                      <c:ptCount val="5"/>
                      <c:pt idx="0">
                        <c:v>feb 19</c:v>
                      </c:pt>
                      <c:pt idx="1">
                        <c:v>ott 19</c:v>
                      </c:pt>
                      <c:pt idx="2">
                        <c:v>feb 20</c:v>
                      </c:pt>
                      <c:pt idx="3">
                        <c:v>mag 20</c:v>
                      </c:pt>
                      <c:pt idx="4">
                        <c:v>nov 20</c:v>
                      </c:pt>
                    </c:strCache>
                  </c:strRef>
                </c:cat>
                <c:val>
                  <c:numRef>
                    <c:extLst>
                      <c:ext uri="{02D57815-91ED-43cb-92C2-25804820EDAC}">
                        <c15:formulaRef>
                          <c15:sqref>Foglio1!$B$2:$B$6</c15:sqref>
                        </c15:formulaRef>
                      </c:ext>
                    </c:extLst>
                    <c:numCache>
                      <c:formatCode>0.00%</c:formatCode>
                      <c:ptCount val="5"/>
                      <c:pt idx="0">
                        <c:v>0.78700000000000003</c:v>
                      </c:pt>
                      <c:pt idx="1">
                        <c:v>0.77600000000000002</c:v>
                      </c:pt>
                      <c:pt idx="2">
                        <c:v>0.76500000000000001</c:v>
                      </c:pt>
                      <c:pt idx="3">
                        <c:v>0.79200000000000004</c:v>
                      </c:pt>
                      <c:pt idx="4">
                        <c:v>0.79600000000000004</c:v>
                      </c:pt>
                    </c:numCache>
                  </c:numRef>
                </c:val>
                <c:smooth val="1"/>
                <c:extLst>
                  <c:ext xmlns:c16="http://schemas.microsoft.com/office/drawing/2014/chart" uri="{C3380CC4-5D6E-409C-BE32-E72D297353CC}">
                    <c16:uniqueId val="{00000000-D420-4874-AD24-563CBBE7583A}"/>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Foglio1!$D$1</c15:sqref>
                        </c15:formulaRef>
                      </c:ext>
                    </c:extLst>
                    <c:strCache>
                      <c:ptCount val="1"/>
                      <c:pt idx="0">
                        <c:v>Grande fratello che sa/ vede tutto quello che siamo e facciamo</c:v>
                      </c:pt>
                    </c:strCache>
                  </c:strRef>
                </c:tx>
                <c:spPr>
                  <a:ln w="28575" cap="rnd">
                    <a:solidFill>
                      <a:schemeClr val="accent3"/>
                    </a:solidFill>
                    <a:round/>
                  </a:ln>
                  <a:effectLst/>
                </c:spPr>
                <c:marker>
                  <c:symbol val="none"/>
                </c:marker>
                <c:cat>
                  <c:strRef>
                    <c:extLst xmlns:c15="http://schemas.microsoft.com/office/drawing/2012/chart">
                      <c:ext xmlns:c15="http://schemas.microsoft.com/office/drawing/2012/chart" uri="{02D57815-91ED-43cb-92C2-25804820EDAC}">
                        <c15:formulaRef>
                          <c15:sqref>Foglio1!$A$2:$A$6</c15:sqref>
                        </c15:formulaRef>
                      </c:ext>
                    </c:extLst>
                    <c:strCache>
                      <c:ptCount val="5"/>
                      <c:pt idx="0">
                        <c:v>feb 19</c:v>
                      </c:pt>
                      <c:pt idx="1">
                        <c:v>ott 19</c:v>
                      </c:pt>
                      <c:pt idx="2">
                        <c:v>feb 20</c:v>
                      </c:pt>
                      <c:pt idx="3">
                        <c:v>mag 20</c:v>
                      </c:pt>
                      <c:pt idx="4">
                        <c:v>nov 20</c:v>
                      </c:pt>
                    </c:strCache>
                  </c:strRef>
                </c:cat>
                <c:val>
                  <c:numRef>
                    <c:extLst xmlns:c15="http://schemas.microsoft.com/office/drawing/2012/chart">
                      <c:ext xmlns:c15="http://schemas.microsoft.com/office/drawing/2012/chart" uri="{02D57815-91ED-43cb-92C2-25804820EDAC}">
                        <c15:formulaRef>
                          <c15:sqref>Foglio1!$D$2:$D$6</c15:sqref>
                        </c15:formulaRef>
                      </c:ext>
                    </c:extLst>
                    <c:numCache>
                      <c:formatCode>0.00%</c:formatCode>
                      <c:ptCount val="5"/>
                      <c:pt idx="0">
                        <c:v>0.72399999999999998</c:v>
                      </c:pt>
                      <c:pt idx="1">
                        <c:v>0.74299999999999999</c:v>
                      </c:pt>
                      <c:pt idx="2">
                        <c:v>0.73899999999999999</c:v>
                      </c:pt>
                      <c:pt idx="3">
                        <c:v>0.77400000000000002</c:v>
                      </c:pt>
                      <c:pt idx="4">
                        <c:v>0.753</c:v>
                      </c:pt>
                    </c:numCache>
                  </c:numRef>
                </c:val>
                <c:smooth val="0"/>
                <c:extLst xmlns:c15="http://schemas.microsoft.com/office/drawing/2012/chart">
                  <c:ext xmlns:c16="http://schemas.microsoft.com/office/drawing/2014/chart" uri="{C3380CC4-5D6E-409C-BE32-E72D297353CC}">
                    <c16:uniqueId val="{00000002-D420-4874-AD24-563CBBE7583A}"/>
                  </c:ext>
                </c:extLst>
              </c15:ser>
            </c15:filteredLineSeries>
          </c:ext>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scaling>
        <c:delete val="1"/>
        <c:axPos val="l"/>
        <c:numFmt formatCode="0.00%" sourceLinked="1"/>
        <c:majorTickMark val="none"/>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2"/>
          <c:order val="2"/>
          <c:tx>
            <c:strRef>
              <c:f>Foglio1!$D$1</c:f>
              <c:strCache>
                <c:ptCount val="1"/>
                <c:pt idx="0">
                  <c:v>Grande fratello che sa/ vede tutto quello che siamo e facciamo</c:v>
                </c:pt>
              </c:strCache>
            </c:strRef>
          </c:tx>
          <c:spPr>
            <a:ln w="28575" cap="rnd">
              <a:solidFill>
                <a:schemeClr val="tx1">
                  <a:lumMod val="60000"/>
                  <a:lumOff val="40000"/>
                </a:schemeClr>
              </a:solidFill>
              <a:round/>
            </a:ln>
            <a:effectLst/>
          </c:spPr>
          <c:marker>
            <c:symbol val="circle"/>
            <c:size val="6"/>
            <c:spPr>
              <a:solidFill>
                <a:schemeClr val="bg1">
                  <a:lumMod val="85000"/>
                </a:schemeClr>
              </a:solidFill>
              <a:ln w="9525">
                <a:solidFill>
                  <a:schemeClr val="bg1">
                    <a:lumMod val="65000"/>
                  </a:schemeClr>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Ubuntu" panose="020B0504030602030204" pitchFamily="34" charset="0"/>
                    <a:ea typeface="+mn-ea"/>
                    <a:cs typeface="+mn-cs"/>
                  </a:defRPr>
                </a:pPr>
                <a:endParaRPr lang="it-IT"/>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Foglio1!$D$2:$D$6</c:f>
              <c:numCache>
                <c:formatCode>0.00%</c:formatCode>
                <c:ptCount val="5"/>
                <c:pt idx="0">
                  <c:v>0.72399999999999998</c:v>
                </c:pt>
                <c:pt idx="1">
                  <c:v>0.74299999999999999</c:v>
                </c:pt>
                <c:pt idx="2">
                  <c:v>0.73899999999999999</c:v>
                </c:pt>
                <c:pt idx="3">
                  <c:v>0.77400000000000002</c:v>
                </c:pt>
                <c:pt idx="4">
                  <c:v>0.753</c:v>
                </c:pt>
              </c:numCache>
            </c:numRef>
          </c:val>
          <c:smooth val="1"/>
          <c:extLst xmlns:c15="http://schemas.microsoft.com/office/drawing/2012/chart">
            <c:ext xmlns:c16="http://schemas.microsoft.com/office/drawing/2014/chart" uri="{C3380CC4-5D6E-409C-BE32-E72D297353CC}">
              <c16:uniqueId val="{00000002-C0C6-4D06-A537-F34380DD339A}"/>
            </c:ext>
          </c:extLst>
        </c:ser>
        <c:dLbls>
          <c:showLegendKey val="0"/>
          <c:showVal val="0"/>
          <c:showCatName val="0"/>
          <c:showSerName val="0"/>
          <c:showPercent val="0"/>
          <c:showBubbleSize val="0"/>
        </c:dLbls>
        <c:marker val="1"/>
        <c:smooth val="0"/>
        <c:axId val="603641552"/>
        <c:axId val="603639256"/>
        <c:extLst>
          <c:ext xmlns:c15="http://schemas.microsoft.com/office/drawing/2012/chart" uri="{02D57815-91ED-43cb-92C2-25804820EDAC}">
            <c15:filteredLineSeries>
              <c15:ser>
                <c:idx val="0"/>
                <c:order val="0"/>
                <c:tx>
                  <c:strRef>
                    <c:extLst>
                      <c:ext uri="{02D57815-91ED-43cb-92C2-25804820EDAC}">
                        <c15:formulaRef>
                          <c15:sqref>Foglio1!$B$1</c15:sqref>
                        </c15:formulaRef>
                      </c:ext>
                    </c:extLst>
                    <c:strCache>
                      <c:ptCount val="1"/>
                      <c:pt idx="0">
                        <c:v>La manipolazione delle persone</c:v>
                      </c:pt>
                    </c:strCache>
                  </c:strRef>
                </c:tx>
                <c:spPr>
                  <a:ln w="28575" cap="rnd">
                    <a:solidFill>
                      <a:schemeClr val="tx1">
                        <a:lumMod val="60000"/>
                        <a:lumOff val="40000"/>
                      </a:schemeClr>
                    </a:solidFill>
                    <a:round/>
                  </a:ln>
                  <a:effectLst/>
                </c:spPr>
                <c:marker>
                  <c:symbol val="circle"/>
                  <c:size val="5"/>
                  <c:spPr>
                    <a:solidFill>
                      <a:schemeClr val="bg1">
                        <a:lumMod val="95000"/>
                      </a:schemeClr>
                    </a:solidFill>
                    <a:ln w="9525">
                      <a:solidFill>
                        <a:schemeClr val="bg1">
                          <a:lumMod val="75000"/>
                        </a:schemeClr>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Ubuntu" panose="020B0504030602030204" pitchFamily="34" charset="0"/>
                          <a:ea typeface="+mn-ea"/>
                          <a:cs typeface="+mn-cs"/>
                        </a:defRPr>
                      </a:pPr>
                      <a:endParaRPr lang="it-IT"/>
                    </a:p>
                  </c:txPr>
                  <c:dLblPos val="b"/>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Foglio1!$A$2:$A$6</c15:sqref>
                        </c15:formulaRef>
                      </c:ext>
                    </c:extLst>
                    <c:strCache>
                      <c:ptCount val="5"/>
                      <c:pt idx="0">
                        <c:v>feb 19</c:v>
                      </c:pt>
                      <c:pt idx="1">
                        <c:v>ott 19</c:v>
                      </c:pt>
                      <c:pt idx="2">
                        <c:v>feb 20</c:v>
                      </c:pt>
                      <c:pt idx="3">
                        <c:v>mag 20</c:v>
                      </c:pt>
                      <c:pt idx="4">
                        <c:v>nov 20</c:v>
                      </c:pt>
                    </c:strCache>
                  </c:strRef>
                </c:cat>
                <c:val>
                  <c:numRef>
                    <c:extLst>
                      <c:ext uri="{02D57815-91ED-43cb-92C2-25804820EDAC}">
                        <c15:formulaRef>
                          <c15:sqref>Foglio1!$B$2:$B$6</c15:sqref>
                        </c15:formulaRef>
                      </c:ext>
                    </c:extLst>
                    <c:numCache>
                      <c:formatCode>0.00%</c:formatCode>
                      <c:ptCount val="5"/>
                      <c:pt idx="0">
                        <c:v>0.78700000000000003</c:v>
                      </c:pt>
                      <c:pt idx="1">
                        <c:v>0.77600000000000002</c:v>
                      </c:pt>
                      <c:pt idx="2">
                        <c:v>0.76500000000000001</c:v>
                      </c:pt>
                      <c:pt idx="3">
                        <c:v>0.79200000000000004</c:v>
                      </c:pt>
                      <c:pt idx="4">
                        <c:v>0.79600000000000004</c:v>
                      </c:pt>
                    </c:numCache>
                  </c:numRef>
                </c:val>
                <c:smooth val="1"/>
                <c:extLst>
                  <c:ext xmlns:c16="http://schemas.microsoft.com/office/drawing/2014/chart" uri="{C3380CC4-5D6E-409C-BE32-E72D297353CC}">
                    <c16:uniqueId val="{00000000-C0C6-4D06-A537-F34380DD339A}"/>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Foglio1!$C$1</c15:sqref>
                        </c15:formulaRef>
                      </c:ext>
                    </c:extLst>
                    <c:strCache>
                      <c:ptCount val="1"/>
                      <c:pt idx="0">
                        <c:v>Problemi di socialità e rapport umani</c:v>
                      </c:pt>
                    </c:strCache>
                  </c:strRef>
                </c:tx>
                <c:spPr>
                  <a:ln w="28575" cap="rnd">
                    <a:solidFill>
                      <a:schemeClr val="accent2"/>
                    </a:solidFill>
                    <a:round/>
                  </a:ln>
                  <a:effectLst/>
                </c:spPr>
                <c:marker>
                  <c:symbol val="none"/>
                </c:marker>
                <c:cat>
                  <c:strRef>
                    <c:extLst xmlns:c15="http://schemas.microsoft.com/office/drawing/2012/chart">
                      <c:ext xmlns:c15="http://schemas.microsoft.com/office/drawing/2012/chart" uri="{02D57815-91ED-43cb-92C2-25804820EDAC}">
                        <c15:formulaRef>
                          <c15:sqref>Foglio1!$A$2:$A$6</c15:sqref>
                        </c15:formulaRef>
                      </c:ext>
                    </c:extLst>
                    <c:strCache>
                      <c:ptCount val="5"/>
                      <c:pt idx="0">
                        <c:v>feb 19</c:v>
                      </c:pt>
                      <c:pt idx="1">
                        <c:v>ott 19</c:v>
                      </c:pt>
                      <c:pt idx="2">
                        <c:v>feb 20</c:v>
                      </c:pt>
                      <c:pt idx="3">
                        <c:v>mag 20</c:v>
                      </c:pt>
                      <c:pt idx="4">
                        <c:v>nov 20</c:v>
                      </c:pt>
                    </c:strCache>
                  </c:strRef>
                </c:cat>
                <c:val>
                  <c:numRef>
                    <c:extLst xmlns:c15="http://schemas.microsoft.com/office/drawing/2012/chart">
                      <c:ext xmlns:c15="http://schemas.microsoft.com/office/drawing/2012/chart" uri="{02D57815-91ED-43cb-92C2-25804820EDAC}">
                        <c15:formulaRef>
                          <c15:sqref>Foglio1!$C$2:$C$6</c15:sqref>
                        </c15:formulaRef>
                      </c:ext>
                    </c:extLst>
                    <c:numCache>
                      <c:formatCode>0.00%</c:formatCode>
                      <c:ptCount val="5"/>
                      <c:pt idx="0">
                        <c:v>0.77100000000000002</c:v>
                      </c:pt>
                      <c:pt idx="1">
                        <c:v>0.753</c:v>
                      </c:pt>
                      <c:pt idx="2">
                        <c:v>0.76900000000000002</c:v>
                      </c:pt>
                      <c:pt idx="3">
                        <c:v>0.72</c:v>
                      </c:pt>
                      <c:pt idx="4">
                        <c:v>0.76700000000000002</c:v>
                      </c:pt>
                    </c:numCache>
                  </c:numRef>
                </c:val>
                <c:smooth val="0"/>
                <c:extLst xmlns:c15="http://schemas.microsoft.com/office/drawing/2012/chart">
                  <c:ext xmlns:c16="http://schemas.microsoft.com/office/drawing/2014/chart" uri="{C3380CC4-5D6E-409C-BE32-E72D297353CC}">
                    <c16:uniqueId val="{00000001-C0C6-4D06-A537-F34380DD339A}"/>
                  </c:ext>
                </c:extLst>
              </c15:ser>
            </c15:filteredLineSeries>
          </c:ext>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scaling>
        <c:delete val="1"/>
        <c:axPos val="l"/>
        <c:numFmt formatCode="0.00%" sourceLinked="1"/>
        <c:majorTickMark val="none"/>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83808186619718306"/>
          <c:y val="0.25401700380869363"/>
          <c:w val="0.14461296948356808"/>
          <c:h val="0.69794058376229806"/>
        </c:manualLayout>
      </c:layout>
      <c:barChart>
        <c:barDir val="bar"/>
        <c:grouping val="clustered"/>
        <c:varyColors val="0"/>
        <c:ser>
          <c:idx val="0"/>
          <c:order val="0"/>
          <c:tx>
            <c:strRef>
              <c:f>Foglio1!$B$1</c:f>
              <c:strCache>
                <c:ptCount val="1"/>
                <c:pt idx="0">
                  <c:v>Incidenza</c:v>
                </c:pt>
              </c:strCache>
            </c:strRef>
          </c:tx>
          <c:spPr>
            <a:solidFill>
              <a:srgbClr val="9EAA3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Ubuntu" panose="020B0504030602030204" pitchFamily="34" charset="0"/>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Foglio1!$A$2:$A$9</c:f>
              <c:strCache>
                <c:ptCount val="8"/>
                <c:pt idx="0">
                  <c:v>evasione fiscale e lavoro nero calano grazie alla digitalizzazione delle PA</c:v>
                </c:pt>
                <c:pt idx="1">
                  <c:v>forme d’informazione e partecipazione digitali migliorano il funzionamento della democrazia</c:v>
                </c:pt>
                <c:pt idx="2">
                  <c:v>l’applicazione dell’AI ai dati della mia salute mi consente di vivere meglio e più a lungo</c:v>
                </c:pt>
                <c:pt idx="3">
                  <c:v>la diffusione online delle notizie rende il sistema dell’info più trasparente, oggettivo e di qualità</c:v>
                </c:pt>
                <c:pt idx="4">
                  <c:v>nelle Smart City la qualità della vita è più elevata</c:v>
                </c:pt>
                <c:pt idx="5">
                  <c:v>nelle Smart Home con qualità della vita è più elevata</c:v>
                </c:pt>
                <c:pt idx="6">
                  <c:v>c’è una generale crescita di competenze e conoscenza grazie al digitale</c:v>
                </c:pt>
                <c:pt idx="7">
                  <c:v>la digitalizzazione sempifica la nostra vita di cittadini </c:v>
                </c:pt>
              </c:strCache>
            </c:strRef>
          </c:cat>
          <c:val>
            <c:numRef>
              <c:f>Foglio1!$B$2:$B$9</c:f>
              <c:numCache>
                <c:formatCode>General</c:formatCode>
                <c:ptCount val="8"/>
                <c:pt idx="0">
                  <c:v>0.36979166666666669</c:v>
                </c:pt>
                <c:pt idx="1">
                  <c:v>0.41796875</c:v>
                </c:pt>
                <c:pt idx="2">
                  <c:v>0.421875</c:v>
                </c:pt>
                <c:pt idx="3" formatCode="0.0%">
                  <c:v>0.52994799999999997</c:v>
                </c:pt>
                <c:pt idx="4" formatCode="0.0%">
                  <c:v>0.53255200000000003</c:v>
                </c:pt>
                <c:pt idx="5" formatCode="0.0%">
                  <c:v>0.53776000000000002</c:v>
                </c:pt>
                <c:pt idx="6" formatCode="0.0%">
                  <c:v>0.72135400000000005</c:v>
                </c:pt>
                <c:pt idx="7" formatCode="0.0%">
                  <c:v>0.77864599999999995</c:v>
                </c:pt>
              </c:numCache>
            </c:numRef>
          </c:val>
          <c:extLst>
            <c:ext xmlns:c16="http://schemas.microsoft.com/office/drawing/2014/chart" uri="{C3380CC4-5D6E-409C-BE32-E72D297353CC}">
              <c16:uniqueId val="{00000000-617D-4919-AD9F-10D4F80E3AA2}"/>
            </c:ext>
          </c:extLst>
        </c:ser>
        <c:dLbls>
          <c:showLegendKey val="0"/>
          <c:showVal val="0"/>
          <c:showCatName val="0"/>
          <c:showSerName val="0"/>
          <c:showPercent val="0"/>
          <c:showBubbleSize val="0"/>
        </c:dLbls>
        <c:gapWidth val="25"/>
        <c:overlap val="-16"/>
        <c:axId val="603641552"/>
        <c:axId val="603639256"/>
      </c:barChart>
      <c:catAx>
        <c:axId val="60364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scaling>
        <c:delete val="1"/>
        <c:axPos val="b"/>
        <c:numFmt formatCode="General" sourceLinked="1"/>
        <c:majorTickMark val="none"/>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735632183908059E-2"/>
          <c:y val="0.25401700380869363"/>
          <c:w val="0.94774823392766328"/>
          <c:h val="0.63425167265365567"/>
        </c:manualLayout>
      </c:layout>
      <c:lineChart>
        <c:grouping val="standard"/>
        <c:varyColors val="0"/>
        <c:ser>
          <c:idx val="0"/>
          <c:order val="0"/>
          <c:tx>
            <c:strRef>
              <c:f>Foglio1!$B$1</c:f>
              <c:strCache>
                <c:ptCount val="1"/>
                <c:pt idx="0">
                  <c:v>Paura</c:v>
                </c:pt>
              </c:strCache>
            </c:strRef>
          </c:tx>
          <c:spPr>
            <a:ln w="28575" cap="rnd">
              <a:solidFill>
                <a:schemeClr val="accent2">
                  <a:lumMod val="75000"/>
                </a:schemeClr>
              </a:solidFill>
              <a:prstDash val="sysDot"/>
              <a:round/>
            </a:ln>
            <a:effectLst/>
          </c:spPr>
          <c:marker>
            <c:symbol val="circle"/>
            <c:size val="8"/>
            <c:spPr>
              <a:solidFill>
                <a:schemeClr val="accent2">
                  <a:lumMod val="60000"/>
                  <a:lumOff val="40000"/>
                </a:schemeClr>
              </a:solidFill>
              <a:ln w="12700">
                <a:solidFill>
                  <a:schemeClr val="bg1">
                    <a:lumMod val="65000"/>
                  </a:schemeClr>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schemeClr>
                    </a:solidFill>
                    <a:latin typeface="Ubuntu" panose="020B0504030602030204" pitchFamily="34" charset="0"/>
                    <a:ea typeface="+mn-ea"/>
                    <a:cs typeface="+mn-cs"/>
                  </a:defRPr>
                </a:pPr>
                <a:endParaRPr lang="it-IT"/>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c:formatCode>
                <c:ptCount val="5"/>
                <c:pt idx="0">
                  <c:v>0.53171819324261649</c:v>
                </c:pt>
                <c:pt idx="1">
                  <c:v>0.50644602452872289</c:v>
                </c:pt>
                <c:pt idx="2">
                  <c:v>0.54487179487179482</c:v>
                </c:pt>
                <c:pt idx="3">
                  <c:v>0.54770229770229761</c:v>
                </c:pt>
                <c:pt idx="4" formatCode="0.00%">
                  <c:v>0.53900000000000003</c:v>
                </c:pt>
              </c:numCache>
            </c:numRef>
          </c:val>
          <c:smooth val="1"/>
          <c:extLst>
            <c:ext xmlns:c16="http://schemas.microsoft.com/office/drawing/2014/chart" uri="{C3380CC4-5D6E-409C-BE32-E72D297353CC}">
              <c16:uniqueId val="{00000000-CAB1-4F8A-9BD7-55B7CB2EA86C}"/>
            </c:ext>
          </c:extLst>
        </c:ser>
        <c:dLbls>
          <c:showLegendKey val="0"/>
          <c:showVal val="0"/>
          <c:showCatName val="0"/>
          <c:showSerName val="0"/>
          <c:showPercent val="0"/>
          <c:showBubbleSize val="0"/>
        </c:dLbls>
        <c:marker val="1"/>
        <c:smooth val="0"/>
        <c:axId val="603641552"/>
        <c:axId val="603639256"/>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scaling>
        <c:delete val="1"/>
        <c:axPos val="l"/>
        <c:numFmt formatCode="0.0%" sourceLinked="1"/>
        <c:majorTickMark val="none"/>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la digitalizzazione sempifica la nostra vita di cittadini </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0.00%</c:formatCode>
                <c:ptCount val="5"/>
                <c:pt idx="0">
                  <c:v>0.77200000000000002</c:v>
                </c:pt>
                <c:pt idx="1">
                  <c:v>0.751</c:v>
                </c:pt>
                <c:pt idx="2">
                  <c:v>0.71799999999999997</c:v>
                </c:pt>
                <c:pt idx="3">
                  <c:v>0.76700000000000002</c:v>
                </c:pt>
                <c:pt idx="4" formatCode="0.0%">
                  <c:v>0.77864583333333337</c:v>
                </c:pt>
              </c:numCache>
            </c:numRef>
          </c:val>
          <c:smooth val="1"/>
          <c:extLst>
            <c:ext xmlns:c16="http://schemas.microsoft.com/office/drawing/2014/chart" uri="{C3380CC4-5D6E-409C-BE32-E72D297353CC}">
              <c16:uniqueId val="{00000000-E656-4421-9B1A-0584985D5882}"/>
            </c:ext>
          </c:extLst>
        </c:ser>
        <c:dLbls>
          <c:showLegendKey val="0"/>
          <c:showVal val="0"/>
          <c:showCatName val="0"/>
          <c:showSerName val="0"/>
          <c:showPercent val="0"/>
          <c:showBubbleSize val="0"/>
        </c:dLbls>
        <c:marker val="1"/>
        <c:smooth val="0"/>
        <c:axId val="603641552"/>
        <c:axId val="603639256"/>
        <c:extLst>
          <c:ext xmlns:c15="http://schemas.microsoft.com/office/drawing/2012/chart" uri="{02D57815-91ED-43cb-92C2-25804820EDAC}">
            <c15:filteredLineSeries>
              <c15:ser>
                <c:idx val="1"/>
                <c:order val="1"/>
                <c:tx>
                  <c:strRef>
                    <c:extLst>
                      <c:ext uri="{02D57815-91ED-43cb-92C2-25804820EDAC}">
                        <c15:formulaRef>
                          <c15:sqref>Foglio1!$C$1</c15:sqref>
                        </c15:formulaRef>
                      </c:ext>
                    </c:extLst>
                    <c:strCache>
                      <c:ptCount val="1"/>
                      <c:pt idx="0">
                        <c:v>c’è una generale crescita di competenze e conoscenza grazie al digitale</c:v>
                      </c:pt>
                    </c:strCache>
                  </c:strRef>
                </c:tx>
                <c:spPr>
                  <a:ln w="28575" cap="rnd">
                    <a:solidFill>
                      <a:schemeClr val="accent2"/>
                    </a:solidFill>
                    <a:round/>
                  </a:ln>
                  <a:effectLst/>
                </c:spPr>
                <c:marker>
                  <c:symbol val="none"/>
                </c:marker>
                <c:cat>
                  <c:strRef>
                    <c:extLst>
                      <c:ext uri="{02D57815-91ED-43cb-92C2-25804820EDAC}">
                        <c15:formulaRef>
                          <c15:sqref>Foglio1!$A$2:$A$6</c15:sqref>
                        </c15:formulaRef>
                      </c:ext>
                    </c:extLst>
                    <c:strCache>
                      <c:ptCount val="5"/>
                      <c:pt idx="0">
                        <c:v>feb 19</c:v>
                      </c:pt>
                      <c:pt idx="1">
                        <c:v>ott 19</c:v>
                      </c:pt>
                      <c:pt idx="2">
                        <c:v>feb 20</c:v>
                      </c:pt>
                      <c:pt idx="3">
                        <c:v>mag 20</c:v>
                      </c:pt>
                      <c:pt idx="4">
                        <c:v>nov 20</c:v>
                      </c:pt>
                    </c:strCache>
                  </c:strRef>
                </c:cat>
                <c:val>
                  <c:numRef>
                    <c:extLst>
                      <c:ext uri="{02D57815-91ED-43cb-92C2-25804820EDAC}">
                        <c15:formulaRef>
                          <c15:sqref>Foglio1!$C$2:$C$6</c15:sqref>
                        </c15:formulaRef>
                      </c:ext>
                    </c:extLst>
                    <c:numCache>
                      <c:formatCode>0.00%</c:formatCode>
                      <c:ptCount val="5"/>
                      <c:pt idx="0">
                        <c:v>0.69299999999999995</c:v>
                      </c:pt>
                      <c:pt idx="1">
                        <c:v>0.66100000000000003</c:v>
                      </c:pt>
                      <c:pt idx="2">
                        <c:v>0.69399999999999995</c:v>
                      </c:pt>
                      <c:pt idx="3">
                        <c:v>0.70799999999999996</c:v>
                      </c:pt>
                      <c:pt idx="4" formatCode="0.0%">
                        <c:v>0.72135416666666663</c:v>
                      </c:pt>
                    </c:numCache>
                  </c:numRef>
                </c:val>
                <c:smooth val="0"/>
                <c:extLst>
                  <c:ext xmlns:c16="http://schemas.microsoft.com/office/drawing/2014/chart" uri="{C3380CC4-5D6E-409C-BE32-E72D297353CC}">
                    <c16:uniqueId val="{00000001-E656-4421-9B1A-0584985D5882}"/>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Foglio1!$D$1</c15:sqref>
                        </c15:formulaRef>
                      </c:ext>
                    </c:extLst>
                    <c:strCache>
                      <c:ptCount val="1"/>
                      <c:pt idx="0">
                        <c:v>l’interconnessione di persone e oggetti (case, auto, servizi municipali etc.) dà origine a Smart City nelle quali la qualità della vita è più elevata</c:v>
                      </c:pt>
                    </c:strCache>
                  </c:strRef>
                </c:tx>
                <c:spPr>
                  <a:ln w="28575" cap="rnd">
                    <a:solidFill>
                      <a:schemeClr val="accent3"/>
                    </a:solidFill>
                    <a:round/>
                  </a:ln>
                  <a:effectLst/>
                </c:spPr>
                <c:marker>
                  <c:symbol val="none"/>
                </c:marker>
                <c:cat>
                  <c:strRef>
                    <c:extLst xmlns:c15="http://schemas.microsoft.com/office/drawing/2012/chart">
                      <c:ext xmlns:c15="http://schemas.microsoft.com/office/drawing/2012/chart" uri="{02D57815-91ED-43cb-92C2-25804820EDAC}">
                        <c15:formulaRef>
                          <c15:sqref>Foglio1!$A$2:$A$6</c15:sqref>
                        </c15:formulaRef>
                      </c:ext>
                    </c:extLst>
                    <c:strCache>
                      <c:ptCount val="5"/>
                      <c:pt idx="0">
                        <c:v>feb 19</c:v>
                      </c:pt>
                      <c:pt idx="1">
                        <c:v>ott 19</c:v>
                      </c:pt>
                      <c:pt idx="2">
                        <c:v>feb 20</c:v>
                      </c:pt>
                      <c:pt idx="3">
                        <c:v>mag 20</c:v>
                      </c:pt>
                      <c:pt idx="4">
                        <c:v>nov 20</c:v>
                      </c:pt>
                    </c:strCache>
                  </c:strRef>
                </c:cat>
                <c:val>
                  <c:numRef>
                    <c:extLst xmlns:c15="http://schemas.microsoft.com/office/drawing/2012/chart">
                      <c:ext xmlns:c15="http://schemas.microsoft.com/office/drawing/2012/chart" uri="{02D57815-91ED-43cb-92C2-25804820EDAC}">
                        <c15:formulaRef>
                          <c15:sqref>Foglio1!$D$2:$D$6</c15:sqref>
                        </c15:formulaRef>
                      </c:ext>
                    </c:extLst>
                    <c:numCache>
                      <c:formatCode>0.00%</c:formatCode>
                      <c:ptCount val="5"/>
                      <c:pt idx="0">
                        <c:v>0.49299999999999999</c:v>
                      </c:pt>
                      <c:pt idx="1">
                        <c:v>0.48099999999999998</c:v>
                      </c:pt>
                      <c:pt idx="2">
                        <c:v>0.56000000000000005</c:v>
                      </c:pt>
                      <c:pt idx="3">
                        <c:v>0.56200000000000006</c:v>
                      </c:pt>
                      <c:pt idx="4">
                        <c:v>0.53300000000000003</c:v>
                      </c:pt>
                    </c:numCache>
                  </c:numRef>
                </c:val>
                <c:smooth val="0"/>
                <c:extLst xmlns:c15="http://schemas.microsoft.com/office/drawing/2012/chart">
                  <c:ext xmlns:c16="http://schemas.microsoft.com/office/drawing/2014/chart" uri="{C3380CC4-5D6E-409C-BE32-E72D297353CC}">
                    <c16:uniqueId val="{00000002-E656-4421-9B1A-0584985D5882}"/>
                  </c:ext>
                </c:extLst>
              </c15:ser>
            </c15:filteredLineSeries>
          </c:ext>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85000000000000009"/>
        </c:scaling>
        <c:delete val="1"/>
        <c:axPos val="l"/>
        <c:numFmt formatCode="0.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c’è una generale crescita di competenze e conoscenza grazie al digitale</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General</c:formatCode>
                <c:ptCount val="5"/>
                <c:pt idx="0" formatCode="0.0%">
                  <c:v>0.69324868828734876</c:v>
                </c:pt>
                <c:pt idx="1">
                  <c:v>0.66109279115100206</c:v>
                </c:pt>
                <c:pt idx="2">
                  <c:v>0.69373219373219375</c:v>
                </c:pt>
                <c:pt idx="3">
                  <c:v>0.70829170829170829</c:v>
                </c:pt>
                <c:pt idx="4">
                  <c:v>0.72135416666666663</c:v>
                </c:pt>
              </c:numCache>
            </c:numRef>
          </c:val>
          <c:smooth val="1"/>
          <c:extLst>
            <c:ext xmlns:c16="http://schemas.microsoft.com/office/drawing/2014/chart" uri="{C3380CC4-5D6E-409C-BE32-E72D297353CC}">
              <c16:uniqueId val="{00000000-7C4C-42DF-B5DE-06DCD569421A}"/>
            </c:ext>
          </c:extLst>
        </c:ser>
        <c:ser>
          <c:idx val="1"/>
          <c:order val="1"/>
          <c:tx>
            <c:strRef>
              <c:f>Foglio1!#REF!</c:f>
              <c:strCache>
                <c:ptCount val="1"/>
                <c:pt idx="0">
                  <c:v>#REF!</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Foglio1!$A$2:$A$6</c:f>
              <c:strCache>
                <c:ptCount val="5"/>
                <c:pt idx="0">
                  <c:v>feb 19</c:v>
                </c:pt>
                <c:pt idx="1">
                  <c:v>ott 19</c:v>
                </c:pt>
                <c:pt idx="2">
                  <c:v>feb 20</c:v>
                </c:pt>
                <c:pt idx="3">
                  <c:v>mag 20</c:v>
                </c:pt>
                <c:pt idx="4">
                  <c:v>nov 20</c:v>
                </c:pt>
              </c:strCache>
            </c:strRef>
          </c:cat>
          <c:val>
            <c:numRef>
              <c:f>Foglio1!#REF!</c:f>
              <c:numCache>
                <c:formatCode>General</c:formatCode>
                <c:ptCount val="1"/>
                <c:pt idx="0">
                  <c:v>1</c:v>
                </c:pt>
              </c:numCache>
            </c:numRef>
          </c:val>
          <c:smooth val="0"/>
          <c:extLst>
            <c:ext xmlns:c16="http://schemas.microsoft.com/office/drawing/2014/chart" uri="{C3380CC4-5D6E-409C-BE32-E72D297353CC}">
              <c16:uniqueId val="{00000003-3CFF-4271-8F50-4745098B9D1F}"/>
            </c:ext>
          </c:extLst>
        </c:ser>
        <c:ser>
          <c:idx val="2"/>
          <c:order val="2"/>
          <c:tx>
            <c:strRef>
              <c:f>Foglio1!#REF!</c:f>
              <c:strCache>
                <c:ptCount val="1"/>
                <c:pt idx="0">
                  <c:v>#REF!</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Foglio1!$A$2:$A$6</c:f>
              <c:strCache>
                <c:ptCount val="5"/>
                <c:pt idx="0">
                  <c:v>feb 19</c:v>
                </c:pt>
                <c:pt idx="1">
                  <c:v>ott 19</c:v>
                </c:pt>
                <c:pt idx="2">
                  <c:v>feb 20</c:v>
                </c:pt>
                <c:pt idx="3">
                  <c:v>mag 20</c:v>
                </c:pt>
                <c:pt idx="4">
                  <c:v>nov 20</c:v>
                </c:pt>
              </c:strCache>
            </c:strRef>
          </c:cat>
          <c:val>
            <c:numRef>
              <c:f>Foglio1!#REF!</c:f>
              <c:numCache>
                <c:formatCode>General</c:formatCode>
                <c:ptCount val="1"/>
                <c:pt idx="0">
                  <c:v>1</c:v>
                </c:pt>
              </c:numCache>
            </c:numRef>
          </c:val>
          <c:smooth val="0"/>
          <c:extLst>
            <c:ext xmlns:c16="http://schemas.microsoft.com/office/drawing/2014/chart" uri="{C3380CC4-5D6E-409C-BE32-E72D297353CC}">
              <c16:uniqueId val="{00000004-3CFF-4271-8F50-4745098B9D1F}"/>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9"/>
          <c:min val="0.5"/>
        </c:scaling>
        <c:delete val="1"/>
        <c:axPos val="l"/>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la diffusione online delle notizie di attualità rende il sistema dell’informazione più trasparente, oggettivo e di qualità</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General</c:formatCode>
                <c:ptCount val="5"/>
                <c:pt idx="0" formatCode="0.0%">
                  <c:v>0.47821526408406967</c:v>
                </c:pt>
                <c:pt idx="1">
                  <c:v>0.48650737521212362</c:v>
                </c:pt>
                <c:pt idx="2">
                  <c:v>0.4985754985754986</c:v>
                </c:pt>
                <c:pt idx="3">
                  <c:v>0.51548451548451546</c:v>
                </c:pt>
                <c:pt idx="4">
                  <c:v>0.52994791666666674</c:v>
                </c:pt>
              </c:numCache>
            </c:numRef>
          </c:val>
          <c:smooth val="1"/>
          <c:extLst>
            <c:ext xmlns:c16="http://schemas.microsoft.com/office/drawing/2014/chart" uri="{C3380CC4-5D6E-409C-BE32-E72D297353CC}">
              <c16:uniqueId val="{00000000-406B-4909-8A73-52CDBB7AF287}"/>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65000000000000013"/>
          <c:min val="0.35000000000000003"/>
        </c:scaling>
        <c:delete val="1"/>
        <c:axPos val="l"/>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8839485524256647"/>
          <c:y val="0.25401691478724586"/>
          <c:w val="0.19429998043818464"/>
          <c:h val="0.69794058376229806"/>
        </c:manualLayout>
      </c:layout>
      <c:barChart>
        <c:barDir val="bar"/>
        <c:grouping val="clustered"/>
        <c:varyColors val="0"/>
        <c:ser>
          <c:idx val="0"/>
          <c:order val="0"/>
          <c:tx>
            <c:strRef>
              <c:f>Foglio1!$B$1</c:f>
              <c:strCache>
                <c:ptCount val="1"/>
                <c:pt idx="0">
                  <c:v>Incidenza</c:v>
                </c:pt>
              </c:strCache>
            </c:strRef>
          </c:tx>
          <c:spPr>
            <a:solidFill>
              <a:srgbClr val="9EAA3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Ubuntu" panose="020B0504030602030204" pitchFamily="34" charset="0"/>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Foglio1!$A$2:$A$8</c:f>
              <c:strCache>
                <c:ptCount val="7"/>
                <c:pt idx="0">
                  <c:v>nel giro di 5 anni sarà chiaro a tutti che non bisogna dare troppi dati ai sistemi che li usano per fini commerciali</c:v>
                </c:pt>
                <c:pt idx="1">
                  <c:v>quando usa i miei dati la tecnologia mi dà dei vantaggi ma limita la mia libertà</c:v>
                </c:pt>
                <c:pt idx="2">
                  <c:v>vedo dei pericoli ma i benefici della tecnologia sono tali che per averli possiamo rinunciare a un po’ di privacy</c:v>
                </c:pt>
                <c:pt idx="3">
                  <c:v>l’equilibrio è giusto: io do un po’ di mie informazioni e dall’altra parte ricevo i benefici che mi aspetto</c:v>
                </c:pt>
                <c:pt idx="4">
                  <c:v>alcuni Stati vogliono colonizzare il mondo digitale e per farlo hanno bisogno dei nostri dati</c:v>
                </c:pt>
                <c:pt idx="5">
                  <c:v>più concediamo dati ai sistemi digitali e più, non solo io, ma l’intera società sarà in pericolo</c:v>
                </c:pt>
                <c:pt idx="6">
                  <c:v>sono paranoie di chi deve nascondere qualcosa, per chi non ha nulla da nascondere non c’è alcun problema</c:v>
                </c:pt>
              </c:strCache>
            </c:strRef>
          </c:cat>
          <c:val>
            <c:numRef>
              <c:f>Foglio1!$B$2:$B$8</c:f>
              <c:numCache>
                <c:formatCode>General</c:formatCode>
                <c:ptCount val="7"/>
                <c:pt idx="0">
                  <c:v>0.57552083333333326</c:v>
                </c:pt>
                <c:pt idx="1">
                  <c:v>0.50911458333333326</c:v>
                </c:pt>
                <c:pt idx="2">
                  <c:v>0.4375</c:v>
                </c:pt>
                <c:pt idx="3">
                  <c:v>0.42838541666666669</c:v>
                </c:pt>
                <c:pt idx="4">
                  <c:v>0.42708333333333337</c:v>
                </c:pt>
                <c:pt idx="5">
                  <c:v>0.40364583333333331</c:v>
                </c:pt>
                <c:pt idx="6">
                  <c:v>0.35286458333333331</c:v>
                </c:pt>
              </c:numCache>
            </c:numRef>
          </c:val>
          <c:extLst>
            <c:ext xmlns:c16="http://schemas.microsoft.com/office/drawing/2014/chart" uri="{C3380CC4-5D6E-409C-BE32-E72D297353CC}">
              <c16:uniqueId val="{00000000-617D-4919-AD9F-10D4F80E3AA2}"/>
            </c:ext>
          </c:extLst>
        </c:ser>
        <c:dLbls>
          <c:showLegendKey val="0"/>
          <c:showVal val="0"/>
          <c:showCatName val="0"/>
          <c:showSerName val="0"/>
          <c:showPercent val="0"/>
          <c:showBubbleSize val="0"/>
        </c:dLbls>
        <c:gapWidth val="25"/>
        <c:overlap val="-16"/>
        <c:axId val="603641552"/>
        <c:axId val="603639256"/>
      </c:barChart>
      <c:catAx>
        <c:axId val="6036415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65000000000000013"/>
        </c:scaling>
        <c:delete val="1"/>
        <c:axPos val="t"/>
        <c:numFmt formatCode="General"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735632183908059E-2"/>
          <c:y val="0.25401700380869363"/>
          <c:w val="0.94774823392766328"/>
          <c:h val="0.63425167265365567"/>
        </c:manualLayout>
      </c:layout>
      <c:lineChart>
        <c:grouping val="standard"/>
        <c:varyColors val="0"/>
        <c:ser>
          <c:idx val="0"/>
          <c:order val="0"/>
          <c:tx>
            <c:strRef>
              <c:f>Foglio1!$B$1</c:f>
              <c:strCache>
                <c:ptCount val="1"/>
                <c:pt idx="0">
                  <c:v>Data&amp;Privacy</c:v>
                </c:pt>
              </c:strCache>
            </c:strRef>
          </c:tx>
          <c:spPr>
            <a:ln w="28575" cap="rnd">
              <a:solidFill>
                <a:schemeClr val="accent2">
                  <a:lumMod val="75000"/>
                </a:schemeClr>
              </a:solidFill>
              <a:prstDash val="sysDot"/>
              <a:round/>
            </a:ln>
            <a:effectLst/>
          </c:spPr>
          <c:marker>
            <c:symbol val="circle"/>
            <c:size val="8"/>
            <c:spPr>
              <a:solidFill>
                <a:schemeClr val="accent2">
                  <a:lumMod val="60000"/>
                  <a:lumOff val="40000"/>
                </a:schemeClr>
              </a:solidFill>
              <a:ln w="12700">
                <a:solidFill>
                  <a:schemeClr val="bg1">
                    <a:lumMod val="65000"/>
                  </a:schemeClr>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schemeClr>
                    </a:solidFill>
                    <a:latin typeface="Ubuntu" panose="020B0504030602030204" pitchFamily="34" charset="0"/>
                    <a:ea typeface="+mn-ea"/>
                    <a:cs typeface="+mn-cs"/>
                  </a:defRPr>
                </a:pPr>
                <a:endParaRPr lang="it-IT"/>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nov 19</c:v>
                </c:pt>
                <c:pt idx="2">
                  <c:v>feb 20</c:v>
                </c:pt>
                <c:pt idx="3">
                  <c:v>mag 20</c:v>
                </c:pt>
                <c:pt idx="4">
                  <c:v>nov 20</c:v>
                </c:pt>
              </c:strCache>
            </c:strRef>
          </c:cat>
          <c:val>
            <c:numRef>
              <c:f>Foglio1!$B$2:$B$6</c:f>
              <c:numCache>
                <c:formatCode>0.00%</c:formatCode>
                <c:ptCount val="5"/>
                <c:pt idx="0" formatCode="0.0%">
                  <c:v>0.44400000000000001</c:v>
                </c:pt>
                <c:pt idx="1">
                  <c:v>0.437</c:v>
                </c:pt>
                <c:pt idx="2">
                  <c:v>0.45900000000000002</c:v>
                </c:pt>
                <c:pt idx="3">
                  <c:v>0.498</c:v>
                </c:pt>
                <c:pt idx="4" formatCode="0.0%">
                  <c:v>0.44773065476190477</c:v>
                </c:pt>
              </c:numCache>
            </c:numRef>
          </c:val>
          <c:smooth val="1"/>
          <c:extLst>
            <c:ext xmlns:c16="http://schemas.microsoft.com/office/drawing/2014/chart" uri="{C3380CC4-5D6E-409C-BE32-E72D297353CC}">
              <c16:uniqueId val="{00000000-CAB1-4F8A-9BD7-55B7CB2EA86C}"/>
            </c:ext>
          </c:extLst>
        </c:ser>
        <c:dLbls>
          <c:showLegendKey val="0"/>
          <c:showVal val="0"/>
          <c:showCatName val="0"/>
          <c:showSerName val="0"/>
          <c:showPercent val="0"/>
          <c:showBubbleSize val="0"/>
        </c:dLbls>
        <c:marker val="1"/>
        <c:smooth val="0"/>
        <c:axId val="603641552"/>
        <c:axId val="603639256"/>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scaling>
        <c:delete val="1"/>
        <c:axPos val="l"/>
        <c:numFmt formatCode="0.0%" sourceLinked="1"/>
        <c:majorTickMark val="none"/>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la digitalizzazione sempifica la nostra vita di cittadini </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c:formatCode>
                <c:ptCount val="5"/>
                <c:pt idx="0">
                  <c:v>0.60053536545810726</c:v>
                </c:pt>
                <c:pt idx="1">
                  <c:v>0.6203906086591866</c:v>
                </c:pt>
                <c:pt idx="2">
                  <c:v>0.60256410256410253</c:v>
                </c:pt>
                <c:pt idx="3">
                  <c:v>0.56943056943056947</c:v>
                </c:pt>
                <c:pt idx="4">
                  <c:v>0.57552083333333326</c:v>
                </c:pt>
              </c:numCache>
            </c:numRef>
          </c:val>
          <c:smooth val="1"/>
          <c:extLst>
            <c:ext xmlns:c16="http://schemas.microsoft.com/office/drawing/2014/chart" uri="{C3380CC4-5D6E-409C-BE32-E72D297353CC}">
              <c16:uniqueId val="{00000000-E656-4421-9B1A-0584985D5882}"/>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85000000000000009"/>
          <c:min val="0.35000000000000003"/>
        </c:scaling>
        <c:delete val="1"/>
        <c:axPos val="l"/>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vedo dei pericoli ma i benefici della tecnologia sono tali che per averli possiamo rinunciare a un po’ di privacy</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0.00%</c:formatCode>
                <c:ptCount val="5"/>
                <c:pt idx="0">
                  <c:v>0.44500000000000001</c:v>
                </c:pt>
                <c:pt idx="1">
                  <c:v>0.432</c:v>
                </c:pt>
                <c:pt idx="2">
                  <c:v>0.40600000000000003</c:v>
                </c:pt>
                <c:pt idx="3">
                  <c:v>0.52300000000000002</c:v>
                </c:pt>
                <c:pt idx="4">
                  <c:v>0.4375</c:v>
                </c:pt>
              </c:numCache>
            </c:numRef>
          </c:val>
          <c:smooth val="1"/>
          <c:extLst>
            <c:ext xmlns:c16="http://schemas.microsoft.com/office/drawing/2014/chart" uri="{C3380CC4-5D6E-409C-BE32-E72D297353CC}">
              <c16:uniqueId val="{00000000-7C4C-42DF-B5DE-06DCD569421A}"/>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70000000000000007"/>
          <c:min val="0.30000000000000004"/>
        </c:scaling>
        <c:delete val="1"/>
        <c:axPos val="l"/>
        <c:numFmt formatCode="0.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la digitalizzazione sempifica la nostra vita di cittadini </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c:formatCode>
                <c:ptCount val="5"/>
                <c:pt idx="0">
                  <c:v>0.40485443439431151</c:v>
                </c:pt>
                <c:pt idx="1">
                  <c:v>0.42454089658323829</c:v>
                </c:pt>
                <c:pt idx="2">
                  <c:v>0.43874643874643871</c:v>
                </c:pt>
                <c:pt idx="3">
                  <c:v>0.50049950049950054</c:v>
                </c:pt>
                <c:pt idx="4" formatCode="0.00%">
                  <c:v>0.42699999999999999</c:v>
                </c:pt>
              </c:numCache>
            </c:numRef>
          </c:val>
          <c:smooth val="1"/>
          <c:extLst>
            <c:ext xmlns:c16="http://schemas.microsoft.com/office/drawing/2014/chart" uri="{C3380CC4-5D6E-409C-BE32-E72D297353CC}">
              <c16:uniqueId val="{00000000-574C-4122-992D-8D5FF9E4C8F9}"/>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60000000000000009"/>
          <c:min val="0.30000000000000004"/>
        </c:scaling>
        <c:delete val="1"/>
        <c:axPos val="l"/>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8095118348982786"/>
          <c:y val="0.25401700380869363"/>
          <c:w val="0.16697212441314555"/>
          <c:h val="0.69794058376229806"/>
        </c:manualLayout>
      </c:layout>
      <c:barChart>
        <c:barDir val="bar"/>
        <c:grouping val="clustered"/>
        <c:varyColors val="0"/>
        <c:ser>
          <c:idx val="0"/>
          <c:order val="0"/>
          <c:tx>
            <c:strRef>
              <c:f>Foglio1!$B$1</c:f>
              <c:strCache>
                <c:ptCount val="1"/>
                <c:pt idx="0">
                  <c:v>Incidenza</c:v>
                </c:pt>
              </c:strCache>
            </c:strRef>
          </c:tx>
          <c:spPr>
            <a:solidFill>
              <a:srgbClr val="9EAA3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Ubuntu" panose="020B0504030602030204" pitchFamily="34" charset="0"/>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Foglio1!$A$2:$A$9</c:f>
              <c:strCache>
                <c:ptCount val="7"/>
                <c:pt idx="0">
                  <c:v>Almeno metà delle persone sono ossessionate dalla necessità di essere sempre connesse</c:v>
                </c:pt>
                <c:pt idx="1">
                  <c:v>L'accesso online ai servizi digitali deve essere un diritto garantito dallo Stato</c:v>
                </c:pt>
                <c:pt idx="2">
                  <c:v>Il digitale ha migliorato/ semplificato la mia vita</c:v>
                </c:pt>
                <c:pt idx="3">
                  <c:v>Non riesco più a concepire la mia vita senza i servizi digitali</c:v>
                </c:pt>
                <c:pt idx="4">
                  <c:v>Il digitale ha aumentato la mia libertà</c:v>
                </c:pt>
                <c:pt idx="5">
                  <c:v>Il digitale mi fa vivere meglio le relazioni con le altre persone</c:v>
                </c:pt>
                <c:pt idx="6">
                  <c:v>Il digitale ha migliorato la convivenza tra le persone</c:v>
                </c:pt>
              </c:strCache>
            </c:strRef>
          </c:cat>
          <c:val>
            <c:numRef>
              <c:f>Foglio1!$B$2:$B$9</c:f>
              <c:numCache>
                <c:formatCode>General</c:formatCode>
                <c:ptCount val="7"/>
                <c:pt idx="0" formatCode="0.0%">
                  <c:v>0.78776041666666674</c:v>
                </c:pt>
                <c:pt idx="1">
                  <c:v>0.76302083333333337</c:v>
                </c:pt>
                <c:pt idx="2">
                  <c:v>0.73177083333333326</c:v>
                </c:pt>
                <c:pt idx="3">
                  <c:v>0.5390625</c:v>
                </c:pt>
                <c:pt idx="4">
                  <c:v>0.44921875</c:v>
                </c:pt>
                <c:pt idx="5">
                  <c:v>0.39583333333333331</c:v>
                </c:pt>
                <c:pt idx="6">
                  <c:v>0.38411458333333337</c:v>
                </c:pt>
              </c:numCache>
            </c:numRef>
          </c:val>
          <c:extLst>
            <c:ext xmlns:c16="http://schemas.microsoft.com/office/drawing/2014/chart" uri="{C3380CC4-5D6E-409C-BE32-E72D297353CC}">
              <c16:uniqueId val="{00000000-617D-4919-AD9F-10D4F80E3AA2}"/>
            </c:ext>
          </c:extLst>
        </c:ser>
        <c:dLbls>
          <c:showLegendKey val="0"/>
          <c:showVal val="0"/>
          <c:showCatName val="0"/>
          <c:showSerName val="0"/>
          <c:showPercent val="0"/>
          <c:showBubbleSize val="0"/>
        </c:dLbls>
        <c:gapWidth val="25"/>
        <c:overlap val="-16"/>
        <c:axId val="603641552"/>
        <c:axId val="603639256"/>
      </c:barChart>
      <c:catAx>
        <c:axId val="6036415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8"/>
          <c:min val="0.1"/>
        </c:scaling>
        <c:delete val="1"/>
        <c:axPos val="t"/>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67308183841138"/>
          <c:y val="0.25401700380869363"/>
          <c:w val="0.82032691816158865"/>
          <c:h val="0.63425167265365567"/>
        </c:manualLayout>
      </c:layout>
      <c:lineChart>
        <c:grouping val="standard"/>
        <c:varyColors val="0"/>
        <c:ser>
          <c:idx val="0"/>
          <c:order val="0"/>
          <c:tx>
            <c:strRef>
              <c:f>Foglio1!$B$1</c:f>
              <c:strCache>
                <c:ptCount val="1"/>
                <c:pt idx="0">
                  <c:v>Score - Il digitale migliora la quotidianità</c:v>
                </c:pt>
              </c:strCache>
            </c:strRef>
          </c:tx>
          <c:spPr>
            <a:ln w="28575" cap="rnd">
              <a:solidFill>
                <a:schemeClr val="accent2">
                  <a:lumMod val="75000"/>
                </a:schemeClr>
              </a:solidFill>
              <a:prstDash val="sysDot"/>
              <a:round/>
            </a:ln>
            <a:effectLst/>
          </c:spPr>
          <c:marker>
            <c:symbol val="circle"/>
            <c:size val="8"/>
            <c:spPr>
              <a:solidFill>
                <a:schemeClr val="accent2">
                  <a:lumMod val="60000"/>
                  <a:lumOff val="40000"/>
                </a:schemeClr>
              </a:solidFill>
              <a:ln w="12700">
                <a:solidFill>
                  <a:schemeClr val="bg1">
                    <a:lumMod val="65000"/>
                  </a:schemeClr>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schemeClr>
                    </a:solidFill>
                    <a:latin typeface="Ubuntu" panose="020B0504030602030204" pitchFamily="34" charset="0"/>
                    <a:ea typeface="+mn-ea"/>
                    <a:cs typeface="+mn-cs"/>
                  </a:defRPr>
                </a:pPr>
                <a:endParaRPr lang="it-IT"/>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nov 19</c:v>
                </c:pt>
                <c:pt idx="2">
                  <c:v>feb 20</c:v>
                </c:pt>
                <c:pt idx="3">
                  <c:v>mag 20</c:v>
                </c:pt>
                <c:pt idx="4">
                  <c:v>nov 20</c:v>
                </c:pt>
              </c:strCache>
            </c:strRef>
          </c:cat>
          <c:val>
            <c:numRef>
              <c:f>Foglio1!$B$2:$B$6</c:f>
              <c:numCache>
                <c:formatCode>General</c:formatCode>
                <c:ptCount val="5"/>
                <c:pt idx="0">
                  <c:v>0.496</c:v>
                </c:pt>
                <c:pt idx="1">
                  <c:v>0.46100000000000002</c:v>
                </c:pt>
                <c:pt idx="2">
                  <c:v>0.51700000000000002</c:v>
                </c:pt>
                <c:pt idx="3">
                  <c:v>0.51200000000000001</c:v>
                </c:pt>
                <c:pt idx="4">
                  <c:v>0.49</c:v>
                </c:pt>
              </c:numCache>
            </c:numRef>
          </c:val>
          <c:smooth val="1"/>
          <c:extLst>
            <c:ext xmlns:c16="http://schemas.microsoft.com/office/drawing/2014/chart" uri="{C3380CC4-5D6E-409C-BE32-E72D297353CC}">
              <c16:uniqueId val="{00000000-CAB1-4F8A-9BD7-55B7CB2EA86C}"/>
            </c:ext>
          </c:extLst>
        </c:ser>
        <c:ser>
          <c:idx val="1"/>
          <c:order val="1"/>
          <c:tx>
            <c:strRef>
              <c:f>Foglio1!$C$1</c:f>
              <c:strCache>
                <c:ptCount val="1"/>
                <c:pt idx="0">
                  <c:v>Score - Il digitale è una necessità </c:v>
                </c:pt>
              </c:strCache>
            </c:strRef>
          </c:tx>
          <c:spPr>
            <a:ln w="28575" cap="rnd">
              <a:solidFill>
                <a:srgbClr val="4D4D4D"/>
              </a:solidFill>
              <a:prstDash val="sysDot"/>
              <a:round/>
            </a:ln>
            <a:effectLst/>
          </c:spPr>
          <c:marker>
            <c:symbol val="circle"/>
            <c:size val="8"/>
            <c:spPr>
              <a:solidFill>
                <a:schemeClr val="accent2"/>
              </a:solidFill>
              <a:ln w="9525">
                <a:solidFill>
                  <a:srgbClr val="74884A"/>
                </a:solidFill>
              </a:ln>
              <a:effectLst/>
            </c:spPr>
          </c:marker>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tx1">
                        <a:lumMod val="75000"/>
                      </a:schemeClr>
                    </a:solidFill>
                    <a:latin typeface="Ubuntu" panose="020B0504030602030204" pitchFamily="34" charset="0"/>
                    <a:ea typeface="+mn-ea"/>
                    <a:cs typeface="+mn-cs"/>
                  </a:defRPr>
                </a:pPr>
                <a:endParaRPr lang="it-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nov 19</c:v>
                </c:pt>
                <c:pt idx="2">
                  <c:v>feb 20</c:v>
                </c:pt>
                <c:pt idx="3">
                  <c:v>mag 20</c:v>
                </c:pt>
                <c:pt idx="4">
                  <c:v>nov 20</c:v>
                </c:pt>
              </c:strCache>
            </c:strRef>
          </c:cat>
          <c:val>
            <c:numRef>
              <c:f>Foglio1!$C$2:$C$6</c:f>
              <c:numCache>
                <c:formatCode>General</c:formatCode>
                <c:ptCount val="5"/>
                <c:pt idx="0">
                  <c:v>0.623</c:v>
                </c:pt>
                <c:pt idx="1">
                  <c:v>0.59</c:v>
                </c:pt>
                <c:pt idx="2">
                  <c:v>0.61599999999999999</c:v>
                </c:pt>
                <c:pt idx="3">
                  <c:v>0.65700000000000003</c:v>
                </c:pt>
                <c:pt idx="4">
                  <c:v>0.65100000000000002</c:v>
                </c:pt>
              </c:numCache>
            </c:numRef>
          </c:val>
          <c:smooth val="0"/>
          <c:extLst>
            <c:ext xmlns:c16="http://schemas.microsoft.com/office/drawing/2014/chart" uri="{C3380CC4-5D6E-409C-BE32-E72D297353CC}">
              <c16:uniqueId val="{00000001-0AFC-441D-A867-A0BC4E3B6031}"/>
            </c:ext>
          </c:extLst>
        </c:ser>
        <c:dLbls>
          <c:showLegendKey val="0"/>
          <c:showVal val="0"/>
          <c:showCatName val="0"/>
          <c:showSerName val="0"/>
          <c:showPercent val="0"/>
          <c:showBubbleSize val="0"/>
        </c:dLbls>
        <c:marker val="1"/>
        <c:smooth val="0"/>
        <c:axId val="603641552"/>
        <c:axId val="603639256"/>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9"/>
          <c:min val="0.2"/>
        </c:scaling>
        <c:delete val="1"/>
        <c:axPos val="l"/>
        <c:numFmt formatCode="General"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L'accesso online ai servizi digitali deve essere un diritto garantito dallo Stato</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General</c:formatCode>
                <c:ptCount val="5"/>
                <c:pt idx="0">
                  <c:v>0.72923960406451704</c:v>
                </c:pt>
                <c:pt idx="1">
                  <c:v>0.6943758563565452</c:v>
                </c:pt>
                <c:pt idx="2">
                  <c:v>0.71509971509971515</c:v>
                </c:pt>
                <c:pt idx="3">
                  <c:v>0.77222777222777217</c:v>
                </c:pt>
                <c:pt idx="4">
                  <c:v>0.76302083333333337</c:v>
                </c:pt>
              </c:numCache>
            </c:numRef>
          </c:val>
          <c:smooth val="1"/>
          <c:extLst>
            <c:ext xmlns:c16="http://schemas.microsoft.com/office/drawing/2014/chart" uri="{C3380CC4-5D6E-409C-BE32-E72D297353CC}">
              <c16:uniqueId val="{00000000-E656-4421-9B1A-0584985D5882}"/>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9"/>
          <c:min val="0.60000000000000009"/>
        </c:scaling>
        <c:delete val="1"/>
        <c:axPos val="l"/>
        <c:numFmt formatCode="General"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Il digitale ha aumentato la mia libertà</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General</c:formatCode>
                <c:ptCount val="5"/>
                <c:pt idx="0">
                  <c:v>0.51816593571823077</c:v>
                </c:pt>
                <c:pt idx="1">
                  <c:v>0.46356829293670709</c:v>
                </c:pt>
                <c:pt idx="2">
                  <c:v>0.53561253561253563</c:v>
                </c:pt>
                <c:pt idx="3">
                  <c:v>0.47952047952047949</c:v>
                </c:pt>
                <c:pt idx="4">
                  <c:v>0.44921875</c:v>
                </c:pt>
              </c:numCache>
            </c:numRef>
          </c:val>
          <c:smooth val="1"/>
          <c:extLst>
            <c:ext xmlns:c16="http://schemas.microsoft.com/office/drawing/2014/chart" uri="{C3380CC4-5D6E-409C-BE32-E72D297353CC}">
              <c16:uniqueId val="{00000000-574C-4122-992D-8D5FF9E4C8F9}"/>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60000000000000009"/>
          <c:min val="0.30000000000000004"/>
        </c:scaling>
        <c:delete val="1"/>
        <c:axPos val="l"/>
        <c:numFmt formatCode="General"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Il digitale ha migliorato/ semplificato la mia vita</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General</c:formatCode>
                <c:ptCount val="5"/>
                <c:pt idx="0">
                  <c:v>0.7245381493753329</c:v>
                </c:pt>
                <c:pt idx="1">
                  <c:v>0.69860906640457332</c:v>
                </c:pt>
                <c:pt idx="2">
                  <c:v>0.69658119658119655</c:v>
                </c:pt>
                <c:pt idx="3">
                  <c:v>0.72527472527472525</c:v>
                </c:pt>
                <c:pt idx="4">
                  <c:v>0.73177083333333326</c:v>
                </c:pt>
              </c:numCache>
            </c:numRef>
          </c:val>
          <c:smooth val="1"/>
          <c:extLst>
            <c:ext xmlns:c16="http://schemas.microsoft.com/office/drawing/2014/chart" uri="{C3380CC4-5D6E-409C-BE32-E72D297353CC}">
              <c16:uniqueId val="{00000000-5594-4D93-A44D-C83FEA57F676}"/>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9"/>
          <c:min val="0.5"/>
        </c:scaling>
        <c:delete val="1"/>
        <c:axPos val="l"/>
        <c:numFmt formatCode="General"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735632183908059E-2"/>
          <c:y val="0.25401700380869363"/>
          <c:w val="0.7744496806206409"/>
          <c:h val="0.63425167265365567"/>
        </c:manualLayout>
      </c:layout>
      <c:lineChart>
        <c:grouping val="standard"/>
        <c:varyColors val="0"/>
        <c:ser>
          <c:idx val="0"/>
          <c:order val="0"/>
          <c:tx>
            <c:strRef>
              <c:f>Foglio1!$B$1</c:f>
              <c:strCache>
                <c:ptCount val="1"/>
                <c:pt idx="0">
                  <c:v>Score - autoregolamentazione /nessuna autorità superiore</c:v>
                </c:pt>
              </c:strCache>
            </c:strRef>
          </c:tx>
          <c:spPr>
            <a:ln w="28575" cap="rnd">
              <a:solidFill>
                <a:schemeClr val="accent2">
                  <a:lumMod val="75000"/>
                </a:schemeClr>
              </a:solidFill>
              <a:prstDash val="sysDot"/>
              <a:round/>
            </a:ln>
            <a:effectLst/>
          </c:spPr>
          <c:marker>
            <c:symbol val="circle"/>
            <c:size val="8"/>
            <c:spPr>
              <a:solidFill>
                <a:schemeClr val="accent2">
                  <a:lumMod val="60000"/>
                  <a:lumOff val="40000"/>
                </a:schemeClr>
              </a:solidFill>
              <a:ln w="12700">
                <a:solidFill>
                  <a:schemeClr val="bg1">
                    <a:lumMod val="65000"/>
                  </a:schemeClr>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schemeClr>
                    </a:solidFill>
                    <a:latin typeface="Ubuntu" panose="020B0504030602030204" pitchFamily="34" charset="0"/>
                    <a:ea typeface="+mn-ea"/>
                    <a:cs typeface="+mn-cs"/>
                  </a:defRPr>
                </a:pPr>
                <a:endParaRPr lang="it-IT"/>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nov 19</c:v>
                </c:pt>
                <c:pt idx="2">
                  <c:v>feb 20</c:v>
                </c:pt>
                <c:pt idx="3">
                  <c:v>mag 20</c:v>
                </c:pt>
                <c:pt idx="4">
                  <c:v>nov 20</c:v>
                </c:pt>
              </c:strCache>
            </c:strRef>
          </c:cat>
          <c:val>
            <c:numRef>
              <c:f>Foglio1!$B$2:$B$6</c:f>
              <c:numCache>
                <c:formatCode>General</c:formatCode>
                <c:ptCount val="5"/>
                <c:pt idx="0">
                  <c:v>0.40272153639146452</c:v>
                </c:pt>
                <c:pt idx="1">
                  <c:v>0.387770196899065</c:v>
                </c:pt>
                <c:pt idx="2">
                  <c:v>0.43447293447293445</c:v>
                </c:pt>
                <c:pt idx="3">
                  <c:v>0.42457542457542452</c:v>
                </c:pt>
                <c:pt idx="4">
                  <c:v>0.40625</c:v>
                </c:pt>
              </c:numCache>
            </c:numRef>
          </c:val>
          <c:smooth val="1"/>
          <c:extLst>
            <c:ext xmlns:c16="http://schemas.microsoft.com/office/drawing/2014/chart" uri="{C3380CC4-5D6E-409C-BE32-E72D297353CC}">
              <c16:uniqueId val="{00000000-8433-4C5E-8DFF-440799C8F4D8}"/>
            </c:ext>
          </c:extLst>
        </c:ser>
        <c:ser>
          <c:idx val="1"/>
          <c:order val="1"/>
          <c:tx>
            <c:strRef>
              <c:f>Foglio1!$C$1</c:f>
              <c:strCache>
                <c:ptCount val="1"/>
                <c:pt idx="0">
                  <c:v>Score - sicurezza percepita nel mondo digitale</c:v>
                </c:pt>
              </c:strCache>
            </c:strRef>
          </c:tx>
          <c:spPr>
            <a:ln w="28575" cap="rnd">
              <a:solidFill>
                <a:srgbClr val="4D4D4D"/>
              </a:solidFill>
              <a:prstDash val="sysDot"/>
              <a:round/>
            </a:ln>
            <a:effectLst/>
          </c:spPr>
          <c:marker>
            <c:symbol val="circle"/>
            <c:size val="8"/>
            <c:spPr>
              <a:solidFill>
                <a:schemeClr val="accent2"/>
              </a:solidFill>
              <a:ln w="9525">
                <a:solidFill>
                  <a:srgbClr val="74884A"/>
                </a:solidFill>
              </a:ln>
              <a:effectLst/>
            </c:spPr>
          </c:marker>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tx1">
                        <a:lumMod val="75000"/>
                      </a:schemeClr>
                    </a:solidFill>
                    <a:latin typeface="Ubuntu" panose="020B0504030602030204" pitchFamily="34" charset="0"/>
                    <a:ea typeface="+mn-ea"/>
                    <a:cs typeface="+mn-cs"/>
                  </a:defRPr>
                </a:pPr>
                <a:endParaRPr lang="it-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nov 19</c:v>
                </c:pt>
                <c:pt idx="2">
                  <c:v>feb 20</c:v>
                </c:pt>
                <c:pt idx="3">
                  <c:v>mag 20</c:v>
                </c:pt>
                <c:pt idx="4">
                  <c:v>nov 20</c:v>
                </c:pt>
              </c:strCache>
            </c:strRef>
          </c:cat>
          <c:val>
            <c:numRef>
              <c:f>Foglio1!$C$2:$C$6</c:f>
              <c:numCache>
                <c:formatCode>General</c:formatCode>
                <c:ptCount val="5"/>
                <c:pt idx="0">
                  <c:v>0.47334973424126719</c:v>
                </c:pt>
                <c:pt idx="1">
                  <c:v>0.47132602615031916</c:v>
                </c:pt>
                <c:pt idx="2">
                  <c:v>0.48100664767331436</c:v>
                </c:pt>
                <c:pt idx="3">
                  <c:v>0.50083250083250086</c:v>
                </c:pt>
                <c:pt idx="4">
                  <c:v>0.50737847222222221</c:v>
                </c:pt>
              </c:numCache>
            </c:numRef>
          </c:val>
          <c:smooth val="0"/>
          <c:extLst>
            <c:ext xmlns:c16="http://schemas.microsoft.com/office/drawing/2014/chart" uri="{C3380CC4-5D6E-409C-BE32-E72D297353CC}">
              <c16:uniqueId val="{00000001-8433-4C5E-8DFF-440799C8F4D8}"/>
            </c:ext>
          </c:extLst>
        </c:ser>
        <c:dLbls>
          <c:showLegendKey val="0"/>
          <c:showVal val="0"/>
          <c:showCatName val="0"/>
          <c:showSerName val="0"/>
          <c:showPercent val="0"/>
          <c:showBubbleSize val="0"/>
        </c:dLbls>
        <c:marker val="1"/>
        <c:smooth val="0"/>
        <c:axId val="603641552"/>
        <c:axId val="603639256"/>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8"/>
          <c:min val="0.1"/>
        </c:scaling>
        <c:delete val="1"/>
        <c:axPos val="l"/>
        <c:numFmt formatCode="General"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8095118348982786"/>
          <c:y val="0.25401691478724586"/>
          <c:w val="0.16697212441314555"/>
          <c:h val="0.69794058376229806"/>
        </c:manualLayout>
      </c:layout>
      <c:barChart>
        <c:barDir val="bar"/>
        <c:grouping val="clustered"/>
        <c:varyColors val="0"/>
        <c:ser>
          <c:idx val="0"/>
          <c:order val="0"/>
          <c:tx>
            <c:strRef>
              <c:f>Foglio1!$B$1</c:f>
              <c:strCache>
                <c:ptCount val="1"/>
                <c:pt idx="0">
                  <c:v>Incidenza</c:v>
                </c:pt>
              </c:strCache>
            </c:strRef>
          </c:tx>
          <c:spPr>
            <a:solidFill>
              <a:srgbClr val="9EAA3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Ubuntu" panose="020B0504030602030204" pitchFamily="34" charset="0"/>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Foglio1!$A$2:$A$8</c:f>
              <c:strCache>
                <c:ptCount val="7"/>
                <c:pt idx="0">
                  <c:v>Il mondo digitale ha dei quartieri belli e tranquilli, come nelle grandi città, e quartieri in cui è meglio non andare</c:v>
                </c:pt>
                <c:pt idx="1">
                  <c:v>Nel mondo digitale non ci deve essere un’autorità superiore, gli operatori si devono autoregolare</c:v>
                </c:pt>
                <c:pt idx="2">
                  <c:v>il mondo digitale non ha i confini degli Stati e quindi non possono essere i singoli Stati a governarlo</c:v>
                </c:pt>
                <c:pt idx="3">
                  <c:v>Stanno aumentando le brutte esperienze nel mondo digitale che mi fanno temere per me e per i miei cari</c:v>
                </c:pt>
                <c:pt idx="4">
                  <c:v>Nel mondo digitale non vige la legge del diritto ma la legge del più forte</c:v>
                </c:pt>
                <c:pt idx="5">
                  <c:v>Il mondo digitale si sviluppa solo se non è troppo regolato e controllato</c:v>
                </c:pt>
                <c:pt idx="6">
                  <c:v>Mi sento protetto e tutelato dalle istituzioni tradizionali anche nel mondo digitale</c:v>
                </c:pt>
              </c:strCache>
            </c:strRef>
          </c:cat>
          <c:val>
            <c:numRef>
              <c:f>Foglio1!$B$2:$B$8</c:f>
              <c:numCache>
                <c:formatCode>General</c:formatCode>
                <c:ptCount val="7"/>
                <c:pt idx="0">
                  <c:v>0.66276041666666674</c:v>
                </c:pt>
                <c:pt idx="1">
                  <c:v>0.50130208333333337</c:v>
                </c:pt>
                <c:pt idx="2">
                  <c:v>0.48307291666666663</c:v>
                </c:pt>
                <c:pt idx="3">
                  <c:v>0.44401041666666669</c:v>
                </c:pt>
                <c:pt idx="4">
                  <c:v>0.42708333333333331</c:v>
                </c:pt>
                <c:pt idx="5">
                  <c:v>0.31119791666666669</c:v>
                </c:pt>
                <c:pt idx="6">
                  <c:v>0.30338541666666669</c:v>
                </c:pt>
              </c:numCache>
            </c:numRef>
          </c:val>
          <c:extLst>
            <c:ext xmlns:c16="http://schemas.microsoft.com/office/drawing/2014/chart" uri="{C3380CC4-5D6E-409C-BE32-E72D297353CC}">
              <c16:uniqueId val="{00000000-617D-4919-AD9F-10D4F80E3AA2}"/>
            </c:ext>
          </c:extLst>
        </c:ser>
        <c:dLbls>
          <c:showLegendKey val="0"/>
          <c:showVal val="0"/>
          <c:showCatName val="0"/>
          <c:showSerName val="0"/>
          <c:showPercent val="0"/>
          <c:showBubbleSize val="0"/>
        </c:dLbls>
        <c:gapWidth val="25"/>
        <c:overlap val="-16"/>
        <c:axId val="603641552"/>
        <c:axId val="603639256"/>
      </c:barChart>
      <c:catAx>
        <c:axId val="6036415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67000000000000015"/>
        </c:scaling>
        <c:delete val="1"/>
        <c:axPos val="t"/>
        <c:numFmt formatCode="General"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Nel mondo digitale non ci deve essere un’autorità superiore, gli operatori si devono autoregolare seguendo norme di correttezza e trasparenza</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General</c:formatCode>
                <c:ptCount val="5"/>
                <c:pt idx="0">
                  <c:v>0.47506012722581681</c:v>
                </c:pt>
                <c:pt idx="1">
                  <c:v>0.46463209092752994</c:v>
                </c:pt>
                <c:pt idx="2">
                  <c:v>0.51282051282051277</c:v>
                </c:pt>
                <c:pt idx="3">
                  <c:v>0.51048951048951041</c:v>
                </c:pt>
                <c:pt idx="4">
                  <c:v>0.50130208333333337</c:v>
                </c:pt>
              </c:numCache>
            </c:numRef>
          </c:val>
          <c:smooth val="1"/>
          <c:extLst>
            <c:ext xmlns:c16="http://schemas.microsoft.com/office/drawing/2014/chart" uri="{C3380CC4-5D6E-409C-BE32-E72D297353CC}">
              <c16:uniqueId val="{00000000-E656-4421-9B1A-0584985D5882}"/>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604020202020204" charset="0"/>
                <a:ea typeface="+mn-ea"/>
                <a:cs typeface="+mn-cs"/>
              </a:defRPr>
            </a:pPr>
            <a:endParaRPr lang="it-IT"/>
          </a:p>
        </c:txPr>
        <c:crossAx val="603639256"/>
        <c:crosses val="autoZero"/>
        <c:auto val="1"/>
        <c:lblAlgn val="ctr"/>
        <c:lblOffset val="100"/>
        <c:noMultiLvlLbl val="0"/>
      </c:catAx>
      <c:valAx>
        <c:axId val="603639256"/>
        <c:scaling>
          <c:orientation val="minMax"/>
          <c:max val="0.60000000000000009"/>
          <c:min val="0.35000000000000003"/>
        </c:scaling>
        <c:delete val="1"/>
        <c:axPos val="l"/>
        <c:numFmt formatCode="General"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il mondo digitale non ha i confini degli Stati e quindi non possono essere i singoli Stati a governarlo</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0.00%</c:formatCode>
                <c:ptCount val="5"/>
                <c:pt idx="0">
                  <c:v>0.50958499999999995</c:v>
                </c:pt>
                <c:pt idx="1">
                  <c:v>0.47596100000000002</c:v>
                </c:pt>
                <c:pt idx="2">
                  <c:v>0.56267800000000001</c:v>
                </c:pt>
                <c:pt idx="3">
                  <c:v>0.55444599999999999</c:v>
                </c:pt>
                <c:pt idx="4">
                  <c:v>0.48307299999999997</c:v>
                </c:pt>
              </c:numCache>
            </c:numRef>
          </c:val>
          <c:smooth val="1"/>
          <c:extLst>
            <c:ext xmlns:c16="http://schemas.microsoft.com/office/drawing/2014/chart" uri="{C3380CC4-5D6E-409C-BE32-E72D297353CC}">
              <c16:uniqueId val="{00000000-7C4C-42DF-B5DE-06DCD569421A}"/>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70000000000000007"/>
          <c:min val="0.30000000000000004"/>
        </c:scaling>
        <c:delete val="1"/>
        <c:axPos val="l"/>
        <c:numFmt formatCode="0.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Stanno aumentando le brutte esperienze nel mondo digitale che mi fanno temere per me e per i miei cari</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General</c:formatCode>
                <c:ptCount val="5"/>
                <c:pt idx="0">
                  <c:v>0.48538100000000001</c:v>
                </c:pt>
                <c:pt idx="1">
                  <c:v>0.49489699999999998</c:v>
                </c:pt>
                <c:pt idx="2">
                  <c:v>0.49430200000000002</c:v>
                </c:pt>
                <c:pt idx="3">
                  <c:v>0.49650300000000003</c:v>
                </c:pt>
                <c:pt idx="4">
                  <c:v>0.44401000000000002</c:v>
                </c:pt>
              </c:numCache>
            </c:numRef>
          </c:val>
          <c:smooth val="1"/>
          <c:extLst>
            <c:ext xmlns:c16="http://schemas.microsoft.com/office/drawing/2014/chart" uri="{C3380CC4-5D6E-409C-BE32-E72D297353CC}">
              <c16:uniqueId val="{00000000-574C-4122-992D-8D5FF9E4C8F9}"/>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65000000000000013"/>
          <c:min val="0.30000000000000004"/>
        </c:scaling>
        <c:delete val="1"/>
        <c:axPos val="l"/>
        <c:numFmt formatCode="General"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653011537208285"/>
          <c:w val="0.95392628150423453"/>
          <c:h val="0.73007954311959311"/>
        </c:manualLayout>
      </c:layout>
      <c:lineChart>
        <c:grouping val="standard"/>
        <c:varyColors val="0"/>
        <c:ser>
          <c:idx val="0"/>
          <c:order val="0"/>
          <c:tx>
            <c:strRef>
              <c:f>Foglio1!$B$1</c:f>
              <c:strCache>
                <c:ptCount val="1"/>
                <c:pt idx="0">
                  <c:v>il mondo digitale non ha i confini degli Stati e quindi non possono essere i singoli Stati a governarlo</c:v>
                </c:pt>
              </c:strCache>
            </c:strRef>
          </c:tx>
          <c:spPr>
            <a:ln w="12700" cap="rnd">
              <a:solidFill>
                <a:schemeClr val="bg1">
                  <a:lumMod val="50000"/>
                </a:schemeClr>
              </a:solidFill>
              <a:prstDash val="sysDot"/>
              <a:round/>
            </a:ln>
            <a:effectLst>
              <a:outerShdw blurRad="50800" dist="38100" dir="2700000" algn="tl" rotWithShape="0">
                <a:prstClr val="black">
                  <a:alpha val="40000"/>
                </a:prstClr>
              </a:outerShdw>
            </a:effectLst>
          </c:spPr>
          <c:marker>
            <c:symbol val="none"/>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0.00%</c:formatCode>
                <c:ptCount val="5"/>
                <c:pt idx="0">
                  <c:v>0.50958499999999995</c:v>
                </c:pt>
                <c:pt idx="1">
                  <c:v>0.47596100000000002</c:v>
                </c:pt>
                <c:pt idx="2">
                  <c:v>0.56267800000000001</c:v>
                </c:pt>
                <c:pt idx="3">
                  <c:v>0.55444599999999999</c:v>
                </c:pt>
                <c:pt idx="4">
                  <c:v>0.48307299999999997</c:v>
                </c:pt>
              </c:numCache>
            </c:numRef>
          </c:val>
          <c:smooth val="1"/>
          <c:extLst>
            <c:ext xmlns:c16="http://schemas.microsoft.com/office/drawing/2014/chart" uri="{C3380CC4-5D6E-409C-BE32-E72D297353CC}">
              <c16:uniqueId val="{00000000-0591-43F7-A37F-0EDB4A0B11B2}"/>
            </c:ext>
          </c:extLst>
        </c:ser>
        <c:dLbls>
          <c:showLegendKey val="0"/>
          <c:showVal val="0"/>
          <c:showCatName val="0"/>
          <c:showSerName val="0"/>
          <c:showPercent val="0"/>
          <c:showBubbleSize val="0"/>
        </c:dLbls>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70000000000000007"/>
          <c:min val="0.30000000000000004"/>
        </c:scaling>
        <c:delete val="1"/>
        <c:axPos val="l"/>
        <c:numFmt formatCode="0.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653011537208285"/>
          <c:w val="0.95392628150423453"/>
          <c:h val="0.73007954311959311"/>
        </c:manualLayout>
      </c:layout>
      <c:lineChart>
        <c:grouping val="standard"/>
        <c:varyColors val="0"/>
        <c:ser>
          <c:idx val="0"/>
          <c:order val="0"/>
          <c:tx>
            <c:strRef>
              <c:f>Foglio1!$B$1</c:f>
              <c:strCache>
                <c:ptCount val="1"/>
                <c:pt idx="0">
                  <c:v>il mondo digitale non ha i confini degli Stati e quindi non possono essere i singoli Stati a governarlo</c:v>
                </c:pt>
              </c:strCache>
            </c:strRef>
          </c:tx>
          <c:spPr>
            <a:ln w="12700" cap="rnd">
              <a:solidFill>
                <a:schemeClr val="bg1">
                  <a:lumMod val="50000"/>
                </a:schemeClr>
              </a:solidFill>
              <a:prstDash val="sysDot"/>
              <a:round/>
            </a:ln>
            <a:effectLst>
              <a:outerShdw blurRad="50800" dist="38100" dir="2700000" algn="tl" rotWithShape="0">
                <a:prstClr val="black">
                  <a:alpha val="40000"/>
                </a:prstClr>
              </a:outerShdw>
            </a:effectLst>
          </c:spPr>
          <c:marker>
            <c:symbol val="none"/>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0.00%</c:formatCode>
                <c:ptCount val="5"/>
                <c:pt idx="0">
                  <c:v>0.50958499999999995</c:v>
                </c:pt>
                <c:pt idx="1">
                  <c:v>0.47596100000000002</c:v>
                </c:pt>
                <c:pt idx="2">
                  <c:v>0.56267800000000001</c:v>
                </c:pt>
                <c:pt idx="3">
                  <c:v>0.55444599999999999</c:v>
                </c:pt>
                <c:pt idx="4">
                  <c:v>0.48307299999999997</c:v>
                </c:pt>
              </c:numCache>
            </c:numRef>
          </c:val>
          <c:smooth val="1"/>
          <c:extLst>
            <c:ext xmlns:c16="http://schemas.microsoft.com/office/drawing/2014/chart" uri="{C3380CC4-5D6E-409C-BE32-E72D297353CC}">
              <c16:uniqueId val="{00000000-0E58-4DEC-8C64-1745F1AC6113}"/>
            </c:ext>
          </c:extLst>
        </c:ser>
        <c:dLbls>
          <c:showLegendKey val="0"/>
          <c:showVal val="0"/>
          <c:showCatName val="0"/>
          <c:showSerName val="0"/>
          <c:showPercent val="0"/>
          <c:showBubbleSize val="0"/>
        </c:dLbls>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70000000000000007"/>
          <c:min val="0.30000000000000004"/>
        </c:scaling>
        <c:delete val="1"/>
        <c:axPos val="l"/>
        <c:numFmt formatCode="0.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653011537208285"/>
          <c:w val="0.95392628150423453"/>
          <c:h val="0.73007954311959311"/>
        </c:manualLayout>
      </c:layout>
      <c:lineChart>
        <c:grouping val="standard"/>
        <c:varyColors val="0"/>
        <c:ser>
          <c:idx val="0"/>
          <c:order val="0"/>
          <c:tx>
            <c:strRef>
              <c:f>Foglio1!$B$1</c:f>
              <c:strCache>
                <c:ptCount val="1"/>
                <c:pt idx="0">
                  <c:v>il mondo digitale non ha i confini degli Stati e quindi non possono essere i singoli Stati a governarlo</c:v>
                </c:pt>
              </c:strCache>
            </c:strRef>
          </c:tx>
          <c:spPr>
            <a:ln w="12700" cap="rnd">
              <a:solidFill>
                <a:schemeClr val="bg1">
                  <a:lumMod val="50000"/>
                </a:schemeClr>
              </a:solidFill>
              <a:prstDash val="sysDot"/>
              <a:round/>
            </a:ln>
            <a:effectLst>
              <a:outerShdw blurRad="50800" dist="38100" dir="2700000" algn="tl" rotWithShape="0">
                <a:prstClr val="black">
                  <a:alpha val="40000"/>
                </a:prstClr>
              </a:outerShdw>
            </a:effectLst>
          </c:spPr>
          <c:marker>
            <c:symbol val="none"/>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0.00%</c:formatCode>
                <c:ptCount val="5"/>
                <c:pt idx="0">
                  <c:v>0.50958499999999995</c:v>
                </c:pt>
                <c:pt idx="1">
                  <c:v>0.47596100000000002</c:v>
                </c:pt>
                <c:pt idx="2">
                  <c:v>0.56267800000000001</c:v>
                </c:pt>
                <c:pt idx="3">
                  <c:v>0.55444599999999999</c:v>
                </c:pt>
                <c:pt idx="4">
                  <c:v>0.48307299999999997</c:v>
                </c:pt>
              </c:numCache>
            </c:numRef>
          </c:val>
          <c:smooth val="1"/>
          <c:extLst>
            <c:ext xmlns:c16="http://schemas.microsoft.com/office/drawing/2014/chart" uri="{C3380CC4-5D6E-409C-BE32-E72D297353CC}">
              <c16:uniqueId val="{00000000-7CF7-469A-979B-381AA7C16381}"/>
            </c:ext>
          </c:extLst>
        </c:ser>
        <c:dLbls>
          <c:showLegendKey val="0"/>
          <c:showVal val="0"/>
          <c:showCatName val="0"/>
          <c:showSerName val="0"/>
          <c:showPercent val="0"/>
          <c:showBubbleSize val="0"/>
        </c:dLbls>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70000000000000007"/>
          <c:min val="0.30000000000000004"/>
        </c:scaling>
        <c:delete val="1"/>
        <c:axPos val="l"/>
        <c:numFmt formatCode="0.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735632183908059E-2"/>
          <c:y val="0.25401700380869363"/>
          <c:w val="0.94774823392766328"/>
          <c:h val="0.63425167265365567"/>
        </c:manualLayout>
      </c:layout>
      <c:barChart>
        <c:barDir val="col"/>
        <c:grouping val="percentStacked"/>
        <c:varyColors val="0"/>
        <c:ser>
          <c:idx val="0"/>
          <c:order val="0"/>
          <c:tx>
            <c:strRef>
              <c:f>Foglio1!$B$1</c:f>
              <c:strCache>
                <c:ptCount val="1"/>
                <c:pt idx="0">
                  <c:v>Diffidenti</c:v>
                </c:pt>
              </c:strCache>
            </c:strRef>
          </c:tx>
          <c:spPr>
            <a:solidFill>
              <a:schemeClr val="accent1"/>
            </a:solidFill>
            <a:ln>
              <a:solidFill>
                <a:schemeClr val="bg1"/>
              </a:solidFill>
              <a:prstDash val="sysDot"/>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latin typeface="Ubuntu" panose="020B0504030602030204" pitchFamily="34" charset="0"/>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 nov 20</c:v>
                </c:pt>
              </c:strCache>
            </c:strRef>
          </c:cat>
          <c:val>
            <c:numRef>
              <c:f>Foglio1!$B$2:$B$6</c:f>
              <c:numCache>
                <c:formatCode>0.00%</c:formatCode>
                <c:ptCount val="5"/>
                <c:pt idx="0" formatCode="0.0%">
                  <c:v>0.31</c:v>
                </c:pt>
                <c:pt idx="1">
                  <c:v>0.3</c:v>
                </c:pt>
                <c:pt idx="2">
                  <c:v>0.22</c:v>
                </c:pt>
                <c:pt idx="3">
                  <c:v>0.28000000000000003</c:v>
                </c:pt>
                <c:pt idx="4" formatCode="General">
                  <c:v>0.17</c:v>
                </c:pt>
              </c:numCache>
            </c:numRef>
          </c:val>
          <c:extLst>
            <c:ext xmlns:c16="http://schemas.microsoft.com/office/drawing/2014/chart" uri="{C3380CC4-5D6E-409C-BE32-E72D297353CC}">
              <c16:uniqueId val="{00000000-43C0-44AA-A6B0-5A811DB9BFF3}"/>
            </c:ext>
          </c:extLst>
        </c:ser>
        <c:ser>
          <c:idx val="1"/>
          <c:order val="1"/>
          <c:tx>
            <c:strRef>
              <c:f>Foglio1!$C$1</c:f>
              <c:strCache>
                <c:ptCount val="1"/>
                <c:pt idx="0">
                  <c:v>Esperti</c:v>
                </c:pt>
              </c:strCache>
            </c:strRef>
          </c:tx>
          <c:spPr>
            <a:solidFill>
              <a:schemeClr val="accent3"/>
            </a:solidFill>
            <a:ln>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2"/>
                    </a:solidFill>
                    <a:latin typeface="Ubuntu" panose="020B0504030602030204" pitchFamily="34" charset="0"/>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 nov 20</c:v>
                </c:pt>
              </c:strCache>
            </c:strRef>
          </c:cat>
          <c:val>
            <c:numRef>
              <c:f>Foglio1!$C$2:$C$6</c:f>
              <c:numCache>
                <c:formatCode>General</c:formatCode>
                <c:ptCount val="5"/>
                <c:pt idx="0">
                  <c:v>0.36</c:v>
                </c:pt>
                <c:pt idx="1">
                  <c:v>0.33</c:v>
                </c:pt>
                <c:pt idx="2">
                  <c:v>0.31</c:v>
                </c:pt>
                <c:pt idx="3">
                  <c:v>0.26</c:v>
                </c:pt>
                <c:pt idx="4">
                  <c:v>0.43</c:v>
                </c:pt>
              </c:numCache>
            </c:numRef>
          </c:val>
          <c:extLst>
            <c:ext xmlns:c16="http://schemas.microsoft.com/office/drawing/2014/chart" uri="{C3380CC4-5D6E-409C-BE32-E72D297353CC}">
              <c16:uniqueId val="{00000000-9EBC-4413-A046-009014639FED}"/>
            </c:ext>
          </c:extLst>
        </c:ser>
        <c:ser>
          <c:idx val="2"/>
          <c:order val="2"/>
          <c:tx>
            <c:strRef>
              <c:f>Foglio1!$D$1</c:f>
              <c:strCache>
                <c:ptCount val="1"/>
                <c:pt idx="0">
                  <c:v>Entusiasti</c:v>
                </c:pt>
              </c:strCache>
            </c:strRef>
          </c:tx>
          <c:spPr>
            <a:solidFill>
              <a:schemeClr val="accent2"/>
            </a:solidFill>
            <a:ln>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2"/>
                    </a:solidFill>
                    <a:latin typeface="Ubuntu" panose="020B0504030602030204" pitchFamily="34" charset="0"/>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 nov 20</c:v>
                </c:pt>
              </c:strCache>
            </c:strRef>
          </c:cat>
          <c:val>
            <c:numRef>
              <c:f>Foglio1!$D$2:$D$6</c:f>
              <c:numCache>
                <c:formatCode>General</c:formatCode>
                <c:ptCount val="5"/>
                <c:pt idx="0">
                  <c:v>0.33</c:v>
                </c:pt>
                <c:pt idx="1">
                  <c:v>0.37</c:v>
                </c:pt>
                <c:pt idx="2">
                  <c:v>0.48</c:v>
                </c:pt>
                <c:pt idx="3">
                  <c:v>0.45</c:v>
                </c:pt>
                <c:pt idx="4">
                  <c:v>0.4</c:v>
                </c:pt>
              </c:numCache>
            </c:numRef>
          </c:val>
          <c:extLst>
            <c:ext xmlns:c16="http://schemas.microsoft.com/office/drawing/2014/chart" uri="{C3380CC4-5D6E-409C-BE32-E72D297353CC}">
              <c16:uniqueId val="{00000001-9EBC-4413-A046-009014639FED}"/>
            </c:ext>
          </c:extLst>
        </c:ser>
        <c:dLbls>
          <c:showLegendKey val="0"/>
          <c:showVal val="0"/>
          <c:showCatName val="0"/>
          <c:showSerName val="0"/>
          <c:showPercent val="0"/>
          <c:showBubbleSize val="0"/>
        </c:dLbls>
        <c:gapWidth val="150"/>
        <c:overlap val="100"/>
        <c:axId val="603641552"/>
        <c:axId val="603639256"/>
      </c:bar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scaling>
        <c:delete val="1"/>
        <c:axPos val="l"/>
        <c:numFmt formatCode="0%" sourceLinked="1"/>
        <c:majorTickMark val="none"/>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6356113067292657"/>
          <c:y val="0.25401700380869363"/>
          <c:w val="0.41292282863849766"/>
          <c:h val="0.69794058376229806"/>
        </c:manualLayout>
      </c:layout>
      <c:barChart>
        <c:barDir val="bar"/>
        <c:grouping val="clustered"/>
        <c:varyColors val="0"/>
        <c:ser>
          <c:idx val="0"/>
          <c:order val="0"/>
          <c:tx>
            <c:strRef>
              <c:f>Foglio1!$B$1</c:f>
              <c:strCache>
                <c:ptCount val="1"/>
                <c:pt idx="0">
                  <c:v>Incidenza</c:v>
                </c:pt>
              </c:strCache>
            </c:strRef>
          </c:tx>
          <c:spPr>
            <a:solidFill>
              <a:schemeClr val="tx2">
                <a:lumMod val="75000"/>
              </a:schemeClr>
            </a:solidFill>
            <a:ln>
              <a:noFill/>
            </a:ln>
            <a:effectLst/>
          </c:spPr>
          <c:invertIfNegative val="0"/>
          <c:dPt>
            <c:idx val="0"/>
            <c:invertIfNegative val="0"/>
            <c:bubble3D val="0"/>
            <c:spPr>
              <a:solidFill>
                <a:srgbClr val="FFC000"/>
              </a:solidFill>
              <a:ln>
                <a:noFill/>
              </a:ln>
              <a:effectLst/>
            </c:spPr>
            <c:extLst>
              <c:ext xmlns:c16="http://schemas.microsoft.com/office/drawing/2014/chart" uri="{C3380CC4-5D6E-409C-BE32-E72D297353CC}">
                <c16:uniqueId val="{00000000-01F5-48BC-94E8-44FBCB687B6B}"/>
              </c:ext>
            </c:extLst>
          </c:dPt>
          <c:dPt>
            <c:idx val="2"/>
            <c:invertIfNegative val="0"/>
            <c:bubble3D val="0"/>
            <c:spPr>
              <a:solidFill>
                <a:srgbClr val="FFC000"/>
              </a:solidFill>
              <a:ln>
                <a:noFill/>
              </a:ln>
              <a:effectLst/>
            </c:spPr>
            <c:extLst>
              <c:ext xmlns:c16="http://schemas.microsoft.com/office/drawing/2014/chart" uri="{C3380CC4-5D6E-409C-BE32-E72D297353CC}">
                <c16:uniqueId val="{00000001-01F5-48BC-94E8-44FBCB687B6B}"/>
              </c:ext>
            </c:extLst>
          </c:dPt>
          <c:dPt>
            <c:idx val="3"/>
            <c:invertIfNegative val="0"/>
            <c:bubble3D val="0"/>
            <c:spPr>
              <a:solidFill>
                <a:schemeClr val="tx2">
                  <a:lumMod val="75000"/>
                </a:schemeClr>
              </a:solidFill>
              <a:ln>
                <a:noFill/>
              </a:ln>
              <a:effectLst/>
            </c:spPr>
            <c:extLst>
              <c:ext xmlns:c16="http://schemas.microsoft.com/office/drawing/2014/chart" uri="{C3380CC4-5D6E-409C-BE32-E72D297353CC}">
                <c16:uniqueId val="{00000002-01F5-48BC-94E8-44FBCB687B6B}"/>
              </c:ext>
            </c:extLst>
          </c:dPt>
          <c:dPt>
            <c:idx val="4"/>
            <c:invertIfNegative val="0"/>
            <c:bubble3D val="0"/>
            <c:spPr>
              <a:solidFill>
                <a:srgbClr val="FFC000"/>
              </a:solidFill>
              <a:ln>
                <a:noFill/>
              </a:ln>
              <a:effectLst/>
            </c:spPr>
            <c:extLst>
              <c:ext xmlns:c16="http://schemas.microsoft.com/office/drawing/2014/chart" uri="{C3380CC4-5D6E-409C-BE32-E72D297353CC}">
                <c16:uniqueId val="{00000009-D16C-41AA-BD40-8761917A7765}"/>
              </c:ext>
            </c:extLst>
          </c:dPt>
          <c:dPt>
            <c:idx val="9"/>
            <c:invertIfNegative val="0"/>
            <c:bubble3D val="0"/>
            <c:spPr>
              <a:solidFill>
                <a:srgbClr val="898989"/>
              </a:solidFill>
              <a:ln>
                <a:noFill/>
              </a:ln>
              <a:effectLst/>
            </c:spPr>
            <c:extLst>
              <c:ext xmlns:c16="http://schemas.microsoft.com/office/drawing/2014/chart" uri="{C3380CC4-5D6E-409C-BE32-E72D297353CC}">
                <c16:uniqueId val="{00000003-01F5-48BC-94E8-44FBCB687B6B}"/>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Ubuntu" panose="020B0504030602030204" pitchFamily="34" charset="0"/>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Foglio1!$A$2:$A$11</c:f>
              <c:strCache>
                <c:ptCount val="10"/>
                <c:pt idx="0">
                  <c:v>Un messaggio mi ha commosso</c:v>
                </c:pt>
                <c:pt idx="1">
                  <c:v>Mi sono sentito solo</c:v>
                </c:pt>
                <c:pt idx="2">
                  <c:v>Una pubblicità mi ha infastidito</c:v>
                </c:pt>
                <c:pt idx="3">
                  <c:v>Ho ricevuto l'affetto di altre persone</c:v>
                </c:pt>
                <c:pt idx="4">
                  <c:v>Un contenuto mi ha divertito</c:v>
                </c:pt>
                <c:pt idx="5">
                  <c:v>Mi son sentito sfigato</c:v>
                </c:pt>
                <c:pt idx="6">
                  <c:v>Ho incontrato manifestazioni di violenza</c:v>
                </c:pt>
                <c:pt idx="7">
                  <c:v>Ho sentito di essere a disagio</c:v>
                </c:pt>
                <c:pt idx="8">
                  <c:v>Mi sono indignato per un contenuto</c:v>
                </c:pt>
                <c:pt idx="9">
                  <c:v>Nulla di tutto ciò</c:v>
                </c:pt>
              </c:strCache>
            </c:strRef>
          </c:cat>
          <c:val>
            <c:numRef>
              <c:f>Foglio1!$B$2:$B$11</c:f>
              <c:numCache>
                <c:formatCode>General</c:formatCode>
                <c:ptCount val="10"/>
                <c:pt idx="0">
                  <c:v>0.4609375</c:v>
                </c:pt>
                <c:pt idx="1">
                  <c:v>0.2109375</c:v>
                </c:pt>
                <c:pt idx="2">
                  <c:v>0.19270833333333334</c:v>
                </c:pt>
                <c:pt idx="3">
                  <c:v>0.18229166666666666</c:v>
                </c:pt>
                <c:pt idx="4">
                  <c:v>0.16145833333333334</c:v>
                </c:pt>
                <c:pt idx="5">
                  <c:v>8.59375E-2</c:v>
                </c:pt>
                <c:pt idx="6">
                  <c:v>6.1197916666666664E-2</c:v>
                </c:pt>
                <c:pt idx="7">
                  <c:v>5.46875E-2</c:v>
                </c:pt>
                <c:pt idx="8">
                  <c:v>4.9479166666666664E-2</c:v>
                </c:pt>
                <c:pt idx="9">
                  <c:v>0.26302083333333331</c:v>
                </c:pt>
              </c:numCache>
            </c:numRef>
          </c:val>
          <c:extLst>
            <c:ext xmlns:c16="http://schemas.microsoft.com/office/drawing/2014/chart" uri="{C3380CC4-5D6E-409C-BE32-E72D297353CC}">
              <c16:uniqueId val="{00000000-617D-4919-AD9F-10D4F80E3AA2}"/>
            </c:ext>
          </c:extLst>
        </c:ser>
        <c:dLbls>
          <c:showLegendKey val="0"/>
          <c:showVal val="0"/>
          <c:showCatName val="0"/>
          <c:showSerName val="0"/>
          <c:showPercent val="0"/>
          <c:showBubbleSize val="0"/>
        </c:dLbls>
        <c:gapWidth val="25"/>
        <c:overlap val="-16"/>
        <c:axId val="603641552"/>
        <c:axId val="603639256"/>
      </c:barChart>
      <c:catAx>
        <c:axId val="6036415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scaling>
        <c:delete val="1"/>
        <c:axPos val="t"/>
        <c:numFmt formatCode="General" sourceLinked="1"/>
        <c:majorTickMark val="none"/>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735632183908059E-2"/>
          <c:y val="0.25401700380869363"/>
          <c:w val="0.94774823392766328"/>
          <c:h val="0.63425167265365567"/>
        </c:manualLayout>
      </c:layout>
      <c:lineChart>
        <c:grouping val="standard"/>
        <c:varyColors val="0"/>
        <c:ser>
          <c:idx val="0"/>
          <c:order val="0"/>
          <c:tx>
            <c:strRef>
              <c:f>Foglio1!$B$1</c:f>
              <c:strCache>
                <c:ptCount val="1"/>
                <c:pt idx="0">
                  <c:v>Paura</c:v>
                </c:pt>
              </c:strCache>
            </c:strRef>
          </c:tx>
          <c:spPr>
            <a:ln w="28575" cap="rnd">
              <a:solidFill>
                <a:schemeClr val="accent2">
                  <a:lumMod val="75000"/>
                </a:schemeClr>
              </a:solidFill>
              <a:prstDash val="sysDot"/>
              <a:round/>
            </a:ln>
            <a:effectLst/>
          </c:spPr>
          <c:marker>
            <c:symbol val="circle"/>
            <c:size val="8"/>
            <c:spPr>
              <a:solidFill>
                <a:schemeClr val="accent2">
                  <a:lumMod val="60000"/>
                  <a:lumOff val="40000"/>
                </a:schemeClr>
              </a:solidFill>
              <a:ln w="12700">
                <a:solidFill>
                  <a:schemeClr val="bg1">
                    <a:lumMod val="6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schemeClr>
                    </a:solidFill>
                    <a:latin typeface="Ubuntu" panose="020B0504030602030204" pitchFamily="34" charset="0"/>
                    <a:ea typeface="+mn-ea"/>
                    <a:cs typeface="+mn-cs"/>
                  </a:defRPr>
                </a:pPr>
                <a:endParaRPr lang="it-IT"/>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c:formatCode>
                <c:ptCount val="5"/>
                <c:pt idx="0">
                  <c:v>1.4</c:v>
                </c:pt>
                <c:pt idx="1">
                  <c:v>1.4</c:v>
                </c:pt>
                <c:pt idx="2">
                  <c:v>1.5</c:v>
                </c:pt>
                <c:pt idx="3">
                  <c:v>1.3</c:v>
                </c:pt>
                <c:pt idx="4">
                  <c:v>1.5</c:v>
                </c:pt>
              </c:numCache>
            </c:numRef>
          </c:val>
          <c:smooth val="1"/>
          <c:extLst>
            <c:ext xmlns:c16="http://schemas.microsoft.com/office/drawing/2014/chart" uri="{C3380CC4-5D6E-409C-BE32-E72D297353CC}">
              <c16:uniqueId val="{00000000-CAB1-4F8A-9BD7-55B7CB2EA86C}"/>
            </c:ext>
          </c:extLst>
        </c:ser>
        <c:ser>
          <c:idx val="1"/>
          <c:order val="1"/>
          <c:tx>
            <c:strRef>
              <c:f>Foglio1!$C$1</c:f>
              <c:strCache>
                <c:ptCount val="1"/>
                <c:pt idx="0">
                  <c:v>Colonna1</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Foglio1!$A$2:$A$6</c:f>
              <c:strCache>
                <c:ptCount val="5"/>
                <c:pt idx="0">
                  <c:v>feb 19</c:v>
                </c:pt>
                <c:pt idx="1">
                  <c:v>ott 19</c:v>
                </c:pt>
                <c:pt idx="2">
                  <c:v>feb 20</c:v>
                </c:pt>
                <c:pt idx="3">
                  <c:v>mag 20</c:v>
                </c:pt>
                <c:pt idx="4">
                  <c:v>nov 20</c:v>
                </c:pt>
              </c:strCache>
            </c:strRef>
          </c:cat>
          <c:val>
            <c:numRef>
              <c:f>Foglio1!$C$2:$C$6</c:f>
              <c:numCache>
                <c:formatCode>General</c:formatCode>
                <c:ptCount val="5"/>
              </c:numCache>
            </c:numRef>
          </c:val>
          <c:smooth val="0"/>
          <c:extLst>
            <c:ext xmlns:c16="http://schemas.microsoft.com/office/drawing/2014/chart" uri="{C3380CC4-5D6E-409C-BE32-E72D297353CC}">
              <c16:uniqueId val="{00000000-E86F-48E9-BDB5-46629A45C55B}"/>
            </c:ext>
          </c:extLst>
        </c:ser>
        <c:ser>
          <c:idx val="2"/>
          <c:order val="2"/>
          <c:tx>
            <c:strRef>
              <c:f>Foglio1!$D$1</c:f>
              <c:strCache>
                <c:ptCount val="1"/>
                <c:pt idx="0">
                  <c:v>Colonna2</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Foglio1!$A$2:$A$6</c:f>
              <c:strCache>
                <c:ptCount val="5"/>
                <c:pt idx="0">
                  <c:v>feb 19</c:v>
                </c:pt>
                <c:pt idx="1">
                  <c:v>ott 19</c:v>
                </c:pt>
                <c:pt idx="2">
                  <c:v>feb 20</c:v>
                </c:pt>
                <c:pt idx="3">
                  <c:v>mag 20</c:v>
                </c:pt>
                <c:pt idx="4">
                  <c:v>nov 20</c:v>
                </c:pt>
              </c:strCache>
            </c:strRef>
          </c:cat>
          <c:val>
            <c:numRef>
              <c:f>Foglio1!$D$2:$D$6</c:f>
              <c:numCache>
                <c:formatCode>General</c:formatCode>
                <c:ptCount val="5"/>
              </c:numCache>
            </c:numRef>
          </c:val>
          <c:smooth val="0"/>
          <c:extLst>
            <c:ext xmlns:c16="http://schemas.microsoft.com/office/drawing/2014/chart" uri="{C3380CC4-5D6E-409C-BE32-E72D297353CC}">
              <c16:uniqueId val="{00000001-E86F-48E9-BDB5-46629A45C55B}"/>
            </c:ext>
          </c:extLst>
        </c:ser>
        <c:ser>
          <c:idx val="3"/>
          <c:order val="3"/>
          <c:tx>
            <c:strRef>
              <c:f>Foglio1!$E$1</c:f>
              <c:strCache>
                <c:ptCount val="1"/>
                <c:pt idx="0">
                  <c:v>Colonna3</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Foglio1!$A$2:$A$6</c:f>
              <c:strCache>
                <c:ptCount val="5"/>
                <c:pt idx="0">
                  <c:v>feb 19</c:v>
                </c:pt>
                <c:pt idx="1">
                  <c:v>ott 19</c:v>
                </c:pt>
                <c:pt idx="2">
                  <c:v>feb 20</c:v>
                </c:pt>
                <c:pt idx="3">
                  <c:v>mag 20</c:v>
                </c:pt>
                <c:pt idx="4">
                  <c:v>nov 20</c:v>
                </c:pt>
              </c:strCache>
            </c:strRef>
          </c:cat>
          <c:val>
            <c:numRef>
              <c:f>Foglio1!$E$2:$E$6</c:f>
              <c:numCache>
                <c:formatCode>General</c:formatCode>
                <c:ptCount val="5"/>
              </c:numCache>
            </c:numRef>
          </c:val>
          <c:smooth val="0"/>
          <c:extLst>
            <c:ext xmlns:c16="http://schemas.microsoft.com/office/drawing/2014/chart" uri="{C3380CC4-5D6E-409C-BE32-E72D297353CC}">
              <c16:uniqueId val="{00000002-E86F-48E9-BDB5-46629A45C55B}"/>
            </c:ext>
          </c:extLst>
        </c:ser>
        <c:dLbls>
          <c:showLegendKey val="0"/>
          <c:showVal val="0"/>
          <c:showCatName val="0"/>
          <c:showSerName val="0"/>
          <c:showPercent val="0"/>
          <c:showBubbleSize val="0"/>
        </c:dLbls>
        <c:marker val="1"/>
        <c:smooth val="0"/>
        <c:axId val="603641552"/>
        <c:axId val="603639256"/>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1.7000000000000002"/>
          <c:min val="1.1000000000000001"/>
        </c:scaling>
        <c:delete val="1"/>
        <c:axPos val="l"/>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273858460171094E-2"/>
          <c:y val="0.25401691478724586"/>
          <c:w val="0.95296818871977185"/>
          <c:h val="0.70790217093812735"/>
        </c:manualLayout>
      </c:layout>
      <c:lineChart>
        <c:grouping val="standard"/>
        <c:varyColors val="0"/>
        <c:ser>
          <c:idx val="0"/>
          <c:order val="0"/>
          <c:tx>
            <c:strRef>
              <c:f>Foglio1!$B$1</c:f>
              <c:strCache>
                <c:ptCount val="1"/>
                <c:pt idx="0">
                  <c:v>Un contenuto mi ha divertito</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1"/>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c:formatCode>
                <c:ptCount val="5"/>
                <c:pt idx="0">
                  <c:v>0.4671089364940435</c:v>
                </c:pt>
                <c:pt idx="1">
                  <c:v>0.44884891770653113</c:v>
                </c:pt>
                <c:pt idx="2">
                  <c:v>0.44586894586894588</c:v>
                </c:pt>
                <c:pt idx="3">
                  <c:v>0.21178821178821178</c:v>
                </c:pt>
                <c:pt idx="4">
                  <c:v>0.16145833333333334</c:v>
                </c:pt>
              </c:numCache>
            </c:numRef>
          </c:val>
          <c:smooth val="1"/>
          <c:extLst>
            <c:ext xmlns:c16="http://schemas.microsoft.com/office/drawing/2014/chart" uri="{C3380CC4-5D6E-409C-BE32-E72D297353CC}">
              <c16:uniqueId val="{00000000-E656-4421-9B1A-0584985D5882}"/>
            </c:ext>
          </c:extLst>
        </c:ser>
        <c:ser>
          <c:idx val="1"/>
          <c:order val="1"/>
          <c:tx>
            <c:strRef>
              <c:f>Foglio1!$C$1</c:f>
              <c:strCache>
                <c:ptCount val="1"/>
                <c:pt idx="0">
                  <c:v>Un contenuto mi ha commosso</c:v>
                </c:pt>
              </c:strCache>
            </c:strRef>
          </c:tx>
          <c:spPr>
            <a:ln w="28575" cap="rnd">
              <a:solidFill>
                <a:srgbClr val="E48430">
                  <a:alpha val="19000"/>
                </a:srgbClr>
              </a:solidFill>
              <a:round/>
            </a:ln>
            <a:effectLst>
              <a:outerShdw blurRad="50800" dist="50800" dir="5400000" algn="ctr" rotWithShape="0">
                <a:schemeClr val="bg1">
                  <a:lumMod val="65000"/>
                </a:schemeClr>
              </a:outerShdw>
            </a:effectLst>
          </c:spPr>
          <c:marker>
            <c:symbol val="circle"/>
            <c:size val="32"/>
            <c:spPr>
              <a:solidFill>
                <a:srgbClr val="E48430">
                  <a:alpha val="90000"/>
                </a:srgbClr>
              </a:solidFill>
              <a:ln w="9525">
                <a:solidFill>
                  <a:srgbClr val="FFC000"/>
                </a:solidFill>
              </a:ln>
              <a:effectLst>
                <a:outerShdw blurRad="50800" dist="50800" dir="5400000" algn="ctr" rotWithShape="0">
                  <a:schemeClr val="bg1">
                    <a:lumMod val="65000"/>
                  </a:schemeClr>
                </a:outerShdw>
              </a:effectLst>
            </c:spPr>
          </c:marker>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Foglio1!$C$2:$C$6</c:f>
              <c:numCache>
                <c:formatCode>General</c:formatCode>
                <c:ptCount val="5"/>
                <c:pt idx="0">
                  <c:v>0.13365921765908648</c:v>
                </c:pt>
                <c:pt idx="1">
                  <c:v>0.18971233518809211</c:v>
                </c:pt>
                <c:pt idx="2">
                  <c:v>0.18376068376068377</c:v>
                </c:pt>
                <c:pt idx="3">
                  <c:v>0.46953046953046951</c:v>
                </c:pt>
                <c:pt idx="4">
                  <c:v>0.4609375</c:v>
                </c:pt>
              </c:numCache>
            </c:numRef>
          </c:val>
          <c:smooth val="1"/>
          <c:extLst>
            <c:ext xmlns:c16="http://schemas.microsoft.com/office/drawing/2014/chart" uri="{C3380CC4-5D6E-409C-BE32-E72D297353CC}">
              <c16:uniqueId val="{00000001-2ACD-4C60-939D-CFA494FA0920}"/>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65000000000000013"/>
          <c:min val="-5.000000000000001E-2"/>
        </c:scaling>
        <c:delete val="1"/>
        <c:axPos val="l"/>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Mi sono indignato per un contenuto</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General</c:formatCode>
                <c:ptCount val="5"/>
                <c:pt idx="0">
                  <c:v>0.2019740793911658</c:v>
                </c:pt>
                <c:pt idx="1">
                  <c:v>0.14268689942825324</c:v>
                </c:pt>
                <c:pt idx="2">
                  <c:v>0.14957264957264957</c:v>
                </c:pt>
                <c:pt idx="3">
                  <c:v>6.6933066933066929E-2</c:v>
                </c:pt>
                <c:pt idx="4" formatCode="0.00%">
                  <c:v>4.9479166666666664E-2</c:v>
                </c:pt>
              </c:numCache>
            </c:numRef>
          </c:val>
          <c:smooth val="1"/>
          <c:extLst>
            <c:ext xmlns:c16="http://schemas.microsoft.com/office/drawing/2014/chart" uri="{C3380CC4-5D6E-409C-BE32-E72D297353CC}">
              <c16:uniqueId val="{00000000-7C4C-42DF-B5DE-06DCD569421A}"/>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30000000000000004"/>
          <c:min val="0"/>
        </c:scaling>
        <c:delete val="1"/>
        <c:axPos val="l"/>
        <c:numFmt formatCode="General"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Mi sono sentito solo</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c:formatCode>
                <c:ptCount val="5"/>
                <c:pt idx="0">
                  <c:v>6.5779133803136075E-2</c:v>
                </c:pt>
                <c:pt idx="1">
                  <c:v>7.7232314242716732E-2</c:v>
                </c:pt>
                <c:pt idx="2">
                  <c:v>8.4045584045584043E-2</c:v>
                </c:pt>
                <c:pt idx="3">
                  <c:v>0.25574425574425574</c:v>
                </c:pt>
                <c:pt idx="4">
                  <c:v>0.2109375</c:v>
                </c:pt>
              </c:numCache>
            </c:numRef>
          </c:val>
          <c:smooth val="1"/>
          <c:extLst>
            <c:ext xmlns:c16="http://schemas.microsoft.com/office/drawing/2014/chart" uri="{C3380CC4-5D6E-409C-BE32-E72D297353CC}">
              <c16:uniqueId val="{00000000-A641-4496-93A5-39F6CC7C9BB9}"/>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35000000000000003"/>
        </c:scaling>
        <c:delete val="1"/>
        <c:axPos val="l"/>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185928859574363"/>
          <c:y val="0.11503085242389269"/>
          <c:w val="0.52148059625006626"/>
          <c:h val="0.82821644999486088"/>
        </c:manualLayout>
      </c:layout>
      <c:barChart>
        <c:barDir val="bar"/>
        <c:grouping val="percentStacked"/>
        <c:varyColors val="0"/>
        <c:ser>
          <c:idx val="3"/>
          <c:order val="0"/>
          <c:tx>
            <c:strRef>
              <c:f>Foglio1!$E$13</c:f>
              <c:strCache>
                <c:ptCount val="1"/>
                <c:pt idx="0">
                  <c:v>Senza differenze</c:v>
                </c:pt>
              </c:strCache>
            </c:strRef>
          </c:tx>
          <c:spPr>
            <a:solidFill>
              <a:schemeClr val="bg1">
                <a:lumMod val="85000"/>
              </a:schemeClr>
            </a:solidFill>
            <a:ln>
              <a:noFill/>
            </a:ln>
            <a:effectLst/>
          </c:spPr>
          <c:invertIfNegative val="0"/>
          <c:dLbls>
            <c:delete val="1"/>
          </c:dLbls>
          <c:cat>
            <c:strRef>
              <c:f>Foglio1!$A$14:$A$22</c:f>
              <c:strCache>
                <c:ptCount val="9"/>
                <c:pt idx="0">
                  <c:v>Senza distrazioni</c:v>
                </c:pt>
                <c:pt idx="1">
                  <c:v>Annoiato</c:v>
                </c:pt>
                <c:pt idx="2">
                  <c:v>Libero</c:v>
                </c:pt>
                <c:pt idx="3">
                  <c:v>Stimolato da nuove opportunità</c:v>
                </c:pt>
                <c:pt idx="4">
                  <c:v>Solo</c:v>
                </c:pt>
                <c:pt idx="5">
                  <c:v>Pieno di progetti e iniziative</c:v>
                </c:pt>
                <c:pt idx="6">
                  <c:v>Autonomo</c:v>
                </c:pt>
                <c:pt idx="7">
                  <c:v>Informato sul mondo</c:v>
                </c:pt>
                <c:pt idx="8">
                  <c:v>Aggiornato sulla vita di amici e parenti</c:v>
                </c:pt>
              </c:strCache>
            </c:strRef>
          </c:cat>
          <c:val>
            <c:numRef>
              <c:f>Foglio1!$E$14:$E$22</c:f>
              <c:numCache>
                <c:formatCode>General</c:formatCode>
                <c:ptCount val="9"/>
                <c:pt idx="0">
                  <c:v>0.125</c:v>
                </c:pt>
                <c:pt idx="1">
                  <c:v>0.154296875</c:v>
                </c:pt>
                <c:pt idx="2">
                  <c:v>0.21809895833333334</c:v>
                </c:pt>
                <c:pt idx="3">
                  <c:v>0.15364583333333334</c:v>
                </c:pt>
                <c:pt idx="4">
                  <c:v>0.22200520833333334</c:v>
                </c:pt>
                <c:pt idx="5">
                  <c:v>0.20377604166666666</c:v>
                </c:pt>
                <c:pt idx="6">
                  <c:v>0.22786458333333334</c:v>
                </c:pt>
                <c:pt idx="7">
                  <c:v>0.10026041666666667</c:v>
                </c:pt>
                <c:pt idx="8">
                  <c:v>0.18489583333333334</c:v>
                </c:pt>
              </c:numCache>
            </c:numRef>
          </c:val>
          <c:extLst>
            <c:ext xmlns:c16="http://schemas.microsoft.com/office/drawing/2014/chart" uri="{C3380CC4-5D6E-409C-BE32-E72D297353CC}">
              <c16:uniqueId val="{00000000-02A9-418E-B64F-2991F7C85E50}"/>
            </c:ext>
          </c:extLst>
        </c:ser>
        <c:ser>
          <c:idx val="2"/>
          <c:order val="1"/>
          <c:tx>
            <c:strRef>
              <c:f>Foglio1!$D$13</c:f>
              <c:strCache>
                <c:ptCount val="1"/>
                <c:pt idx="0">
                  <c:v>Senza differenze</c:v>
                </c:pt>
              </c:strCache>
            </c:strRef>
          </c:tx>
          <c:spPr>
            <a:solidFill>
              <a:schemeClr val="bg1">
                <a:lumMod val="85000"/>
              </a:schemeClr>
            </a:solidFill>
            <a:ln>
              <a:noFill/>
            </a:ln>
            <a:effectLst/>
          </c:spPr>
          <c:invertIfNegative val="0"/>
          <c:dLbls>
            <c:delete val="1"/>
          </c:dLbls>
          <c:cat>
            <c:strRef>
              <c:f>Foglio1!$A$14:$A$22</c:f>
              <c:strCache>
                <c:ptCount val="9"/>
                <c:pt idx="0">
                  <c:v>Senza distrazioni</c:v>
                </c:pt>
                <c:pt idx="1">
                  <c:v>Annoiato</c:v>
                </c:pt>
                <c:pt idx="2">
                  <c:v>Libero</c:v>
                </c:pt>
                <c:pt idx="3">
                  <c:v>Stimolato da nuove opportunità</c:v>
                </c:pt>
                <c:pt idx="4">
                  <c:v>Solo</c:v>
                </c:pt>
                <c:pt idx="5">
                  <c:v>Pieno di progetti e iniziative</c:v>
                </c:pt>
                <c:pt idx="6">
                  <c:v>Autonomo</c:v>
                </c:pt>
                <c:pt idx="7">
                  <c:v>Informato sul mondo</c:v>
                </c:pt>
                <c:pt idx="8">
                  <c:v>Aggiornato sulla vita di amici e parenti</c:v>
                </c:pt>
              </c:strCache>
            </c:strRef>
          </c:cat>
          <c:val>
            <c:numRef>
              <c:f>Foglio1!$D$14:$D$22</c:f>
              <c:numCache>
                <c:formatCode>General</c:formatCode>
                <c:ptCount val="9"/>
                <c:pt idx="0">
                  <c:v>-0.125</c:v>
                </c:pt>
                <c:pt idx="1">
                  <c:v>-0.154296875</c:v>
                </c:pt>
                <c:pt idx="2">
                  <c:v>-0.21809895833333334</c:v>
                </c:pt>
                <c:pt idx="3">
                  <c:v>-0.15364583333333334</c:v>
                </c:pt>
                <c:pt idx="4">
                  <c:v>-0.22200520833333334</c:v>
                </c:pt>
                <c:pt idx="5">
                  <c:v>-0.20377604166666666</c:v>
                </c:pt>
                <c:pt idx="6">
                  <c:v>-0.22786458333333334</c:v>
                </c:pt>
                <c:pt idx="7">
                  <c:v>-0.10026041666666667</c:v>
                </c:pt>
                <c:pt idx="8">
                  <c:v>-0.18489583333333334</c:v>
                </c:pt>
              </c:numCache>
            </c:numRef>
          </c:val>
          <c:extLst>
            <c:ext xmlns:c16="http://schemas.microsoft.com/office/drawing/2014/chart" uri="{C3380CC4-5D6E-409C-BE32-E72D297353CC}">
              <c16:uniqueId val="{00000001-02A9-418E-B64F-2991F7C85E50}"/>
            </c:ext>
          </c:extLst>
        </c:ser>
        <c:ser>
          <c:idx val="1"/>
          <c:order val="2"/>
          <c:tx>
            <c:strRef>
              <c:f>Foglio1!$C$13</c:f>
              <c:strCache>
                <c:ptCount val="1"/>
                <c:pt idx="0">
                  <c:v>Un po' meno</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bg1"/>
                    </a:solidFill>
                    <a:latin typeface="Ubuntu" panose="020B0604020202020204" charset="0"/>
                    <a:ea typeface="+mn-ea"/>
                    <a:cs typeface="Calibri" panose="020F0502020204030204" pitchFamily="34" charset="0"/>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Foglio1!$A$14:$A$22</c:f>
              <c:strCache>
                <c:ptCount val="9"/>
                <c:pt idx="0">
                  <c:v>Senza distrazioni</c:v>
                </c:pt>
                <c:pt idx="1">
                  <c:v>Annoiato</c:v>
                </c:pt>
                <c:pt idx="2">
                  <c:v>Libero</c:v>
                </c:pt>
                <c:pt idx="3">
                  <c:v>Stimolato da nuove opportunità</c:v>
                </c:pt>
                <c:pt idx="4">
                  <c:v>Solo</c:v>
                </c:pt>
                <c:pt idx="5">
                  <c:v>Pieno di progetti e iniziative</c:v>
                </c:pt>
                <c:pt idx="6">
                  <c:v>Autonomo</c:v>
                </c:pt>
                <c:pt idx="7">
                  <c:v>Informato sul mondo</c:v>
                </c:pt>
                <c:pt idx="8">
                  <c:v>Aggiornato sulla vita di amici e parenti</c:v>
                </c:pt>
              </c:strCache>
            </c:strRef>
          </c:cat>
          <c:val>
            <c:numRef>
              <c:f>Foglio1!$C$14:$C$22</c:f>
              <c:numCache>
                <c:formatCode>0%</c:formatCode>
                <c:ptCount val="9"/>
                <c:pt idx="0">
                  <c:v>-0.13411458333333334</c:v>
                </c:pt>
                <c:pt idx="1">
                  <c:v>-0.14713541666666666</c:v>
                </c:pt>
                <c:pt idx="2">
                  <c:v>-7.8125E-2</c:v>
                </c:pt>
                <c:pt idx="3">
                  <c:v>-0.20442708333333334</c:v>
                </c:pt>
                <c:pt idx="4">
                  <c:v>-0.13151041666666666</c:v>
                </c:pt>
                <c:pt idx="5">
                  <c:v>-0.17838541666666666</c:v>
                </c:pt>
                <c:pt idx="6">
                  <c:v>-0.14322916666666666</c:v>
                </c:pt>
                <c:pt idx="7">
                  <c:v>-0.29557291666666669</c:v>
                </c:pt>
                <c:pt idx="8">
                  <c:v>-0.22395833333333334</c:v>
                </c:pt>
              </c:numCache>
            </c:numRef>
          </c:val>
          <c:extLst>
            <c:ext xmlns:c16="http://schemas.microsoft.com/office/drawing/2014/chart" uri="{C3380CC4-5D6E-409C-BE32-E72D297353CC}">
              <c16:uniqueId val="{00000002-02A9-418E-B64F-2991F7C85E50}"/>
            </c:ext>
          </c:extLst>
        </c:ser>
        <c:ser>
          <c:idx val="0"/>
          <c:order val="3"/>
          <c:tx>
            <c:strRef>
              <c:f>Foglio1!$B$13</c:f>
              <c:strCache>
                <c:ptCount val="1"/>
                <c:pt idx="0">
                  <c:v>Molto meno</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800" b="0" i="0" u="none" strike="noStrike" kern="1200" baseline="0">
                    <a:solidFill>
                      <a:schemeClr val="bg1"/>
                    </a:solidFill>
                    <a:latin typeface="Ubuntu" panose="020B0604020202020204" charset="0"/>
                    <a:ea typeface="+mn-ea"/>
                    <a:cs typeface="Calibri" panose="020F0502020204030204" pitchFamily="34" charset="0"/>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Foglio1!$A$14:$A$22</c:f>
              <c:strCache>
                <c:ptCount val="9"/>
                <c:pt idx="0">
                  <c:v>Senza distrazioni</c:v>
                </c:pt>
                <c:pt idx="1">
                  <c:v>Annoiato</c:v>
                </c:pt>
                <c:pt idx="2">
                  <c:v>Libero</c:v>
                </c:pt>
                <c:pt idx="3">
                  <c:v>Stimolato da nuove opportunità</c:v>
                </c:pt>
                <c:pt idx="4">
                  <c:v>Solo</c:v>
                </c:pt>
                <c:pt idx="5">
                  <c:v>Pieno di progetti e iniziative</c:v>
                </c:pt>
                <c:pt idx="6">
                  <c:v>Autonomo</c:v>
                </c:pt>
                <c:pt idx="7">
                  <c:v>Informato sul mondo</c:v>
                </c:pt>
                <c:pt idx="8">
                  <c:v>Aggiornato sulla vita di amici e parenti</c:v>
                </c:pt>
              </c:strCache>
            </c:strRef>
          </c:cat>
          <c:val>
            <c:numRef>
              <c:f>Foglio1!$B$14:$B$22</c:f>
              <c:numCache>
                <c:formatCode>0%</c:formatCode>
                <c:ptCount val="9"/>
                <c:pt idx="0">
                  <c:v>-8.203125E-2</c:v>
                </c:pt>
                <c:pt idx="1">
                  <c:v>-5.3385416666666664E-2</c:v>
                </c:pt>
                <c:pt idx="2">
                  <c:v>-3.2552083333333336E-2</c:v>
                </c:pt>
                <c:pt idx="3">
                  <c:v>-5.859375E-2</c:v>
                </c:pt>
                <c:pt idx="4">
                  <c:v>-6.1197916666666664E-2</c:v>
                </c:pt>
                <c:pt idx="5">
                  <c:v>-5.859375E-2</c:v>
                </c:pt>
                <c:pt idx="6">
                  <c:v>-5.3385416666666664E-2</c:v>
                </c:pt>
                <c:pt idx="7">
                  <c:v>-0.23046875</c:v>
                </c:pt>
                <c:pt idx="8">
                  <c:v>-0.14973958333333334</c:v>
                </c:pt>
              </c:numCache>
            </c:numRef>
          </c:val>
          <c:extLst>
            <c:ext xmlns:c16="http://schemas.microsoft.com/office/drawing/2014/chart" uri="{C3380CC4-5D6E-409C-BE32-E72D297353CC}">
              <c16:uniqueId val="{00000003-02A9-418E-B64F-2991F7C85E50}"/>
            </c:ext>
          </c:extLst>
        </c:ser>
        <c:ser>
          <c:idx val="4"/>
          <c:order val="4"/>
          <c:tx>
            <c:strRef>
              <c:f>Foglio1!$F$13</c:f>
              <c:strCache>
                <c:ptCount val="1"/>
                <c:pt idx="0">
                  <c:v>Un po' di più</c:v>
                </c:pt>
              </c:strCache>
            </c:strRef>
          </c:tx>
          <c:spPr>
            <a:solidFill>
              <a:srgbClr val="CCC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Calibri" panose="020F0502020204030204" pitchFamily="34" charset="0"/>
                    <a:ea typeface="+mn-ea"/>
                    <a:cs typeface="Calibri" panose="020F0502020204030204" pitchFamily="34" charset="0"/>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Foglio1!$A$14:$A$22</c:f>
              <c:strCache>
                <c:ptCount val="9"/>
                <c:pt idx="0">
                  <c:v>Senza distrazioni</c:v>
                </c:pt>
                <c:pt idx="1">
                  <c:v>Annoiato</c:v>
                </c:pt>
                <c:pt idx="2">
                  <c:v>Libero</c:v>
                </c:pt>
                <c:pt idx="3">
                  <c:v>Stimolato da nuove opportunità</c:v>
                </c:pt>
                <c:pt idx="4">
                  <c:v>Solo</c:v>
                </c:pt>
                <c:pt idx="5">
                  <c:v>Pieno di progetti e iniziative</c:v>
                </c:pt>
                <c:pt idx="6">
                  <c:v>Autonomo</c:v>
                </c:pt>
                <c:pt idx="7">
                  <c:v>Informato sul mondo</c:v>
                </c:pt>
                <c:pt idx="8">
                  <c:v>Aggiornato sulla vita di amici e parenti</c:v>
                </c:pt>
              </c:strCache>
            </c:strRef>
          </c:cat>
          <c:val>
            <c:numRef>
              <c:f>Foglio1!$F$14:$F$22</c:f>
              <c:numCache>
                <c:formatCode>0%</c:formatCode>
                <c:ptCount val="9"/>
                <c:pt idx="0">
                  <c:v>0.33463541666666669</c:v>
                </c:pt>
                <c:pt idx="1">
                  <c:v>0.35286458333333331</c:v>
                </c:pt>
                <c:pt idx="2">
                  <c:v>0.27083333333333331</c:v>
                </c:pt>
                <c:pt idx="3">
                  <c:v>0.32421875</c:v>
                </c:pt>
                <c:pt idx="4">
                  <c:v>0.25911458333333331</c:v>
                </c:pt>
                <c:pt idx="5">
                  <c:v>0.24088541666666666</c:v>
                </c:pt>
                <c:pt idx="6">
                  <c:v>0.25260416666666669</c:v>
                </c:pt>
                <c:pt idx="7">
                  <c:v>0.19401041666666666</c:v>
                </c:pt>
                <c:pt idx="8">
                  <c:v>0.19010416666666666</c:v>
                </c:pt>
              </c:numCache>
            </c:numRef>
          </c:val>
          <c:extLst>
            <c:ext xmlns:c16="http://schemas.microsoft.com/office/drawing/2014/chart" uri="{C3380CC4-5D6E-409C-BE32-E72D297353CC}">
              <c16:uniqueId val="{00000004-02A9-418E-B64F-2991F7C85E50}"/>
            </c:ext>
          </c:extLst>
        </c:ser>
        <c:ser>
          <c:idx val="5"/>
          <c:order val="5"/>
          <c:tx>
            <c:strRef>
              <c:f>Foglio1!$G$13</c:f>
              <c:strCache>
                <c:ptCount val="1"/>
                <c:pt idx="0">
                  <c:v>Molto di più</c:v>
                </c:pt>
              </c:strCache>
            </c:strRef>
          </c:tx>
          <c:spPr>
            <a:solidFill>
              <a:srgbClr val="008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900" b="0" i="0" u="none" strike="noStrike" kern="1200" baseline="0">
                    <a:solidFill>
                      <a:schemeClr val="bg1"/>
                    </a:solidFill>
                    <a:latin typeface="Ubuntu" panose="020B0604020202020204" charset="0"/>
                    <a:ea typeface="+mn-ea"/>
                    <a:cs typeface="Calibri" panose="020F0502020204030204" pitchFamily="34" charset="0"/>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Foglio1!$A$14:$A$22</c:f>
              <c:strCache>
                <c:ptCount val="9"/>
                <c:pt idx="0">
                  <c:v>Senza distrazioni</c:v>
                </c:pt>
                <c:pt idx="1">
                  <c:v>Annoiato</c:v>
                </c:pt>
                <c:pt idx="2">
                  <c:v>Libero</c:v>
                </c:pt>
                <c:pt idx="3">
                  <c:v>Stimolato da nuove opportunità</c:v>
                </c:pt>
                <c:pt idx="4">
                  <c:v>Solo</c:v>
                </c:pt>
                <c:pt idx="5">
                  <c:v>Pieno di progetti e iniziative</c:v>
                </c:pt>
                <c:pt idx="6">
                  <c:v>Autonomo</c:v>
                </c:pt>
                <c:pt idx="7">
                  <c:v>Informato sul mondo</c:v>
                </c:pt>
                <c:pt idx="8">
                  <c:v>Aggiornato sulla vita di amici e parenti</c:v>
                </c:pt>
              </c:strCache>
            </c:strRef>
          </c:cat>
          <c:val>
            <c:numRef>
              <c:f>Foglio1!$G$14:$G$22</c:f>
              <c:numCache>
                <c:formatCode>0%</c:formatCode>
                <c:ptCount val="9"/>
                <c:pt idx="0">
                  <c:v>0.19921875</c:v>
                </c:pt>
                <c:pt idx="1">
                  <c:v>0.13932291666666666</c:v>
                </c:pt>
                <c:pt idx="2">
                  <c:v>0.18229166666666666</c:v>
                </c:pt>
                <c:pt idx="3">
                  <c:v>0.10546875</c:v>
                </c:pt>
                <c:pt idx="4">
                  <c:v>0.10416666666666667</c:v>
                </c:pt>
                <c:pt idx="5">
                  <c:v>0.11588541666666667</c:v>
                </c:pt>
                <c:pt idx="6">
                  <c:v>9.5052083333333329E-2</c:v>
                </c:pt>
                <c:pt idx="7">
                  <c:v>7.9427083333333329E-2</c:v>
                </c:pt>
                <c:pt idx="8">
                  <c:v>6.640625E-2</c:v>
                </c:pt>
              </c:numCache>
            </c:numRef>
          </c:val>
          <c:extLst>
            <c:ext xmlns:c16="http://schemas.microsoft.com/office/drawing/2014/chart" uri="{C3380CC4-5D6E-409C-BE32-E72D297353CC}">
              <c16:uniqueId val="{00000005-02A9-418E-B64F-2991F7C85E50}"/>
            </c:ext>
          </c:extLst>
        </c:ser>
        <c:dLbls>
          <c:dLblPos val="ctr"/>
          <c:showLegendKey val="0"/>
          <c:showVal val="1"/>
          <c:showCatName val="0"/>
          <c:showSerName val="0"/>
          <c:showPercent val="0"/>
          <c:showBubbleSize val="0"/>
        </c:dLbls>
        <c:gapWidth val="8"/>
        <c:overlap val="100"/>
        <c:axId val="1858124751"/>
        <c:axId val="1326184143"/>
      </c:barChart>
      <c:catAx>
        <c:axId val="1858124751"/>
        <c:scaling>
          <c:orientation val="maxMin"/>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19050" cap="flat" cmpd="sng" algn="ctr">
            <a:solidFill>
              <a:schemeClr val="bg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Ubuntu" panose="020B0604020202020204" charset="0"/>
                <a:ea typeface="+mn-ea"/>
                <a:cs typeface="Calibri" panose="020F0502020204030204" pitchFamily="34" charset="0"/>
              </a:defRPr>
            </a:pPr>
            <a:endParaRPr lang="it-IT"/>
          </a:p>
        </c:txPr>
        <c:crossAx val="1326184143"/>
        <c:crosses val="autoZero"/>
        <c:auto val="1"/>
        <c:lblAlgn val="ctr"/>
        <c:lblOffset val="100"/>
        <c:noMultiLvlLbl val="0"/>
      </c:catAx>
      <c:valAx>
        <c:axId val="1326184143"/>
        <c:scaling>
          <c:orientation val="minMax"/>
        </c:scaling>
        <c:delete val="0"/>
        <c:axPos val="t"/>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it-IT"/>
          </a:p>
        </c:txPr>
        <c:crossAx val="1858124751"/>
        <c:crosses val="autoZero"/>
        <c:crossBetween val="between"/>
      </c:valAx>
      <c:spPr>
        <a:noFill/>
        <a:ln>
          <a:noFill/>
        </a:ln>
        <a:effectLst/>
      </c:spPr>
    </c:plotArea>
    <c:legend>
      <c:legendPos val="t"/>
      <c:legendEntry>
        <c:idx val="0"/>
        <c:delete val="1"/>
      </c:legendEntry>
      <c:legendEntry>
        <c:idx val="1"/>
        <c:delete val="1"/>
      </c:legendEntry>
      <c:layout>
        <c:manualLayout>
          <c:xMode val="edge"/>
          <c:yMode val="edge"/>
          <c:x val="0.37732131364783295"/>
          <c:y val="2.4652470836609541E-2"/>
          <c:w val="0.60043391074665375"/>
          <c:h val="7.35578475221177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Ubuntu" panose="020B0604020202020204" charset="0"/>
              <a:ea typeface="+mn-ea"/>
              <a:cs typeface="Calibri" panose="020F0502020204030204" pitchFamily="34" charset="0"/>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Calibri" panose="020F0502020204030204" pitchFamily="34" charset="0"/>
          <a:cs typeface="Calibri" panose="020F0502020204030204" pitchFamily="34" charset="0"/>
        </a:defRPr>
      </a:pPr>
      <a:endParaRPr lang="it-IT"/>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Un contenuto mi ha divertito</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c:formatCode>
                <c:ptCount val="5"/>
                <c:pt idx="1">
                  <c:v>0.46800000000000003</c:v>
                </c:pt>
                <c:pt idx="2" formatCode="0.00%">
                  <c:v>0.48599999999999999</c:v>
                </c:pt>
                <c:pt idx="3" formatCode="0.00%">
                  <c:v>0.52300000000000002</c:v>
                </c:pt>
                <c:pt idx="4" formatCode="General">
                  <c:v>0.4921875</c:v>
                </c:pt>
              </c:numCache>
            </c:numRef>
          </c:val>
          <c:smooth val="1"/>
          <c:extLst>
            <c:ext xmlns:c16="http://schemas.microsoft.com/office/drawing/2014/chart" uri="{C3380CC4-5D6E-409C-BE32-E72D297353CC}">
              <c16:uniqueId val="{00000000-E656-4421-9B1A-0584985D5882}"/>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85000000000000009"/>
          <c:min val="0.2"/>
        </c:scaling>
        <c:delete val="1"/>
        <c:axPos val="l"/>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Un messaggio mi ha commosso</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c:formatCode>
                <c:ptCount val="5"/>
                <c:pt idx="1">
                  <c:v>0.29199999999999998</c:v>
                </c:pt>
                <c:pt idx="2" formatCode="0.00%">
                  <c:v>0.29199999999999998</c:v>
                </c:pt>
                <c:pt idx="3" formatCode="0.00%">
                  <c:v>0.39200000000000002</c:v>
                </c:pt>
                <c:pt idx="4" formatCode="0.00%">
                  <c:v>0.36328125</c:v>
                </c:pt>
              </c:numCache>
            </c:numRef>
          </c:val>
          <c:smooth val="1"/>
          <c:extLst>
            <c:ext xmlns:c16="http://schemas.microsoft.com/office/drawing/2014/chart" uri="{C3380CC4-5D6E-409C-BE32-E72D297353CC}">
              <c16:uniqueId val="{00000000-7C4C-42DF-B5DE-06DCD569421A}"/>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70000000000000007"/>
          <c:min val="0"/>
        </c:scaling>
        <c:delete val="1"/>
        <c:axPos val="l"/>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Stimolato da nuove opportunità</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ott19</c:v>
                </c:pt>
                <c:pt idx="2">
                  <c:v>feb 20</c:v>
                </c:pt>
                <c:pt idx="3">
                  <c:v>mag 20</c:v>
                </c:pt>
                <c:pt idx="4">
                  <c:v>nov 20</c:v>
                </c:pt>
              </c:strCache>
            </c:strRef>
          </c:cat>
          <c:val>
            <c:numRef>
              <c:f>Foglio1!$B$2:$B$6</c:f>
              <c:numCache>
                <c:formatCode>0.0%</c:formatCode>
                <c:ptCount val="5"/>
                <c:pt idx="0">
                  <c:v>0.46364538992183479</c:v>
                </c:pt>
                <c:pt idx="1">
                  <c:v>0.45698399084435676</c:v>
                </c:pt>
                <c:pt idx="2">
                  <c:v>0.44871794871794873</c:v>
                </c:pt>
                <c:pt idx="3">
                  <c:v>0.46553446553446554</c:v>
                </c:pt>
                <c:pt idx="4" formatCode="General">
                  <c:v>0.4296875</c:v>
                </c:pt>
              </c:numCache>
            </c:numRef>
          </c:val>
          <c:smooth val="1"/>
          <c:extLst>
            <c:ext xmlns:c16="http://schemas.microsoft.com/office/drawing/2014/chart" uri="{C3380CC4-5D6E-409C-BE32-E72D297353CC}">
              <c16:uniqueId val="{00000000-A641-4496-93A5-39F6CC7C9BB9}"/>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8"/>
          <c:min val="0.2"/>
        </c:scaling>
        <c:delete val="1"/>
        <c:axPos val="l"/>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515905640114063E-2"/>
          <c:y val="0.25401700380869363"/>
          <c:w val="0.95296818871977185"/>
          <c:h val="0.63425182102273536"/>
        </c:manualLayout>
      </c:layout>
      <c:lineChart>
        <c:grouping val="standard"/>
        <c:varyColors val="0"/>
        <c:ser>
          <c:idx val="0"/>
          <c:order val="0"/>
          <c:tx>
            <c:strRef>
              <c:f>Foglio1!$B$1</c:f>
              <c:strCache>
                <c:ptCount val="1"/>
                <c:pt idx="0">
                  <c:v>Senza distrazioni</c:v>
                </c:pt>
              </c:strCache>
            </c:strRef>
          </c:tx>
          <c:spPr>
            <a:ln w="12700" cap="rnd">
              <a:solidFill>
                <a:schemeClr val="accent2">
                  <a:lumMod val="40000"/>
                  <a:lumOff val="60000"/>
                </a:schemeClr>
              </a:solidFill>
              <a:prstDash val="sysDot"/>
              <a:round/>
            </a:ln>
            <a:effectLst>
              <a:outerShdw blurRad="50800" dist="38100" dir="2700000" algn="tl" rotWithShape="0">
                <a:prstClr val="black">
                  <a:alpha val="40000"/>
                </a:prstClr>
              </a:outerShdw>
            </a:effectLst>
          </c:spPr>
          <c:marker>
            <c:symbol val="circle"/>
            <c:size val="32"/>
            <c:spPr>
              <a:solidFill>
                <a:schemeClr val="accent2">
                  <a:lumMod val="60000"/>
                  <a:lumOff val="40000"/>
                </a:schemeClr>
              </a:solidFill>
              <a:ln w="9525">
                <a:solidFill>
                  <a:schemeClr val="accent2">
                    <a:lumMod val="40000"/>
                    <a:lumOff val="60000"/>
                  </a:schemeClr>
                </a:solidFill>
              </a:ln>
              <a:effectLst>
                <a:outerShdw blurRad="50800" dist="38100" dir="2700000" algn="tl" rotWithShape="0">
                  <a:prstClr val="black">
                    <a:alpha val="40000"/>
                  </a:prstClr>
                </a:outerShdw>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schemeClr>
                    </a:solidFill>
                    <a:latin typeface="Ubuntu" panose="020B0504030602030204" pitchFamily="34" charset="0"/>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feb 19</c:v>
                </c:pt>
                <c:pt idx="1">
                  <c:v>ott 19</c:v>
                </c:pt>
                <c:pt idx="2">
                  <c:v>feb 20</c:v>
                </c:pt>
                <c:pt idx="3">
                  <c:v>mag 20</c:v>
                </c:pt>
                <c:pt idx="4">
                  <c:v>nov 20</c:v>
                </c:pt>
              </c:strCache>
            </c:strRef>
          </c:cat>
          <c:val>
            <c:numRef>
              <c:f>Foglio1!$B$2:$B$6</c:f>
              <c:numCache>
                <c:formatCode>0.0%</c:formatCode>
                <c:ptCount val="5"/>
                <c:pt idx="0">
                  <c:v>0.56798506198947551</c:v>
                </c:pt>
                <c:pt idx="1">
                  <c:v>0.55142390861613888</c:v>
                </c:pt>
                <c:pt idx="2">
                  <c:v>0.53988603988603989</c:v>
                </c:pt>
                <c:pt idx="3">
                  <c:v>0.55044955044955046</c:v>
                </c:pt>
                <c:pt idx="4" formatCode="General">
                  <c:v>0.53385416666666674</c:v>
                </c:pt>
              </c:numCache>
            </c:numRef>
          </c:val>
          <c:smooth val="1"/>
          <c:extLst>
            <c:ext xmlns:c16="http://schemas.microsoft.com/office/drawing/2014/chart" uri="{C3380CC4-5D6E-409C-BE32-E72D297353CC}">
              <c16:uniqueId val="{00000000-F229-46DA-BEEB-4111A50E483A}"/>
            </c:ext>
          </c:extLst>
        </c:ser>
        <c:dLbls>
          <c:showLegendKey val="0"/>
          <c:showVal val="0"/>
          <c:showCatName val="0"/>
          <c:showSerName val="0"/>
          <c:showPercent val="0"/>
          <c:showBubbleSize val="0"/>
        </c:dLbls>
        <c:marker val="1"/>
        <c:smooth val="0"/>
        <c:axId val="603641552"/>
        <c:axId val="603639256"/>
        <c:extLst/>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8"/>
          <c:min val="0.30000000000000004"/>
        </c:scaling>
        <c:delete val="1"/>
        <c:axPos val="l"/>
        <c:numFmt formatCode="0.0%" sourceLinked="1"/>
        <c:majorTickMark val="out"/>
        <c:minorTickMark val="none"/>
        <c:tickLblPos val="nextTo"/>
        <c:crossAx val="603641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17718889530611"/>
          <c:y val="0.16888737570228893"/>
          <c:w val="0.6677471707817908"/>
          <c:h val="0.78205327036107675"/>
        </c:manualLayout>
      </c:layout>
      <c:barChart>
        <c:barDir val="bar"/>
        <c:grouping val="percentStacked"/>
        <c:varyColors val="0"/>
        <c:ser>
          <c:idx val="3"/>
          <c:order val="0"/>
          <c:tx>
            <c:strRef>
              <c:f>Foglio1!$E$8</c:f>
              <c:strCache>
                <c:ptCount val="1"/>
                <c:pt idx="0">
                  <c:v>Senza differenze</c:v>
                </c:pt>
              </c:strCache>
            </c:strRef>
          </c:tx>
          <c:spPr>
            <a:solidFill>
              <a:schemeClr val="bg1">
                <a:lumMod val="85000"/>
              </a:schemeClr>
            </a:solidFill>
            <a:ln>
              <a:noFill/>
            </a:ln>
            <a:effectLst/>
          </c:spPr>
          <c:invertIfNegative val="0"/>
          <c:dLbls>
            <c:delete val="1"/>
          </c:dLbls>
          <c:cat>
            <c:strRef>
              <c:f>Foglio1!$A$9:$A$12</c:f>
              <c:strCache>
                <c:ptCount val="4"/>
                <c:pt idx="0">
                  <c:v>Il mondo andrebbe meglio</c:v>
                </c:pt>
                <c:pt idx="1">
                  <c:v>Le persone sarebbero felici</c:v>
                </c:pt>
                <c:pt idx="2">
                  <c:v>Io sarei felice</c:v>
                </c:pt>
                <c:pt idx="3">
                  <c:v>Ci sarebbe benessere</c:v>
                </c:pt>
              </c:strCache>
            </c:strRef>
          </c:cat>
          <c:val>
            <c:numRef>
              <c:f>Foglio1!$E$9:$E$12</c:f>
              <c:numCache>
                <c:formatCode>General</c:formatCode>
                <c:ptCount val="4"/>
                <c:pt idx="0">
                  <c:v>0.173828125</c:v>
                </c:pt>
                <c:pt idx="1">
                  <c:v>0.15104166666666666</c:v>
                </c:pt>
                <c:pt idx="2">
                  <c:v>0.173828125</c:v>
                </c:pt>
                <c:pt idx="3">
                  <c:v>0.22135416666666666</c:v>
                </c:pt>
              </c:numCache>
            </c:numRef>
          </c:val>
          <c:extLst>
            <c:ext xmlns:c16="http://schemas.microsoft.com/office/drawing/2014/chart" uri="{C3380CC4-5D6E-409C-BE32-E72D297353CC}">
              <c16:uniqueId val="{00000000-C011-4188-9067-B08420EB4B0C}"/>
            </c:ext>
          </c:extLst>
        </c:ser>
        <c:ser>
          <c:idx val="2"/>
          <c:order val="1"/>
          <c:tx>
            <c:strRef>
              <c:f>Foglio1!$D$8</c:f>
              <c:strCache>
                <c:ptCount val="1"/>
                <c:pt idx="0">
                  <c:v>Senza differenze</c:v>
                </c:pt>
              </c:strCache>
            </c:strRef>
          </c:tx>
          <c:spPr>
            <a:solidFill>
              <a:schemeClr val="bg1">
                <a:lumMod val="85000"/>
              </a:schemeClr>
            </a:solidFill>
            <a:ln>
              <a:noFill/>
            </a:ln>
            <a:effectLst/>
          </c:spPr>
          <c:invertIfNegative val="0"/>
          <c:dLbls>
            <c:delete val="1"/>
          </c:dLbls>
          <c:cat>
            <c:strRef>
              <c:f>Foglio1!$A$9:$A$12</c:f>
              <c:strCache>
                <c:ptCount val="4"/>
                <c:pt idx="0">
                  <c:v>Il mondo andrebbe meglio</c:v>
                </c:pt>
                <c:pt idx="1">
                  <c:v>Le persone sarebbero felici</c:v>
                </c:pt>
                <c:pt idx="2">
                  <c:v>Io sarei felice</c:v>
                </c:pt>
                <c:pt idx="3">
                  <c:v>Ci sarebbe benessere</c:v>
                </c:pt>
              </c:strCache>
            </c:strRef>
          </c:cat>
          <c:val>
            <c:numRef>
              <c:f>Foglio1!$D$9:$D$12</c:f>
              <c:numCache>
                <c:formatCode>General</c:formatCode>
                <c:ptCount val="4"/>
                <c:pt idx="0">
                  <c:v>-0.173828125</c:v>
                </c:pt>
                <c:pt idx="1">
                  <c:v>-0.15104166666666666</c:v>
                </c:pt>
                <c:pt idx="2">
                  <c:v>-0.173828125</c:v>
                </c:pt>
                <c:pt idx="3">
                  <c:v>-0.22135416666666666</c:v>
                </c:pt>
              </c:numCache>
            </c:numRef>
          </c:val>
          <c:extLst>
            <c:ext xmlns:c16="http://schemas.microsoft.com/office/drawing/2014/chart" uri="{C3380CC4-5D6E-409C-BE32-E72D297353CC}">
              <c16:uniqueId val="{00000001-C011-4188-9067-B08420EB4B0C}"/>
            </c:ext>
          </c:extLst>
        </c:ser>
        <c:ser>
          <c:idx val="1"/>
          <c:order val="2"/>
          <c:tx>
            <c:strRef>
              <c:f>Foglio1!$C$8</c:f>
              <c:strCache>
                <c:ptCount val="1"/>
                <c:pt idx="0">
                  <c:v>Un po' meno</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Ubuntu" panose="020B0604020202020204" charset="0"/>
                    <a:ea typeface="+mn-ea"/>
                    <a:cs typeface="Calibri" panose="020F0502020204030204" pitchFamily="34" charset="0"/>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Foglio1!$A$9:$A$12</c:f>
              <c:strCache>
                <c:ptCount val="4"/>
                <c:pt idx="0">
                  <c:v>Il mondo andrebbe meglio</c:v>
                </c:pt>
                <c:pt idx="1">
                  <c:v>Le persone sarebbero felici</c:v>
                </c:pt>
                <c:pt idx="2">
                  <c:v>Io sarei felice</c:v>
                </c:pt>
                <c:pt idx="3">
                  <c:v>Ci sarebbe benessere</c:v>
                </c:pt>
              </c:strCache>
            </c:strRef>
          </c:cat>
          <c:val>
            <c:numRef>
              <c:f>Foglio1!$C$9:$C$12</c:f>
              <c:numCache>
                <c:formatCode>0%</c:formatCode>
                <c:ptCount val="4"/>
                <c:pt idx="0">
                  <c:v>-0.21354166666666666</c:v>
                </c:pt>
                <c:pt idx="1">
                  <c:v>-0.22786458333333334</c:v>
                </c:pt>
                <c:pt idx="2">
                  <c:v>-0.26302083333333331</c:v>
                </c:pt>
                <c:pt idx="3">
                  <c:v>-0.1953125</c:v>
                </c:pt>
              </c:numCache>
            </c:numRef>
          </c:val>
          <c:extLst>
            <c:ext xmlns:c16="http://schemas.microsoft.com/office/drawing/2014/chart" uri="{C3380CC4-5D6E-409C-BE32-E72D297353CC}">
              <c16:uniqueId val="{00000002-C011-4188-9067-B08420EB4B0C}"/>
            </c:ext>
          </c:extLst>
        </c:ser>
        <c:ser>
          <c:idx val="0"/>
          <c:order val="3"/>
          <c:tx>
            <c:strRef>
              <c:f>Foglio1!$B$8</c:f>
              <c:strCache>
                <c:ptCount val="1"/>
                <c:pt idx="0">
                  <c:v>Molto meno</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Ubuntu" panose="020B0604020202020204" charset="0"/>
                    <a:ea typeface="+mn-ea"/>
                    <a:cs typeface="Calibri" panose="020F0502020204030204" pitchFamily="34" charset="0"/>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Foglio1!$A$9:$A$12</c:f>
              <c:strCache>
                <c:ptCount val="4"/>
                <c:pt idx="0">
                  <c:v>Il mondo andrebbe meglio</c:v>
                </c:pt>
                <c:pt idx="1">
                  <c:v>Le persone sarebbero felici</c:v>
                </c:pt>
                <c:pt idx="2">
                  <c:v>Io sarei felice</c:v>
                </c:pt>
                <c:pt idx="3">
                  <c:v>Ci sarebbe benessere</c:v>
                </c:pt>
              </c:strCache>
            </c:strRef>
          </c:cat>
          <c:val>
            <c:numRef>
              <c:f>Foglio1!$B$9:$B$12</c:f>
              <c:numCache>
                <c:formatCode>0%</c:formatCode>
                <c:ptCount val="4"/>
                <c:pt idx="0">
                  <c:v>-9.1145833333333329E-2</c:v>
                </c:pt>
                <c:pt idx="1">
                  <c:v>-0.125</c:v>
                </c:pt>
                <c:pt idx="2">
                  <c:v>-0.10807291666666667</c:v>
                </c:pt>
                <c:pt idx="3">
                  <c:v>-8.203125E-2</c:v>
                </c:pt>
              </c:numCache>
            </c:numRef>
          </c:val>
          <c:extLst>
            <c:ext xmlns:c16="http://schemas.microsoft.com/office/drawing/2014/chart" uri="{C3380CC4-5D6E-409C-BE32-E72D297353CC}">
              <c16:uniqueId val="{00000003-C011-4188-9067-B08420EB4B0C}"/>
            </c:ext>
          </c:extLst>
        </c:ser>
        <c:ser>
          <c:idx val="4"/>
          <c:order val="4"/>
          <c:tx>
            <c:strRef>
              <c:f>Foglio1!$F$8</c:f>
              <c:strCache>
                <c:ptCount val="1"/>
                <c:pt idx="0">
                  <c:v>Un po' di più</c:v>
                </c:pt>
              </c:strCache>
            </c:strRef>
          </c:tx>
          <c:spPr>
            <a:solidFill>
              <a:srgbClr val="CCC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Calibri" panose="020F0502020204030204" pitchFamily="34" charset="0"/>
                    <a:ea typeface="+mn-ea"/>
                    <a:cs typeface="Calibri" panose="020F0502020204030204" pitchFamily="34" charset="0"/>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Foglio1!$A$9:$A$12</c:f>
              <c:strCache>
                <c:ptCount val="4"/>
                <c:pt idx="0">
                  <c:v>Il mondo andrebbe meglio</c:v>
                </c:pt>
                <c:pt idx="1">
                  <c:v>Le persone sarebbero felici</c:v>
                </c:pt>
                <c:pt idx="2">
                  <c:v>Io sarei felice</c:v>
                </c:pt>
                <c:pt idx="3">
                  <c:v>Ci sarebbe benessere</c:v>
                </c:pt>
              </c:strCache>
            </c:strRef>
          </c:cat>
          <c:val>
            <c:numRef>
              <c:f>Foglio1!$F$9:$F$12</c:f>
              <c:numCache>
                <c:formatCode>0%</c:formatCode>
                <c:ptCount val="4"/>
                <c:pt idx="0">
                  <c:v>0.23567708333333334</c:v>
                </c:pt>
                <c:pt idx="1">
                  <c:v>0.26432291666666669</c:v>
                </c:pt>
                <c:pt idx="2">
                  <c:v>0.20442708333333334</c:v>
                </c:pt>
                <c:pt idx="3">
                  <c:v>0.21354166666666666</c:v>
                </c:pt>
              </c:numCache>
            </c:numRef>
          </c:val>
          <c:extLst>
            <c:ext xmlns:c16="http://schemas.microsoft.com/office/drawing/2014/chart" uri="{C3380CC4-5D6E-409C-BE32-E72D297353CC}">
              <c16:uniqueId val="{00000004-C011-4188-9067-B08420EB4B0C}"/>
            </c:ext>
          </c:extLst>
        </c:ser>
        <c:ser>
          <c:idx val="5"/>
          <c:order val="5"/>
          <c:tx>
            <c:strRef>
              <c:f>Foglio1!$G$8</c:f>
              <c:strCache>
                <c:ptCount val="1"/>
                <c:pt idx="0">
                  <c:v>Molto di più</c:v>
                </c:pt>
              </c:strCache>
            </c:strRef>
          </c:tx>
          <c:spPr>
            <a:solidFill>
              <a:srgbClr val="008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800" b="0" i="0" u="none" strike="noStrike" kern="1200" baseline="0">
                    <a:solidFill>
                      <a:schemeClr val="bg1"/>
                    </a:solidFill>
                    <a:latin typeface="Ubuntu" panose="020B0604020202020204" charset="0"/>
                    <a:ea typeface="+mn-ea"/>
                    <a:cs typeface="Calibri" panose="020F0502020204030204" pitchFamily="34" charset="0"/>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Foglio1!$A$9:$A$12</c:f>
              <c:strCache>
                <c:ptCount val="4"/>
                <c:pt idx="0">
                  <c:v>Il mondo andrebbe meglio</c:v>
                </c:pt>
                <c:pt idx="1">
                  <c:v>Le persone sarebbero felici</c:v>
                </c:pt>
                <c:pt idx="2">
                  <c:v>Io sarei felice</c:v>
                </c:pt>
                <c:pt idx="3">
                  <c:v>Ci sarebbe benessere</c:v>
                </c:pt>
              </c:strCache>
            </c:strRef>
          </c:cat>
          <c:val>
            <c:numRef>
              <c:f>Foglio1!$G$9:$G$12</c:f>
              <c:numCache>
                <c:formatCode>0%</c:formatCode>
                <c:ptCount val="4"/>
                <c:pt idx="0">
                  <c:v>0.11328125</c:v>
                </c:pt>
                <c:pt idx="1">
                  <c:v>8.203125E-2</c:v>
                </c:pt>
                <c:pt idx="2">
                  <c:v>7.8125E-2</c:v>
                </c:pt>
                <c:pt idx="3">
                  <c:v>6.5104166666666671E-2</c:v>
                </c:pt>
              </c:numCache>
            </c:numRef>
          </c:val>
          <c:extLst>
            <c:ext xmlns:c16="http://schemas.microsoft.com/office/drawing/2014/chart" uri="{C3380CC4-5D6E-409C-BE32-E72D297353CC}">
              <c16:uniqueId val="{00000005-C011-4188-9067-B08420EB4B0C}"/>
            </c:ext>
          </c:extLst>
        </c:ser>
        <c:dLbls>
          <c:dLblPos val="ctr"/>
          <c:showLegendKey val="0"/>
          <c:showVal val="1"/>
          <c:showCatName val="0"/>
          <c:showSerName val="0"/>
          <c:showPercent val="0"/>
          <c:showBubbleSize val="0"/>
        </c:dLbls>
        <c:gapWidth val="8"/>
        <c:overlap val="100"/>
        <c:axId val="1858124751"/>
        <c:axId val="1326184143"/>
      </c:barChart>
      <c:catAx>
        <c:axId val="1858124751"/>
        <c:scaling>
          <c:orientation val="maxMin"/>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19050" cap="flat" cmpd="sng" algn="ctr">
            <a:solidFill>
              <a:schemeClr val="bg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Ubuntu" panose="020B0604020202020204" charset="0"/>
                <a:ea typeface="+mn-ea"/>
                <a:cs typeface="Calibri" panose="020F0502020204030204" pitchFamily="34" charset="0"/>
              </a:defRPr>
            </a:pPr>
            <a:endParaRPr lang="it-IT"/>
          </a:p>
        </c:txPr>
        <c:crossAx val="1326184143"/>
        <c:crosses val="autoZero"/>
        <c:auto val="1"/>
        <c:lblAlgn val="ctr"/>
        <c:lblOffset val="100"/>
        <c:noMultiLvlLbl val="0"/>
      </c:catAx>
      <c:valAx>
        <c:axId val="1326184143"/>
        <c:scaling>
          <c:orientation val="minMax"/>
        </c:scaling>
        <c:delete val="0"/>
        <c:axPos val="t"/>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it-IT"/>
          </a:p>
        </c:txPr>
        <c:crossAx val="1858124751"/>
        <c:crosses val="autoZero"/>
        <c:crossBetween val="between"/>
      </c:valAx>
      <c:spPr>
        <a:noFill/>
        <a:ln>
          <a:noFill/>
        </a:ln>
        <a:effectLst/>
      </c:spPr>
    </c:plotArea>
    <c:legend>
      <c:legendPos val="r"/>
      <c:legendEntry>
        <c:idx val="0"/>
        <c:delete val="1"/>
      </c:legendEntry>
      <c:layout>
        <c:manualLayout>
          <c:xMode val="edge"/>
          <c:yMode val="edge"/>
          <c:x val="0.3089153977864969"/>
          <c:y val="0"/>
          <c:w val="0.62714207787764864"/>
          <c:h val="0.1809412397602434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Ubuntu" panose="020B0604020202020204" charset="0"/>
              <a:ea typeface="+mn-ea"/>
              <a:cs typeface="Calibri" panose="020F0502020204030204" pitchFamily="34" charset="0"/>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Calibri" panose="020F0502020204030204" pitchFamily="34" charset="0"/>
          <a:cs typeface="Calibri" panose="020F0502020204030204" pitchFamily="34" charset="0"/>
        </a:defRPr>
      </a:pPr>
      <a:endParaRPr lang="it-IT"/>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735632183908059E-2"/>
          <c:y val="0.25401700380869363"/>
          <c:w val="0.6365562080967736"/>
          <c:h val="0.63425167265365567"/>
        </c:manualLayout>
      </c:layout>
      <c:lineChart>
        <c:grouping val="standard"/>
        <c:varyColors val="0"/>
        <c:ser>
          <c:idx val="3"/>
          <c:order val="0"/>
          <c:tx>
            <c:strRef>
              <c:f>Foglio1!$E$1</c:f>
              <c:strCache>
                <c:ptCount val="1"/>
                <c:pt idx="0">
                  <c:v>Il mondo andrebbe meglio</c:v>
                </c:pt>
              </c:strCache>
            </c:strRef>
          </c:tx>
          <c:spPr>
            <a:ln w="28575" cap="rnd">
              <a:solidFill>
                <a:schemeClr val="accent4"/>
              </a:solidFill>
              <a:round/>
            </a:ln>
            <a:effectLst/>
          </c:spPr>
          <c:marker>
            <c:symbol val="circle"/>
            <c:size val="8"/>
            <c:spPr>
              <a:solidFill>
                <a:srgbClr val="6BC1BC"/>
              </a:solidFill>
              <a:ln w="9525">
                <a:solidFill>
                  <a:schemeClr val="accent4">
                    <a:lumMod val="20000"/>
                    <a:lumOff val="80000"/>
                  </a:schemeClr>
                </a:solidFill>
              </a:ln>
              <a:effectLst/>
            </c:spPr>
          </c:marker>
          <c:cat>
            <c:strRef>
              <c:f>Foglio1!$A$2:$A$6</c:f>
              <c:strCache>
                <c:ptCount val="4"/>
                <c:pt idx="0">
                  <c:v>ott 19</c:v>
                </c:pt>
                <c:pt idx="1">
                  <c:v>feb 20</c:v>
                </c:pt>
                <c:pt idx="2">
                  <c:v>mag 20</c:v>
                </c:pt>
                <c:pt idx="3">
                  <c:v>nov 20</c:v>
                </c:pt>
              </c:strCache>
            </c:strRef>
          </c:cat>
          <c:val>
            <c:numRef>
              <c:f>Foglio1!$E$2:$E$6</c:f>
              <c:numCache>
                <c:formatCode>0.0%</c:formatCode>
                <c:ptCount val="4"/>
                <c:pt idx="0">
                  <c:v>0.36486486486486486</c:v>
                </c:pt>
                <c:pt idx="1">
                  <c:v>0.36555062342011563</c:v>
                </c:pt>
                <c:pt idx="2">
                  <c:v>0.35464535464535463</c:v>
                </c:pt>
                <c:pt idx="3">
                  <c:v>0.34899999999999998</c:v>
                </c:pt>
              </c:numCache>
            </c:numRef>
          </c:val>
          <c:smooth val="0"/>
          <c:extLst>
            <c:ext xmlns:c16="http://schemas.microsoft.com/office/drawing/2014/chart" uri="{C3380CC4-5D6E-409C-BE32-E72D297353CC}">
              <c16:uniqueId val="{00000003-350C-4351-9CD7-A533CFA40BCF}"/>
            </c:ext>
          </c:extLst>
        </c:ser>
        <c:ser>
          <c:idx val="0"/>
          <c:order val="1"/>
          <c:tx>
            <c:strRef>
              <c:f>Foglio1!$B$1</c:f>
              <c:strCache>
                <c:ptCount val="1"/>
                <c:pt idx="0">
                  <c:v>Le persone sarebbero felici</c:v>
                </c:pt>
              </c:strCache>
            </c:strRef>
          </c:tx>
          <c:spPr>
            <a:ln w="28575" cap="rnd">
              <a:solidFill>
                <a:srgbClr val="E48430"/>
              </a:solidFill>
              <a:prstDash val="sysDot"/>
              <a:round/>
            </a:ln>
            <a:effectLst/>
          </c:spPr>
          <c:marker>
            <c:symbol val="circle"/>
            <c:size val="8"/>
            <c:spPr>
              <a:solidFill>
                <a:srgbClr val="FFC000"/>
              </a:solidFill>
              <a:ln w="12700">
                <a:solidFill>
                  <a:srgbClr val="E48430"/>
                </a:solidFill>
              </a:ln>
              <a:effectLst/>
            </c:spPr>
          </c:marker>
          <c:cat>
            <c:strRef>
              <c:f>Foglio1!$A$2:$A$6</c:f>
              <c:strCache>
                <c:ptCount val="4"/>
                <c:pt idx="0">
                  <c:v>ott 19</c:v>
                </c:pt>
                <c:pt idx="1">
                  <c:v>feb 20</c:v>
                </c:pt>
                <c:pt idx="2">
                  <c:v>mag 20</c:v>
                </c:pt>
                <c:pt idx="3">
                  <c:v>nov 20</c:v>
                </c:pt>
              </c:strCache>
            </c:strRef>
          </c:cat>
          <c:val>
            <c:numRef>
              <c:f>Foglio1!$B$2:$B$6</c:f>
              <c:numCache>
                <c:formatCode>0.0%</c:formatCode>
                <c:ptCount val="4"/>
                <c:pt idx="0">
                  <c:v>0.38697788697788699</c:v>
                </c:pt>
                <c:pt idx="1">
                  <c:v>0.38691067985964367</c:v>
                </c:pt>
                <c:pt idx="2">
                  <c:v>0.34865134865134867</c:v>
                </c:pt>
                <c:pt idx="3">
                  <c:v>0.34599999999999997</c:v>
                </c:pt>
              </c:numCache>
            </c:numRef>
          </c:val>
          <c:smooth val="1"/>
          <c:extLst>
            <c:ext xmlns:c16="http://schemas.microsoft.com/office/drawing/2014/chart" uri="{C3380CC4-5D6E-409C-BE32-E72D297353CC}">
              <c16:uniqueId val="{00000000-350C-4351-9CD7-A533CFA40BCF}"/>
            </c:ext>
          </c:extLst>
        </c:ser>
        <c:ser>
          <c:idx val="2"/>
          <c:order val="2"/>
          <c:tx>
            <c:strRef>
              <c:f>Foglio1!$D$1</c:f>
              <c:strCache>
                <c:ptCount val="1"/>
                <c:pt idx="0">
                  <c:v>Io sarei felice</c:v>
                </c:pt>
              </c:strCache>
            </c:strRef>
          </c:tx>
          <c:spPr>
            <a:ln w="28575" cap="rnd">
              <a:solidFill>
                <a:schemeClr val="accent3"/>
              </a:solidFill>
              <a:prstDash val="sysDot"/>
              <a:round/>
            </a:ln>
            <a:effectLst/>
          </c:spPr>
          <c:marker>
            <c:symbol val="circle"/>
            <c:size val="8"/>
            <c:spPr>
              <a:solidFill>
                <a:srgbClr val="FF0000"/>
              </a:solidFill>
              <a:ln w="9525">
                <a:solidFill>
                  <a:srgbClr val="FFC000"/>
                </a:solidFill>
                <a:prstDash val="sysDash"/>
              </a:ln>
              <a:effectLst/>
            </c:spPr>
          </c:marker>
          <c:cat>
            <c:strRef>
              <c:f>Foglio1!$A$2:$A$6</c:f>
              <c:strCache>
                <c:ptCount val="4"/>
                <c:pt idx="0">
                  <c:v>ott 19</c:v>
                </c:pt>
                <c:pt idx="1">
                  <c:v>feb 20</c:v>
                </c:pt>
                <c:pt idx="2">
                  <c:v>mag 20</c:v>
                </c:pt>
                <c:pt idx="3">
                  <c:v>nov 20</c:v>
                </c:pt>
              </c:strCache>
            </c:strRef>
          </c:cat>
          <c:val>
            <c:numRef>
              <c:f>Foglio1!$D$2:$D$6</c:f>
              <c:numCache>
                <c:formatCode>0.0%</c:formatCode>
                <c:ptCount val="4"/>
                <c:pt idx="0">
                  <c:v>0.32309582309582308</c:v>
                </c:pt>
                <c:pt idx="1">
                  <c:v>0.32243934112134542</c:v>
                </c:pt>
                <c:pt idx="2">
                  <c:v>0.30569430569430567</c:v>
                </c:pt>
                <c:pt idx="3">
                  <c:v>0.28299999999999997</c:v>
                </c:pt>
              </c:numCache>
            </c:numRef>
          </c:val>
          <c:smooth val="1"/>
          <c:extLst>
            <c:ext xmlns:c16="http://schemas.microsoft.com/office/drawing/2014/chart" uri="{C3380CC4-5D6E-409C-BE32-E72D297353CC}">
              <c16:uniqueId val="{00000002-350C-4351-9CD7-A533CFA40BCF}"/>
            </c:ext>
          </c:extLst>
        </c:ser>
        <c:ser>
          <c:idx val="1"/>
          <c:order val="3"/>
          <c:tx>
            <c:strRef>
              <c:f>Foglio1!$C$1</c:f>
              <c:strCache>
                <c:ptCount val="1"/>
                <c:pt idx="0">
                  <c:v>Ci sarebbe benessere</c:v>
                </c:pt>
              </c:strCache>
            </c:strRef>
          </c:tx>
          <c:spPr>
            <a:ln w="28575" cap="rnd">
              <a:solidFill>
                <a:schemeClr val="accent4">
                  <a:lumMod val="40000"/>
                  <a:lumOff val="60000"/>
                </a:schemeClr>
              </a:solidFill>
              <a:round/>
            </a:ln>
            <a:effectLst/>
          </c:spPr>
          <c:marker>
            <c:symbol val="circle"/>
            <c:size val="8"/>
            <c:spPr>
              <a:solidFill>
                <a:srgbClr val="0070C0"/>
              </a:solidFill>
              <a:ln w="9525">
                <a:solidFill>
                  <a:schemeClr val="accent2"/>
                </a:solidFill>
              </a:ln>
              <a:effectLst/>
            </c:spPr>
          </c:marker>
          <c:cat>
            <c:strRef>
              <c:f>Foglio1!$A$2:$A$6</c:f>
              <c:strCache>
                <c:ptCount val="4"/>
                <c:pt idx="0">
                  <c:v>ott 19</c:v>
                </c:pt>
                <c:pt idx="1">
                  <c:v>feb 20</c:v>
                </c:pt>
                <c:pt idx="2">
                  <c:v>mag 20</c:v>
                </c:pt>
                <c:pt idx="3">
                  <c:v>nov 20</c:v>
                </c:pt>
              </c:strCache>
            </c:strRef>
          </c:cat>
          <c:val>
            <c:numRef>
              <c:f>Foglio1!$C$2:$C$6</c:f>
              <c:numCache>
                <c:formatCode>0.0%</c:formatCode>
                <c:ptCount val="4"/>
                <c:pt idx="0">
                  <c:v>0.35135135135135132</c:v>
                </c:pt>
                <c:pt idx="1">
                  <c:v>0.35133826200144697</c:v>
                </c:pt>
                <c:pt idx="2">
                  <c:v>0.32167832167832167</c:v>
                </c:pt>
                <c:pt idx="3">
                  <c:v>0.27900000000000003</c:v>
                </c:pt>
              </c:numCache>
            </c:numRef>
          </c:val>
          <c:smooth val="1"/>
          <c:extLst>
            <c:ext xmlns:c16="http://schemas.microsoft.com/office/drawing/2014/chart" uri="{C3380CC4-5D6E-409C-BE32-E72D297353CC}">
              <c16:uniqueId val="{00000001-350C-4351-9CD7-A533CFA40BCF}"/>
            </c:ext>
          </c:extLst>
        </c:ser>
        <c:dLbls>
          <c:showLegendKey val="0"/>
          <c:showVal val="0"/>
          <c:showCatName val="0"/>
          <c:showSerName val="0"/>
          <c:showPercent val="0"/>
          <c:showBubbleSize val="0"/>
        </c:dLbls>
        <c:marker val="1"/>
        <c:smooth val="0"/>
        <c:axId val="603641552"/>
        <c:axId val="603639256"/>
      </c:lineChart>
      <c:catAx>
        <c:axId val="6036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crossAx val="603639256"/>
        <c:crosses val="autoZero"/>
        <c:auto val="1"/>
        <c:lblAlgn val="ctr"/>
        <c:lblOffset val="100"/>
        <c:noMultiLvlLbl val="0"/>
      </c:catAx>
      <c:valAx>
        <c:axId val="603639256"/>
        <c:scaling>
          <c:orientation val="minMax"/>
          <c:max val="0.45"/>
          <c:min val="0.25"/>
        </c:scaling>
        <c:delete val="1"/>
        <c:axPos val="l"/>
        <c:numFmt formatCode="0.0%" sourceLinked="1"/>
        <c:majorTickMark val="out"/>
        <c:minorTickMark val="none"/>
        <c:tickLblPos val="nextTo"/>
        <c:crossAx val="603641552"/>
        <c:crosses val="autoZero"/>
        <c:crossBetween val="between"/>
      </c:valAx>
      <c:spPr>
        <a:noFill/>
        <a:ln>
          <a:noFill/>
        </a:ln>
        <a:effectLst/>
      </c:spPr>
    </c:plotArea>
    <c:legend>
      <c:legendPos val="r"/>
      <c:layout>
        <c:manualLayout>
          <c:xMode val="edge"/>
          <c:yMode val="edge"/>
          <c:x val="0.66509463999650209"/>
          <c:y val="0.29948832845733192"/>
          <c:w val="0.32372480817723853"/>
          <c:h val="0.5626951943611203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Ubuntu" panose="020B0504030602030204" pitchFamily="34" charset="0"/>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it-IT" dirty="0">
              <a:latin typeface="Ubuntu" panose="020B0504030602030204" pitchFamily="34" charset="0"/>
            </a:endParaRPr>
          </a:p>
        </p:txBody>
      </p:sp>
      <p:sp>
        <p:nvSpPr>
          <p:cNvPr id="3" name="Segnaposto data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13F06BE3-C0F0-462F-B497-E5B3A48861DF}" type="datetimeFigureOut">
              <a:rPr lang="it-IT" smtClean="0">
                <a:latin typeface="Ubuntu" panose="020B0504030602030204" pitchFamily="34" charset="0"/>
              </a:rPr>
              <a:t>11/12/2020</a:t>
            </a:fld>
            <a:endParaRPr lang="it-IT" dirty="0">
              <a:latin typeface="Ubuntu" panose="020B0504030602030204" pitchFamily="34" charset="0"/>
            </a:endParaRPr>
          </a:p>
        </p:txBody>
      </p:sp>
      <p:sp>
        <p:nvSpPr>
          <p:cNvPr id="4" name="Segnaposto piè di pagina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it-IT" dirty="0">
              <a:latin typeface="Ubuntu" panose="020B0504030602030204" pitchFamily="34" charset="0"/>
            </a:endParaRPr>
          </a:p>
        </p:txBody>
      </p:sp>
      <p:sp>
        <p:nvSpPr>
          <p:cNvPr id="5" name="Segnaposto numero diapositiva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5412D8AF-2112-4D3D-AB08-C1E114DF0109}" type="slidenum">
              <a:rPr lang="it-IT" smtClean="0">
                <a:latin typeface="Ubuntu" panose="020B0504030602030204" pitchFamily="34" charset="0"/>
              </a:rPr>
              <a:t>‹N›</a:t>
            </a:fld>
            <a:endParaRPr lang="it-IT" dirty="0">
              <a:latin typeface="Ubuntu" panose="020B0504030602030204" pitchFamily="34" charset="0"/>
            </a:endParaRPr>
          </a:p>
        </p:txBody>
      </p:sp>
    </p:spTree>
    <p:extLst>
      <p:ext uri="{BB962C8B-B14F-4D97-AF65-F5344CB8AC3E}">
        <p14:creationId xmlns:p14="http://schemas.microsoft.com/office/powerpoint/2010/main" val="3897694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atin typeface="Ubuntu" panose="020B0504030602030204" pitchFamily="34" charset="0"/>
              </a:defRPr>
            </a:lvl1pPr>
          </a:lstStyle>
          <a:p>
            <a:endParaRPr lang="it-IT" dirty="0"/>
          </a:p>
        </p:txBody>
      </p:sp>
      <p:sp>
        <p:nvSpPr>
          <p:cNvPr id="3" name="Segnaposto data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atin typeface="Ubuntu" panose="020B0504030602030204" pitchFamily="34" charset="0"/>
              </a:defRPr>
            </a:lvl1pPr>
          </a:lstStyle>
          <a:p>
            <a:fld id="{E9EEB2E5-76F2-40EF-A4E4-A6542EC08136}" type="datetimeFigureOut">
              <a:rPr lang="it-IT" smtClean="0"/>
              <a:pPr/>
              <a:t>11/12/2020</a:t>
            </a:fld>
            <a:endParaRPr lang="it-IT" dirty="0"/>
          </a:p>
        </p:txBody>
      </p:sp>
      <p:sp>
        <p:nvSpPr>
          <p:cNvPr id="4" name="Segnaposto immagine diapositiva 3"/>
          <p:cNvSpPr>
            <a:spLocks noGrp="1" noRot="1" noChangeAspect="1"/>
          </p:cNvSpPr>
          <p:nvPr>
            <p:ph type="sldImg" idx="2"/>
          </p:nvPr>
        </p:nvSpPr>
        <p:spPr>
          <a:xfrm>
            <a:off x="2052638" y="746125"/>
            <a:ext cx="2655887" cy="372745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76117" y="4722694"/>
            <a:ext cx="5408930" cy="4474131"/>
          </a:xfrm>
          <a:prstGeom prst="rect">
            <a:avLst/>
          </a:prstGeom>
        </p:spPr>
        <p:txBody>
          <a:bodyPr vert="horz" lIns="91440" tIns="45720" rIns="91440" bIns="45720" rtlCol="0"/>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piè di pagina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atin typeface="Ubuntu" panose="020B0504030602030204" pitchFamily="34" charset="0"/>
              </a:defRPr>
            </a:lvl1pPr>
          </a:lstStyle>
          <a:p>
            <a:endParaRPr lang="it-IT" dirty="0"/>
          </a:p>
        </p:txBody>
      </p:sp>
      <p:sp>
        <p:nvSpPr>
          <p:cNvPr id="7" name="Segnaposto numero diapositiva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atin typeface="Ubuntu" panose="020B0504030602030204" pitchFamily="34" charset="0"/>
              </a:defRPr>
            </a:lvl1pPr>
          </a:lstStyle>
          <a:p>
            <a:fld id="{1599DDAC-A934-4308-8DC5-26D0A0B1E279}" type="slidenum">
              <a:rPr lang="it-IT" smtClean="0"/>
              <a:pPr/>
              <a:t>‹N›</a:t>
            </a:fld>
            <a:endParaRPr lang="it-IT" dirty="0"/>
          </a:p>
        </p:txBody>
      </p:sp>
    </p:spTree>
    <p:extLst>
      <p:ext uri="{BB962C8B-B14F-4D97-AF65-F5344CB8AC3E}">
        <p14:creationId xmlns:p14="http://schemas.microsoft.com/office/powerpoint/2010/main" val="1495316225"/>
      </p:ext>
    </p:extLst>
  </p:cSld>
  <p:clrMap bg1="lt1" tx1="dk1" bg2="lt2" tx2="dk2" accent1="accent1" accent2="accent2" accent3="accent3" accent4="accent4" accent5="accent5" accent6="accent6" hlink="hlink" folHlink="folHlink"/>
  <p:notesStyle>
    <a:lvl1pPr marL="0" algn="l" defTabSz="1015335" rtl="0" eaLnBrk="1" latinLnBrk="0" hangingPunct="1">
      <a:defRPr sz="1300" kern="1200">
        <a:solidFill>
          <a:schemeClr val="tx1"/>
        </a:solidFill>
        <a:latin typeface="Ubuntu" panose="020B0504030602030204" pitchFamily="34" charset="0"/>
        <a:ea typeface="+mn-ea"/>
        <a:cs typeface="+mn-cs"/>
      </a:defRPr>
    </a:lvl1pPr>
    <a:lvl2pPr marL="507668" algn="l" defTabSz="1015335" rtl="0" eaLnBrk="1" latinLnBrk="0" hangingPunct="1">
      <a:defRPr sz="1300" kern="1200">
        <a:solidFill>
          <a:schemeClr val="tx1"/>
        </a:solidFill>
        <a:latin typeface="Ubuntu" panose="020B0504030602030204" pitchFamily="34" charset="0"/>
        <a:ea typeface="+mn-ea"/>
        <a:cs typeface="+mn-cs"/>
      </a:defRPr>
    </a:lvl2pPr>
    <a:lvl3pPr marL="1015335" algn="l" defTabSz="1015335" rtl="0" eaLnBrk="1" latinLnBrk="0" hangingPunct="1">
      <a:defRPr sz="1300" kern="1200">
        <a:solidFill>
          <a:schemeClr val="tx1"/>
        </a:solidFill>
        <a:latin typeface="Ubuntu" panose="020B0504030602030204" pitchFamily="34" charset="0"/>
        <a:ea typeface="+mn-ea"/>
        <a:cs typeface="+mn-cs"/>
      </a:defRPr>
    </a:lvl3pPr>
    <a:lvl4pPr marL="1523002" algn="l" defTabSz="1015335" rtl="0" eaLnBrk="1" latinLnBrk="0" hangingPunct="1">
      <a:defRPr sz="1300" kern="1200">
        <a:solidFill>
          <a:schemeClr val="tx1"/>
        </a:solidFill>
        <a:latin typeface="Ubuntu" panose="020B0504030602030204" pitchFamily="34" charset="0"/>
        <a:ea typeface="+mn-ea"/>
        <a:cs typeface="+mn-cs"/>
      </a:defRPr>
    </a:lvl4pPr>
    <a:lvl5pPr marL="2030671" algn="l" defTabSz="1015335" rtl="0" eaLnBrk="1" latinLnBrk="0" hangingPunct="1">
      <a:defRPr sz="1300" kern="1200">
        <a:solidFill>
          <a:schemeClr val="tx1"/>
        </a:solidFill>
        <a:latin typeface="Ubuntu" panose="020B0504030602030204" pitchFamily="34" charset="0"/>
        <a:ea typeface="+mn-ea"/>
        <a:cs typeface="+mn-cs"/>
      </a:defRPr>
    </a:lvl5pPr>
    <a:lvl6pPr marL="2538338" algn="l" defTabSz="1015335" rtl="0" eaLnBrk="1" latinLnBrk="0" hangingPunct="1">
      <a:defRPr sz="1300" kern="1200">
        <a:solidFill>
          <a:schemeClr val="tx1"/>
        </a:solidFill>
        <a:latin typeface="+mn-lt"/>
        <a:ea typeface="+mn-ea"/>
        <a:cs typeface="+mn-cs"/>
      </a:defRPr>
    </a:lvl6pPr>
    <a:lvl7pPr marL="3046006" algn="l" defTabSz="1015335" rtl="0" eaLnBrk="1" latinLnBrk="0" hangingPunct="1">
      <a:defRPr sz="1300" kern="1200">
        <a:solidFill>
          <a:schemeClr val="tx1"/>
        </a:solidFill>
        <a:latin typeface="+mn-lt"/>
        <a:ea typeface="+mn-ea"/>
        <a:cs typeface="+mn-cs"/>
      </a:defRPr>
    </a:lvl7pPr>
    <a:lvl8pPr marL="3553673" algn="l" defTabSz="1015335" rtl="0" eaLnBrk="1" latinLnBrk="0" hangingPunct="1">
      <a:defRPr sz="1300" kern="1200">
        <a:solidFill>
          <a:schemeClr val="tx1"/>
        </a:solidFill>
        <a:latin typeface="+mn-lt"/>
        <a:ea typeface="+mn-ea"/>
        <a:cs typeface="+mn-cs"/>
      </a:defRPr>
    </a:lvl8pPr>
    <a:lvl9pPr marL="4061342" algn="l" defTabSz="1015335" rtl="0" eaLnBrk="1" latinLnBrk="0" hangingPunct="1">
      <a:defRPr sz="1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pic>
        <p:nvPicPr>
          <p:cNvPr id="17" name="Bild 16" descr="header.jpg"/>
          <p:cNvPicPr>
            <a:picLocks/>
          </p:cNvPicPr>
          <p:nvPr userDrawn="1"/>
        </p:nvPicPr>
        <p:blipFill>
          <a:blip r:embed="rId2">
            <a:extLst>
              <a:ext uri="{28A0092B-C50C-407E-A947-70E740481C1C}">
                <a14:useLocalDpi xmlns:a14="http://schemas.microsoft.com/office/drawing/2010/main" val="0"/>
              </a:ext>
            </a:extLst>
          </a:blip>
          <a:stretch>
            <a:fillRect/>
          </a:stretch>
        </p:blipFill>
        <p:spPr>
          <a:xfrm rot="10800000">
            <a:off x="488329" y="10260930"/>
            <a:ext cx="7056785" cy="216024"/>
          </a:xfrm>
          <a:prstGeom prst="rect">
            <a:avLst/>
          </a:prstGeom>
        </p:spPr>
      </p:pic>
      <p:sp>
        <p:nvSpPr>
          <p:cNvPr id="3" name="Sottotitolo 2"/>
          <p:cNvSpPr>
            <a:spLocks noGrp="1"/>
          </p:cNvSpPr>
          <p:nvPr>
            <p:ph type="subTitle" idx="1"/>
          </p:nvPr>
        </p:nvSpPr>
        <p:spPr>
          <a:xfrm>
            <a:off x="488330" y="1619970"/>
            <a:ext cx="6815406" cy="8208912"/>
          </a:xfrm>
        </p:spPr>
        <p:txBody>
          <a:bodyPr vert="horz" lIns="72000" tIns="49215" rIns="98431" bIns="49215" numCol="2" spcCol="180000" rtlCol="0" anchor="t">
            <a:noAutofit/>
          </a:bodyPr>
          <a:lstStyle>
            <a:lvl1pPr marL="0" indent="0" algn="l">
              <a:lnSpc>
                <a:spcPts val="1800"/>
              </a:lnSpc>
              <a:buNone/>
              <a:defRPr lang="it-IT" sz="1200" b="0" i="0" cap="none" spc="0">
                <a:solidFill>
                  <a:schemeClr val="tx1"/>
                </a:solidFill>
                <a:latin typeface="Ubuntu" panose="020B0504030602030204" pitchFamily="34" charset="0"/>
                <a:ea typeface="+mj-ea"/>
                <a:cs typeface="Arial" panose="020B0604020202020204" pitchFamily="34" charset="0"/>
              </a:defRPr>
            </a:lvl1pPr>
          </a:lstStyle>
          <a:p>
            <a:pPr marL="0" lvl="0" defTabSz="492149">
              <a:lnSpc>
                <a:spcPts val="2260"/>
              </a:lnSpc>
              <a:spcBef>
                <a:spcPct val="0"/>
              </a:spcBef>
            </a:pPr>
            <a:r>
              <a:rPr lang="it-IT" dirty="0"/>
              <a:t>Fare clic per modificare lo stile del sottotitolo dello schema</a:t>
            </a:r>
          </a:p>
        </p:txBody>
      </p:sp>
      <p:sp>
        <p:nvSpPr>
          <p:cNvPr id="8" name="CasellaDiTesto 26"/>
          <p:cNvSpPr txBox="1"/>
          <p:nvPr userDrawn="1"/>
        </p:nvSpPr>
        <p:spPr>
          <a:xfrm>
            <a:off x="488330" y="10214679"/>
            <a:ext cx="4962915" cy="268670"/>
          </a:xfrm>
          <a:prstGeom prst="rect">
            <a:avLst/>
          </a:prstGeom>
          <a:noFill/>
        </p:spPr>
        <p:txBody>
          <a:bodyPr wrap="none" lIns="98434" tIns="49216" rIns="98434" bIns="49216" rtlCol="0">
            <a:spAutoFit/>
          </a:bodyPr>
          <a:lstStyle/>
          <a:p>
            <a:r>
              <a:rPr lang="it-IT" sz="1100" dirty="0">
                <a:solidFill>
                  <a:schemeClr val="bg1"/>
                </a:solidFill>
                <a:latin typeface="Ubuntu" panose="020B0504030602030204" pitchFamily="34" charset="0"/>
                <a:cs typeface="Arial" panose="020B0604020202020204" pitchFamily="34" charset="0"/>
              </a:rPr>
              <a:t>La dimensione digitale della vita |  dicembre 2020 |  © </a:t>
            </a:r>
            <a:r>
              <a:rPr lang="it-IT" sz="1100" dirty="0" err="1">
                <a:solidFill>
                  <a:schemeClr val="bg1"/>
                </a:solidFill>
                <a:latin typeface="Ubuntu" panose="020B0504030602030204" pitchFamily="34" charset="0"/>
                <a:cs typeface="Arial" panose="020B0604020202020204" pitchFamily="34" charset="0"/>
              </a:rPr>
              <a:t>Humanhighway</a:t>
            </a:r>
            <a:r>
              <a:rPr lang="it-IT" sz="1100" dirty="0">
                <a:solidFill>
                  <a:schemeClr val="bg1"/>
                </a:solidFill>
                <a:latin typeface="Ubuntu" panose="020B0504030602030204" pitchFamily="34" charset="0"/>
                <a:cs typeface="Arial" panose="020B0604020202020204" pitchFamily="34" charset="0"/>
              </a:rPr>
              <a:t> 2020</a:t>
            </a:r>
          </a:p>
        </p:txBody>
      </p:sp>
      <p:sp>
        <p:nvSpPr>
          <p:cNvPr id="9" name="CasellaDiTesto 27"/>
          <p:cNvSpPr txBox="1"/>
          <p:nvPr userDrawn="1"/>
        </p:nvSpPr>
        <p:spPr>
          <a:xfrm>
            <a:off x="6874203" y="10220355"/>
            <a:ext cx="411990" cy="284059"/>
          </a:xfrm>
          <a:prstGeom prst="rect">
            <a:avLst/>
          </a:prstGeom>
          <a:noFill/>
        </p:spPr>
        <p:txBody>
          <a:bodyPr wrap="none" lIns="98434" tIns="49216" rIns="98434" bIns="49216" rtlCol="0">
            <a:spAutoFit/>
          </a:bodyPr>
          <a:lstStyle/>
          <a:p>
            <a:pPr algn="r"/>
            <a:fld id="{D57F1774-9152-4E08-BE2B-33B093A99369}" type="slidenum">
              <a:rPr lang="it-IT" sz="1200" smtClean="0">
                <a:solidFill>
                  <a:schemeClr val="bg1"/>
                </a:solidFill>
                <a:latin typeface="Ubuntu" panose="020B0504030602030204" pitchFamily="34" charset="0"/>
                <a:cs typeface="Arial" panose="020B0604020202020204" pitchFamily="34" charset="0"/>
              </a:rPr>
              <a:pPr algn="r"/>
              <a:t>‹N›</a:t>
            </a:fld>
            <a:endParaRPr lang="it-IT" sz="1200" dirty="0">
              <a:solidFill>
                <a:schemeClr val="bg1"/>
              </a:solidFill>
              <a:latin typeface="Ubuntu" panose="020B0504030602030204" pitchFamily="34" charset="0"/>
              <a:cs typeface="Arial" panose="020B0604020202020204" pitchFamily="34" charset="0"/>
            </a:endParaRPr>
          </a:p>
        </p:txBody>
      </p:sp>
      <p:sp>
        <p:nvSpPr>
          <p:cNvPr id="16" name="Segnaposto titolo 1"/>
          <p:cNvSpPr>
            <a:spLocks noGrp="1"/>
          </p:cNvSpPr>
          <p:nvPr>
            <p:ph type="title"/>
          </p:nvPr>
        </p:nvSpPr>
        <p:spPr>
          <a:xfrm>
            <a:off x="502234" y="455910"/>
            <a:ext cx="6754848" cy="732012"/>
          </a:xfrm>
          <a:prstGeom prst="rect">
            <a:avLst/>
          </a:prstGeom>
        </p:spPr>
        <p:txBody>
          <a:bodyPr vert="horz" lIns="98431" tIns="49215" rIns="98431" bIns="49215" rtlCol="0" anchor="t" anchorCtr="0">
            <a:normAutofit/>
          </a:bodyPr>
          <a:lstStyle>
            <a:lvl1pPr algn="l">
              <a:defRPr sz="2000">
                <a:latin typeface="Ubuntu" panose="020B0504030602030204" pitchFamily="34" charset="0"/>
                <a:cs typeface="Arial" panose="020B0604020202020204" pitchFamily="34" charset="0"/>
              </a:defRPr>
            </a:lvl1pPr>
          </a:lstStyle>
          <a:p>
            <a:pPr marL="0" lvl="0" indent="0" defTabSz="492149">
              <a:lnSpc>
                <a:spcPts val="2260"/>
              </a:lnSpc>
              <a:spcBef>
                <a:spcPct val="0"/>
              </a:spcBef>
              <a:buNone/>
            </a:pPr>
            <a:endParaRPr lang="it-IT" dirty="0"/>
          </a:p>
        </p:txBody>
      </p:sp>
      <p:pic>
        <p:nvPicPr>
          <p:cNvPr id="2" name="Bild 1" descr="log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298" y="10086102"/>
            <a:ext cx="216024" cy="399318"/>
          </a:xfrm>
          <a:prstGeom prst="rect">
            <a:avLst/>
          </a:prstGeom>
        </p:spPr>
      </p:pic>
    </p:spTree>
    <p:extLst>
      <p:ext uri="{BB962C8B-B14F-4D97-AF65-F5344CB8AC3E}">
        <p14:creationId xmlns:p14="http://schemas.microsoft.com/office/powerpoint/2010/main" val="3601816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ttiva">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7082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pic>
        <p:nvPicPr>
          <p:cNvPr id="17" name="Bild 16" descr="header.jpg"/>
          <p:cNvPicPr>
            <a:picLocks/>
          </p:cNvPicPr>
          <p:nvPr userDrawn="1"/>
        </p:nvPicPr>
        <p:blipFill>
          <a:blip r:embed="rId2">
            <a:extLst>
              <a:ext uri="{28A0092B-C50C-407E-A947-70E740481C1C}">
                <a14:useLocalDpi xmlns:a14="http://schemas.microsoft.com/office/drawing/2010/main" val="0"/>
              </a:ext>
            </a:extLst>
          </a:blip>
          <a:stretch>
            <a:fillRect/>
          </a:stretch>
        </p:blipFill>
        <p:spPr>
          <a:xfrm rot="10800000">
            <a:off x="488329" y="10260930"/>
            <a:ext cx="7056785" cy="216024"/>
          </a:xfrm>
          <a:prstGeom prst="rect">
            <a:avLst/>
          </a:prstGeom>
        </p:spPr>
      </p:pic>
      <p:sp>
        <p:nvSpPr>
          <p:cNvPr id="3" name="Sottotitolo 2"/>
          <p:cNvSpPr>
            <a:spLocks noGrp="1"/>
          </p:cNvSpPr>
          <p:nvPr>
            <p:ph type="subTitle" idx="1"/>
          </p:nvPr>
        </p:nvSpPr>
        <p:spPr>
          <a:xfrm>
            <a:off x="488330" y="1619970"/>
            <a:ext cx="6815406" cy="8208912"/>
          </a:xfrm>
        </p:spPr>
        <p:txBody>
          <a:bodyPr vert="horz" lIns="72000" tIns="49215" rIns="98431" bIns="49215" numCol="2" spcCol="180000" rtlCol="0" anchor="t">
            <a:noAutofit/>
          </a:bodyPr>
          <a:lstStyle>
            <a:lvl1pPr marL="0" indent="0" algn="l">
              <a:lnSpc>
                <a:spcPts val="1800"/>
              </a:lnSpc>
              <a:buNone/>
              <a:defRPr lang="it-IT" sz="1200" b="0" i="0" cap="none" spc="0">
                <a:solidFill>
                  <a:schemeClr val="tx1"/>
                </a:solidFill>
                <a:latin typeface="Ubuntu" panose="020B0504030602030204" pitchFamily="34" charset="0"/>
                <a:ea typeface="+mj-ea"/>
                <a:cs typeface="Arial" panose="020B0604020202020204" pitchFamily="34" charset="0"/>
              </a:defRPr>
            </a:lvl1pPr>
          </a:lstStyle>
          <a:p>
            <a:pPr marL="0" lvl="0" defTabSz="492149">
              <a:lnSpc>
                <a:spcPts val="2260"/>
              </a:lnSpc>
              <a:spcBef>
                <a:spcPct val="0"/>
              </a:spcBef>
            </a:pPr>
            <a:r>
              <a:rPr lang="it-IT" dirty="0"/>
              <a:t>Fare clic per modificare lo stile del sottotitolo dello schema</a:t>
            </a:r>
          </a:p>
        </p:txBody>
      </p:sp>
      <p:sp>
        <p:nvSpPr>
          <p:cNvPr id="8" name="CasellaDiTesto 26"/>
          <p:cNvSpPr txBox="1"/>
          <p:nvPr userDrawn="1"/>
        </p:nvSpPr>
        <p:spPr>
          <a:xfrm>
            <a:off x="488330" y="10214679"/>
            <a:ext cx="5075125" cy="268670"/>
          </a:xfrm>
          <a:prstGeom prst="rect">
            <a:avLst/>
          </a:prstGeom>
          <a:noFill/>
        </p:spPr>
        <p:txBody>
          <a:bodyPr wrap="none" lIns="98434" tIns="49216" rIns="98434" bIns="49216" rtlCol="0">
            <a:spAutoFit/>
          </a:bodyPr>
          <a:lstStyle/>
          <a:p>
            <a:r>
              <a:rPr lang="it-IT" sz="1100" dirty="0">
                <a:solidFill>
                  <a:schemeClr val="bg1"/>
                </a:solidFill>
                <a:latin typeface="Ubuntu" panose="020B0504030602030204" pitchFamily="34" charset="0"/>
                <a:cs typeface="Arial" panose="020B0604020202020204" pitchFamily="34" charset="0"/>
              </a:rPr>
              <a:t>Osservatorio sulla vita digitale in Italia  |  novembre 2019 |  © </a:t>
            </a:r>
            <a:r>
              <a:rPr lang="it-IT" sz="1100" dirty="0" err="1">
                <a:solidFill>
                  <a:schemeClr val="bg1"/>
                </a:solidFill>
                <a:latin typeface="Ubuntu" panose="020B0504030602030204" pitchFamily="34" charset="0"/>
                <a:cs typeface="Arial" panose="020B0604020202020204" pitchFamily="34" charset="0"/>
              </a:rPr>
              <a:t>Humanhighway</a:t>
            </a:r>
            <a:endParaRPr lang="it-IT" sz="1100" dirty="0">
              <a:solidFill>
                <a:schemeClr val="bg1"/>
              </a:solidFill>
              <a:latin typeface="Ubuntu" panose="020B0504030602030204" pitchFamily="34" charset="0"/>
              <a:cs typeface="Arial" panose="020B0604020202020204" pitchFamily="34" charset="0"/>
            </a:endParaRPr>
          </a:p>
        </p:txBody>
      </p:sp>
      <p:sp>
        <p:nvSpPr>
          <p:cNvPr id="9" name="CasellaDiTesto 27"/>
          <p:cNvSpPr txBox="1"/>
          <p:nvPr userDrawn="1"/>
        </p:nvSpPr>
        <p:spPr>
          <a:xfrm>
            <a:off x="6874203" y="10220355"/>
            <a:ext cx="411990" cy="284059"/>
          </a:xfrm>
          <a:prstGeom prst="rect">
            <a:avLst/>
          </a:prstGeom>
          <a:noFill/>
        </p:spPr>
        <p:txBody>
          <a:bodyPr wrap="none" lIns="98434" tIns="49216" rIns="98434" bIns="49216" rtlCol="0">
            <a:spAutoFit/>
          </a:bodyPr>
          <a:lstStyle/>
          <a:p>
            <a:pPr algn="r"/>
            <a:fld id="{D57F1774-9152-4E08-BE2B-33B093A99369}" type="slidenum">
              <a:rPr lang="it-IT" sz="1200" smtClean="0">
                <a:solidFill>
                  <a:schemeClr val="bg1"/>
                </a:solidFill>
                <a:latin typeface="Ubuntu" panose="020B0504030602030204" pitchFamily="34" charset="0"/>
                <a:cs typeface="Arial" panose="020B0604020202020204" pitchFamily="34" charset="0"/>
              </a:rPr>
              <a:pPr algn="r"/>
              <a:t>‹N›</a:t>
            </a:fld>
            <a:endParaRPr lang="it-IT" sz="1200" dirty="0">
              <a:solidFill>
                <a:schemeClr val="bg1"/>
              </a:solidFill>
              <a:latin typeface="Ubuntu" panose="020B0504030602030204" pitchFamily="34" charset="0"/>
              <a:cs typeface="Arial" panose="020B0604020202020204" pitchFamily="34" charset="0"/>
            </a:endParaRPr>
          </a:p>
        </p:txBody>
      </p:sp>
      <p:sp>
        <p:nvSpPr>
          <p:cNvPr id="16" name="Segnaposto titolo 1"/>
          <p:cNvSpPr>
            <a:spLocks noGrp="1"/>
          </p:cNvSpPr>
          <p:nvPr>
            <p:ph type="title"/>
          </p:nvPr>
        </p:nvSpPr>
        <p:spPr>
          <a:xfrm>
            <a:off x="502234" y="455910"/>
            <a:ext cx="6754848" cy="732012"/>
          </a:xfrm>
          <a:prstGeom prst="rect">
            <a:avLst/>
          </a:prstGeom>
        </p:spPr>
        <p:txBody>
          <a:bodyPr vert="horz" lIns="98431" tIns="49215" rIns="98431" bIns="49215" rtlCol="0" anchor="t" anchorCtr="0">
            <a:normAutofit/>
          </a:bodyPr>
          <a:lstStyle>
            <a:lvl1pPr algn="l">
              <a:defRPr sz="2000">
                <a:latin typeface="Ubuntu" panose="020B0504030602030204" pitchFamily="34" charset="0"/>
                <a:cs typeface="Arial" panose="020B0604020202020204" pitchFamily="34" charset="0"/>
              </a:defRPr>
            </a:lvl1pPr>
          </a:lstStyle>
          <a:p>
            <a:pPr marL="0" lvl="0" indent="0" defTabSz="492149">
              <a:lnSpc>
                <a:spcPts val="2260"/>
              </a:lnSpc>
              <a:spcBef>
                <a:spcPct val="0"/>
              </a:spcBef>
              <a:buNone/>
            </a:pPr>
            <a:endParaRPr lang="it-IT" dirty="0"/>
          </a:p>
        </p:txBody>
      </p:sp>
      <p:pic>
        <p:nvPicPr>
          <p:cNvPr id="2" name="Bild 1" descr="log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298" y="10086102"/>
            <a:ext cx="216024" cy="399318"/>
          </a:xfrm>
          <a:prstGeom prst="rect">
            <a:avLst/>
          </a:prstGeom>
        </p:spPr>
      </p:pic>
    </p:spTree>
    <p:extLst>
      <p:ext uri="{BB962C8B-B14F-4D97-AF65-F5344CB8AC3E}">
        <p14:creationId xmlns:p14="http://schemas.microsoft.com/office/powerpoint/2010/main" val="3294010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488330" y="2581337"/>
            <a:ext cx="6768752" cy="7175537"/>
          </a:xfrm>
          <a:prstGeom prst="rect">
            <a:avLst/>
          </a:prstGeom>
        </p:spPr>
        <p:txBody>
          <a:bodyPr vert="horz" lIns="98431" tIns="49215" rIns="98431" bIns="49215" numCol="2" rtlCol="0" anchor="t">
            <a:normAutofit/>
          </a:bodyPr>
          <a:lstStyle/>
          <a:p>
            <a:pPr marL="0" lvl="0" indent="0" defTabSz="492149">
              <a:lnSpc>
                <a:spcPts val="2260"/>
              </a:lnSpc>
              <a:spcBef>
                <a:spcPct val="0"/>
              </a:spcBef>
              <a:buNone/>
            </a:pPr>
            <a:endParaRPr lang="it-IT" dirty="0"/>
          </a:p>
        </p:txBody>
      </p:sp>
      <p:pic>
        <p:nvPicPr>
          <p:cNvPr id="5" name="Bild 4" descr="header.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8330" y="480931"/>
            <a:ext cx="6768752" cy="335019"/>
          </a:xfrm>
          <a:prstGeom prst="rect">
            <a:avLst/>
          </a:prstGeom>
        </p:spPr>
      </p:pic>
      <p:sp>
        <p:nvSpPr>
          <p:cNvPr id="2" name="Segnaposto titolo 1"/>
          <p:cNvSpPr>
            <a:spLocks noGrp="1"/>
          </p:cNvSpPr>
          <p:nvPr>
            <p:ph type="title"/>
          </p:nvPr>
        </p:nvSpPr>
        <p:spPr>
          <a:xfrm>
            <a:off x="502234" y="455910"/>
            <a:ext cx="6754848" cy="1020044"/>
          </a:xfrm>
          <a:prstGeom prst="rect">
            <a:avLst/>
          </a:prstGeom>
        </p:spPr>
        <p:txBody>
          <a:bodyPr vert="horz" lIns="98431" tIns="49215" rIns="98431" bIns="49215" rtlCol="0" anchor="t" anchorCtr="0">
            <a:normAutofit/>
          </a:bodyPr>
          <a:lstStyle/>
          <a:p>
            <a:pPr marL="0" lvl="0" indent="0" defTabSz="492149">
              <a:lnSpc>
                <a:spcPts val="2260"/>
              </a:lnSpc>
              <a:spcBef>
                <a:spcPct val="0"/>
              </a:spcBef>
              <a:buNone/>
            </a:pPr>
            <a:r>
              <a:rPr lang="it-IT" dirty="0"/>
              <a:t>clic per modificare stili del testo </a:t>
            </a:r>
            <a:r>
              <a:rPr lang="it-IT" dirty="0" err="1"/>
              <a:t>dell</a:t>
            </a:r>
            <a:endParaRPr lang="it-IT" dirty="0"/>
          </a:p>
        </p:txBody>
      </p:sp>
    </p:spTree>
    <p:extLst>
      <p:ext uri="{BB962C8B-B14F-4D97-AF65-F5344CB8AC3E}">
        <p14:creationId xmlns:p14="http://schemas.microsoft.com/office/powerpoint/2010/main" val="422399858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marL="0" indent="0" algn="l" defTabSz="492149" rtl="0" eaLnBrk="1" latinLnBrk="0" hangingPunct="1">
        <a:lnSpc>
          <a:spcPts val="2260"/>
        </a:lnSpc>
        <a:spcBef>
          <a:spcPct val="0"/>
        </a:spcBef>
        <a:buNone/>
        <a:defRPr lang="it-IT" sz="2000" b="0" i="0" kern="1200" cap="none" spc="0" baseline="0" smtClean="0">
          <a:solidFill>
            <a:schemeClr val="bg1"/>
          </a:solidFill>
          <a:latin typeface="Ubuntu" panose="020B0504030602030204" pitchFamily="34" charset="0"/>
          <a:ea typeface="+mj-ea"/>
          <a:cs typeface="Ubuntu" panose="020B0504030602030204" pitchFamily="34" charset="0"/>
        </a:defRPr>
      </a:lvl1pPr>
    </p:titleStyle>
    <p:bodyStyle>
      <a:lvl1pPr marL="369123" indent="-369123" algn="l" defTabSz="984329" rtl="0" eaLnBrk="1" latinLnBrk="0" hangingPunct="1">
        <a:spcBef>
          <a:spcPct val="20000"/>
        </a:spcBef>
        <a:buFont typeface="Arial" panose="020B0604020202020204" pitchFamily="34" charset="0"/>
        <a:buChar char="•"/>
        <a:defRPr lang="it-IT" sz="1200" b="0" i="0" kern="1200" cap="none" spc="0" smtClean="0">
          <a:solidFill>
            <a:schemeClr val="tx1"/>
          </a:solidFill>
          <a:latin typeface="Ubuntu" panose="020B0504030602030204" pitchFamily="34" charset="0"/>
          <a:ea typeface="+mj-ea"/>
          <a:cs typeface="+mn-cs"/>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it-IT"/>
      </a:defPPr>
      <a:lvl1pPr marL="0" algn="l" defTabSz="984329" rtl="0" eaLnBrk="1" latinLnBrk="0" hangingPunct="1">
        <a:defRPr sz="2000" kern="1200">
          <a:solidFill>
            <a:schemeClr val="tx1"/>
          </a:solidFill>
          <a:latin typeface="+mn-lt"/>
          <a:ea typeface="+mn-ea"/>
          <a:cs typeface="+mn-cs"/>
        </a:defRPr>
      </a:lvl1pPr>
      <a:lvl2pPr marL="492164" algn="l" defTabSz="984329" rtl="0" eaLnBrk="1" latinLnBrk="0" hangingPunct="1">
        <a:defRPr sz="2000" kern="1200">
          <a:solidFill>
            <a:schemeClr val="tx1"/>
          </a:solidFill>
          <a:latin typeface="+mn-lt"/>
          <a:ea typeface="+mn-ea"/>
          <a:cs typeface="+mn-cs"/>
        </a:defRPr>
      </a:lvl2pPr>
      <a:lvl3pPr marL="984329" algn="l" defTabSz="984329" rtl="0" eaLnBrk="1" latinLnBrk="0" hangingPunct="1">
        <a:defRPr sz="2000" kern="1200">
          <a:solidFill>
            <a:schemeClr val="tx1"/>
          </a:solidFill>
          <a:latin typeface="+mn-lt"/>
          <a:ea typeface="+mn-ea"/>
          <a:cs typeface="+mn-cs"/>
        </a:defRPr>
      </a:lvl3pPr>
      <a:lvl4pPr marL="1476493" algn="l" defTabSz="984329" rtl="0" eaLnBrk="1" latinLnBrk="0" hangingPunct="1">
        <a:defRPr sz="2000" kern="1200">
          <a:solidFill>
            <a:schemeClr val="tx1"/>
          </a:solidFill>
          <a:latin typeface="+mn-lt"/>
          <a:ea typeface="+mn-ea"/>
          <a:cs typeface="+mn-cs"/>
        </a:defRPr>
      </a:lvl4pPr>
      <a:lvl5pPr marL="1968658" algn="l" defTabSz="984329" rtl="0" eaLnBrk="1" latinLnBrk="0" hangingPunct="1">
        <a:defRPr sz="2000" kern="1200">
          <a:solidFill>
            <a:schemeClr val="tx1"/>
          </a:solidFill>
          <a:latin typeface="+mn-lt"/>
          <a:ea typeface="+mn-ea"/>
          <a:cs typeface="+mn-cs"/>
        </a:defRPr>
      </a:lvl5pPr>
      <a:lvl6pPr marL="2460822" algn="l" defTabSz="984329" rtl="0" eaLnBrk="1" latinLnBrk="0" hangingPunct="1">
        <a:defRPr sz="2000" kern="1200">
          <a:solidFill>
            <a:schemeClr val="tx1"/>
          </a:solidFill>
          <a:latin typeface="+mn-lt"/>
          <a:ea typeface="+mn-ea"/>
          <a:cs typeface="+mn-cs"/>
        </a:defRPr>
      </a:lvl6pPr>
      <a:lvl7pPr marL="2952987" algn="l" defTabSz="984329" rtl="0" eaLnBrk="1" latinLnBrk="0" hangingPunct="1">
        <a:defRPr sz="2000" kern="1200">
          <a:solidFill>
            <a:schemeClr val="tx1"/>
          </a:solidFill>
          <a:latin typeface="+mn-lt"/>
          <a:ea typeface="+mn-ea"/>
          <a:cs typeface="+mn-cs"/>
        </a:defRPr>
      </a:lvl7pPr>
      <a:lvl8pPr marL="3445151" algn="l" defTabSz="984329" rtl="0" eaLnBrk="1" latinLnBrk="0" hangingPunct="1">
        <a:defRPr sz="2000" kern="1200">
          <a:solidFill>
            <a:schemeClr val="tx1"/>
          </a:solidFill>
          <a:latin typeface="+mn-lt"/>
          <a:ea typeface="+mn-ea"/>
          <a:cs typeface="+mn-cs"/>
        </a:defRPr>
      </a:lvl8pPr>
      <a:lvl9pPr marL="3937317" algn="l" defTabSz="984329"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488330" y="2581337"/>
            <a:ext cx="6768752" cy="7175537"/>
          </a:xfrm>
          <a:prstGeom prst="rect">
            <a:avLst/>
          </a:prstGeom>
        </p:spPr>
        <p:txBody>
          <a:bodyPr vert="horz" lIns="98431" tIns="49215" rIns="98431" bIns="49215" numCol="2" rtlCol="0" anchor="t">
            <a:normAutofit/>
          </a:bodyPr>
          <a:lstStyle/>
          <a:p>
            <a:pPr marL="0" lvl="0" indent="0" defTabSz="492149">
              <a:lnSpc>
                <a:spcPts val="2260"/>
              </a:lnSpc>
              <a:spcBef>
                <a:spcPct val="0"/>
              </a:spcBef>
              <a:buNone/>
            </a:pPr>
            <a:endParaRPr lang="it-IT" dirty="0"/>
          </a:p>
        </p:txBody>
      </p:sp>
      <p:pic>
        <p:nvPicPr>
          <p:cNvPr id="5" name="Bild 4" descr="header.jpg"/>
          <p:cNvPicPr>
            <a:picLocks noChangeAspect="1"/>
          </p:cNvPicPr>
          <p:nvPr userDrawn="1"/>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88330" y="480931"/>
            <a:ext cx="6768752" cy="335019"/>
          </a:xfrm>
          <a:prstGeom prst="rect">
            <a:avLst/>
          </a:prstGeom>
        </p:spPr>
      </p:pic>
      <p:sp>
        <p:nvSpPr>
          <p:cNvPr id="2" name="Segnaposto titolo 1"/>
          <p:cNvSpPr>
            <a:spLocks noGrp="1"/>
          </p:cNvSpPr>
          <p:nvPr>
            <p:ph type="title"/>
          </p:nvPr>
        </p:nvSpPr>
        <p:spPr>
          <a:xfrm>
            <a:off x="502234" y="455910"/>
            <a:ext cx="6754848" cy="1020044"/>
          </a:xfrm>
          <a:prstGeom prst="rect">
            <a:avLst/>
          </a:prstGeom>
        </p:spPr>
        <p:txBody>
          <a:bodyPr vert="horz" lIns="98431" tIns="49215" rIns="98431" bIns="49215" rtlCol="0" anchor="t" anchorCtr="0">
            <a:normAutofit/>
          </a:bodyPr>
          <a:lstStyle/>
          <a:p>
            <a:pPr marL="0" lvl="0" indent="0" defTabSz="492149">
              <a:lnSpc>
                <a:spcPts val="2260"/>
              </a:lnSpc>
              <a:spcBef>
                <a:spcPct val="0"/>
              </a:spcBef>
              <a:buNone/>
            </a:pPr>
            <a:r>
              <a:rPr lang="it-IT" dirty="0"/>
              <a:t>clic per modificare stili del testo </a:t>
            </a:r>
            <a:r>
              <a:rPr lang="it-IT" dirty="0" err="1"/>
              <a:t>dell</a:t>
            </a:r>
            <a:endParaRPr lang="it-IT" dirty="0"/>
          </a:p>
        </p:txBody>
      </p:sp>
    </p:spTree>
    <p:extLst>
      <p:ext uri="{BB962C8B-B14F-4D97-AF65-F5344CB8AC3E}">
        <p14:creationId xmlns:p14="http://schemas.microsoft.com/office/powerpoint/2010/main" val="566501974"/>
      </p:ext>
    </p:extLst>
  </p:cSld>
  <p:clrMap bg1="lt1" tx1="dk1" bg2="lt2" tx2="dk2" accent1="accent1" accent2="accent2" accent3="accent3" accent4="accent4" accent5="accent5" accent6="accent6" hlink="hlink" folHlink="folHlink"/>
  <p:sldLayoutIdLst>
    <p:sldLayoutId id="2147483652" r:id="rId1"/>
  </p:sldLayoutIdLst>
  <p:txStyles>
    <p:titleStyle>
      <a:lvl1pPr marL="0" indent="0" algn="l" defTabSz="492149" rtl="0" eaLnBrk="1" latinLnBrk="0" hangingPunct="1">
        <a:lnSpc>
          <a:spcPts val="2260"/>
        </a:lnSpc>
        <a:spcBef>
          <a:spcPct val="0"/>
        </a:spcBef>
        <a:buNone/>
        <a:defRPr lang="it-IT" sz="2000" b="0" i="0" kern="1200" cap="none" spc="0" baseline="0" smtClean="0">
          <a:solidFill>
            <a:schemeClr val="bg1"/>
          </a:solidFill>
          <a:latin typeface="Ubuntu" panose="020B0504030602030204" pitchFamily="34" charset="0"/>
          <a:ea typeface="+mj-ea"/>
          <a:cs typeface="Ubuntu" panose="020B0504030602030204" pitchFamily="34" charset="0"/>
        </a:defRPr>
      </a:lvl1pPr>
    </p:titleStyle>
    <p:bodyStyle>
      <a:lvl1pPr marL="369123" indent="-369123" algn="l" defTabSz="984329" rtl="0" eaLnBrk="1" latinLnBrk="0" hangingPunct="1">
        <a:spcBef>
          <a:spcPct val="20000"/>
        </a:spcBef>
        <a:buFont typeface="Arial" panose="020B0604020202020204" pitchFamily="34" charset="0"/>
        <a:buChar char="•"/>
        <a:defRPr lang="it-IT" sz="1200" b="0" i="0" kern="1200" cap="none" spc="0" smtClean="0">
          <a:solidFill>
            <a:schemeClr val="tx1"/>
          </a:solidFill>
          <a:latin typeface="Ubuntu" panose="020B0504030602030204" pitchFamily="34" charset="0"/>
          <a:ea typeface="+mj-ea"/>
          <a:cs typeface="+mn-cs"/>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it-IT"/>
      </a:defPPr>
      <a:lvl1pPr marL="0" algn="l" defTabSz="984329" rtl="0" eaLnBrk="1" latinLnBrk="0" hangingPunct="1">
        <a:defRPr sz="2000" kern="1200">
          <a:solidFill>
            <a:schemeClr val="tx1"/>
          </a:solidFill>
          <a:latin typeface="+mn-lt"/>
          <a:ea typeface="+mn-ea"/>
          <a:cs typeface="+mn-cs"/>
        </a:defRPr>
      </a:lvl1pPr>
      <a:lvl2pPr marL="492164" algn="l" defTabSz="984329" rtl="0" eaLnBrk="1" latinLnBrk="0" hangingPunct="1">
        <a:defRPr sz="2000" kern="1200">
          <a:solidFill>
            <a:schemeClr val="tx1"/>
          </a:solidFill>
          <a:latin typeface="+mn-lt"/>
          <a:ea typeface="+mn-ea"/>
          <a:cs typeface="+mn-cs"/>
        </a:defRPr>
      </a:lvl2pPr>
      <a:lvl3pPr marL="984329" algn="l" defTabSz="984329" rtl="0" eaLnBrk="1" latinLnBrk="0" hangingPunct="1">
        <a:defRPr sz="2000" kern="1200">
          <a:solidFill>
            <a:schemeClr val="tx1"/>
          </a:solidFill>
          <a:latin typeface="+mn-lt"/>
          <a:ea typeface="+mn-ea"/>
          <a:cs typeface="+mn-cs"/>
        </a:defRPr>
      </a:lvl3pPr>
      <a:lvl4pPr marL="1476493" algn="l" defTabSz="984329" rtl="0" eaLnBrk="1" latinLnBrk="0" hangingPunct="1">
        <a:defRPr sz="2000" kern="1200">
          <a:solidFill>
            <a:schemeClr val="tx1"/>
          </a:solidFill>
          <a:latin typeface="+mn-lt"/>
          <a:ea typeface="+mn-ea"/>
          <a:cs typeface="+mn-cs"/>
        </a:defRPr>
      </a:lvl4pPr>
      <a:lvl5pPr marL="1968658" algn="l" defTabSz="984329" rtl="0" eaLnBrk="1" latinLnBrk="0" hangingPunct="1">
        <a:defRPr sz="2000" kern="1200">
          <a:solidFill>
            <a:schemeClr val="tx1"/>
          </a:solidFill>
          <a:latin typeface="+mn-lt"/>
          <a:ea typeface="+mn-ea"/>
          <a:cs typeface="+mn-cs"/>
        </a:defRPr>
      </a:lvl5pPr>
      <a:lvl6pPr marL="2460822" algn="l" defTabSz="984329" rtl="0" eaLnBrk="1" latinLnBrk="0" hangingPunct="1">
        <a:defRPr sz="2000" kern="1200">
          <a:solidFill>
            <a:schemeClr val="tx1"/>
          </a:solidFill>
          <a:latin typeface="+mn-lt"/>
          <a:ea typeface="+mn-ea"/>
          <a:cs typeface="+mn-cs"/>
        </a:defRPr>
      </a:lvl6pPr>
      <a:lvl7pPr marL="2952987" algn="l" defTabSz="984329" rtl="0" eaLnBrk="1" latinLnBrk="0" hangingPunct="1">
        <a:defRPr sz="2000" kern="1200">
          <a:solidFill>
            <a:schemeClr val="tx1"/>
          </a:solidFill>
          <a:latin typeface="+mn-lt"/>
          <a:ea typeface="+mn-ea"/>
          <a:cs typeface="+mn-cs"/>
        </a:defRPr>
      </a:lvl7pPr>
      <a:lvl8pPr marL="3445151" algn="l" defTabSz="984329" rtl="0" eaLnBrk="1" latinLnBrk="0" hangingPunct="1">
        <a:defRPr sz="2000" kern="1200">
          <a:solidFill>
            <a:schemeClr val="tx1"/>
          </a:solidFill>
          <a:latin typeface="+mn-lt"/>
          <a:ea typeface="+mn-ea"/>
          <a:cs typeface="+mn-cs"/>
        </a:defRPr>
      </a:lvl8pPr>
      <a:lvl9pPr marL="3937317" algn="l" defTabSz="984329"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3.xml"/><Relationship Id="rId4" Type="http://schemas.openxmlformats.org/officeDocument/2006/relationships/chart" Target="../charts/chart10.xml"/></Relationships>
</file>

<file path=ppt/slides/_rels/slide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3.xml"/><Relationship Id="rId4" Type="http://schemas.openxmlformats.org/officeDocument/2006/relationships/chart" Target="../charts/chart15.xml"/></Relationships>
</file>

<file path=ppt/slides/_rels/slide1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3.xml"/><Relationship Id="rId4" Type="http://schemas.openxmlformats.org/officeDocument/2006/relationships/chart" Target="../charts/chart20.xml"/></Relationships>
</file>

<file path=ppt/slides/_rels/slide1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3.xml"/><Relationship Id="rId4" Type="http://schemas.openxmlformats.org/officeDocument/2006/relationships/chart" Target="../charts/chart25.xml"/></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2" Type="http://schemas.openxmlformats.org/officeDocument/2006/relationships/image" Target="../media/image5.png"/><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35.png"/><Relationship Id="rId4" Type="http://schemas.openxmlformats.org/officeDocument/2006/relationships/chart" Target="../charts/chart26.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chart" Target="../charts/chart27.xml"/><Relationship Id="rId1" Type="http://schemas.openxmlformats.org/officeDocument/2006/relationships/slideLayout" Target="../slideLayouts/slideLayout3.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chart" Target="../charts/chart28.xml"/><Relationship Id="rId1" Type="http://schemas.openxmlformats.org/officeDocument/2006/relationships/slideLayout" Target="../slideLayouts/slideLayout3.xml"/><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3.xml"/><Relationship Id="rId4" Type="http://schemas.openxmlformats.org/officeDocument/2006/relationships/chart" Target="../charts/chart34.xml"/></Relationships>
</file>

<file path=ppt/slides/_rels/slide22.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chart" Target="../charts/chart36.xml"/><Relationship Id="rId1" Type="http://schemas.openxmlformats.org/officeDocument/2006/relationships/slideLayout" Target="../slideLayouts/slideLayout3.xml"/><Relationship Id="rId5" Type="http://schemas.openxmlformats.org/officeDocument/2006/relationships/chart" Target="../charts/chart39.xml"/><Relationship Id="rId4" Type="http://schemas.openxmlformats.org/officeDocument/2006/relationships/chart" Target="../charts/chart38.xml"/></Relationships>
</file>

<file path=ppt/slides/_rels/slide24.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chart" Target="../charts/chart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26" y="0"/>
            <a:ext cx="7767562" cy="10905167"/>
          </a:xfrm>
          <a:prstGeom prst="rect">
            <a:avLst/>
          </a:prstGeom>
        </p:spPr>
      </p:pic>
      <p:sp>
        <p:nvSpPr>
          <p:cNvPr id="7" name="Titolo 1"/>
          <p:cNvSpPr txBox="1">
            <a:spLocks/>
          </p:cNvSpPr>
          <p:nvPr/>
        </p:nvSpPr>
        <p:spPr>
          <a:xfrm>
            <a:off x="0" y="395834"/>
            <a:ext cx="7745413" cy="1152128"/>
          </a:xfrm>
          <a:prstGeom prst="rect">
            <a:avLst/>
          </a:prstGeom>
          <a:ln>
            <a:noFill/>
          </a:ln>
        </p:spPr>
        <p:txBody>
          <a:bodyPr vert="horz" lIns="98431" tIns="49215" rIns="98431" bIns="49215" rtlCol="0" anchor="t" anchorCtr="0">
            <a:normAutofit/>
          </a:bodyPr>
          <a:lstStyle>
            <a:lvl1pPr algn="l">
              <a:lnSpc>
                <a:spcPts val="1900"/>
              </a:lnSpc>
              <a:defRPr sz="1900" b="1" i="0" cap="all" spc="100">
                <a:latin typeface="Rosario"/>
                <a:cs typeface="Rosario Bold"/>
              </a:defRPr>
            </a:lvl1pPr>
          </a:lstStyle>
          <a:p>
            <a:pPr lvl="0" algn="ctr">
              <a:lnSpc>
                <a:spcPts val="3800"/>
              </a:lnSpc>
              <a:spcBef>
                <a:spcPct val="0"/>
              </a:spcBef>
            </a:pPr>
            <a:r>
              <a:rPr lang="it-IT" sz="3600" b="0" cap="none" dirty="0">
                <a:solidFill>
                  <a:schemeClr val="bg1"/>
                </a:solidFill>
                <a:latin typeface="Ubuntu" panose="020B0504030602030204" pitchFamily="34" charset="0"/>
                <a:ea typeface="+mj-ea"/>
                <a:cs typeface="Maven Pro Black"/>
              </a:rPr>
              <a:t>OVD</a:t>
            </a:r>
            <a:br>
              <a:rPr lang="it-IT" sz="3600" b="0" cap="none" dirty="0">
                <a:solidFill>
                  <a:schemeClr val="bg1"/>
                </a:solidFill>
                <a:latin typeface="Ubuntu" panose="020B0504030602030204" pitchFamily="34" charset="0"/>
                <a:ea typeface="+mj-ea"/>
                <a:cs typeface="Maven Pro Black"/>
              </a:rPr>
            </a:br>
            <a:r>
              <a:rPr lang="it-IT" sz="3600" b="0" cap="none" dirty="0">
                <a:solidFill>
                  <a:schemeClr val="bg1"/>
                </a:solidFill>
                <a:latin typeface="Ubuntu" panose="020B0504030602030204" pitchFamily="34" charset="0"/>
                <a:ea typeface="+mj-ea"/>
                <a:cs typeface="Maven Pro Black"/>
              </a:rPr>
              <a:t>Osservatorio sulla Vita Digitale</a:t>
            </a:r>
          </a:p>
        </p:txBody>
      </p:sp>
      <p:cxnSp>
        <p:nvCxnSpPr>
          <p:cNvPr id="8" name="Gerade Verbindung 7"/>
          <p:cNvCxnSpPr/>
          <p:nvPr/>
        </p:nvCxnSpPr>
        <p:spPr>
          <a:xfrm>
            <a:off x="2072506" y="1547962"/>
            <a:ext cx="3744416" cy="0"/>
          </a:xfrm>
          <a:prstGeom prst="line">
            <a:avLst/>
          </a:prstGeom>
          <a:ln>
            <a:solidFill>
              <a:srgbClr val="898989"/>
            </a:solidFill>
          </a:ln>
        </p:spPr>
        <p:style>
          <a:lnRef idx="2">
            <a:schemeClr val="accent1"/>
          </a:lnRef>
          <a:fillRef idx="0">
            <a:schemeClr val="accent1"/>
          </a:fillRef>
          <a:effectRef idx="1">
            <a:schemeClr val="accent1"/>
          </a:effectRef>
          <a:fontRef idx="minor">
            <a:schemeClr val="tx1"/>
          </a:fontRef>
        </p:style>
      </p:cxnSp>
      <p:cxnSp>
        <p:nvCxnSpPr>
          <p:cNvPr id="11" name="Gerade Verbindung 10"/>
          <p:cNvCxnSpPr/>
          <p:nvPr/>
        </p:nvCxnSpPr>
        <p:spPr>
          <a:xfrm>
            <a:off x="2072506" y="395834"/>
            <a:ext cx="3744416" cy="0"/>
          </a:xfrm>
          <a:prstGeom prst="line">
            <a:avLst/>
          </a:prstGeom>
          <a:ln>
            <a:solidFill>
              <a:srgbClr val="89898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4476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488330" y="1835994"/>
            <a:ext cx="4896544" cy="7992888"/>
          </a:xfrm>
        </p:spPr>
        <p:txBody>
          <a:bodyPr>
            <a:noAutofit/>
          </a:bodyPr>
          <a:lstStyle/>
          <a:p>
            <a:pPr>
              <a:lnSpc>
                <a:spcPts val="2000"/>
              </a:lnSpc>
              <a:spcBef>
                <a:spcPts val="0"/>
              </a:spcBef>
            </a:pPr>
            <a:r>
              <a:rPr lang="de-DE" sz="1800" dirty="0" err="1">
                <a:solidFill>
                  <a:schemeClr val="accent3"/>
                </a:solidFill>
              </a:rPr>
              <a:t>Capitolo</a:t>
            </a:r>
            <a:r>
              <a:rPr lang="de-DE" sz="1800" dirty="0">
                <a:solidFill>
                  <a:schemeClr val="accent3"/>
                </a:solidFill>
              </a:rPr>
              <a:t> 1</a:t>
            </a:r>
            <a:r>
              <a:rPr lang="de-DE" sz="1800" dirty="0">
                <a:solidFill>
                  <a:srgbClr val="FFFFFF"/>
                </a:solidFill>
              </a:rPr>
              <a:t>1</a:t>
            </a:r>
          </a:p>
          <a:p>
            <a:pPr>
              <a:lnSpc>
                <a:spcPts val="2000"/>
              </a:lnSpc>
              <a:spcBef>
                <a:spcPts val="0"/>
              </a:spcBef>
            </a:pPr>
            <a:endParaRPr lang="de-DE" sz="1800" dirty="0"/>
          </a:p>
          <a:p>
            <a:pPr>
              <a:lnSpc>
                <a:spcPts val="2000"/>
              </a:lnSpc>
              <a:spcBef>
                <a:spcPts val="0"/>
              </a:spcBef>
            </a:pPr>
            <a:r>
              <a:rPr lang="de-DE" sz="1800" dirty="0" err="1">
                <a:solidFill>
                  <a:schemeClr val="accent1"/>
                </a:solidFill>
              </a:rPr>
              <a:t>Capitolo</a:t>
            </a:r>
            <a:r>
              <a:rPr lang="de-DE" sz="1800" dirty="0">
                <a:solidFill>
                  <a:schemeClr val="accent1"/>
                </a:solidFill>
              </a:rPr>
              <a:t> 1</a:t>
            </a:r>
          </a:p>
          <a:p>
            <a:pPr>
              <a:lnSpc>
                <a:spcPts val="2000"/>
              </a:lnSpc>
              <a:spcBef>
                <a:spcPts val="0"/>
              </a:spcBef>
            </a:pPr>
            <a:endParaRPr lang="de-DE" sz="1800" dirty="0"/>
          </a:p>
          <a:p>
            <a:pPr>
              <a:lnSpc>
                <a:spcPts val="2000"/>
              </a:lnSpc>
              <a:spcBef>
                <a:spcPts val="0"/>
              </a:spcBef>
            </a:pPr>
            <a:r>
              <a:rPr lang="de-DE" sz="1800" dirty="0" err="1">
                <a:solidFill>
                  <a:schemeClr val="accent2"/>
                </a:solidFill>
              </a:rPr>
              <a:t>Capitolo</a:t>
            </a:r>
            <a:r>
              <a:rPr lang="de-DE" sz="1800" dirty="0">
                <a:solidFill>
                  <a:schemeClr val="accent2"/>
                </a:solidFill>
              </a:rPr>
              <a:t> 1</a:t>
            </a:r>
          </a:p>
          <a:p>
            <a:pPr>
              <a:lnSpc>
                <a:spcPts val="2000"/>
              </a:lnSpc>
              <a:spcBef>
                <a:spcPts val="0"/>
              </a:spcBef>
            </a:pPr>
            <a:endParaRPr lang="de-DE" sz="1800" dirty="0"/>
          </a:p>
          <a:p>
            <a:pPr>
              <a:lnSpc>
                <a:spcPts val="2000"/>
              </a:lnSpc>
              <a:spcBef>
                <a:spcPts val="0"/>
              </a:spcBef>
            </a:pPr>
            <a:r>
              <a:rPr lang="de-DE" sz="1800" dirty="0" err="1">
                <a:solidFill>
                  <a:schemeClr val="accent4"/>
                </a:solidFill>
              </a:rPr>
              <a:t>Capitolo</a:t>
            </a:r>
            <a:r>
              <a:rPr lang="de-DE" sz="1800" dirty="0">
                <a:solidFill>
                  <a:schemeClr val="accent4"/>
                </a:solidFill>
              </a:rPr>
              <a:t> 1</a:t>
            </a:r>
          </a:p>
          <a:p>
            <a:pPr>
              <a:lnSpc>
                <a:spcPts val="2000"/>
              </a:lnSpc>
              <a:spcBef>
                <a:spcPts val="0"/>
              </a:spcBef>
            </a:pPr>
            <a:endParaRPr lang="de-DE" sz="1800" dirty="0"/>
          </a:p>
          <a:p>
            <a:pPr>
              <a:lnSpc>
                <a:spcPts val="2000"/>
              </a:lnSpc>
              <a:spcBef>
                <a:spcPts val="0"/>
              </a:spcBef>
            </a:pPr>
            <a:r>
              <a:rPr lang="de-DE" sz="1800" dirty="0" err="1">
                <a:solidFill>
                  <a:schemeClr val="accent6"/>
                </a:solidFill>
              </a:rPr>
              <a:t>Capitolo</a:t>
            </a:r>
            <a:r>
              <a:rPr lang="de-DE" sz="1800" dirty="0">
                <a:solidFill>
                  <a:schemeClr val="accent6"/>
                </a:solidFill>
              </a:rPr>
              <a:t> 1</a:t>
            </a:r>
          </a:p>
          <a:p>
            <a:pPr>
              <a:lnSpc>
                <a:spcPts val="2000"/>
              </a:lnSpc>
              <a:spcBef>
                <a:spcPts val="0"/>
              </a:spcBef>
            </a:pPr>
            <a:endParaRPr lang="de-DE" sz="1800" dirty="0"/>
          </a:p>
          <a:p>
            <a:pPr>
              <a:lnSpc>
                <a:spcPts val="2000"/>
              </a:lnSpc>
              <a:spcBef>
                <a:spcPts val="0"/>
              </a:spcBef>
            </a:pPr>
            <a:r>
              <a:rPr lang="de-DE" sz="1800" dirty="0" err="1">
                <a:solidFill>
                  <a:schemeClr val="accent5"/>
                </a:solidFill>
              </a:rPr>
              <a:t>Capitolo</a:t>
            </a:r>
            <a:r>
              <a:rPr lang="de-DE" sz="1800" dirty="0">
                <a:solidFill>
                  <a:schemeClr val="accent5"/>
                </a:solidFill>
              </a:rPr>
              <a:t> 1</a:t>
            </a:r>
          </a:p>
          <a:p>
            <a:pPr>
              <a:lnSpc>
                <a:spcPts val="2000"/>
              </a:lnSpc>
              <a:spcBef>
                <a:spcPts val="0"/>
              </a:spcBef>
            </a:pPr>
            <a:endParaRPr lang="de-DE" sz="1800" dirty="0"/>
          </a:p>
          <a:p>
            <a:pPr>
              <a:lnSpc>
                <a:spcPts val="2000"/>
              </a:lnSpc>
              <a:spcBef>
                <a:spcPts val="0"/>
              </a:spcBef>
            </a:pPr>
            <a:r>
              <a:rPr lang="de-DE" sz="1800" dirty="0" err="1">
                <a:solidFill>
                  <a:schemeClr val="tx2"/>
                </a:solidFill>
              </a:rPr>
              <a:t>Capitolo</a:t>
            </a:r>
            <a:r>
              <a:rPr lang="de-DE" sz="1800" dirty="0">
                <a:solidFill>
                  <a:schemeClr val="tx2"/>
                </a:solidFill>
              </a:rPr>
              <a:t> 1</a:t>
            </a:r>
          </a:p>
          <a:p>
            <a:endParaRPr lang="de-DE" sz="1800" dirty="0"/>
          </a:p>
          <a:p>
            <a:endParaRPr lang="de-DE" sz="1800" dirty="0"/>
          </a:p>
        </p:txBody>
      </p:sp>
      <p:sp>
        <p:nvSpPr>
          <p:cNvPr id="3" name="Titel 2"/>
          <p:cNvSpPr>
            <a:spLocks noGrp="1"/>
          </p:cNvSpPr>
          <p:nvPr>
            <p:ph type="title"/>
          </p:nvPr>
        </p:nvSpPr>
        <p:spPr/>
        <p:txBody>
          <a:bodyPr/>
          <a:lstStyle/>
          <a:p>
            <a:r>
              <a:rPr lang="de-DE" dirty="0" err="1"/>
              <a:t>Indice</a:t>
            </a:r>
            <a:endParaRPr lang="de-DE" dirty="0"/>
          </a:p>
        </p:txBody>
      </p:sp>
      <p:sp>
        <p:nvSpPr>
          <p:cNvPr id="6" name="Untertitel 1"/>
          <p:cNvSpPr txBox="1">
            <a:spLocks/>
          </p:cNvSpPr>
          <p:nvPr/>
        </p:nvSpPr>
        <p:spPr>
          <a:xfrm>
            <a:off x="5600898" y="1835994"/>
            <a:ext cx="1629420" cy="6696744"/>
          </a:xfrm>
          <a:prstGeom prst="rect">
            <a:avLst/>
          </a:prstGeom>
        </p:spPr>
        <p:txBody>
          <a:bodyPr vert="horz" lIns="98431" tIns="49215" rIns="98431" bIns="49215" rtlCol="0" anchor="t">
            <a:noAutofit/>
          </a:bodyPr>
          <a:lstStyle>
            <a:lvl1pPr marL="0" indent="0" algn="l" defTabSz="984329" rtl="0" eaLnBrk="1" latinLnBrk="0" hangingPunct="1">
              <a:spcBef>
                <a:spcPct val="20000"/>
              </a:spcBef>
              <a:buFont typeface="Arial" panose="020B0604020202020204" pitchFamily="34" charset="0"/>
              <a:buNone/>
              <a:defRPr lang="it-IT" sz="1500" b="0" i="0" kern="1200" cap="none" spc="0">
                <a:solidFill>
                  <a:srgbClr val="4D4D4D"/>
                </a:solidFill>
                <a:latin typeface="Maven Pro Regular"/>
                <a:ea typeface="+mj-ea"/>
                <a:cs typeface="Rosario Bold"/>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pPr algn="r">
              <a:lnSpc>
                <a:spcPts val="2000"/>
              </a:lnSpc>
              <a:spcBef>
                <a:spcPts val="0"/>
              </a:spcBef>
            </a:pPr>
            <a:r>
              <a:rPr lang="de-DE" sz="1800" dirty="0">
                <a:latin typeface="Ubuntu" panose="020B0504030602030204" pitchFamily="34" charset="0"/>
              </a:rPr>
              <a:t>01</a:t>
            </a:r>
          </a:p>
          <a:p>
            <a:pPr algn="r">
              <a:lnSpc>
                <a:spcPts val="2000"/>
              </a:lnSpc>
              <a:spcBef>
                <a:spcPts val="0"/>
              </a:spcBef>
            </a:pPr>
            <a:endParaRPr lang="de-DE" sz="1800" dirty="0">
              <a:latin typeface="Ubuntu" panose="020B0504030602030204" pitchFamily="34" charset="0"/>
            </a:endParaRPr>
          </a:p>
          <a:p>
            <a:pPr algn="r">
              <a:lnSpc>
                <a:spcPts val="2000"/>
              </a:lnSpc>
              <a:spcBef>
                <a:spcPts val="0"/>
              </a:spcBef>
            </a:pPr>
            <a:r>
              <a:rPr lang="de-DE" sz="1800" dirty="0">
                <a:latin typeface="Ubuntu" panose="020B0504030602030204" pitchFamily="34" charset="0"/>
              </a:rPr>
              <a:t>04</a:t>
            </a:r>
          </a:p>
          <a:p>
            <a:pPr algn="r">
              <a:lnSpc>
                <a:spcPts val="2000"/>
              </a:lnSpc>
              <a:spcBef>
                <a:spcPts val="0"/>
              </a:spcBef>
            </a:pPr>
            <a:endParaRPr lang="de-DE" sz="1800" dirty="0">
              <a:latin typeface="Ubuntu" panose="020B0504030602030204" pitchFamily="34" charset="0"/>
            </a:endParaRPr>
          </a:p>
          <a:p>
            <a:pPr algn="r">
              <a:lnSpc>
                <a:spcPts val="2000"/>
              </a:lnSpc>
              <a:spcBef>
                <a:spcPts val="0"/>
              </a:spcBef>
            </a:pPr>
            <a:r>
              <a:rPr lang="de-DE" sz="1800" dirty="0">
                <a:latin typeface="Ubuntu" panose="020B0504030602030204" pitchFamily="34" charset="0"/>
              </a:rPr>
              <a:t>10</a:t>
            </a:r>
          </a:p>
          <a:p>
            <a:pPr algn="r">
              <a:lnSpc>
                <a:spcPts val="2000"/>
              </a:lnSpc>
              <a:spcBef>
                <a:spcPts val="0"/>
              </a:spcBef>
            </a:pPr>
            <a:endParaRPr lang="de-DE" sz="1800" dirty="0">
              <a:latin typeface="Ubuntu" panose="020B0504030602030204" pitchFamily="34" charset="0"/>
            </a:endParaRPr>
          </a:p>
          <a:p>
            <a:pPr algn="r">
              <a:lnSpc>
                <a:spcPts val="2000"/>
              </a:lnSpc>
              <a:spcBef>
                <a:spcPts val="0"/>
              </a:spcBef>
            </a:pPr>
            <a:r>
              <a:rPr lang="de-DE" sz="1800" dirty="0">
                <a:latin typeface="Ubuntu" panose="020B0504030602030204" pitchFamily="34" charset="0"/>
              </a:rPr>
              <a:t>15</a:t>
            </a:r>
          </a:p>
          <a:p>
            <a:pPr algn="r">
              <a:lnSpc>
                <a:spcPts val="2000"/>
              </a:lnSpc>
              <a:spcBef>
                <a:spcPts val="0"/>
              </a:spcBef>
            </a:pPr>
            <a:endParaRPr lang="de-DE" sz="1800" dirty="0">
              <a:latin typeface="Ubuntu" panose="020B0504030602030204" pitchFamily="34" charset="0"/>
            </a:endParaRPr>
          </a:p>
          <a:p>
            <a:pPr algn="r">
              <a:lnSpc>
                <a:spcPts val="2000"/>
              </a:lnSpc>
              <a:spcBef>
                <a:spcPts val="0"/>
              </a:spcBef>
            </a:pPr>
            <a:r>
              <a:rPr lang="de-DE" sz="1800" dirty="0">
                <a:latin typeface="Ubuntu" panose="020B0504030602030204" pitchFamily="34" charset="0"/>
              </a:rPr>
              <a:t>20</a:t>
            </a:r>
          </a:p>
          <a:p>
            <a:pPr algn="r">
              <a:lnSpc>
                <a:spcPts val="2000"/>
              </a:lnSpc>
              <a:spcBef>
                <a:spcPts val="0"/>
              </a:spcBef>
            </a:pPr>
            <a:endParaRPr lang="de-DE" sz="1800" dirty="0">
              <a:latin typeface="Ubuntu" panose="020B0504030602030204" pitchFamily="34" charset="0"/>
            </a:endParaRPr>
          </a:p>
          <a:p>
            <a:pPr algn="r">
              <a:lnSpc>
                <a:spcPts val="2000"/>
              </a:lnSpc>
              <a:spcBef>
                <a:spcPts val="0"/>
              </a:spcBef>
            </a:pPr>
            <a:r>
              <a:rPr lang="de-DE" sz="1800" dirty="0">
                <a:latin typeface="Ubuntu" panose="020B0504030602030204" pitchFamily="34" charset="0"/>
              </a:rPr>
              <a:t>24</a:t>
            </a:r>
          </a:p>
          <a:p>
            <a:pPr algn="r">
              <a:lnSpc>
                <a:spcPts val="2000"/>
              </a:lnSpc>
              <a:spcBef>
                <a:spcPts val="0"/>
              </a:spcBef>
            </a:pPr>
            <a:endParaRPr lang="de-DE" sz="1800" dirty="0">
              <a:latin typeface="Ubuntu" panose="020B0504030602030204" pitchFamily="34" charset="0"/>
            </a:endParaRPr>
          </a:p>
          <a:p>
            <a:pPr algn="r">
              <a:lnSpc>
                <a:spcPts val="2000"/>
              </a:lnSpc>
              <a:spcBef>
                <a:spcPts val="0"/>
              </a:spcBef>
            </a:pPr>
            <a:r>
              <a:rPr lang="de-DE" sz="1800" dirty="0">
                <a:latin typeface="Ubuntu" panose="020B0504030602030204" pitchFamily="34" charset="0"/>
              </a:rPr>
              <a:t>28</a:t>
            </a:r>
          </a:p>
        </p:txBody>
      </p:sp>
      <p:sp>
        <p:nvSpPr>
          <p:cNvPr id="7" name="Rechteck 6"/>
          <p:cNvSpPr/>
          <p:nvPr/>
        </p:nvSpPr>
        <p:spPr>
          <a:xfrm>
            <a:off x="272306" y="9108802"/>
            <a:ext cx="7200800" cy="7200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latin typeface="Ubuntu" panose="020B0504030602030204" pitchFamily="34" charset="0"/>
            </a:endParaRPr>
          </a:p>
        </p:txBody>
      </p:sp>
    </p:spTree>
    <p:extLst>
      <p:ext uri="{BB962C8B-B14F-4D97-AF65-F5344CB8AC3E}">
        <p14:creationId xmlns:p14="http://schemas.microsoft.com/office/powerpoint/2010/main" val="2519561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FA83F2FB-6D2A-4260-9887-0BFC91FD1B09}"/>
              </a:ext>
            </a:extLst>
          </p:cNvPr>
          <p:cNvSpPr>
            <a:spLocks noGrp="1"/>
          </p:cNvSpPr>
          <p:nvPr>
            <p:ph type="subTitle" idx="1"/>
          </p:nvPr>
        </p:nvSpPr>
        <p:spPr>
          <a:xfrm>
            <a:off x="488330" y="1403946"/>
            <a:ext cx="6815406" cy="8568952"/>
          </a:xfrm>
        </p:spPr>
        <p:txBody>
          <a:bodyPr lIns="72000" rIns="72000" spcCol="216000"/>
          <a:lstStyle/>
          <a:p>
            <a:r>
              <a:rPr lang="it-IT" dirty="0"/>
              <a:t>Il digitale ha cambiato il mondo a un livello di profondità di cui non siamo ancora pienamente consapevoli.</a:t>
            </a:r>
          </a:p>
          <a:p>
            <a:r>
              <a:rPr lang="it-IT" dirty="0"/>
              <a:t>E’ facile riconoscere le manifestazioni del digitale nei </a:t>
            </a:r>
            <a:r>
              <a:rPr lang="it-IT" b="1" dirty="0"/>
              <a:t>comportamenti delle persone</a:t>
            </a:r>
            <a:r>
              <a:rPr lang="it-IT" dirty="0"/>
              <a:t> e notare come ha formato nuove abitudini e ritualità quotidiane.</a:t>
            </a:r>
          </a:p>
          <a:p>
            <a:r>
              <a:rPr lang="it-IT" dirty="0"/>
              <a:t>Non è altrettanto immediato comprendere quanto il digitale abbia modificato il </a:t>
            </a:r>
            <a:r>
              <a:rPr lang="it-IT" b="1" dirty="0"/>
              <a:t>mondo interiore </a:t>
            </a:r>
            <a:r>
              <a:rPr lang="it-IT" dirty="0"/>
              <a:t>e abbia inciso sul senso dell’identità, sulle emozioni in gioco nelle relazioni, su affetti e sessualità, sul modo di concepire la società, i diritti e la libertà personale.</a:t>
            </a:r>
          </a:p>
          <a:p>
            <a:endParaRPr lang="it-IT" dirty="0"/>
          </a:p>
          <a:p>
            <a:r>
              <a:rPr lang="it-IT" dirty="0"/>
              <a:t>L’obiettivo di questo lavoro di ricerca è raccontare la struttura e l’evoluzione di alcuni atteggiamenti di fondo che influenzano i comportamenti quotidiani legati alle tecnologie digitali. Le informazioni sono ricavate dalle dichiarazioni di campioni di individui chiamati a riflettere sull’</a:t>
            </a:r>
            <a:r>
              <a:rPr lang="it-IT" b="1" i="1" dirty="0"/>
              <a:t>ambiente connesso</a:t>
            </a:r>
            <a:r>
              <a:rPr lang="it-IT" dirty="0"/>
              <a:t>, cioè l’insieme di tutte le relazioni e attività che si possono svolgere grazie alla Rete e, più in generale, grazie a tutte le innovazioni introdotte dagli strumenti e dai servizi digitali.</a:t>
            </a:r>
          </a:p>
          <a:p>
            <a:endParaRPr lang="it-IT" dirty="0"/>
          </a:p>
          <a:p>
            <a:r>
              <a:rPr lang="it-IT" dirty="0"/>
              <a:t>L’analisi indaga le dinamiche cognitive e psicologiche che originano i comportamenti e descrive gli orientamenti di base sottostanti alle scelte – talvolta inconsapevoli – che danno forma alla dimensione digitale della vita. Questa, infatti, può assumere una configurazione molto diversa dalla dimensione della vita di prima (a cui ci riferimento col termine «naturale», intendendo con questo la vita non mediata dagli strumenti dell’ICT): persone introverse nella vita naturale possono avere una vita digitale ricca di relazioni e attività, così come persone di orientamento liberale nella vita naturale possono assumere atteggiamenti reazionari o anarchici nella dimensione digitale della vita. </a:t>
            </a:r>
          </a:p>
          <a:p>
            <a:br>
              <a:rPr lang="it-IT" dirty="0"/>
            </a:br>
            <a:r>
              <a:rPr lang="it-IT" dirty="0"/>
              <a:t>La recente esperienza del lockdown per il Covid-19 ha </a:t>
            </a:r>
            <a:r>
              <a:rPr lang="it-IT" b="1" dirty="0"/>
              <a:t>accelerato l’evoluzione del fenomeno </a:t>
            </a:r>
            <a:r>
              <a:rPr lang="it-IT" dirty="0"/>
              <a:t>e ha esasperato alcuni aspetti della </a:t>
            </a:r>
            <a:r>
              <a:rPr lang="it-IT" b="1" dirty="0"/>
              <a:t>dimensione digitale della vita</a:t>
            </a:r>
            <a:r>
              <a:rPr lang="it-IT" dirty="0"/>
              <a:t>. Per alcuni mesi il mondo è stato un inedito e prezioso laboratorio di psicologia sociale: le forme digitali delle relazioni personali e sociali hanno prevalso e sostituito quelle della vita naturale e hanno generato riflessioni non astratte ma elaborate sulla base delle esperienze vissute.</a:t>
            </a:r>
          </a:p>
          <a:p>
            <a:r>
              <a:rPr lang="it-IT" dirty="0"/>
              <a:t>Per questi motivi Human Highway ha prodotto le analisi dei dati e ha anticipato l’uscita di questo Rapporto, anche se il lavoro ha l’obiettivo di seguire i fenomeni per un tempo più lungo, di almeno un decennio.</a:t>
            </a:r>
          </a:p>
          <a:p>
            <a:endParaRPr lang="it-IT" dirty="0"/>
          </a:p>
          <a:p>
            <a:r>
              <a:rPr lang="it-IT" dirty="0"/>
              <a:t>Le innovazioni dell’epoca moderna hanno generato benessere diffuso: dalla medicina all’elettricità, dalla diffusione della conoscenza alla produzione e distribuzione dei prodotti alimentari.</a:t>
            </a:r>
          </a:p>
          <a:p>
            <a:r>
              <a:rPr lang="it-IT" dirty="0"/>
              <a:t>La domanda che ci poniamo oggi è relativa alle tecnologie digitali: ci renderanno la vita più facile, la convivenza più pacifica, ci daranno una salute migliore?</a:t>
            </a:r>
          </a:p>
          <a:p>
            <a:pPr>
              <a:spcBef>
                <a:spcPts val="0"/>
              </a:spcBef>
              <a:spcAft>
                <a:spcPts val="300"/>
              </a:spcAft>
            </a:pPr>
            <a:endParaRPr lang="it-IT" sz="1100" dirty="0"/>
          </a:p>
          <a:p>
            <a:pPr>
              <a:spcBef>
                <a:spcPts val="0"/>
              </a:spcBef>
              <a:spcAft>
                <a:spcPts val="300"/>
              </a:spcAft>
            </a:pPr>
            <a:br>
              <a:rPr lang="it-IT" sz="1100" dirty="0"/>
            </a:br>
            <a:r>
              <a:rPr lang="it-IT" b="1" dirty="0"/>
              <a:t>In definitiva, il digitale ci renderà più felici? </a:t>
            </a:r>
          </a:p>
        </p:txBody>
      </p:sp>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Introduzione</a:t>
            </a:r>
          </a:p>
        </p:txBody>
      </p:sp>
    </p:spTree>
    <p:extLst>
      <p:ext uri="{BB962C8B-B14F-4D97-AF65-F5344CB8AC3E}">
        <p14:creationId xmlns:p14="http://schemas.microsoft.com/office/powerpoint/2010/main" val="792424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FA83F2FB-6D2A-4260-9887-0BFC91FD1B09}"/>
              </a:ext>
            </a:extLst>
          </p:cNvPr>
          <p:cNvSpPr>
            <a:spLocks noGrp="1"/>
          </p:cNvSpPr>
          <p:nvPr>
            <p:ph type="subTitle" idx="1"/>
          </p:nvPr>
        </p:nvSpPr>
        <p:spPr>
          <a:xfrm>
            <a:off x="488330" y="1619970"/>
            <a:ext cx="6815406" cy="3816424"/>
          </a:xfrm>
        </p:spPr>
        <p:txBody>
          <a:bodyPr lIns="72000" rIns="72000" spcCol="216000"/>
          <a:lstStyle/>
          <a:p>
            <a:r>
              <a:rPr lang="it-IT" dirty="0"/>
              <a:t>‘’L’ambiente connesso è tutto ciò che accade perché siamo connessi alla rete: tutti i modi che, grazie alla connessione alla rete, abbiamo per comunicare con altre persone e tessere relazioni, per fruire di contenuti di tutti i tipi (informazioni testuali, video, musica, giochi </a:t>
            </a:r>
            <a:r>
              <a:rPr lang="it-IT" dirty="0" err="1"/>
              <a:t>etc</a:t>
            </a:r>
            <a:r>
              <a:rPr lang="it-IT" dirty="0"/>
              <a:t>), per acquistare prodotti e utilizzare servizi (bancari, amministrativi, pagamenti), o utilizzare nuove tecnologie per la casa, per la mobilità, per il fitness e la salute, </a:t>
            </a:r>
            <a:r>
              <a:rPr lang="it-IT" dirty="0" err="1"/>
              <a:t>etc</a:t>
            </a:r>
            <a:r>
              <a:rPr lang="it-IT" dirty="0"/>
              <a:t>…</a:t>
            </a:r>
          </a:p>
          <a:p>
            <a:r>
              <a:rPr lang="it-IT" dirty="0"/>
              <a:t>Alcune di queste attività fanno ormai parte della nostra vita quotidiana, altre probabilmente lo diventeranno nei prossimi anni. </a:t>
            </a:r>
          </a:p>
          <a:p>
            <a:r>
              <a:rPr lang="it-IT" dirty="0"/>
              <a:t>Ecco, tutto questo compone l’ambiente connesso.</a:t>
            </a:r>
          </a:p>
          <a:p>
            <a:endParaRPr lang="it-IT" dirty="0"/>
          </a:p>
          <a:p>
            <a:endParaRPr lang="it-IT" dirty="0"/>
          </a:p>
          <a:p>
            <a:endParaRPr lang="it-IT" dirty="0"/>
          </a:p>
          <a:p>
            <a:r>
              <a:rPr lang="it-IT" dirty="0"/>
              <a:t>La popolazione online riesce quindi a rappresentare quella fetta di società italiana maggiormente impattata dal fenomeno della digitalizzazione e del mondo connesso, anche se con livelli di consapevolezza, stress, paure e atteggiamenti completamente diversi che descrivono «mondi» molto diversi.</a:t>
            </a:r>
          </a:p>
          <a:p>
            <a:endParaRPr lang="it-IT" dirty="0"/>
          </a:p>
          <a:p>
            <a:r>
              <a:rPr lang="it-IT" dirty="0"/>
              <a:t>L’esigenza di capire il vissuto degli italiani su questi temi è nata in Human Highway nel 2018 e si è concretizzata con la prima rilevazione a Gennaio 2019, momento in cui si è «fotografata» per la prima volta la situazione. Poiché il fenomeno descritto è in continua evoluzione e cambiamento, si è scelto di monitorarlo con una rilevazione semestrale ma l’emergenza Covid-19 ha reso necessario </a:t>
            </a:r>
          </a:p>
          <a:p>
            <a:endParaRPr lang="it-IT" dirty="0"/>
          </a:p>
        </p:txBody>
      </p:sp>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La ricerca</a:t>
            </a:r>
          </a:p>
        </p:txBody>
      </p:sp>
      <p:pic>
        <p:nvPicPr>
          <p:cNvPr id="48" name="Immagine 47">
            <a:extLst>
              <a:ext uri="{FF2B5EF4-FFF2-40B4-BE49-F238E27FC236}">
                <a16:creationId xmlns:a16="http://schemas.microsoft.com/office/drawing/2014/main" id="{D039441C-6B40-4B98-86D5-F364E2407DE5}"/>
              </a:ext>
            </a:extLst>
          </p:cNvPr>
          <p:cNvPicPr>
            <a:picLocks noChangeAspect="1"/>
          </p:cNvPicPr>
          <p:nvPr/>
        </p:nvPicPr>
        <p:blipFill>
          <a:blip r:embed="rId2"/>
          <a:stretch>
            <a:fillRect/>
          </a:stretch>
        </p:blipFill>
        <p:spPr>
          <a:xfrm>
            <a:off x="488330" y="5868442"/>
            <a:ext cx="6768752" cy="694232"/>
          </a:xfrm>
          <a:prstGeom prst="rect">
            <a:avLst/>
          </a:prstGeom>
        </p:spPr>
      </p:pic>
      <p:sp>
        <p:nvSpPr>
          <p:cNvPr id="50" name="Sottotitolo 2">
            <a:extLst>
              <a:ext uri="{FF2B5EF4-FFF2-40B4-BE49-F238E27FC236}">
                <a16:creationId xmlns:a16="http://schemas.microsoft.com/office/drawing/2014/main" id="{A6CA9BD6-B0A6-4CF3-9F0D-628BB8624DBF}"/>
              </a:ext>
            </a:extLst>
          </p:cNvPr>
          <p:cNvSpPr txBox="1">
            <a:spLocks/>
          </p:cNvSpPr>
          <p:nvPr/>
        </p:nvSpPr>
        <p:spPr>
          <a:xfrm>
            <a:off x="503300" y="6876554"/>
            <a:ext cx="6815406" cy="3024336"/>
          </a:xfrm>
          <a:prstGeom prst="rect">
            <a:avLst/>
          </a:prstGeom>
        </p:spPr>
        <p:txBody>
          <a:bodyPr vert="horz" lIns="72000" tIns="49215" rIns="72000" bIns="49215" numCol="2"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La ricerca si basa sull’analisi di 27 aspetti dell’impatto delle nuove tecnologie nella vita quotidiana e 19 ulteriori informazioni sui comportamenti abituali e i giudizi su alcuni temi rese da un campione di rispondenti rappresentativo degli oltre 40 milioni di italiani online. </a:t>
            </a:r>
          </a:p>
          <a:p>
            <a:r>
              <a:rPr lang="it-IT" dirty="0"/>
              <a:t>Gli italiani online sono ormai la grande maggioranza della popolazione italiana: la quasi totalità tra i più giovani ma anche tra la popolazione anziana l’utilizzo di Internet diventa sempre più diffuso di anno in anno.</a:t>
            </a:r>
          </a:p>
          <a:p>
            <a:endParaRPr lang="it-IT" dirty="0"/>
          </a:p>
          <a:p>
            <a:r>
              <a:rPr lang="it-IT" dirty="0"/>
              <a:t>intensificare le rilevazioni, che nel 2020 sono state tre: una </a:t>
            </a:r>
            <a:r>
              <a:rPr lang="it-IT" dirty="0" err="1"/>
              <a:t>pre</a:t>
            </a:r>
            <a:r>
              <a:rPr lang="it-IT" dirty="0"/>
              <a:t>-emergenza, una durante il primo lockdown primaverile e una durante il secondo autunnale.</a:t>
            </a:r>
          </a:p>
          <a:p>
            <a:r>
              <a:rPr lang="it-IT" dirty="0"/>
              <a:t>Nel documento sono mostrati i risultati relativi a cinque </a:t>
            </a:r>
            <a:r>
              <a:rPr lang="it-IT" dirty="0" err="1"/>
              <a:t>wave</a:t>
            </a:r>
            <a:r>
              <a:rPr lang="it-IT" dirty="0"/>
              <a:t> di ricerca che ci permettono di descrivere il mondo </a:t>
            </a:r>
            <a:r>
              <a:rPr lang="it-IT" dirty="0" err="1"/>
              <a:t>Pre</a:t>
            </a:r>
            <a:r>
              <a:rPr lang="it-IT" dirty="0"/>
              <a:t> e Post pandemia. Alcuni trend rilevati sono di lungo periodo e ci accompagneranno anche col ritorno alla «normalità», altri sono invece transitori e destinati ad affievolirsi con l’allontanarsi dell’emergenza.</a:t>
            </a:r>
          </a:p>
        </p:txBody>
      </p:sp>
    </p:spTree>
    <p:extLst>
      <p:ext uri="{BB962C8B-B14F-4D97-AF65-F5344CB8AC3E}">
        <p14:creationId xmlns:p14="http://schemas.microsoft.com/office/powerpoint/2010/main" val="1133179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Le paure</a:t>
            </a:r>
          </a:p>
        </p:txBody>
      </p:sp>
      <p:graphicFrame>
        <p:nvGraphicFramePr>
          <p:cNvPr id="6" name="Grafico 5">
            <a:extLst>
              <a:ext uri="{FF2B5EF4-FFF2-40B4-BE49-F238E27FC236}">
                <a16:creationId xmlns:a16="http://schemas.microsoft.com/office/drawing/2014/main" id="{0761EC59-5216-4C78-A2AD-9948D8965D3D}"/>
              </a:ext>
            </a:extLst>
          </p:cNvPr>
          <p:cNvGraphicFramePr/>
          <p:nvPr>
            <p:extLst>
              <p:ext uri="{D42A27DB-BD31-4B8C-83A1-F6EECF244321}">
                <p14:modId xmlns:p14="http://schemas.microsoft.com/office/powerpoint/2010/main" val="399988702"/>
              </p:ext>
            </p:extLst>
          </p:nvPr>
        </p:nvGraphicFramePr>
        <p:xfrm>
          <a:off x="-2968054" y="2332156"/>
          <a:ext cx="1022400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7" name="Rettangolo 6">
            <a:extLst>
              <a:ext uri="{FF2B5EF4-FFF2-40B4-BE49-F238E27FC236}">
                <a16:creationId xmlns:a16="http://schemas.microsoft.com/office/drawing/2014/main" id="{128DAAB2-B1B6-410A-B63D-BD7A372C548F}"/>
              </a:ext>
            </a:extLst>
          </p:cNvPr>
          <p:cNvSpPr/>
          <p:nvPr/>
        </p:nvSpPr>
        <p:spPr>
          <a:xfrm>
            <a:off x="789861" y="2576568"/>
            <a:ext cx="6154417" cy="307777"/>
          </a:xfrm>
          <a:prstGeom prst="rect">
            <a:avLst/>
          </a:prstGeom>
        </p:spPr>
        <p:txBody>
          <a:bodyPr wrap="square">
            <a:spAutoFit/>
          </a:bodyPr>
          <a:lstStyle/>
          <a:p>
            <a:pPr algn="ctr"/>
            <a:r>
              <a:rPr lang="it-IT" sz="1400" dirty="0">
                <a:latin typeface="Ubuntu" panose="020B0504030602030204" pitchFamily="34" charset="0"/>
              </a:rPr>
              <a:t>Le paure e i sospetti</a:t>
            </a:r>
          </a:p>
        </p:txBody>
      </p:sp>
      <p:cxnSp>
        <p:nvCxnSpPr>
          <p:cNvPr id="9" name="Connettore diritto 8">
            <a:extLst>
              <a:ext uri="{FF2B5EF4-FFF2-40B4-BE49-F238E27FC236}">
                <a16:creationId xmlns:a16="http://schemas.microsoft.com/office/drawing/2014/main" id="{1DB663AC-5878-4DBE-9A77-897A8A1061CB}"/>
              </a:ext>
            </a:extLst>
          </p:cNvPr>
          <p:cNvCxnSpPr/>
          <p:nvPr/>
        </p:nvCxnSpPr>
        <p:spPr>
          <a:xfrm>
            <a:off x="639754" y="2893068"/>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Connettore diritto 9">
            <a:extLst>
              <a:ext uri="{FF2B5EF4-FFF2-40B4-BE49-F238E27FC236}">
                <a16:creationId xmlns:a16="http://schemas.microsoft.com/office/drawing/2014/main" id="{812EC2F8-2E2C-4CCD-A922-9267CAA8484C}"/>
              </a:ext>
            </a:extLst>
          </p:cNvPr>
          <p:cNvCxnSpPr>
            <a:cxnSpLocks/>
          </p:cNvCxnSpPr>
          <p:nvPr/>
        </p:nvCxnSpPr>
        <p:spPr>
          <a:xfrm>
            <a:off x="639754" y="488660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Sottotitolo 2">
            <a:extLst>
              <a:ext uri="{FF2B5EF4-FFF2-40B4-BE49-F238E27FC236}">
                <a16:creationId xmlns:a16="http://schemas.microsoft.com/office/drawing/2014/main" id="{33B50248-A985-459A-BC27-CB7BBA45BAD2}"/>
              </a:ext>
            </a:extLst>
          </p:cNvPr>
          <p:cNvSpPr>
            <a:spLocks noGrp="1"/>
          </p:cNvSpPr>
          <p:nvPr>
            <p:ph type="subTitle" idx="1"/>
          </p:nvPr>
        </p:nvSpPr>
        <p:spPr>
          <a:xfrm>
            <a:off x="488330" y="5292378"/>
            <a:ext cx="6815406" cy="1800200"/>
          </a:xfrm>
        </p:spPr>
        <p:txBody>
          <a:bodyPr lIns="72000" rIns="72000" spcCol="216000"/>
          <a:lstStyle/>
          <a:p>
            <a:r>
              <a:rPr lang="it-IT" dirty="0"/>
              <a:t>Il sospetto che il flusso di informazioni generato dalle tecnologie sia utilizzato con finalità di </a:t>
            </a:r>
            <a:r>
              <a:rPr lang="it-IT" b="1" dirty="0"/>
              <a:t>controllo o manipolazione</a:t>
            </a:r>
            <a:r>
              <a:rPr lang="it-IT" dirty="0"/>
              <a:t> è molto diffuso e riguarda otto individui sui dieci.</a:t>
            </a:r>
          </a:p>
          <a:p>
            <a:r>
              <a:rPr lang="it-IT" dirty="0"/>
              <a:t>Il 77% si dichiara d’accordo con l‘affermazione secondo la quale il digitale crea </a:t>
            </a:r>
            <a:r>
              <a:rPr lang="it-IT" b="1" dirty="0"/>
              <a:t>problemi di socialità</a:t>
            </a:r>
            <a:r>
              <a:rPr lang="it-IT" dirty="0"/>
              <a:t> nei ragazzi e il dato aumenta tra le persone oltre i 54 anni di età. Così come tra i meno giovani trova conferma l’idea, già piuttosto diffusa, che il digitale diminuisca le </a:t>
            </a:r>
            <a:r>
              <a:rPr lang="it-IT" b="1" dirty="0"/>
              <a:t>capacità di apprendimento</a:t>
            </a:r>
            <a:r>
              <a:rPr lang="it-IT" dirty="0"/>
              <a:t>.</a:t>
            </a:r>
          </a:p>
          <a:p>
            <a:r>
              <a:rPr lang="it-IT" dirty="0"/>
              <a:t>Le paure sulle conseguenze politiche e sociali del digitale sono più contenute ma riguardano pur sempre un terzo della popolazione.</a:t>
            </a:r>
          </a:p>
        </p:txBody>
      </p:sp>
      <p:sp>
        <p:nvSpPr>
          <p:cNvPr id="18" name="Sottotitolo 2">
            <a:extLst>
              <a:ext uri="{FF2B5EF4-FFF2-40B4-BE49-F238E27FC236}">
                <a16:creationId xmlns:a16="http://schemas.microsoft.com/office/drawing/2014/main" id="{FC6B9D6C-7264-40DE-BAE8-4490E19224D5}"/>
              </a:ext>
            </a:extLst>
          </p:cNvPr>
          <p:cNvSpPr txBox="1">
            <a:spLocks/>
          </p:cNvSpPr>
          <p:nvPr/>
        </p:nvSpPr>
        <p:spPr>
          <a:xfrm>
            <a:off x="488330" y="1015330"/>
            <a:ext cx="6815406" cy="1473961"/>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Il digitale può fare paura per le conseguenze che produce nelle capacità cognitive, nelle relazioni personali e sociali, fino a quelle internazionali. Molti non conoscono cosa c’è dietro e da dove vengono certe </a:t>
            </a:r>
            <a:r>
              <a:rPr lang="it-IT" b="1" i="1" dirty="0"/>
              <a:t>magie della tecnologia</a:t>
            </a:r>
            <a:r>
              <a:rPr lang="it-IT" dirty="0"/>
              <a:t>, alle quali ci siamo abituati e che non ci meravigliano più ma rimangono in gran parte incomprensibili.</a:t>
            </a:r>
          </a:p>
          <a:p>
            <a:r>
              <a:rPr lang="it-IT" dirty="0"/>
              <a:t>Inoltre, certi racconti sulle sorveglianza digitale e sui nuovi poteri che emergono dai dati ispirano un senso di sospetto condiviso da un’ampia maggioranza di individui.</a:t>
            </a:r>
          </a:p>
        </p:txBody>
      </p:sp>
      <p:graphicFrame>
        <p:nvGraphicFramePr>
          <p:cNvPr id="11" name="Grafico 10">
            <a:extLst>
              <a:ext uri="{FF2B5EF4-FFF2-40B4-BE49-F238E27FC236}">
                <a16:creationId xmlns:a16="http://schemas.microsoft.com/office/drawing/2014/main" id="{72DDC8B3-C96A-4ECE-9EB7-B68849267F11}"/>
              </a:ext>
            </a:extLst>
          </p:cNvPr>
          <p:cNvGraphicFramePr/>
          <p:nvPr>
            <p:extLst>
              <p:ext uri="{D42A27DB-BD31-4B8C-83A1-F6EECF244321}">
                <p14:modId xmlns:p14="http://schemas.microsoft.com/office/powerpoint/2010/main" val="3700779336"/>
              </p:ext>
            </p:extLst>
          </p:nvPr>
        </p:nvGraphicFramePr>
        <p:xfrm>
          <a:off x="488330" y="7020570"/>
          <a:ext cx="6815406"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12" name="Rettangolo 11">
            <a:extLst>
              <a:ext uri="{FF2B5EF4-FFF2-40B4-BE49-F238E27FC236}">
                <a16:creationId xmlns:a16="http://schemas.microsoft.com/office/drawing/2014/main" id="{9CFF7A61-62EC-4437-A043-4E97E9413E20}"/>
              </a:ext>
            </a:extLst>
          </p:cNvPr>
          <p:cNvSpPr/>
          <p:nvPr/>
        </p:nvSpPr>
        <p:spPr>
          <a:xfrm>
            <a:off x="789861" y="7236594"/>
            <a:ext cx="6154417" cy="307777"/>
          </a:xfrm>
          <a:prstGeom prst="rect">
            <a:avLst/>
          </a:prstGeom>
        </p:spPr>
        <p:txBody>
          <a:bodyPr wrap="square">
            <a:spAutoFit/>
          </a:bodyPr>
          <a:lstStyle/>
          <a:p>
            <a:pPr algn="ctr"/>
            <a:r>
              <a:rPr lang="it-IT" sz="1400" dirty="0">
                <a:latin typeface="Ubuntu" panose="020B0504030602030204" pitchFamily="34" charset="0"/>
              </a:rPr>
              <a:t>Il trend dell’indice di paura</a:t>
            </a:r>
          </a:p>
        </p:txBody>
      </p:sp>
      <p:cxnSp>
        <p:nvCxnSpPr>
          <p:cNvPr id="13" name="Connettore diritto 12">
            <a:extLst>
              <a:ext uri="{FF2B5EF4-FFF2-40B4-BE49-F238E27FC236}">
                <a16:creationId xmlns:a16="http://schemas.microsoft.com/office/drawing/2014/main" id="{E5447971-E25D-434E-8132-50015F182D65}"/>
              </a:ext>
            </a:extLst>
          </p:cNvPr>
          <p:cNvCxnSpPr/>
          <p:nvPr/>
        </p:nvCxnSpPr>
        <p:spPr>
          <a:xfrm>
            <a:off x="639754" y="7553094"/>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ttore diritto 13">
            <a:extLst>
              <a:ext uri="{FF2B5EF4-FFF2-40B4-BE49-F238E27FC236}">
                <a16:creationId xmlns:a16="http://schemas.microsoft.com/office/drawing/2014/main" id="{4FAF0711-67F8-43BC-91A9-B713CD349F06}"/>
              </a:ext>
            </a:extLst>
          </p:cNvPr>
          <p:cNvCxnSpPr>
            <a:cxnSpLocks/>
          </p:cNvCxnSpPr>
          <p:nvPr/>
        </p:nvCxnSpPr>
        <p:spPr>
          <a:xfrm>
            <a:off x="639754" y="7236594"/>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ttangolo 14">
            <a:extLst>
              <a:ext uri="{FF2B5EF4-FFF2-40B4-BE49-F238E27FC236}">
                <a16:creationId xmlns:a16="http://schemas.microsoft.com/office/drawing/2014/main" id="{4A6E21F7-EB5A-49FC-8349-E6A695A864D3}"/>
              </a:ext>
            </a:extLst>
          </p:cNvPr>
          <p:cNvSpPr/>
          <p:nvPr/>
        </p:nvSpPr>
        <p:spPr>
          <a:xfrm>
            <a:off x="639753" y="4926103"/>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Incidenza sul totale campione dei Top2Box di accordo, in una scala a 5 passi (</a:t>
            </a:r>
            <a:r>
              <a:rPr lang="es-ES" sz="900" i="1" dirty="0">
                <a:solidFill>
                  <a:schemeClr val="bg1">
                    <a:lumMod val="50000"/>
                  </a:schemeClr>
                </a:solidFill>
                <a:latin typeface="Ubuntu" panose="020B0504030602030204" pitchFamily="34" charset="0"/>
              </a:rPr>
              <a:t>1.017 casi a novembre 2020</a:t>
            </a:r>
            <a:r>
              <a:rPr lang="it-IT" sz="900" i="1" dirty="0">
                <a:solidFill>
                  <a:schemeClr val="bg1">
                    <a:lumMod val="50000"/>
                  </a:schemeClr>
                </a:solidFill>
                <a:latin typeface="Ubuntu" panose="020B0504030602030204" pitchFamily="34" charset="0"/>
              </a:rPr>
              <a:t>) </a:t>
            </a:r>
          </a:p>
        </p:txBody>
      </p:sp>
      <p:cxnSp>
        <p:nvCxnSpPr>
          <p:cNvPr id="16" name="Connettore diritto 15">
            <a:extLst>
              <a:ext uri="{FF2B5EF4-FFF2-40B4-BE49-F238E27FC236}">
                <a16:creationId xmlns:a16="http://schemas.microsoft.com/office/drawing/2014/main" id="{ED64BD85-DE9A-485A-8A4F-1C9D382D41BD}"/>
              </a:ext>
            </a:extLst>
          </p:cNvPr>
          <p:cNvCxnSpPr>
            <a:cxnSpLocks/>
          </p:cNvCxnSpPr>
          <p:nvPr/>
        </p:nvCxnSpPr>
        <p:spPr>
          <a:xfrm>
            <a:off x="639754" y="516005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Connettore diritto 19">
            <a:extLst>
              <a:ext uri="{FF2B5EF4-FFF2-40B4-BE49-F238E27FC236}">
                <a16:creationId xmlns:a16="http://schemas.microsoft.com/office/drawing/2014/main" id="{1AB2617D-E879-4403-A379-D6FA5455B7AF}"/>
              </a:ext>
            </a:extLst>
          </p:cNvPr>
          <p:cNvCxnSpPr>
            <a:cxnSpLocks/>
          </p:cNvCxnSpPr>
          <p:nvPr/>
        </p:nvCxnSpPr>
        <p:spPr>
          <a:xfrm>
            <a:off x="639754" y="2574814"/>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Connettore diritto 20">
            <a:extLst>
              <a:ext uri="{FF2B5EF4-FFF2-40B4-BE49-F238E27FC236}">
                <a16:creationId xmlns:a16="http://schemas.microsoft.com/office/drawing/2014/main" id="{6BE6B0A4-0375-4FE6-9771-3A609B363B3D}"/>
              </a:ext>
            </a:extLst>
          </p:cNvPr>
          <p:cNvCxnSpPr>
            <a:cxnSpLocks/>
          </p:cNvCxnSpPr>
          <p:nvPr/>
        </p:nvCxnSpPr>
        <p:spPr>
          <a:xfrm>
            <a:off x="639754" y="9649354"/>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ttangolo 21">
            <a:extLst>
              <a:ext uri="{FF2B5EF4-FFF2-40B4-BE49-F238E27FC236}">
                <a16:creationId xmlns:a16="http://schemas.microsoft.com/office/drawing/2014/main" id="{656D3363-26F1-404B-80EC-2DF435618A0A}"/>
              </a:ext>
            </a:extLst>
          </p:cNvPr>
          <p:cNvSpPr/>
          <p:nvPr/>
        </p:nvSpPr>
        <p:spPr>
          <a:xfrm>
            <a:off x="639754" y="9688849"/>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L’indice di paura è ottenuto come media semplice dei Top2Box delle otto voci analizzate</a:t>
            </a:r>
          </a:p>
        </p:txBody>
      </p:sp>
      <p:cxnSp>
        <p:nvCxnSpPr>
          <p:cNvPr id="23" name="Connettore diritto 22">
            <a:extLst>
              <a:ext uri="{FF2B5EF4-FFF2-40B4-BE49-F238E27FC236}">
                <a16:creationId xmlns:a16="http://schemas.microsoft.com/office/drawing/2014/main" id="{0A69EF88-7789-490A-8088-EA3425E16BB3}"/>
              </a:ext>
            </a:extLst>
          </p:cNvPr>
          <p:cNvCxnSpPr>
            <a:cxnSpLocks/>
          </p:cNvCxnSpPr>
          <p:nvPr/>
        </p:nvCxnSpPr>
        <p:spPr>
          <a:xfrm>
            <a:off x="639754" y="9922804"/>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Rettangolo 2">
            <a:extLst>
              <a:ext uri="{FF2B5EF4-FFF2-40B4-BE49-F238E27FC236}">
                <a16:creationId xmlns:a16="http://schemas.microsoft.com/office/drawing/2014/main" id="{5182946A-DE86-4787-BFA5-0D1E0BDBB1D5}"/>
              </a:ext>
            </a:extLst>
          </p:cNvPr>
          <p:cNvSpPr/>
          <p:nvPr/>
        </p:nvSpPr>
        <p:spPr>
          <a:xfrm>
            <a:off x="5368580" y="3435892"/>
            <a:ext cx="1339644" cy="215444"/>
          </a:xfrm>
          <a:prstGeom prst="rect">
            <a:avLst/>
          </a:prstGeom>
        </p:spPr>
        <p:txBody>
          <a:bodyPr wrap="none" lIns="108000" rIns="36000">
            <a:spAutoFit/>
          </a:bodyPr>
          <a:lstStyle/>
          <a:p>
            <a:r>
              <a:rPr lang="it-IT" sz="800" dirty="0">
                <a:solidFill>
                  <a:schemeClr val="bg1"/>
                </a:solidFill>
                <a:latin typeface="Ubuntu" panose="020B0504030602030204" pitchFamily="34" charset="0"/>
              </a:rPr>
              <a:t>quando non siamo online</a:t>
            </a:r>
            <a:endParaRPr lang="it-IT" sz="900" dirty="0">
              <a:solidFill>
                <a:schemeClr val="bg1"/>
              </a:solidFill>
              <a:latin typeface="Ubuntu" panose="020B0504030602030204" pitchFamily="34" charset="0"/>
            </a:endParaRPr>
          </a:p>
        </p:txBody>
      </p:sp>
      <p:sp>
        <p:nvSpPr>
          <p:cNvPr id="24" name="Rettangolo 23">
            <a:extLst>
              <a:ext uri="{FF2B5EF4-FFF2-40B4-BE49-F238E27FC236}">
                <a16:creationId xmlns:a16="http://schemas.microsoft.com/office/drawing/2014/main" id="{0C4F5540-B10B-4D50-A8AB-B098D0FF021D}"/>
              </a:ext>
            </a:extLst>
          </p:cNvPr>
          <p:cNvSpPr/>
          <p:nvPr/>
        </p:nvSpPr>
        <p:spPr>
          <a:xfrm>
            <a:off x="5368580" y="3659266"/>
            <a:ext cx="632719" cy="215444"/>
          </a:xfrm>
          <a:prstGeom prst="rect">
            <a:avLst/>
          </a:prstGeom>
        </p:spPr>
        <p:txBody>
          <a:bodyPr wrap="none" lIns="108000" rIns="36000">
            <a:spAutoFit/>
          </a:bodyPr>
          <a:lstStyle/>
          <a:p>
            <a:r>
              <a:rPr lang="it-IT" sz="800" dirty="0">
                <a:solidFill>
                  <a:schemeClr val="bg1"/>
                </a:solidFill>
                <a:latin typeface="Ubuntu" panose="020B0504030602030204" pitchFamily="34" charset="0"/>
              </a:rPr>
              <a:t>l’esistenza</a:t>
            </a:r>
            <a:endParaRPr lang="it-IT" sz="900" dirty="0">
              <a:solidFill>
                <a:schemeClr val="bg1"/>
              </a:solidFill>
              <a:latin typeface="Ubuntu" panose="020B0504030602030204" pitchFamily="34" charset="0"/>
            </a:endParaRPr>
          </a:p>
        </p:txBody>
      </p:sp>
    </p:spTree>
    <p:extLst>
      <p:ext uri="{BB962C8B-B14F-4D97-AF65-F5344CB8AC3E}">
        <p14:creationId xmlns:p14="http://schemas.microsoft.com/office/powerpoint/2010/main" val="1403554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FA83F2FB-6D2A-4260-9887-0BFC91FD1B09}"/>
              </a:ext>
            </a:extLst>
          </p:cNvPr>
          <p:cNvSpPr>
            <a:spLocks noGrp="1"/>
          </p:cNvSpPr>
          <p:nvPr>
            <p:ph type="subTitle" idx="1"/>
          </p:nvPr>
        </p:nvSpPr>
        <p:spPr>
          <a:xfrm>
            <a:off x="478805" y="1043906"/>
            <a:ext cx="6815406" cy="9073008"/>
          </a:xfrm>
        </p:spPr>
        <p:txBody>
          <a:bodyPr lIns="72000" rIns="72000" spcCol="216000"/>
          <a:lstStyle/>
          <a:p>
            <a:r>
              <a:rPr lang="it-IT" dirty="0"/>
              <a:t>Otto persone su dieci ritengono che nell’ambiente digitale si siano diffuse </a:t>
            </a:r>
            <a:r>
              <a:rPr lang="it-IT" b="1" dirty="0"/>
              <a:t>pratiche di manipolazione</a:t>
            </a:r>
            <a:r>
              <a:rPr lang="it-IT" dirty="0"/>
              <a:t> delle persone più efficaci rispetto al passato. Il riferimento al passato è relativo al ’900, epoca in cui i mezzi di comunicazione di massa, tutti broadcasting, erano gestiti dai governi e dai grandi editori.</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Il sospetto sulla facilità di manipolazione delle persone è molto stabile e non si rileva alcuna tendenza significativa in tutto il periodo considerato.</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Il timore che il digitale ostacoli i rapporti e la socialità dei ragazzi è calato durante il primo lockdown, quando alcune formule di relazione digitale hanno «stupito» per essere in grado di supplire alla mancanza di quelle fisiche ed è diminuita la </a:t>
            </a:r>
            <a:r>
              <a:rPr lang="it-IT" i="1" dirty="0"/>
              <a:t>condanna</a:t>
            </a:r>
            <a:r>
              <a:rPr lang="it-IT" dirty="0"/>
              <a:t> verso le relazioni a distanza. </a:t>
            </a:r>
          </a:p>
          <a:p>
            <a:r>
              <a:rPr lang="it-IT" dirty="0"/>
              <a:t>La rilevazione successiva, però, ha mostrato che il cambiamento di giudizio è stato temporaneo e non si può ritenere un trend di lungo periodo: a novembre 2020 la </a:t>
            </a:r>
            <a:r>
              <a:rPr lang="it-IT" i="1" dirty="0"/>
              <a:t>paura che </a:t>
            </a:r>
            <a:r>
              <a:rPr lang="it-IT" dirty="0"/>
              <a:t>le </a:t>
            </a:r>
            <a:r>
              <a:rPr lang="it-IT" b="1" dirty="0"/>
              <a:t>relazioni a distanza deteriorino la socialità</a:t>
            </a:r>
            <a:r>
              <a:rPr lang="it-IT" dirty="0"/>
              <a:t> dei ragazzi è nuovamente aumentata, tornando ai livelli </a:t>
            </a:r>
            <a:r>
              <a:rPr lang="it-IT" dirty="0" err="1"/>
              <a:t>pre</a:t>
            </a:r>
            <a:r>
              <a:rPr lang="it-IT" dirty="0"/>
              <a:t> </a:t>
            </a:r>
            <a:r>
              <a:rPr lang="it-IT" dirty="0" err="1"/>
              <a:t>Covid</a:t>
            </a:r>
            <a:r>
              <a:rPr lang="it-IT" dirty="0"/>
              <a:t>.</a:t>
            </a:r>
          </a:p>
          <a:p>
            <a:endParaRPr lang="it-IT" sz="1400" dirty="0"/>
          </a:p>
          <a:p>
            <a:endParaRPr lang="it-IT" sz="1400" dirty="0"/>
          </a:p>
          <a:p>
            <a:endParaRPr lang="it-IT" sz="1400" dirty="0"/>
          </a:p>
          <a:p>
            <a:endParaRPr lang="it-IT" sz="1400" dirty="0"/>
          </a:p>
          <a:p>
            <a:endParaRPr lang="it-IT" sz="1400" dirty="0"/>
          </a:p>
          <a:p>
            <a:endParaRPr lang="it-IT" sz="1400" dirty="0"/>
          </a:p>
          <a:p>
            <a:endParaRPr lang="it-IT" sz="1400" dirty="0"/>
          </a:p>
          <a:p>
            <a:endParaRPr lang="it-IT" sz="1400" dirty="0"/>
          </a:p>
          <a:p>
            <a:endParaRPr lang="it-IT" sz="1400" dirty="0"/>
          </a:p>
          <a:p>
            <a:endParaRPr lang="it-IT" sz="1400" dirty="0"/>
          </a:p>
          <a:p>
            <a:pPr>
              <a:spcAft>
                <a:spcPts val="300"/>
              </a:spcAft>
            </a:pPr>
            <a:r>
              <a:rPr lang="it-IT" dirty="0"/>
              <a:t>3 rispondenti su 4 (ovvero 30 milioni di individui, metà della popolazione italiana) sono convinti che </a:t>
            </a:r>
            <a:r>
              <a:rPr lang="it-IT" b="1" dirty="0"/>
              <a:t>alcune organizzazioni sappiano tutto di noi</a:t>
            </a:r>
            <a:r>
              <a:rPr lang="it-IT" dirty="0"/>
              <a:t>, anche quando non siamo online. Il dato era leggermente aumentato nella primavera del 2020 probabilmente come conseguenza del dibattito sulle capacità dei sistemi di tracciamento nel contrastare la diffusione del contagio ma è rientrato ai livelli </a:t>
            </a:r>
            <a:r>
              <a:rPr lang="it-IT" dirty="0" err="1"/>
              <a:t>pre</a:t>
            </a:r>
            <a:r>
              <a:rPr lang="it-IT" dirty="0"/>
              <a:t> </a:t>
            </a:r>
            <a:r>
              <a:rPr lang="it-IT" dirty="0" err="1"/>
              <a:t>Covid</a:t>
            </a:r>
            <a:r>
              <a:rPr lang="it-IT" dirty="0"/>
              <a:t>. </a:t>
            </a:r>
          </a:p>
          <a:p>
            <a:r>
              <a:rPr lang="it-IT" dirty="0"/>
              <a:t>Questo aspetto è stato incluso tra gli atteggiamenti di sospetto ma il giudizio negativo potrebbe riguardare solo una parte dei cittadini: altri – di cui tuttavia ignoriamo il numero – potrebbero ritenere che il controllo sociale sia un aspetto positivo del digitale.</a:t>
            </a:r>
          </a:p>
        </p:txBody>
      </p:sp>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Le paure</a:t>
            </a:r>
          </a:p>
        </p:txBody>
      </p:sp>
      <p:grpSp>
        <p:nvGrpSpPr>
          <p:cNvPr id="15" name="Gruppo 14">
            <a:extLst>
              <a:ext uri="{FF2B5EF4-FFF2-40B4-BE49-F238E27FC236}">
                <a16:creationId xmlns:a16="http://schemas.microsoft.com/office/drawing/2014/main" id="{F7E9C632-966B-476B-8A3A-B01BDF5C2E51}"/>
              </a:ext>
            </a:extLst>
          </p:cNvPr>
          <p:cNvGrpSpPr/>
          <p:nvPr/>
        </p:nvGrpSpPr>
        <p:grpSpPr>
          <a:xfrm>
            <a:off x="489646" y="2772098"/>
            <a:ext cx="3240360" cy="2592288"/>
            <a:chOff x="489646" y="2831666"/>
            <a:chExt cx="3240360" cy="2592288"/>
          </a:xfrm>
        </p:grpSpPr>
        <p:graphicFrame>
          <p:nvGraphicFramePr>
            <p:cNvPr id="6" name="Grafico 5">
              <a:extLst>
                <a:ext uri="{FF2B5EF4-FFF2-40B4-BE49-F238E27FC236}">
                  <a16:creationId xmlns:a16="http://schemas.microsoft.com/office/drawing/2014/main" id="{0761EC59-5216-4C78-A2AD-9948D8965D3D}"/>
                </a:ext>
              </a:extLst>
            </p:cNvPr>
            <p:cNvGraphicFramePr/>
            <p:nvPr>
              <p:extLst>
                <p:ext uri="{D42A27DB-BD31-4B8C-83A1-F6EECF244321}">
                  <p14:modId xmlns:p14="http://schemas.microsoft.com/office/powerpoint/2010/main" val="665356872"/>
                </p:ext>
              </p:extLst>
            </p:nvPr>
          </p:nvGraphicFramePr>
          <p:xfrm>
            <a:off x="489646" y="2831666"/>
            <a:ext cx="324036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7" name="Rettangolo 6">
              <a:extLst>
                <a:ext uri="{FF2B5EF4-FFF2-40B4-BE49-F238E27FC236}">
                  <a16:creationId xmlns:a16="http://schemas.microsoft.com/office/drawing/2014/main" id="{128DAAB2-B1B6-410A-B63D-BD7A372C548F}"/>
                </a:ext>
              </a:extLst>
            </p:cNvPr>
            <p:cNvSpPr/>
            <p:nvPr/>
          </p:nvSpPr>
          <p:spPr>
            <a:xfrm>
              <a:off x="633662" y="3047690"/>
              <a:ext cx="2952328" cy="307777"/>
            </a:xfrm>
            <a:prstGeom prst="rect">
              <a:avLst/>
            </a:prstGeom>
          </p:spPr>
          <p:txBody>
            <a:bodyPr wrap="square">
              <a:spAutoFit/>
            </a:bodyPr>
            <a:lstStyle/>
            <a:p>
              <a:pPr algn="ctr"/>
              <a:r>
                <a:rPr lang="it-IT" sz="1400" dirty="0">
                  <a:latin typeface="Ubuntu" panose="020B0504030602030204" pitchFamily="34" charset="0"/>
                </a:rPr>
                <a:t>La manipolazione delle persone</a:t>
              </a:r>
            </a:p>
          </p:txBody>
        </p:sp>
        <p:cxnSp>
          <p:nvCxnSpPr>
            <p:cNvPr id="9" name="Connettore diritto 8">
              <a:extLst>
                <a:ext uri="{FF2B5EF4-FFF2-40B4-BE49-F238E27FC236}">
                  <a16:creationId xmlns:a16="http://schemas.microsoft.com/office/drawing/2014/main" id="{1DB663AC-5878-4DBE-9A77-897A8A1061CB}"/>
                </a:ext>
              </a:extLst>
            </p:cNvPr>
            <p:cNvCxnSpPr/>
            <p:nvPr/>
          </p:nvCxnSpPr>
          <p:spPr>
            <a:xfrm>
              <a:off x="561654" y="336419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Connettore diritto 9">
              <a:extLst>
                <a:ext uri="{FF2B5EF4-FFF2-40B4-BE49-F238E27FC236}">
                  <a16:creationId xmlns:a16="http://schemas.microsoft.com/office/drawing/2014/main" id="{812EC2F8-2E2C-4CCD-A922-9267CAA8484C}"/>
                </a:ext>
              </a:extLst>
            </p:cNvPr>
            <p:cNvCxnSpPr/>
            <p:nvPr/>
          </p:nvCxnSpPr>
          <p:spPr>
            <a:xfrm>
              <a:off x="561654" y="304769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6" name="Gruppo 15">
            <a:extLst>
              <a:ext uri="{FF2B5EF4-FFF2-40B4-BE49-F238E27FC236}">
                <a16:creationId xmlns:a16="http://schemas.microsoft.com/office/drawing/2014/main" id="{C3C9DCE9-80AB-4381-ACFF-12C9E22AEEED}"/>
              </a:ext>
            </a:extLst>
          </p:cNvPr>
          <p:cNvGrpSpPr/>
          <p:nvPr/>
        </p:nvGrpSpPr>
        <p:grpSpPr>
          <a:xfrm>
            <a:off x="489646" y="6300490"/>
            <a:ext cx="3240360" cy="2592288"/>
            <a:chOff x="560338" y="7321042"/>
            <a:chExt cx="3240360" cy="2592288"/>
          </a:xfrm>
        </p:grpSpPr>
        <p:graphicFrame>
          <p:nvGraphicFramePr>
            <p:cNvPr id="11" name="Grafico 10">
              <a:extLst>
                <a:ext uri="{FF2B5EF4-FFF2-40B4-BE49-F238E27FC236}">
                  <a16:creationId xmlns:a16="http://schemas.microsoft.com/office/drawing/2014/main" id="{FBC4DCA5-70DD-4A64-AF5C-DB5F5DED6C45}"/>
                </a:ext>
              </a:extLst>
            </p:cNvPr>
            <p:cNvGraphicFramePr/>
            <p:nvPr>
              <p:extLst>
                <p:ext uri="{D42A27DB-BD31-4B8C-83A1-F6EECF244321}">
                  <p14:modId xmlns:p14="http://schemas.microsoft.com/office/powerpoint/2010/main" val="96181115"/>
                </p:ext>
              </p:extLst>
            </p:nvPr>
          </p:nvGraphicFramePr>
          <p:xfrm>
            <a:off x="560338" y="7321042"/>
            <a:ext cx="3240360"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12" name="Rettangolo 11">
              <a:extLst>
                <a:ext uri="{FF2B5EF4-FFF2-40B4-BE49-F238E27FC236}">
                  <a16:creationId xmlns:a16="http://schemas.microsoft.com/office/drawing/2014/main" id="{B64E64B3-E28E-4E9B-8357-B6D24BB4C1F7}"/>
                </a:ext>
              </a:extLst>
            </p:cNvPr>
            <p:cNvSpPr/>
            <p:nvPr/>
          </p:nvSpPr>
          <p:spPr>
            <a:xfrm>
              <a:off x="704354" y="7537066"/>
              <a:ext cx="2952328" cy="307777"/>
            </a:xfrm>
            <a:prstGeom prst="rect">
              <a:avLst/>
            </a:prstGeom>
          </p:spPr>
          <p:txBody>
            <a:bodyPr wrap="square">
              <a:spAutoFit/>
            </a:bodyPr>
            <a:lstStyle/>
            <a:p>
              <a:pPr algn="ctr"/>
              <a:r>
                <a:rPr lang="it-IT" sz="1400" dirty="0">
                  <a:latin typeface="Ubuntu" panose="020B0504030602030204" pitchFamily="34" charset="0"/>
                </a:rPr>
                <a:t>Socialità e rapporti umani</a:t>
              </a:r>
            </a:p>
          </p:txBody>
        </p:sp>
        <p:cxnSp>
          <p:nvCxnSpPr>
            <p:cNvPr id="13" name="Connettore diritto 12">
              <a:extLst>
                <a:ext uri="{FF2B5EF4-FFF2-40B4-BE49-F238E27FC236}">
                  <a16:creationId xmlns:a16="http://schemas.microsoft.com/office/drawing/2014/main" id="{1C9DF2BA-8127-4C17-8A0E-7EDA86D9C0F8}"/>
                </a:ext>
              </a:extLst>
            </p:cNvPr>
            <p:cNvCxnSpPr/>
            <p:nvPr/>
          </p:nvCxnSpPr>
          <p:spPr>
            <a:xfrm>
              <a:off x="632346" y="7853566"/>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ttore diritto 13">
              <a:extLst>
                <a:ext uri="{FF2B5EF4-FFF2-40B4-BE49-F238E27FC236}">
                  <a16:creationId xmlns:a16="http://schemas.microsoft.com/office/drawing/2014/main" id="{85D25FE0-034C-4603-A7BB-4CD71BE3319C}"/>
                </a:ext>
              </a:extLst>
            </p:cNvPr>
            <p:cNvCxnSpPr/>
            <p:nvPr/>
          </p:nvCxnSpPr>
          <p:spPr>
            <a:xfrm>
              <a:off x="632346" y="7537066"/>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7" name="Gruppo 16">
            <a:extLst>
              <a:ext uri="{FF2B5EF4-FFF2-40B4-BE49-F238E27FC236}">
                <a16:creationId xmlns:a16="http://schemas.microsoft.com/office/drawing/2014/main" id="{54AD0FD5-0154-416D-AAE2-1F0F03651AFE}"/>
              </a:ext>
            </a:extLst>
          </p:cNvPr>
          <p:cNvGrpSpPr/>
          <p:nvPr/>
        </p:nvGrpSpPr>
        <p:grpSpPr>
          <a:xfrm>
            <a:off x="3939108" y="3420170"/>
            <a:ext cx="3240360" cy="2592288"/>
            <a:chOff x="489646" y="2831666"/>
            <a:chExt cx="3240360" cy="2592288"/>
          </a:xfrm>
        </p:grpSpPr>
        <p:graphicFrame>
          <p:nvGraphicFramePr>
            <p:cNvPr id="18" name="Grafico 17">
              <a:extLst>
                <a:ext uri="{FF2B5EF4-FFF2-40B4-BE49-F238E27FC236}">
                  <a16:creationId xmlns:a16="http://schemas.microsoft.com/office/drawing/2014/main" id="{DA56ECB5-E9FE-4B4F-AF07-71D1C617F454}"/>
                </a:ext>
              </a:extLst>
            </p:cNvPr>
            <p:cNvGraphicFramePr/>
            <p:nvPr>
              <p:extLst>
                <p:ext uri="{D42A27DB-BD31-4B8C-83A1-F6EECF244321}">
                  <p14:modId xmlns:p14="http://schemas.microsoft.com/office/powerpoint/2010/main" val="1459512605"/>
                </p:ext>
              </p:extLst>
            </p:nvPr>
          </p:nvGraphicFramePr>
          <p:xfrm>
            <a:off x="489646" y="2831666"/>
            <a:ext cx="3240360" cy="2592288"/>
          </p:xfrm>
          <a:graphic>
            <a:graphicData uri="http://schemas.openxmlformats.org/drawingml/2006/chart">
              <c:chart xmlns:c="http://schemas.openxmlformats.org/drawingml/2006/chart" xmlns:r="http://schemas.openxmlformats.org/officeDocument/2006/relationships" r:id="rId4"/>
            </a:graphicData>
          </a:graphic>
        </p:graphicFrame>
        <p:sp>
          <p:nvSpPr>
            <p:cNvPr id="19" name="Rettangolo 18">
              <a:extLst>
                <a:ext uri="{FF2B5EF4-FFF2-40B4-BE49-F238E27FC236}">
                  <a16:creationId xmlns:a16="http://schemas.microsoft.com/office/drawing/2014/main" id="{B30E13BF-F99D-4829-A75C-8008E924ED4D}"/>
                </a:ext>
              </a:extLst>
            </p:cNvPr>
            <p:cNvSpPr/>
            <p:nvPr/>
          </p:nvSpPr>
          <p:spPr>
            <a:xfrm>
              <a:off x="633662" y="3047690"/>
              <a:ext cx="2952328" cy="307777"/>
            </a:xfrm>
            <a:prstGeom prst="rect">
              <a:avLst/>
            </a:prstGeom>
          </p:spPr>
          <p:txBody>
            <a:bodyPr wrap="square">
              <a:spAutoFit/>
            </a:bodyPr>
            <a:lstStyle/>
            <a:p>
              <a:pPr algn="ctr"/>
              <a:r>
                <a:rPr lang="it-IT" sz="1400" dirty="0">
                  <a:latin typeface="Ubuntu" panose="020B0504030602030204" pitchFamily="34" charset="0"/>
                </a:rPr>
                <a:t>Il </a:t>
              </a:r>
              <a:r>
                <a:rPr lang="it-IT" sz="1400" i="1" dirty="0">
                  <a:latin typeface="Ubuntu" panose="020B0504030602030204" pitchFamily="34" charset="0"/>
                </a:rPr>
                <a:t>Grande Fratello</a:t>
              </a:r>
            </a:p>
          </p:txBody>
        </p:sp>
        <p:cxnSp>
          <p:nvCxnSpPr>
            <p:cNvPr id="20" name="Connettore diritto 19">
              <a:extLst>
                <a:ext uri="{FF2B5EF4-FFF2-40B4-BE49-F238E27FC236}">
                  <a16:creationId xmlns:a16="http://schemas.microsoft.com/office/drawing/2014/main" id="{0FC46963-C78C-438A-B88E-3C5D948DF5ED}"/>
                </a:ext>
              </a:extLst>
            </p:cNvPr>
            <p:cNvCxnSpPr/>
            <p:nvPr/>
          </p:nvCxnSpPr>
          <p:spPr>
            <a:xfrm>
              <a:off x="561654" y="336419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Connettore diritto 20">
              <a:extLst>
                <a:ext uri="{FF2B5EF4-FFF2-40B4-BE49-F238E27FC236}">
                  <a16:creationId xmlns:a16="http://schemas.microsoft.com/office/drawing/2014/main" id="{46F4AAD2-8F46-48F0-A64A-4CD0716D6D51}"/>
                </a:ext>
              </a:extLst>
            </p:cNvPr>
            <p:cNvCxnSpPr/>
            <p:nvPr/>
          </p:nvCxnSpPr>
          <p:spPr>
            <a:xfrm>
              <a:off x="561654" y="304769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73456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Le speranze</a:t>
            </a:r>
          </a:p>
        </p:txBody>
      </p:sp>
      <p:graphicFrame>
        <p:nvGraphicFramePr>
          <p:cNvPr id="22" name="Grafico 21">
            <a:extLst>
              <a:ext uri="{FF2B5EF4-FFF2-40B4-BE49-F238E27FC236}">
                <a16:creationId xmlns:a16="http://schemas.microsoft.com/office/drawing/2014/main" id="{86888BEC-0323-48F5-AE67-68C995CBCB4F}"/>
              </a:ext>
            </a:extLst>
          </p:cNvPr>
          <p:cNvGraphicFramePr/>
          <p:nvPr>
            <p:extLst>
              <p:ext uri="{D42A27DB-BD31-4B8C-83A1-F6EECF244321}">
                <p14:modId xmlns:p14="http://schemas.microsoft.com/office/powerpoint/2010/main" val="1830875689"/>
              </p:ext>
            </p:extLst>
          </p:nvPr>
        </p:nvGraphicFramePr>
        <p:xfrm>
          <a:off x="-2968054" y="2313421"/>
          <a:ext cx="1022400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23" name="Rettangolo 22">
            <a:extLst>
              <a:ext uri="{FF2B5EF4-FFF2-40B4-BE49-F238E27FC236}">
                <a16:creationId xmlns:a16="http://schemas.microsoft.com/office/drawing/2014/main" id="{CB022D09-77AD-4D48-9A7F-DCDC197E00E9}"/>
              </a:ext>
            </a:extLst>
          </p:cNvPr>
          <p:cNvSpPr/>
          <p:nvPr/>
        </p:nvSpPr>
        <p:spPr>
          <a:xfrm>
            <a:off x="789861" y="2529445"/>
            <a:ext cx="6154417" cy="307777"/>
          </a:xfrm>
          <a:prstGeom prst="rect">
            <a:avLst/>
          </a:prstGeom>
        </p:spPr>
        <p:txBody>
          <a:bodyPr wrap="square">
            <a:spAutoFit/>
          </a:bodyPr>
          <a:lstStyle/>
          <a:p>
            <a:pPr algn="ctr"/>
            <a:r>
              <a:rPr lang="it-IT" sz="1400" dirty="0">
                <a:latin typeface="Ubuntu" panose="020B0504030602030204" pitchFamily="34" charset="0"/>
              </a:rPr>
              <a:t>Le speranze e le attese</a:t>
            </a:r>
          </a:p>
        </p:txBody>
      </p:sp>
      <p:cxnSp>
        <p:nvCxnSpPr>
          <p:cNvPr id="24" name="Connettore diritto 23">
            <a:extLst>
              <a:ext uri="{FF2B5EF4-FFF2-40B4-BE49-F238E27FC236}">
                <a16:creationId xmlns:a16="http://schemas.microsoft.com/office/drawing/2014/main" id="{C3169229-E794-4332-B3A7-45933FF7CF13}"/>
              </a:ext>
            </a:extLst>
          </p:cNvPr>
          <p:cNvCxnSpPr/>
          <p:nvPr/>
        </p:nvCxnSpPr>
        <p:spPr>
          <a:xfrm>
            <a:off x="639754" y="2845945"/>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09565573-9F87-4DB4-ACDD-DC5A345EFA36}"/>
              </a:ext>
            </a:extLst>
          </p:cNvPr>
          <p:cNvCxnSpPr/>
          <p:nvPr/>
        </p:nvCxnSpPr>
        <p:spPr>
          <a:xfrm>
            <a:off x="639754" y="2529445"/>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Sottotitolo 2">
            <a:extLst>
              <a:ext uri="{FF2B5EF4-FFF2-40B4-BE49-F238E27FC236}">
                <a16:creationId xmlns:a16="http://schemas.microsoft.com/office/drawing/2014/main" id="{E0BA7D4A-6DBF-4BD1-ACEB-337E9FB0E967}"/>
              </a:ext>
            </a:extLst>
          </p:cNvPr>
          <p:cNvSpPr txBox="1">
            <a:spLocks/>
          </p:cNvSpPr>
          <p:nvPr/>
        </p:nvSpPr>
        <p:spPr>
          <a:xfrm>
            <a:off x="488330" y="1043906"/>
            <a:ext cx="6815406" cy="1476815"/>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Un italiano su due guarda alla diffusione del digitale con un </a:t>
            </a:r>
            <a:r>
              <a:rPr lang="it-IT" b="1" dirty="0"/>
              <a:t>atteggiamento positivo</a:t>
            </a:r>
            <a:r>
              <a:rPr lang="it-IT" dirty="0"/>
              <a:t>, fiducioso nel fatto che questo fenomeno possa avere un impatto virtuoso su diversi ambiti della vita quotidiana dei cittadini e sulla società. La speranza più diffusa è la semplificazione conseguente al processo di digitalizzazione: il 77% del campione ritiene che il processo di digitalizzazione rende </a:t>
            </a:r>
            <a:r>
              <a:rPr lang="it-IT" b="1" dirty="0"/>
              <a:t>più semplice la vita</a:t>
            </a:r>
            <a:r>
              <a:rPr lang="it-IT" dirty="0"/>
              <a:t> dei cittadini. Attorno e grazie al digitale si sviluppano inoltre competenze e una </a:t>
            </a:r>
            <a:r>
              <a:rPr lang="it-IT" b="1" dirty="0"/>
              <a:t>generale crescita di conoscenza</a:t>
            </a:r>
            <a:r>
              <a:rPr lang="it-IT" dirty="0"/>
              <a:t> di cui beneficia tutta la società.</a:t>
            </a:r>
          </a:p>
        </p:txBody>
      </p:sp>
      <p:sp>
        <p:nvSpPr>
          <p:cNvPr id="11" name="Sottotitolo 2">
            <a:extLst>
              <a:ext uri="{FF2B5EF4-FFF2-40B4-BE49-F238E27FC236}">
                <a16:creationId xmlns:a16="http://schemas.microsoft.com/office/drawing/2014/main" id="{545C6030-F491-4DFC-8A83-B61834D97876}"/>
              </a:ext>
            </a:extLst>
          </p:cNvPr>
          <p:cNvSpPr txBox="1">
            <a:spLocks/>
          </p:cNvSpPr>
          <p:nvPr/>
        </p:nvSpPr>
        <p:spPr>
          <a:xfrm>
            <a:off x="488330" y="5239214"/>
            <a:ext cx="6815406" cy="1728192"/>
          </a:xfrm>
          <a:prstGeom prst="rect">
            <a:avLst/>
          </a:prstGeom>
        </p:spPr>
        <p:txBody>
          <a:bodyPr vert="horz" lIns="72000" tIns="49215" rIns="72000" bIns="49215" numCol="2"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La maggioranza dei cittadini ripone una grande fiducia nelle smart </a:t>
            </a:r>
            <a:r>
              <a:rPr lang="it-IT" dirty="0" err="1"/>
              <a:t>technologies</a:t>
            </a:r>
            <a:r>
              <a:rPr lang="it-IT" dirty="0"/>
              <a:t> che ci si aspetta siano in grado di rendere gli ambienti in cui viviamo (case, città, uffici) dei luoghi migliori, dove </a:t>
            </a:r>
            <a:r>
              <a:rPr lang="it-IT" b="1" dirty="0"/>
              <a:t>vivere con una qualità più elevata</a:t>
            </a:r>
            <a:r>
              <a:rPr lang="it-IT" dirty="0"/>
              <a:t>. Il tema dell’informazione online, invece, </a:t>
            </a:r>
            <a:r>
              <a:rPr lang="it-IT" b="1" dirty="0"/>
              <a:t>divide la popolazione</a:t>
            </a:r>
            <a:r>
              <a:rPr lang="it-IT" dirty="0"/>
              <a:t> tra chi ritiene che la diffusione dell’informazione online abbia un impatto positivo sul sistema informativo e chi non vede un miglioramento della qualità e della trasparenza dell’informazione. Meno diffuse sono le aspettative riposte negli effetti positivi delle tecnologie digitali in ambito sanitario, sul funzionamento del sistema democratico e sull’emersione del «nero».</a:t>
            </a:r>
          </a:p>
        </p:txBody>
      </p:sp>
      <p:graphicFrame>
        <p:nvGraphicFramePr>
          <p:cNvPr id="12" name="Grafico 11">
            <a:extLst>
              <a:ext uri="{FF2B5EF4-FFF2-40B4-BE49-F238E27FC236}">
                <a16:creationId xmlns:a16="http://schemas.microsoft.com/office/drawing/2014/main" id="{F56FEE57-00D6-4907-BB0A-CB34C8470192}"/>
              </a:ext>
            </a:extLst>
          </p:cNvPr>
          <p:cNvGraphicFramePr/>
          <p:nvPr>
            <p:extLst>
              <p:ext uri="{D42A27DB-BD31-4B8C-83A1-F6EECF244321}">
                <p14:modId xmlns:p14="http://schemas.microsoft.com/office/powerpoint/2010/main" val="726993998"/>
              </p:ext>
            </p:extLst>
          </p:nvPr>
        </p:nvGraphicFramePr>
        <p:xfrm>
          <a:off x="488330" y="7052469"/>
          <a:ext cx="6815406"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13" name="Rettangolo 12">
            <a:extLst>
              <a:ext uri="{FF2B5EF4-FFF2-40B4-BE49-F238E27FC236}">
                <a16:creationId xmlns:a16="http://schemas.microsoft.com/office/drawing/2014/main" id="{11BB8D12-4DF5-4204-8638-FDA91C0B7356}"/>
              </a:ext>
            </a:extLst>
          </p:cNvPr>
          <p:cNvSpPr/>
          <p:nvPr/>
        </p:nvSpPr>
        <p:spPr>
          <a:xfrm>
            <a:off x="789861" y="7268493"/>
            <a:ext cx="6154417" cy="307777"/>
          </a:xfrm>
          <a:prstGeom prst="rect">
            <a:avLst/>
          </a:prstGeom>
        </p:spPr>
        <p:txBody>
          <a:bodyPr wrap="square">
            <a:spAutoFit/>
          </a:bodyPr>
          <a:lstStyle/>
          <a:p>
            <a:pPr algn="ctr"/>
            <a:r>
              <a:rPr lang="it-IT" sz="1400" dirty="0">
                <a:latin typeface="Ubuntu" panose="020B0504030602030204" pitchFamily="34" charset="0"/>
              </a:rPr>
              <a:t>Il trend dell’indice di speranza</a:t>
            </a:r>
          </a:p>
        </p:txBody>
      </p:sp>
      <p:cxnSp>
        <p:nvCxnSpPr>
          <p:cNvPr id="14" name="Connettore diritto 13">
            <a:extLst>
              <a:ext uri="{FF2B5EF4-FFF2-40B4-BE49-F238E27FC236}">
                <a16:creationId xmlns:a16="http://schemas.microsoft.com/office/drawing/2014/main" id="{5EBD423D-F832-4578-BC10-64BD3C4DCAD3}"/>
              </a:ext>
            </a:extLst>
          </p:cNvPr>
          <p:cNvCxnSpPr/>
          <p:nvPr/>
        </p:nvCxnSpPr>
        <p:spPr>
          <a:xfrm>
            <a:off x="639754" y="7584993"/>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Connettore diritto 14">
            <a:extLst>
              <a:ext uri="{FF2B5EF4-FFF2-40B4-BE49-F238E27FC236}">
                <a16:creationId xmlns:a16="http://schemas.microsoft.com/office/drawing/2014/main" id="{46EC4994-34F1-4840-8705-58B21AEFD987}"/>
              </a:ext>
            </a:extLst>
          </p:cNvPr>
          <p:cNvCxnSpPr/>
          <p:nvPr/>
        </p:nvCxnSpPr>
        <p:spPr>
          <a:xfrm>
            <a:off x="639754" y="7268493"/>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Connettore diritto 15">
            <a:extLst>
              <a:ext uri="{FF2B5EF4-FFF2-40B4-BE49-F238E27FC236}">
                <a16:creationId xmlns:a16="http://schemas.microsoft.com/office/drawing/2014/main" id="{E4D15E04-E3B8-4B58-88AB-6B35F7B42636}"/>
              </a:ext>
            </a:extLst>
          </p:cNvPr>
          <p:cNvCxnSpPr>
            <a:cxnSpLocks/>
          </p:cNvCxnSpPr>
          <p:nvPr/>
        </p:nvCxnSpPr>
        <p:spPr>
          <a:xfrm>
            <a:off x="639754" y="4868857"/>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ttangolo 16">
            <a:extLst>
              <a:ext uri="{FF2B5EF4-FFF2-40B4-BE49-F238E27FC236}">
                <a16:creationId xmlns:a16="http://schemas.microsoft.com/office/drawing/2014/main" id="{0094D4CA-F42C-4B12-81D6-2ED420D98FA8}"/>
              </a:ext>
            </a:extLst>
          </p:cNvPr>
          <p:cNvSpPr/>
          <p:nvPr/>
        </p:nvSpPr>
        <p:spPr>
          <a:xfrm>
            <a:off x="639753" y="4908352"/>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Incidenza sul totale campione dei Top2Box di accordo, in una scala a 5 passi (</a:t>
            </a:r>
            <a:r>
              <a:rPr lang="es-ES" sz="900" i="1" dirty="0">
                <a:solidFill>
                  <a:schemeClr val="bg1">
                    <a:lumMod val="50000"/>
                  </a:schemeClr>
                </a:solidFill>
                <a:latin typeface="Ubuntu" panose="020B0504030602030204" pitchFamily="34" charset="0"/>
              </a:rPr>
              <a:t>1.017 casi a novembre 2020</a:t>
            </a:r>
            <a:r>
              <a:rPr lang="it-IT" sz="900" i="1" dirty="0">
                <a:solidFill>
                  <a:schemeClr val="bg1">
                    <a:lumMod val="50000"/>
                  </a:schemeClr>
                </a:solidFill>
                <a:latin typeface="Ubuntu" panose="020B0504030602030204" pitchFamily="34" charset="0"/>
              </a:rPr>
              <a:t>) </a:t>
            </a:r>
          </a:p>
        </p:txBody>
      </p:sp>
      <p:cxnSp>
        <p:nvCxnSpPr>
          <p:cNvPr id="18" name="Connettore diritto 17">
            <a:extLst>
              <a:ext uri="{FF2B5EF4-FFF2-40B4-BE49-F238E27FC236}">
                <a16:creationId xmlns:a16="http://schemas.microsoft.com/office/drawing/2014/main" id="{3F63A123-1520-40F1-8625-552AABCA12F3}"/>
              </a:ext>
            </a:extLst>
          </p:cNvPr>
          <p:cNvCxnSpPr>
            <a:cxnSpLocks/>
          </p:cNvCxnSpPr>
          <p:nvPr/>
        </p:nvCxnSpPr>
        <p:spPr>
          <a:xfrm>
            <a:off x="639754" y="5142307"/>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36DBED0A-B680-454A-BF9B-E548B682D9FE}"/>
              </a:ext>
            </a:extLst>
          </p:cNvPr>
          <p:cNvCxnSpPr>
            <a:cxnSpLocks/>
          </p:cNvCxnSpPr>
          <p:nvPr/>
        </p:nvCxnSpPr>
        <p:spPr>
          <a:xfrm>
            <a:off x="639754" y="9681253"/>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Rettangolo 19">
            <a:extLst>
              <a:ext uri="{FF2B5EF4-FFF2-40B4-BE49-F238E27FC236}">
                <a16:creationId xmlns:a16="http://schemas.microsoft.com/office/drawing/2014/main" id="{125C5A0E-CF6E-46DF-8209-7295F5966390}"/>
              </a:ext>
            </a:extLst>
          </p:cNvPr>
          <p:cNvSpPr/>
          <p:nvPr/>
        </p:nvSpPr>
        <p:spPr>
          <a:xfrm>
            <a:off x="639754" y="9720748"/>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L’indice di speranza è ottenuto come media semplice dei Top2Box delle otto voci analizzate</a:t>
            </a:r>
          </a:p>
        </p:txBody>
      </p:sp>
      <p:cxnSp>
        <p:nvCxnSpPr>
          <p:cNvPr id="21" name="Connettore diritto 20">
            <a:extLst>
              <a:ext uri="{FF2B5EF4-FFF2-40B4-BE49-F238E27FC236}">
                <a16:creationId xmlns:a16="http://schemas.microsoft.com/office/drawing/2014/main" id="{3A412F2C-888A-4168-800B-DE4D551DD2DA}"/>
              </a:ext>
            </a:extLst>
          </p:cNvPr>
          <p:cNvCxnSpPr>
            <a:cxnSpLocks/>
          </p:cNvCxnSpPr>
          <p:nvPr/>
        </p:nvCxnSpPr>
        <p:spPr>
          <a:xfrm>
            <a:off x="639754" y="9954703"/>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3315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FA83F2FB-6D2A-4260-9887-0BFC91FD1B09}"/>
              </a:ext>
            </a:extLst>
          </p:cNvPr>
          <p:cNvSpPr>
            <a:spLocks noGrp="1"/>
          </p:cNvSpPr>
          <p:nvPr>
            <p:ph type="subTitle" idx="1"/>
          </p:nvPr>
        </p:nvSpPr>
        <p:spPr>
          <a:xfrm>
            <a:off x="488330" y="1331938"/>
            <a:ext cx="6815406" cy="8640960"/>
          </a:xfrm>
        </p:spPr>
        <p:txBody>
          <a:bodyPr lIns="72000" rIns="72000" spcCol="216000"/>
          <a:lstStyle/>
          <a:p>
            <a:r>
              <a:rPr lang="it-IT" dirty="0"/>
              <a:t>«</a:t>
            </a:r>
            <a:r>
              <a:rPr lang="it-IT" b="1" dirty="0"/>
              <a:t>Il digitale semplificherà la nostra vita di cittadini</a:t>
            </a:r>
            <a:r>
              <a:rPr lang="it-IT" dirty="0"/>
              <a:t>»: ne sono convinti circa tre italiani su quattro in un trend che sembrava in diminuzione ma che è tornato a rafforzarsi durante l’emergenza del Covid-19, quando la tecnologia digitale ha mostrato di essere un abilitatore e facilitatore della vita privata, lavorativa e di cittadini in relazione con la pubblica amministrazione.</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I benefici della diffusione del digitale sulla qualità della vita all’interno delle case e nelle città sono evidenti a circa un italiano su due ma i temi «Smart Home» e «Smart Cities» sembrano aver perso la rilevanza che stavano guadagnando in periodo </a:t>
            </a:r>
            <a:r>
              <a:rPr lang="it-IT" dirty="0" err="1"/>
              <a:t>pre</a:t>
            </a:r>
            <a:r>
              <a:rPr lang="it-IT" dirty="0"/>
              <a:t> </a:t>
            </a:r>
            <a:r>
              <a:rPr lang="it-IT" dirty="0" err="1"/>
              <a:t>Covid</a:t>
            </a:r>
            <a:r>
              <a:rPr lang="it-IT" dirty="0"/>
              <a:t>. </a:t>
            </a:r>
          </a:p>
          <a:p>
            <a:r>
              <a:rPr lang="it-IT" dirty="0"/>
              <a:t>L’entusiasmo per la </a:t>
            </a:r>
            <a:r>
              <a:rPr lang="it-IT" b="1" dirty="0"/>
              <a:t>democrazia partecipativa e per l’informazione diffusa</a:t>
            </a:r>
            <a:r>
              <a:rPr lang="it-IT" dirty="0"/>
              <a:t>, con i conseguenti benefici sul funzionamento del sistema democratico, non decolla e anche le aspettative relative all’emersione del «nero» grazie alla digitalizzazione dei processi amministrativi si stanno spegnendo col tempo: ci «crede» poco più di un italiano su tre.</a:t>
            </a:r>
          </a:p>
          <a:p>
            <a:r>
              <a:rPr lang="it-IT" dirty="0"/>
              <a:t>In costante crescita invece la convinzione che la diffusione online dell’informazione di attualità abbia reso il sistema nel suo complesso </a:t>
            </a:r>
            <a:r>
              <a:rPr lang="it-IT" b="1" dirty="0"/>
              <a:t>più trasparente</a:t>
            </a:r>
            <a:r>
              <a:rPr lang="it-IT" dirty="0"/>
              <a:t>.</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Una convinzione largamente diffusa è che stiamo vivendo una generale crescita di competenze trainata dal digitale e il Covid-19 ha certamente accelerato questo fenomeno: lo </a:t>
            </a:r>
            <a:r>
              <a:rPr lang="it-IT" dirty="0" err="1"/>
              <a:t>smartworking</a:t>
            </a:r>
            <a:r>
              <a:rPr lang="it-IT" dirty="0"/>
              <a:t>, la didattica a distanza, le interazione a distanza, gli acquisti online (solo per citare alcuni esempi) sono esperienze che hanno coinvolto gran parte della popolazione e hanno contribuito ad un aumento delle competenze digitali e della conoscenza.</a:t>
            </a:r>
          </a:p>
        </p:txBody>
      </p:sp>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a:t>Le speranze</a:t>
            </a:r>
          </a:p>
        </p:txBody>
      </p:sp>
      <p:grpSp>
        <p:nvGrpSpPr>
          <p:cNvPr id="15" name="Gruppo 14">
            <a:extLst>
              <a:ext uri="{FF2B5EF4-FFF2-40B4-BE49-F238E27FC236}">
                <a16:creationId xmlns:a16="http://schemas.microsoft.com/office/drawing/2014/main" id="{F7E9C632-966B-476B-8A3A-B01BDF5C2E51}"/>
              </a:ext>
            </a:extLst>
          </p:cNvPr>
          <p:cNvGrpSpPr/>
          <p:nvPr/>
        </p:nvGrpSpPr>
        <p:grpSpPr>
          <a:xfrm>
            <a:off x="488330" y="3492178"/>
            <a:ext cx="3240360" cy="2592288"/>
            <a:chOff x="489646" y="2831666"/>
            <a:chExt cx="3240360" cy="2592288"/>
          </a:xfrm>
        </p:grpSpPr>
        <p:graphicFrame>
          <p:nvGraphicFramePr>
            <p:cNvPr id="6" name="Grafico 5">
              <a:extLst>
                <a:ext uri="{FF2B5EF4-FFF2-40B4-BE49-F238E27FC236}">
                  <a16:creationId xmlns:a16="http://schemas.microsoft.com/office/drawing/2014/main" id="{0761EC59-5216-4C78-A2AD-9948D8965D3D}"/>
                </a:ext>
              </a:extLst>
            </p:cNvPr>
            <p:cNvGraphicFramePr/>
            <p:nvPr>
              <p:extLst>
                <p:ext uri="{D42A27DB-BD31-4B8C-83A1-F6EECF244321}">
                  <p14:modId xmlns:p14="http://schemas.microsoft.com/office/powerpoint/2010/main" val="3316524035"/>
                </p:ext>
              </p:extLst>
            </p:nvPr>
          </p:nvGraphicFramePr>
          <p:xfrm>
            <a:off x="489646" y="2831666"/>
            <a:ext cx="324036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7" name="Rettangolo 6">
              <a:extLst>
                <a:ext uri="{FF2B5EF4-FFF2-40B4-BE49-F238E27FC236}">
                  <a16:creationId xmlns:a16="http://schemas.microsoft.com/office/drawing/2014/main" id="{128DAAB2-B1B6-410A-B63D-BD7A372C548F}"/>
                </a:ext>
              </a:extLst>
            </p:cNvPr>
            <p:cNvSpPr/>
            <p:nvPr/>
          </p:nvSpPr>
          <p:spPr>
            <a:xfrm>
              <a:off x="633662" y="3047690"/>
              <a:ext cx="2952328" cy="307777"/>
            </a:xfrm>
            <a:prstGeom prst="rect">
              <a:avLst/>
            </a:prstGeom>
          </p:spPr>
          <p:txBody>
            <a:bodyPr wrap="square">
              <a:spAutoFit/>
            </a:bodyPr>
            <a:lstStyle/>
            <a:p>
              <a:pPr algn="ctr"/>
              <a:r>
                <a:rPr lang="it-IT" sz="1400">
                  <a:solidFill>
                    <a:schemeClr val="accent2">
                      <a:lumMod val="50000"/>
                    </a:schemeClr>
                  </a:solidFill>
                  <a:latin typeface="Ubuntu" panose="020B0504030602030204" pitchFamily="34" charset="0"/>
                </a:rPr>
                <a:t>Il digitale semplifica la vita</a:t>
              </a:r>
            </a:p>
          </p:txBody>
        </p:sp>
        <p:cxnSp>
          <p:nvCxnSpPr>
            <p:cNvPr id="9" name="Connettore diritto 8">
              <a:extLst>
                <a:ext uri="{FF2B5EF4-FFF2-40B4-BE49-F238E27FC236}">
                  <a16:creationId xmlns:a16="http://schemas.microsoft.com/office/drawing/2014/main" id="{1DB663AC-5878-4DBE-9A77-897A8A1061CB}"/>
                </a:ext>
              </a:extLst>
            </p:cNvPr>
            <p:cNvCxnSpPr/>
            <p:nvPr/>
          </p:nvCxnSpPr>
          <p:spPr>
            <a:xfrm>
              <a:off x="561654" y="336419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Connettore diritto 9">
              <a:extLst>
                <a:ext uri="{FF2B5EF4-FFF2-40B4-BE49-F238E27FC236}">
                  <a16:creationId xmlns:a16="http://schemas.microsoft.com/office/drawing/2014/main" id="{812EC2F8-2E2C-4CCD-A922-9267CAA8484C}"/>
                </a:ext>
              </a:extLst>
            </p:cNvPr>
            <p:cNvCxnSpPr/>
            <p:nvPr/>
          </p:nvCxnSpPr>
          <p:spPr>
            <a:xfrm>
              <a:off x="561654" y="304769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Gruppo 3">
            <a:extLst>
              <a:ext uri="{FF2B5EF4-FFF2-40B4-BE49-F238E27FC236}">
                <a16:creationId xmlns:a16="http://schemas.microsoft.com/office/drawing/2014/main" id="{F5B08BFF-9042-4BDA-99DE-3BB96066CD15}"/>
              </a:ext>
            </a:extLst>
          </p:cNvPr>
          <p:cNvGrpSpPr/>
          <p:nvPr/>
        </p:nvGrpSpPr>
        <p:grpSpPr>
          <a:xfrm>
            <a:off x="3944714" y="7236594"/>
            <a:ext cx="3240360" cy="2592288"/>
            <a:chOff x="3896691" y="4891767"/>
            <a:chExt cx="3240360" cy="2592288"/>
          </a:xfrm>
        </p:grpSpPr>
        <p:graphicFrame>
          <p:nvGraphicFramePr>
            <p:cNvPr id="23" name="Grafico 22">
              <a:extLst>
                <a:ext uri="{FF2B5EF4-FFF2-40B4-BE49-F238E27FC236}">
                  <a16:creationId xmlns:a16="http://schemas.microsoft.com/office/drawing/2014/main" id="{3C2DB2E9-B958-40F1-82ED-1C81F4D8043D}"/>
                </a:ext>
              </a:extLst>
            </p:cNvPr>
            <p:cNvGraphicFramePr/>
            <p:nvPr>
              <p:extLst>
                <p:ext uri="{D42A27DB-BD31-4B8C-83A1-F6EECF244321}">
                  <p14:modId xmlns:p14="http://schemas.microsoft.com/office/powerpoint/2010/main" val="2776889303"/>
                </p:ext>
              </p:extLst>
            </p:nvPr>
          </p:nvGraphicFramePr>
          <p:xfrm>
            <a:off x="3896691" y="4891767"/>
            <a:ext cx="3240360"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24" name="Rettangolo 23">
              <a:extLst>
                <a:ext uri="{FF2B5EF4-FFF2-40B4-BE49-F238E27FC236}">
                  <a16:creationId xmlns:a16="http://schemas.microsoft.com/office/drawing/2014/main" id="{8B004E2F-B8F1-453D-A959-C4ECFC273AE4}"/>
                </a:ext>
              </a:extLst>
            </p:cNvPr>
            <p:cNvSpPr/>
            <p:nvPr/>
          </p:nvSpPr>
          <p:spPr>
            <a:xfrm>
              <a:off x="4040707" y="5132730"/>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Generale crescita di competenze</a:t>
              </a:r>
            </a:p>
          </p:txBody>
        </p:sp>
        <p:cxnSp>
          <p:nvCxnSpPr>
            <p:cNvPr id="25" name="Connettore diritto 24">
              <a:extLst>
                <a:ext uri="{FF2B5EF4-FFF2-40B4-BE49-F238E27FC236}">
                  <a16:creationId xmlns:a16="http://schemas.microsoft.com/office/drawing/2014/main" id="{5B6286B3-F187-4470-B399-55BBB3AC0F90}"/>
                </a:ext>
              </a:extLst>
            </p:cNvPr>
            <p:cNvCxnSpPr/>
            <p:nvPr/>
          </p:nvCxnSpPr>
          <p:spPr>
            <a:xfrm>
              <a:off x="3968699" y="5507251"/>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ttore diritto 25">
              <a:extLst>
                <a:ext uri="{FF2B5EF4-FFF2-40B4-BE49-F238E27FC236}">
                  <a16:creationId xmlns:a16="http://schemas.microsoft.com/office/drawing/2014/main" id="{E6A25144-ED6F-49C5-B79C-A8AB59855D9F}"/>
                </a:ext>
              </a:extLst>
            </p:cNvPr>
            <p:cNvCxnSpPr/>
            <p:nvPr/>
          </p:nvCxnSpPr>
          <p:spPr>
            <a:xfrm>
              <a:off x="3968699" y="513273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uppo 13">
            <a:extLst>
              <a:ext uri="{FF2B5EF4-FFF2-40B4-BE49-F238E27FC236}">
                <a16:creationId xmlns:a16="http://schemas.microsoft.com/office/drawing/2014/main" id="{A76FC8A2-2664-413C-A4EC-78CF615022E3}"/>
              </a:ext>
            </a:extLst>
          </p:cNvPr>
          <p:cNvGrpSpPr/>
          <p:nvPr/>
        </p:nvGrpSpPr>
        <p:grpSpPr>
          <a:xfrm>
            <a:off x="3944714" y="2268042"/>
            <a:ext cx="3240360" cy="2592288"/>
            <a:chOff x="489646" y="2831666"/>
            <a:chExt cx="3240360" cy="2592288"/>
          </a:xfrm>
        </p:grpSpPr>
        <p:graphicFrame>
          <p:nvGraphicFramePr>
            <p:cNvPr id="16" name="Grafico 15">
              <a:extLst>
                <a:ext uri="{FF2B5EF4-FFF2-40B4-BE49-F238E27FC236}">
                  <a16:creationId xmlns:a16="http://schemas.microsoft.com/office/drawing/2014/main" id="{57F65D5E-C5EF-481E-BD78-817AF195A9B7}"/>
                </a:ext>
              </a:extLst>
            </p:cNvPr>
            <p:cNvGraphicFramePr/>
            <p:nvPr>
              <p:extLst>
                <p:ext uri="{D42A27DB-BD31-4B8C-83A1-F6EECF244321}">
                  <p14:modId xmlns:p14="http://schemas.microsoft.com/office/powerpoint/2010/main" val="577725106"/>
                </p:ext>
              </p:extLst>
            </p:nvPr>
          </p:nvGraphicFramePr>
          <p:xfrm>
            <a:off x="489646" y="2831666"/>
            <a:ext cx="3240360" cy="2592288"/>
          </p:xfrm>
          <a:graphic>
            <a:graphicData uri="http://schemas.openxmlformats.org/drawingml/2006/chart">
              <c:chart xmlns:c="http://schemas.openxmlformats.org/drawingml/2006/chart" xmlns:r="http://schemas.openxmlformats.org/officeDocument/2006/relationships" r:id="rId4"/>
            </a:graphicData>
          </a:graphic>
        </p:graphicFrame>
        <p:sp>
          <p:nvSpPr>
            <p:cNvPr id="17" name="Rettangolo 16">
              <a:extLst>
                <a:ext uri="{FF2B5EF4-FFF2-40B4-BE49-F238E27FC236}">
                  <a16:creationId xmlns:a16="http://schemas.microsoft.com/office/drawing/2014/main" id="{6B149EFD-9E0F-4F41-BB61-ABF63122790F}"/>
                </a:ext>
              </a:extLst>
            </p:cNvPr>
            <p:cNvSpPr/>
            <p:nvPr/>
          </p:nvSpPr>
          <p:spPr>
            <a:xfrm>
              <a:off x="633662" y="3047690"/>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Informazione più trasparente</a:t>
              </a:r>
            </a:p>
          </p:txBody>
        </p:sp>
        <p:cxnSp>
          <p:nvCxnSpPr>
            <p:cNvPr id="18" name="Connettore diritto 17">
              <a:extLst>
                <a:ext uri="{FF2B5EF4-FFF2-40B4-BE49-F238E27FC236}">
                  <a16:creationId xmlns:a16="http://schemas.microsoft.com/office/drawing/2014/main" id="{A33C1E1A-7904-4EAD-87F9-E5D7A676C39D}"/>
                </a:ext>
              </a:extLst>
            </p:cNvPr>
            <p:cNvCxnSpPr/>
            <p:nvPr/>
          </p:nvCxnSpPr>
          <p:spPr>
            <a:xfrm>
              <a:off x="561654" y="336419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EDC8DAF2-7B28-447B-8230-1DB0F5D0227E}"/>
                </a:ext>
              </a:extLst>
            </p:cNvPr>
            <p:cNvCxnSpPr/>
            <p:nvPr/>
          </p:nvCxnSpPr>
          <p:spPr>
            <a:xfrm>
              <a:off x="561654" y="304769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87596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err="1"/>
              <a:t>Data&amp;Privacy</a:t>
            </a:r>
            <a:endParaRPr lang="it-IT" dirty="0"/>
          </a:p>
        </p:txBody>
      </p:sp>
      <p:graphicFrame>
        <p:nvGraphicFramePr>
          <p:cNvPr id="22" name="Grafico 21">
            <a:extLst>
              <a:ext uri="{FF2B5EF4-FFF2-40B4-BE49-F238E27FC236}">
                <a16:creationId xmlns:a16="http://schemas.microsoft.com/office/drawing/2014/main" id="{86888BEC-0323-48F5-AE67-68C995CBCB4F}"/>
              </a:ext>
            </a:extLst>
          </p:cNvPr>
          <p:cNvGraphicFramePr/>
          <p:nvPr>
            <p:extLst>
              <p:ext uri="{D42A27DB-BD31-4B8C-83A1-F6EECF244321}">
                <p14:modId xmlns:p14="http://schemas.microsoft.com/office/powerpoint/2010/main" val="2584618968"/>
              </p:ext>
            </p:extLst>
          </p:nvPr>
        </p:nvGraphicFramePr>
        <p:xfrm>
          <a:off x="-2968054" y="3276154"/>
          <a:ext cx="1022400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23" name="Rettangolo 22">
            <a:extLst>
              <a:ext uri="{FF2B5EF4-FFF2-40B4-BE49-F238E27FC236}">
                <a16:creationId xmlns:a16="http://schemas.microsoft.com/office/drawing/2014/main" id="{CB022D09-77AD-4D48-9A7F-DCDC197E00E9}"/>
              </a:ext>
            </a:extLst>
          </p:cNvPr>
          <p:cNvSpPr/>
          <p:nvPr/>
        </p:nvSpPr>
        <p:spPr>
          <a:xfrm>
            <a:off x="789861" y="3501748"/>
            <a:ext cx="6154417" cy="307777"/>
          </a:xfrm>
          <a:prstGeom prst="rect">
            <a:avLst/>
          </a:prstGeom>
        </p:spPr>
        <p:txBody>
          <a:bodyPr wrap="square">
            <a:spAutoFit/>
          </a:bodyPr>
          <a:lstStyle/>
          <a:p>
            <a:pPr algn="ctr"/>
            <a:r>
              <a:rPr lang="it-IT" sz="1400" dirty="0">
                <a:latin typeface="Ubuntu" panose="020B0504030602030204" pitchFamily="34" charset="0"/>
              </a:rPr>
              <a:t>Timori e consapevolezze</a:t>
            </a:r>
          </a:p>
        </p:txBody>
      </p:sp>
      <p:cxnSp>
        <p:nvCxnSpPr>
          <p:cNvPr id="24" name="Connettore diritto 23">
            <a:extLst>
              <a:ext uri="{FF2B5EF4-FFF2-40B4-BE49-F238E27FC236}">
                <a16:creationId xmlns:a16="http://schemas.microsoft.com/office/drawing/2014/main" id="{C3169229-E794-4332-B3A7-45933FF7CF13}"/>
              </a:ext>
            </a:extLst>
          </p:cNvPr>
          <p:cNvCxnSpPr/>
          <p:nvPr/>
        </p:nvCxnSpPr>
        <p:spPr>
          <a:xfrm>
            <a:off x="639754" y="3818248"/>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09565573-9F87-4DB4-ACDD-DC5A345EFA36}"/>
              </a:ext>
            </a:extLst>
          </p:cNvPr>
          <p:cNvCxnSpPr/>
          <p:nvPr/>
        </p:nvCxnSpPr>
        <p:spPr>
          <a:xfrm>
            <a:off x="639754" y="350174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Sottotitolo 2">
            <a:extLst>
              <a:ext uri="{FF2B5EF4-FFF2-40B4-BE49-F238E27FC236}">
                <a16:creationId xmlns:a16="http://schemas.microsoft.com/office/drawing/2014/main" id="{E0BA7D4A-6DBF-4BD1-ACEB-337E9FB0E967}"/>
              </a:ext>
            </a:extLst>
          </p:cNvPr>
          <p:cNvSpPr txBox="1">
            <a:spLocks/>
          </p:cNvSpPr>
          <p:nvPr/>
        </p:nvSpPr>
        <p:spPr>
          <a:xfrm>
            <a:off x="488330" y="1043906"/>
            <a:ext cx="6815406" cy="2428883"/>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L’atteggiamento delle persone di fronte al tema del tracciamento e dell’utilizzo dei dati personali è ambivalente. La popolazione online si divide sostanzialmente in due: chi vive col terrore di essere tracciato e vede un grande pericolo in questa prassi, sia per le conseguenze sulla libertà del singolo individuo che sulla società (il tracciamento è vissuto come controllo e manipolazione) e chi, invece – nonostante sia consapevole di alcuni rischi – li ritiene accettabili se paragonati ai benefici ottenuti grazie alla tecnologia. Il rischio più sentito è legato all’utilizzo dei dati personali a fini commerciali, più di un possibile utilizzo dei dati dei cittadini per ridefinire gli equilibri geo-politici tra stati e potenze. </a:t>
            </a:r>
            <a:r>
              <a:rPr lang="it-IT" dirty="0">
                <a:solidFill>
                  <a:srgbClr val="FF0000"/>
                </a:solidFill>
              </a:rPr>
              <a:t>Il 58% del campione dichiara però di starsi «attrezzando» per ridurre la quantità di dati forniti a sistemi che li utilizzano per fini commerciali e ritiene che queste prassi saranno sempre più diffuse. </a:t>
            </a:r>
          </a:p>
        </p:txBody>
      </p:sp>
      <p:sp>
        <p:nvSpPr>
          <p:cNvPr id="11" name="Sottotitolo 2">
            <a:extLst>
              <a:ext uri="{FF2B5EF4-FFF2-40B4-BE49-F238E27FC236}">
                <a16:creationId xmlns:a16="http://schemas.microsoft.com/office/drawing/2014/main" id="{545C6030-F491-4DFC-8A83-B61834D97876}"/>
              </a:ext>
            </a:extLst>
          </p:cNvPr>
          <p:cNvSpPr txBox="1">
            <a:spLocks/>
          </p:cNvSpPr>
          <p:nvPr/>
        </p:nvSpPr>
        <p:spPr>
          <a:xfrm>
            <a:off x="488330" y="6232875"/>
            <a:ext cx="6815406" cy="1049829"/>
          </a:xfrm>
          <a:prstGeom prst="rect">
            <a:avLst/>
          </a:prstGeom>
        </p:spPr>
        <p:txBody>
          <a:bodyPr vert="horz" lIns="72000" tIns="49215" rIns="72000" bIns="49215" numCol="2"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La sensibilità al tema è stabile nel tempo se si esclude il «picco» rilevato a Maggio 2020. Durante la prima ondata di Covid-19 infatti il tema del tracciamento dei dati personali al fine di contenere il virus è stato  particolarmente popolare, causando un aumento generalizzato dell’allarme sul tema, allarme poi rientrato nel giro di pochi mesi.</a:t>
            </a:r>
          </a:p>
        </p:txBody>
      </p:sp>
      <p:graphicFrame>
        <p:nvGraphicFramePr>
          <p:cNvPr id="12" name="Grafico 11">
            <a:extLst>
              <a:ext uri="{FF2B5EF4-FFF2-40B4-BE49-F238E27FC236}">
                <a16:creationId xmlns:a16="http://schemas.microsoft.com/office/drawing/2014/main" id="{F56FEE57-00D6-4907-BB0A-CB34C8470192}"/>
              </a:ext>
            </a:extLst>
          </p:cNvPr>
          <p:cNvGraphicFramePr/>
          <p:nvPr>
            <p:extLst>
              <p:ext uri="{D42A27DB-BD31-4B8C-83A1-F6EECF244321}">
                <p14:modId xmlns:p14="http://schemas.microsoft.com/office/powerpoint/2010/main" val="463592133"/>
              </p:ext>
            </p:extLst>
          </p:nvPr>
        </p:nvGraphicFramePr>
        <p:xfrm>
          <a:off x="488330" y="7214682"/>
          <a:ext cx="6815406"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13" name="Rettangolo 12">
            <a:extLst>
              <a:ext uri="{FF2B5EF4-FFF2-40B4-BE49-F238E27FC236}">
                <a16:creationId xmlns:a16="http://schemas.microsoft.com/office/drawing/2014/main" id="{11BB8D12-4DF5-4204-8638-FDA91C0B7356}"/>
              </a:ext>
            </a:extLst>
          </p:cNvPr>
          <p:cNvSpPr/>
          <p:nvPr/>
        </p:nvSpPr>
        <p:spPr>
          <a:xfrm>
            <a:off x="789861" y="7430706"/>
            <a:ext cx="6154417" cy="307777"/>
          </a:xfrm>
          <a:prstGeom prst="rect">
            <a:avLst/>
          </a:prstGeom>
        </p:spPr>
        <p:txBody>
          <a:bodyPr wrap="square">
            <a:spAutoFit/>
          </a:bodyPr>
          <a:lstStyle/>
          <a:p>
            <a:pPr algn="ctr"/>
            <a:r>
              <a:rPr lang="it-IT" sz="1400" dirty="0">
                <a:latin typeface="Ubuntu" panose="020B0504030602030204" pitchFamily="34" charset="0"/>
              </a:rPr>
              <a:t>Il trend dell’attenzione al tema «</a:t>
            </a:r>
            <a:r>
              <a:rPr lang="it-IT" sz="1400" dirty="0" err="1">
                <a:latin typeface="Ubuntu" panose="020B0504030602030204" pitchFamily="34" charset="0"/>
              </a:rPr>
              <a:t>Data&amp;Privacy</a:t>
            </a:r>
            <a:r>
              <a:rPr lang="it-IT" sz="1400" dirty="0">
                <a:latin typeface="Ubuntu" panose="020B0504030602030204" pitchFamily="34" charset="0"/>
              </a:rPr>
              <a:t>»</a:t>
            </a:r>
          </a:p>
        </p:txBody>
      </p:sp>
      <p:cxnSp>
        <p:nvCxnSpPr>
          <p:cNvPr id="14" name="Connettore diritto 13">
            <a:extLst>
              <a:ext uri="{FF2B5EF4-FFF2-40B4-BE49-F238E27FC236}">
                <a16:creationId xmlns:a16="http://schemas.microsoft.com/office/drawing/2014/main" id="{5EBD423D-F832-4578-BC10-64BD3C4DCAD3}"/>
              </a:ext>
            </a:extLst>
          </p:cNvPr>
          <p:cNvCxnSpPr/>
          <p:nvPr/>
        </p:nvCxnSpPr>
        <p:spPr>
          <a:xfrm>
            <a:off x="639754" y="7747206"/>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Connettore diritto 14">
            <a:extLst>
              <a:ext uri="{FF2B5EF4-FFF2-40B4-BE49-F238E27FC236}">
                <a16:creationId xmlns:a16="http://schemas.microsoft.com/office/drawing/2014/main" id="{46EC4994-34F1-4840-8705-58B21AEFD987}"/>
              </a:ext>
            </a:extLst>
          </p:cNvPr>
          <p:cNvCxnSpPr/>
          <p:nvPr/>
        </p:nvCxnSpPr>
        <p:spPr>
          <a:xfrm>
            <a:off x="639754" y="7430706"/>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Connettore diritto 15">
            <a:extLst>
              <a:ext uri="{FF2B5EF4-FFF2-40B4-BE49-F238E27FC236}">
                <a16:creationId xmlns:a16="http://schemas.microsoft.com/office/drawing/2014/main" id="{E4D15E04-E3B8-4B58-88AB-6B35F7B42636}"/>
              </a:ext>
            </a:extLst>
          </p:cNvPr>
          <p:cNvCxnSpPr>
            <a:cxnSpLocks/>
          </p:cNvCxnSpPr>
          <p:nvPr/>
        </p:nvCxnSpPr>
        <p:spPr>
          <a:xfrm>
            <a:off x="639754" y="5841160"/>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ttangolo 16">
            <a:extLst>
              <a:ext uri="{FF2B5EF4-FFF2-40B4-BE49-F238E27FC236}">
                <a16:creationId xmlns:a16="http://schemas.microsoft.com/office/drawing/2014/main" id="{0094D4CA-F42C-4B12-81D6-2ED420D98FA8}"/>
              </a:ext>
            </a:extLst>
          </p:cNvPr>
          <p:cNvSpPr/>
          <p:nvPr/>
        </p:nvSpPr>
        <p:spPr>
          <a:xfrm>
            <a:off x="639753" y="5880655"/>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Incidenza sul totale campione dei Top2Box di accordo, in una scala a 5 passi (</a:t>
            </a:r>
            <a:r>
              <a:rPr lang="es-ES" sz="900" i="1" dirty="0">
                <a:solidFill>
                  <a:schemeClr val="bg1">
                    <a:lumMod val="50000"/>
                  </a:schemeClr>
                </a:solidFill>
                <a:latin typeface="Ubuntu" panose="020B0504030602030204" pitchFamily="34" charset="0"/>
              </a:rPr>
              <a:t>1.017 casi a novembre 2020</a:t>
            </a:r>
            <a:r>
              <a:rPr lang="it-IT" sz="900" i="1" dirty="0">
                <a:solidFill>
                  <a:schemeClr val="bg1">
                    <a:lumMod val="50000"/>
                  </a:schemeClr>
                </a:solidFill>
                <a:latin typeface="Ubuntu" panose="020B0504030602030204" pitchFamily="34" charset="0"/>
              </a:rPr>
              <a:t>) </a:t>
            </a:r>
          </a:p>
        </p:txBody>
      </p:sp>
      <p:cxnSp>
        <p:nvCxnSpPr>
          <p:cNvPr id="18" name="Connettore diritto 17">
            <a:extLst>
              <a:ext uri="{FF2B5EF4-FFF2-40B4-BE49-F238E27FC236}">
                <a16:creationId xmlns:a16="http://schemas.microsoft.com/office/drawing/2014/main" id="{3F63A123-1520-40F1-8625-552AABCA12F3}"/>
              </a:ext>
            </a:extLst>
          </p:cNvPr>
          <p:cNvCxnSpPr>
            <a:cxnSpLocks/>
          </p:cNvCxnSpPr>
          <p:nvPr/>
        </p:nvCxnSpPr>
        <p:spPr>
          <a:xfrm>
            <a:off x="639754" y="6114610"/>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36DBED0A-B680-454A-BF9B-E548B682D9FE}"/>
              </a:ext>
            </a:extLst>
          </p:cNvPr>
          <p:cNvCxnSpPr>
            <a:cxnSpLocks/>
          </p:cNvCxnSpPr>
          <p:nvPr/>
        </p:nvCxnSpPr>
        <p:spPr>
          <a:xfrm>
            <a:off x="639754" y="9843466"/>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Rettangolo 19">
            <a:extLst>
              <a:ext uri="{FF2B5EF4-FFF2-40B4-BE49-F238E27FC236}">
                <a16:creationId xmlns:a16="http://schemas.microsoft.com/office/drawing/2014/main" id="{125C5A0E-CF6E-46DF-8209-7295F5966390}"/>
              </a:ext>
            </a:extLst>
          </p:cNvPr>
          <p:cNvSpPr/>
          <p:nvPr/>
        </p:nvSpPr>
        <p:spPr>
          <a:xfrm>
            <a:off x="639754" y="9882961"/>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L’indice di attenzione al tema </a:t>
            </a:r>
            <a:r>
              <a:rPr lang="it-IT" sz="900" i="1" dirty="0" err="1">
                <a:solidFill>
                  <a:schemeClr val="bg1">
                    <a:lumMod val="50000"/>
                  </a:schemeClr>
                </a:solidFill>
                <a:latin typeface="Ubuntu" panose="020B0504030602030204" pitchFamily="34" charset="0"/>
              </a:rPr>
              <a:t>data&amp;privacy</a:t>
            </a:r>
            <a:r>
              <a:rPr lang="it-IT" sz="900" i="1" dirty="0">
                <a:solidFill>
                  <a:schemeClr val="bg1">
                    <a:lumMod val="50000"/>
                  </a:schemeClr>
                </a:solidFill>
                <a:latin typeface="Ubuntu" panose="020B0504030602030204" pitchFamily="34" charset="0"/>
              </a:rPr>
              <a:t> è ottenuto come media semplice deiTop2Box delle sette voci analizzate</a:t>
            </a:r>
          </a:p>
        </p:txBody>
      </p:sp>
      <p:cxnSp>
        <p:nvCxnSpPr>
          <p:cNvPr id="21" name="Connettore diritto 20">
            <a:extLst>
              <a:ext uri="{FF2B5EF4-FFF2-40B4-BE49-F238E27FC236}">
                <a16:creationId xmlns:a16="http://schemas.microsoft.com/office/drawing/2014/main" id="{3A412F2C-888A-4168-800B-DE4D551DD2DA}"/>
              </a:ext>
            </a:extLst>
          </p:cNvPr>
          <p:cNvCxnSpPr>
            <a:cxnSpLocks/>
          </p:cNvCxnSpPr>
          <p:nvPr/>
        </p:nvCxnSpPr>
        <p:spPr>
          <a:xfrm>
            <a:off x="639754" y="10116916"/>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859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FA83F2FB-6D2A-4260-9887-0BFC91FD1B09}"/>
              </a:ext>
            </a:extLst>
          </p:cNvPr>
          <p:cNvSpPr>
            <a:spLocks noGrp="1"/>
          </p:cNvSpPr>
          <p:nvPr>
            <p:ph type="subTitle" idx="1"/>
          </p:nvPr>
        </p:nvSpPr>
        <p:spPr>
          <a:xfrm>
            <a:off x="502234" y="1187922"/>
            <a:ext cx="6815406" cy="8640960"/>
          </a:xfrm>
        </p:spPr>
        <p:txBody>
          <a:bodyPr lIns="72000" rIns="72000" spcCol="216000"/>
          <a:lstStyle/>
          <a:p>
            <a:r>
              <a:rPr lang="it-IT" dirty="0"/>
              <a:t>Il tema del tracciamento dei dati personali per fini commerciali si conferma in tutte le rilevazioni una pratica fastidiosa per la maggioranza degli intervistati, con una quota variabile tra il 57 e il 62%.</a:t>
            </a:r>
          </a:p>
          <a:p>
            <a:r>
              <a:rPr lang="it-IT" dirty="0"/>
              <a:t>Si nota  però una leggera e progressiva diminuzione dell’attenzione degli italiani su questo aspetto. Forse perché, essendo ormai una prassi consolidata, la si ritiene sempre più inevitabile e sempre meno urgente.</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Come già osservato a livello generale, durante la prima ondata di Covid-19 l’attenzione al tema della privacy è aumentata significativamente e le posizioni degli italiani si sono estremizzate e polarizzate. Se da un lato aumenta il sospetto che i dati personali siano utilizzati ridefinire gli equilibri geo-politici tra Stati e che il tracciamento possa essere un pericolo per la società, dall’altro si nota che l’emergenza </a:t>
            </a:r>
            <a:r>
              <a:rPr lang="it-IT" dirty="0" err="1"/>
              <a:t>Covid</a:t>
            </a:r>
            <a:r>
              <a:rPr lang="it-IT" dirty="0"/>
              <a:t> ha stimolato un atteggiamento più «benevolo» ed «equilibrato» verso la tecnologia, eliminando alcune resistenze al tracciamento e agevolando l’accettazione del compromesso che per godere dei vantaggi derivanti dalla tecnologia sia necessario rinunciare in parte alle propria privacy. </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L’effetto </a:t>
            </a:r>
            <a:r>
              <a:rPr lang="it-IT" dirty="0" err="1"/>
              <a:t>Covid</a:t>
            </a:r>
            <a:r>
              <a:rPr lang="it-IT" dirty="0"/>
              <a:t> sull’atteggiamento delle persone in merito al tema tracciamento e privacy è stato però di breve periodo: già a Novembre 2020, in piena seconda ondata,  l’attenzione è tornata ai livelli </a:t>
            </a:r>
            <a:r>
              <a:rPr lang="it-IT" dirty="0" err="1"/>
              <a:t>pre</a:t>
            </a:r>
            <a:r>
              <a:rPr lang="it-IT" dirty="0"/>
              <a:t> pandemia, livelli che comunque mostravano una diffusa preoccupazione su tutti i piani (geo-politica, società, libertà individuale) accompagnata da una altrettanto diffusa consapevolezza dell’equilibrio e del bilanciamento (il digitale toglie privacy ma restituisce servizi).</a:t>
            </a:r>
          </a:p>
        </p:txBody>
      </p:sp>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err="1"/>
              <a:t>Data&amp;Privacy</a:t>
            </a:r>
            <a:endParaRPr lang="it-IT" dirty="0"/>
          </a:p>
        </p:txBody>
      </p:sp>
      <p:grpSp>
        <p:nvGrpSpPr>
          <p:cNvPr id="15" name="Gruppo 14">
            <a:extLst>
              <a:ext uri="{FF2B5EF4-FFF2-40B4-BE49-F238E27FC236}">
                <a16:creationId xmlns:a16="http://schemas.microsoft.com/office/drawing/2014/main" id="{F7E9C632-966B-476B-8A3A-B01BDF5C2E51}"/>
              </a:ext>
            </a:extLst>
          </p:cNvPr>
          <p:cNvGrpSpPr/>
          <p:nvPr/>
        </p:nvGrpSpPr>
        <p:grpSpPr>
          <a:xfrm>
            <a:off x="488330" y="3636194"/>
            <a:ext cx="3240360" cy="2592288"/>
            <a:chOff x="489646" y="2831666"/>
            <a:chExt cx="3240360" cy="2592288"/>
          </a:xfrm>
        </p:grpSpPr>
        <p:graphicFrame>
          <p:nvGraphicFramePr>
            <p:cNvPr id="6" name="Grafico 5">
              <a:extLst>
                <a:ext uri="{FF2B5EF4-FFF2-40B4-BE49-F238E27FC236}">
                  <a16:creationId xmlns:a16="http://schemas.microsoft.com/office/drawing/2014/main" id="{0761EC59-5216-4C78-A2AD-9948D8965D3D}"/>
                </a:ext>
              </a:extLst>
            </p:cNvPr>
            <p:cNvGraphicFramePr/>
            <p:nvPr>
              <p:extLst>
                <p:ext uri="{D42A27DB-BD31-4B8C-83A1-F6EECF244321}">
                  <p14:modId xmlns:p14="http://schemas.microsoft.com/office/powerpoint/2010/main" val="1190436771"/>
                </p:ext>
              </p:extLst>
            </p:nvPr>
          </p:nvGraphicFramePr>
          <p:xfrm>
            <a:off x="489646" y="2831666"/>
            <a:ext cx="324036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7" name="Rettangolo 6">
              <a:extLst>
                <a:ext uri="{FF2B5EF4-FFF2-40B4-BE49-F238E27FC236}">
                  <a16:creationId xmlns:a16="http://schemas.microsoft.com/office/drawing/2014/main" id="{128DAAB2-B1B6-410A-B63D-BD7A372C548F}"/>
                </a:ext>
              </a:extLst>
            </p:cNvPr>
            <p:cNvSpPr/>
            <p:nvPr/>
          </p:nvSpPr>
          <p:spPr>
            <a:xfrm>
              <a:off x="633662" y="3047690"/>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Tracciamento per fini commerciali</a:t>
              </a:r>
            </a:p>
          </p:txBody>
        </p:sp>
        <p:cxnSp>
          <p:nvCxnSpPr>
            <p:cNvPr id="9" name="Connettore diritto 8">
              <a:extLst>
                <a:ext uri="{FF2B5EF4-FFF2-40B4-BE49-F238E27FC236}">
                  <a16:creationId xmlns:a16="http://schemas.microsoft.com/office/drawing/2014/main" id="{1DB663AC-5878-4DBE-9A77-897A8A1061CB}"/>
                </a:ext>
              </a:extLst>
            </p:cNvPr>
            <p:cNvCxnSpPr/>
            <p:nvPr/>
          </p:nvCxnSpPr>
          <p:spPr>
            <a:xfrm>
              <a:off x="561654" y="336419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Connettore diritto 9">
              <a:extLst>
                <a:ext uri="{FF2B5EF4-FFF2-40B4-BE49-F238E27FC236}">
                  <a16:creationId xmlns:a16="http://schemas.microsoft.com/office/drawing/2014/main" id="{812EC2F8-2E2C-4CCD-A922-9267CAA8484C}"/>
                </a:ext>
              </a:extLst>
            </p:cNvPr>
            <p:cNvCxnSpPr/>
            <p:nvPr/>
          </p:nvCxnSpPr>
          <p:spPr>
            <a:xfrm>
              <a:off x="561654" y="304769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Gruppo 3">
            <a:extLst>
              <a:ext uri="{FF2B5EF4-FFF2-40B4-BE49-F238E27FC236}">
                <a16:creationId xmlns:a16="http://schemas.microsoft.com/office/drawing/2014/main" id="{F5B08BFF-9042-4BDA-99DE-3BB96066CD15}"/>
              </a:ext>
            </a:extLst>
          </p:cNvPr>
          <p:cNvGrpSpPr/>
          <p:nvPr/>
        </p:nvGrpSpPr>
        <p:grpSpPr>
          <a:xfrm>
            <a:off x="3937762" y="1835994"/>
            <a:ext cx="3240360" cy="2592288"/>
            <a:chOff x="3896691" y="4891767"/>
            <a:chExt cx="3240360" cy="2592288"/>
          </a:xfrm>
        </p:grpSpPr>
        <p:graphicFrame>
          <p:nvGraphicFramePr>
            <p:cNvPr id="23" name="Grafico 22">
              <a:extLst>
                <a:ext uri="{FF2B5EF4-FFF2-40B4-BE49-F238E27FC236}">
                  <a16:creationId xmlns:a16="http://schemas.microsoft.com/office/drawing/2014/main" id="{3C2DB2E9-B958-40F1-82ED-1C81F4D8043D}"/>
                </a:ext>
              </a:extLst>
            </p:cNvPr>
            <p:cNvGraphicFramePr/>
            <p:nvPr>
              <p:extLst>
                <p:ext uri="{D42A27DB-BD31-4B8C-83A1-F6EECF244321}">
                  <p14:modId xmlns:p14="http://schemas.microsoft.com/office/powerpoint/2010/main" val="1252269584"/>
                </p:ext>
              </p:extLst>
            </p:nvPr>
          </p:nvGraphicFramePr>
          <p:xfrm>
            <a:off x="3896691" y="4891767"/>
            <a:ext cx="3240360"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24" name="Rettangolo 23">
              <a:extLst>
                <a:ext uri="{FF2B5EF4-FFF2-40B4-BE49-F238E27FC236}">
                  <a16:creationId xmlns:a16="http://schemas.microsoft.com/office/drawing/2014/main" id="{8B004E2F-B8F1-453D-A959-C4ECFC273AE4}"/>
                </a:ext>
              </a:extLst>
            </p:cNvPr>
            <p:cNvSpPr/>
            <p:nvPr/>
          </p:nvSpPr>
          <p:spPr>
            <a:xfrm>
              <a:off x="3920915" y="5132730"/>
              <a:ext cx="3168352"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La tecnologia toglie, la tecnologia dà</a:t>
              </a:r>
            </a:p>
          </p:txBody>
        </p:sp>
        <p:cxnSp>
          <p:nvCxnSpPr>
            <p:cNvPr id="25" name="Connettore diritto 24">
              <a:extLst>
                <a:ext uri="{FF2B5EF4-FFF2-40B4-BE49-F238E27FC236}">
                  <a16:creationId xmlns:a16="http://schemas.microsoft.com/office/drawing/2014/main" id="{5B6286B3-F187-4470-B399-55BBB3AC0F90}"/>
                </a:ext>
              </a:extLst>
            </p:cNvPr>
            <p:cNvCxnSpPr/>
            <p:nvPr/>
          </p:nvCxnSpPr>
          <p:spPr>
            <a:xfrm>
              <a:off x="3968699" y="5507251"/>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ttore diritto 25">
              <a:extLst>
                <a:ext uri="{FF2B5EF4-FFF2-40B4-BE49-F238E27FC236}">
                  <a16:creationId xmlns:a16="http://schemas.microsoft.com/office/drawing/2014/main" id="{E6A25144-ED6F-49C5-B79C-A8AB59855D9F}"/>
                </a:ext>
              </a:extLst>
            </p:cNvPr>
            <p:cNvCxnSpPr/>
            <p:nvPr/>
          </p:nvCxnSpPr>
          <p:spPr>
            <a:xfrm>
              <a:off x="3968699" y="513273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uppo 13">
            <a:extLst>
              <a:ext uri="{FF2B5EF4-FFF2-40B4-BE49-F238E27FC236}">
                <a16:creationId xmlns:a16="http://schemas.microsoft.com/office/drawing/2014/main" id="{C93C37A6-819F-43FB-9929-A66110EABB0F}"/>
              </a:ext>
            </a:extLst>
          </p:cNvPr>
          <p:cNvGrpSpPr/>
          <p:nvPr/>
        </p:nvGrpSpPr>
        <p:grpSpPr>
          <a:xfrm>
            <a:off x="3944714" y="7164586"/>
            <a:ext cx="3240360" cy="2592288"/>
            <a:chOff x="489646" y="2831666"/>
            <a:chExt cx="3240360" cy="2592288"/>
          </a:xfrm>
        </p:grpSpPr>
        <p:graphicFrame>
          <p:nvGraphicFramePr>
            <p:cNvPr id="16" name="Grafico 15">
              <a:extLst>
                <a:ext uri="{FF2B5EF4-FFF2-40B4-BE49-F238E27FC236}">
                  <a16:creationId xmlns:a16="http://schemas.microsoft.com/office/drawing/2014/main" id="{2F360F34-B479-4AF3-BA5A-40B5AE9A1535}"/>
                </a:ext>
              </a:extLst>
            </p:cNvPr>
            <p:cNvGraphicFramePr/>
            <p:nvPr>
              <p:extLst>
                <p:ext uri="{D42A27DB-BD31-4B8C-83A1-F6EECF244321}">
                  <p14:modId xmlns:p14="http://schemas.microsoft.com/office/powerpoint/2010/main" val="2786396469"/>
                </p:ext>
              </p:extLst>
            </p:nvPr>
          </p:nvGraphicFramePr>
          <p:xfrm>
            <a:off x="489646" y="2831666"/>
            <a:ext cx="3240360" cy="2592288"/>
          </p:xfrm>
          <a:graphic>
            <a:graphicData uri="http://schemas.openxmlformats.org/drawingml/2006/chart">
              <c:chart xmlns:c="http://schemas.openxmlformats.org/drawingml/2006/chart" xmlns:r="http://schemas.openxmlformats.org/officeDocument/2006/relationships" r:id="rId4"/>
            </a:graphicData>
          </a:graphic>
        </p:graphicFrame>
        <p:sp>
          <p:nvSpPr>
            <p:cNvPr id="17" name="Rettangolo 16">
              <a:extLst>
                <a:ext uri="{FF2B5EF4-FFF2-40B4-BE49-F238E27FC236}">
                  <a16:creationId xmlns:a16="http://schemas.microsoft.com/office/drawing/2014/main" id="{403F4C28-D4EE-4A48-BBE1-A896575D44C0}"/>
                </a:ext>
              </a:extLst>
            </p:cNvPr>
            <p:cNvSpPr/>
            <p:nvPr/>
          </p:nvSpPr>
          <p:spPr>
            <a:xfrm>
              <a:off x="633662" y="3047690"/>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Tracciamento per fini geo-politici</a:t>
              </a:r>
            </a:p>
          </p:txBody>
        </p:sp>
        <p:cxnSp>
          <p:nvCxnSpPr>
            <p:cNvPr id="18" name="Connettore diritto 17">
              <a:extLst>
                <a:ext uri="{FF2B5EF4-FFF2-40B4-BE49-F238E27FC236}">
                  <a16:creationId xmlns:a16="http://schemas.microsoft.com/office/drawing/2014/main" id="{7C7D06AB-B25D-488B-A41D-3EC6F3D2939E}"/>
                </a:ext>
              </a:extLst>
            </p:cNvPr>
            <p:cNvCxnSpPr/>
            <p:nvPr/>
          </p:nvCxnSpPr>
          <p:spPr>
            <a:xfrm>
              <a:off x="561654" y="336419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45540E3C-9B24-467D-B424-348364A5FF17}"/>
                </a:ext>
              </a:extLst>
            </p:cNvPr>
            <p:cNvCxnSpPr/>
            <p:nvPr/>
          </p:nvCxnSpPr>
          <p:spPr>
            <a:xfrm>
              <a:off x="561654" y="304769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40422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Gli atteggiamenti di base</a:t>
            </a:r>
          </a:p>
        </p:txBody>
      </p:sp>
      <p:graphicFrame>
        <p:nvGraphicFramePr>
          <p:cNvPr id="22" name="Grafico 21">
            <a:extLst>
              <a:ext uri="{FF2B5EF4-FFF2-40B4-BE49-F238E27FC236}">
                <a16:creationId xmlns:a16="http://schemas.microsoft.com/office/drawing/2014/main" id="{86888BEC-0323-48F5-AE67-68C995CBCB4F}"/>
              </a:ext>
            </a:extLst>
          </p:cNvPr>
          <p:cNvGraphicFramePr/>
          <p:nvPr>
            <p:extLst>
              <p:ext uri="{D42A27DB-BD31-4B8C-83A1-F6EECF244321}">
                <p14:modId xmlns:p14="http://schemas.microsoft.com/office/powerpoint/2010/main" val="3376263785"/>
              </p:ext>
            </p:extLst>
          </p:nvPr>
        </p:nvGraphicFramePr>
        <p:xfrm>
          <a:off x="-2968054" y="3348162"/>
          <a:ext cx="1022400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23" name="Rettangolo 22">
            <a:extLst>
              <a:ext uri="{FF2B5EF4-FFF2-40B4-BE49-F238E27FC236}">
                <a16:creationId xmlns:a16="http://schemas.microsoft.com/office/drawing/2014/main" id="{CB022D09-77AD-4D48-9A7F-DCDC197E00E9}"/>
              </a:ext>
            </a:extLst>
          </p:cNvPr>
          <p:cNvSpPr/>
          <p:nvPr/>
        </p:nvSpPr>
        <p:spPr>
          <a:xfrm>
            <a:off x="789861" y="3573756"/>
            <a:ext cx="6154417" cy="307777"/>
          </a:xfrm>
          <a:prstGeom prst="rect">
            <a:avLst/>
          </a:prstGeom>
        </p:spPr>
        <p:txBody>
          <a:bodyPr wrap="square">
            <a:spAutoFit/>
          </a:bodyPr>
          <a:lstStyle/>
          <a:p>
            <a:pPr algn="ctr"/>
            <a:r>
              <a:rPr lang="it-IT" sz="1400" dirty="0">
                <a:latin typeface="Ubuntu" panose="020B0504030602030204" pitchFamily="34" charset="0"/>
              </a:rPr>
              <a:t>Atteggiamenti di base</a:t>
            </a:r>
          </a:p>
        </p:txBody>
      </p:sp>
      <p:cxnSp>
        <p:nvCxnSpPr>
          <p:cNvPr id="24" name="Connettore diritto 23">
            <a:extLst>
              <a:ext uri="{FF2B5EF4-FFF2-40B4-BE49-F238E27FC236}">
                <a16:creationId xmlns:a16="http://schemas.microsoft.com/office/drawing/2014/main" id="{C3169229-E794-4332-B3A7-45933FF7CF13}"/>
              </a:ext>
            </a:extLst>
          </p:cNvPr>
          <p:cNvCxnSpPr/>
          <p:nvPr/>
        </p:nvCxnSpPr>
        <p:spPr>
          <a:xfrm>
            <a:off x="639754" y="3890256"/>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09565573-9F87-4DB4-ACDD-DC5A345EFA36}"/>
              </a:ext>
            </a:extLst>
          </p:cNvPr>
          <p:cNvCxnSpPr/>
          <p:nvPr/>
        </p:nvCxnSpPr>
        <p:spPr>
          <a:xfrm>
            <a:off x="639754" y="3573756"/>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Sottotitolo 2">
            <a:extLst>
              <a:ext uri="{FF2B5EF4-FFF2-40B4-BE49-F238E27FC236}">
                <a16:creationId xmlns:a16="http://schemas.microsoft.com/office/drawing/2014/main" id="{E0BA7D4A-6DBF-4BD1-ACEB-337E9FB0E967}"/>
              </a:ext>
            </a:extLst>
          </p:cNvPr>
          <p:cNvSpPr txBox="1">
            <a:spLocks/>
          </p:cNvSpPr>
          <p:nvPr/>
        </p:nvSpPr>
        <p:spPr>
          <a:xfrm>
            <a:off x="488330" y="1043905"/>
            <a:ext cx="6815406" cy="2453859"/>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Il digitale è ormai parte della nostra quotidianità ed è diventato un aspetto imprescindibile della nostra vita personale e di cittadini all’interno di una comunità. La maggioranza degli italiani online ormai non riesce più a concepire la sua vita senza i servizi digitali (fino ad esserne addirittura «ossessionata») e c’è un ampio consenso sulla necessità che lo stato promuova iniziative per superare il </a:t>
            </a:r>
            <a:r>
              <a:rPr lang="it-IT" i="1" dirty="0" err="1"/>
              <a:t>digital</a:t>
            </a:r>
            <a:r>
              <a:rPr lang="it-IT" i="1" dirty="0"/>
              <a:t> divide </a:t>
            </a:r>
            <a:r>
              <a:rPr lang="it-IT" dirty="0"/>
              <a:t>e garantire uguali condizioni di accesso ai servizi digitali. È indubbio infatti che i servizi e le opportunità offerte dal digitale abbiano contribuito a migliorare e semplificare la nostra vita (ne sono convinti 3 italiani su 4).</a:t>
            </a:r>
          </a:p>
          <a:p>
            <a:r>
              <a:rPr lang="it-IT" dirty="0"/>
              <a:t>Quando però ci si sposta dal livello dei servizi offerti dal digitale ad altri aspetti come la libertà individuale, le relazioni e la convivenza tra individui, i benefici offerti dal digitale risultano decisamente meno evidenti ai più e la rivoluzione digitale non convince del tutto.</a:t>
            </a:r>
          </a:p>
        </p:txBody>
      </p:sp>
      <p:sp>
        <p:nvSpPr>
          <p:cNvPr id="11" name="Sottotitolo 2">
            <a:extLst>
              <a:ext uri="{FF2B5EF4-FFF2-40B4-BE49-F238E27FC236}">
                <a16:creationId xmlns:a16="http://schemas.microsoft.com/office/drawing/2014/main" id="{545C6030-F491-4DFC-8A83-B61834D97876}"/>
              </a:ext>
            </a:extLst>
          </p:cNvPr>
          <p:cNvSpPr txBox="1">
            <a:spLocks/>
          </p:cNvSpPr>
          <p:nvPr/>
        </p:nvSpPr>
        <p:spPr>
          <a:xfrm>
            <a:off x="488330" y="6304884"/>
            <a:ext cx="6815406" cy="787694"/>
          </a:xfrm>
          <a:prstGeom prst="rect">
            <a:avLst/>
          </a:prstGeom>
        </p:spPr>
        <p:txBody>
          <a:bodyPr vert="horz" lIns="72000" tIns="49215" rIns="72000" bIns="49215" numCol="2"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Nel corso del tempo non si osservano variazioni significative negli atteggiamenti di base sul digitale: 2 italiani su 3 sono convinti che il digitale sia una dimensione fondamentale della vita e 1 su 2 che la sua diffusione produca benefici in diversi ambiti.</a:t>
            </a:r>
          </a:p>
        </p:txBody>
      </p:sp>
      <p:graphicFrame>
        <p:nvGraphicFramePr>
          <p:cNvPr id="12" name="Grafico 11">
            <a:extLst>
              <a:ext uri="{FF2B5EF4-FFF2-40B4-BE49-F238E27FC236}">
                <a16:creationId xmlns:a16="http://schemas.microsoft.com/office/drawing/2014/main" id="{F56FEE57-00D6-4907-BB0A-CB34C8470192}"/>
              </a:ext>
            </a:extLst>
          </p:cNvPr>
          <p:cNvGraphicFramePr/>
          <p:nvPr>
            <p:extLst>
              <p:ext uri="{D42A27DB-BD31-4B8C-83A1-F6EECF244321}">
                <p14:modId xmlns:p14="http://schemas.microsoft.com/office/powerpoint/2010/main" val="3904393228"/>
              </p:ext>
            </p:extLst>
          </p:nvPr>
        </p:nvGraphicFramePr>
        <p:xfrm>
          <a:off x="488330" y="7020570"/>
          <a:ext cx="6815406"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13" name="Rettangolo 12">
            <a:extLst>
              <a:ext uri="{FF2B5EF4-FFF2-40B4-BE49-F238E27FC236}">
                <a16:creationId xmlns:a16="http://schemas.microsoft.com/office/drawing/2014/main" id="{11BB8D12-4DF5-4204-8638-FDA91C0B7356}"/>
              </a:ext>
            </a:extLst>
          </p:cNvPr>
          <p:cNvSpPr/>
          <p:nvPr/>
        </p:nvSpPr>
        <p:spPr>
          <a:xfrm>
            <a:off x="789861" y="7236594"/>
            <a:ext cx="6154417" cy="307777"/>
          </a:xfrm>
          <a:prstGeom prst="rect">
            <a:avLst/>
          </a:prstGeom>
        </p:spPr>
        <p:txBody>
          <a:bodyPr wrap="square">
            <a:spAutoFit/>
          </a:bodyPr>
          <a:lstStyle/>
          <a:p>
            <a:pPr algn="ctr"/>
            <a:r>
              <a:rPr lang="it-IT" sz="1400" dirty="0">
                <a:latin typeface="Ubuntu" panose="020B0504030602030204" pitchFamily="34" charset="0"/>
              </a:rPr>
              <a:t>Il trend delle convinzioni di base sul digitale</a:t>
            </a:r>
          </a:p>
        </p:txBody>
      </p:sp>
      <p:cxnSp>
        <p:nvCxnSpPr>
          <p:cNvPr id="14" name="Connettore diritto 13">
            <a:extLst>
              <a:ext uri="{FF2B5EF4-FFF2-40B4-BE49-F238E27FC236}">
                <a16:creationId xmlns:a16="http://schemas.microsoft.com/office/drawing/2014/main" id="{5EBD423D-F832-4578-BC10-64BD3C4DCAD3}"/>
              </a:ext>
            </a:extLst>
          </p:cNvPr>
          <p:cNvCxnSpPr/>
          <p:nvPr/>
        </p:nvCxnSpPr>
        <p:spPr>
          <a:xfrm>
            <a:off x="639754" y="7553094"/>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Connettore diritto 14">
            <a:extLst>
              <a:ext uri="{FF2B5EF4-FFF2-40B4-BE49-F238E27FC236}">
                <a16:creationId xmlns:a16="http://schemas.microsoft.com/office/drawing/2014/main" id="{46EC4994-34F1-4840-8705-58B21AEFD987}"/>
              </a:ext>
            </a:extLst>
          </p:cNvPr>
          <p:cNvCxnSpPr/>
          <p:nvPr/>
        </p:nvCxnSpPr>
        <p:spPr>
          <a:xfrm>
            <a:off x="639754" y="7236594"/>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Connettore diritto 15">
            <a:extLst>
              <a:ext uri="{FF2B5EF4-FFF2-40B4-BE49-F238E27FC236}">
                <a16:creationId xmlns:a16="http://schemas.microsoft.com/office/drawing/2014/main" id="{E4D15E04-E3B8-4B58-88AB-6B35F7B42636}"/>
              </a:ext>
            </a:extLst>
          </p:cNvPr>
          <p:cNvCxnSpPr>
            <a:cxnSpLocks/>
          </p:cNvCxnSpPr>
          <p:nvPr/>
        </p:nvCxnSpPr>
        <p:spPr>
          <a:xfrm>
            <a:off x="639754" y="591316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ttangolo 16">
            <a:extLst>
              <a:ext uri="{FF2B5EF4-FFF2-40B4-BE49-F238E27FC236}">
                <a16:creationId xmlns:a16="http://schemas.microsoft.com/office/drawing/2014/main" id="{0094D4CA-F42C-4B12-81D6-2ED420D98FA8}"/>
              </a:ext>
            </a:extLst>
          </p:cNvPr>
          <p:cNvSpPr/>
          <p:nvPr/>
        </p:nvSpPr>
        <p:spPr>
          <a:xfrm>
            <a:off x="639753" y="5952663"/>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Incidenza sul totale campione dei Top2Box di accordo, in una scala a 5 passi (</a:t>
            </a:r>
            <a:r>
              <a:rPr lang="es-ES" sz="900" i="1" dirty="0">
                <a:solidFill>
                  <a:schemeClr val="bg1">
                    <a:lumMod val="50000"/>
                  </a:schemeClr>
                </a:solidFill>
                <a:latin typeface="Ubuntu" panose="020B0504030602030204" pitchFamily="34" charset="0"/>
              </a:rPr>
              <a:t>1.017 casi a novembre 2020</a:t>
            </a:r>
            <a:r>
              <a:rPr lang="it-IT" sz="900" i="1" dirty="0">
                <a:solidFill>
                  <a:schemeClr val="bg1">
                    <a:lumMod val="50000"/>
                  </a:schemeClr>
                </a:solidFill>
                <a:latin typeface="Ubuntu" panose="020B0504030602030204" pitchFamily="34" charset="0"/>
              </a:rPr>
              <a:t>) </a:t>
            </a:r>
          </a:p>
        </p:txBody>
      </p:sp>
      <p:cxnSp>
        <p:nvCxnSpPr>
          <p:cNvPr id="18" name="Connettore diritto 17">
            <a:extLst>
              <a:ext uri="{FF2B5EF4-FFF2-40B4-BE49-F238E27FC236}">
                <a16:creationId xmlns:a16="http://schemas.microsoft.com/office/drawing/2014/main" id="{3F63A123-1520-40F1-8625-552AABCA12F3}"/>
              </a:ext>
            </a:extLst>
          </p:cNvPr>
          <p:cNvCxnSpPr>
            <a:cxnSpLocks/>
          </p:cNvCxnSpPr>
          <p:nvPr/>
        </p:nvCxnSpPr>
        <p:spPr>
          <a:xfrm>
            <a:off x="639754" y="618661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36DBED0A-B680-454A-BF9B-E548B682D9FE}"/>
              </a:ext>
            </a:extLst>
          </p:cNvPr>
          <p:cNvCxnSpPr>
            <a:cxnSpLocks/>
          </p:cNvCxnSpPr>
          <p:nvPr/>
        </p:nvCxnSpPr>
        <p:spPr>
          <a:xfrm>
            <a:off x="639754" y="9649354"/>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Rettangolo 19">
            <a:extLst>
              <a:ext uri="{FF2B5EF4-FFF2-40B4-BE49-F238E27FC236}">
                <a16:creationId xmlns:a16="http://schemas.microsoft.com/office/drawing/2014/main" id="{125C5A0E-CF6E-46DF-8209-7295F5966390}"/>
              </a:ext>
            </a:extLst>
          </p:cNvPr>
          <p:cNvSpPr/>
          <p:nvPr/>
        </p:nvSpPr>
        <p:spPr>
          <a:xfrm>
            <a:off x="639754" y="9665766"/>
            <a:ext cx="6444000" cy="257369"/>
          </a:xfrm>
          <a:prstGeom prst="rect">
            <a:avLst/>
          </a:prstGeom>
        </p:spPr>
        <p:txBody>
          <a:bodyPr wrap="square" tIns="36000" bIns="36000" anchor="ctr">
            <a:spAutoFit/>
          </a:bodyPr>
          <a:lstStyle/>
          <a:p>
            <a:pPr algn="ctr"/>
            <a:r>
              <a:rPr lang="it-IT" sz="600" i="1" dirty="0">
                <a:solidFill>
                  <a:schemeClr val="bg1">
                    <a:lumMod val="50000"/>
                  </a:schemeClr>
                </a:solidFill>
                <a:latin typeface="Ubuntu" panose="020B0504030602030204" pitchFamily="34" charset="0"/>
              </a:rPr>
              <a:t>*Indice ottenuto come media semplice dei Top2Box delle voci «Non riesco a concepire la mia vita senza i servizi digitali» e «L'accesso all’online deve essere un diritto garantito»</a:t>
            </a:r>
          </a:p>
          <a:p>
            <a:pPr algn="ctr"/>
            <a:r>
              <a:rPr lang="it-IT" sz="600" i="1" dirty="0">
                <a:solidFill>
                  <a:schemeClr val="bg1">
                    <a:lumMod val="50000"/>
                  </a:schemeClr>
                </a:solidFill>
                <a:latin typeface="Ubuntu" panose="020B0504030602030204" pitchFamily="34" charset="0"/>
              </a:rPr>
              <a:t>**Indice ottenuto come media semplice dei Top2Box delle voci «Il digitale ha migliorato/ semplificato/ aumentato/ mi fa vivere meglio»</a:t>
            </a:r>
          </a:p>
        </p:txBody>
      </p:sp>
      <p:cxnSp>
        <p:nvCxnSpPr>
          <p:cNvPr id="21" name="Connettore diritto 20">
            <a:extLst>
              <a:ext uri="{FF2B5EF4-FFF2-40B4-BE49-F238E27FC236}">
                <a16:creationId xmlns:a16="http://schemas.microsoft.com/office/drawing/2014/main" id="{3A412F2C-888A-4168-800B-DE4D551DD2DA}"/>
              </a:ext>
            </a:extLst>
          </p:cNvPr>
          <p:cNvCxnSpPr>
            <a:cxnSpLocks/>
          </p:cNvCxnSpPr>
          <p:nvPr/>
        </p:nvCxnSpPr>
        <p:spPr>
          <a:xfrm>
            <a:off x="639754" y="9922804"/>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Rettangolo 25">
            <a:extLst>
              <a:ext uri="{FF2B5EF4-FFF2-40B4-BE49-F238E27FC236}">
                <a16:creationId xmlns:a16="http://schemas.microsoft.com/office/drawing/2014/main" id="{46777871-40F5-4945-A978-8E938ABE33BB}"/>
              </a:ext>
            </a:extLst>
          </p:cNvPr>
          <p:cNvSpPr/>
          <p:nvPr/>
        </p:nvSpPr>
        <p:spPr>
          <a:xfrm>
            <a:off x="200298" y="7991659"/>
            <a:ext cx="1689921" cy="461665"/>
          </a:xfrm>
          <a:prstGeom prst="rect">
            <a:avLst/>
          </a:prstGeom>
        </p:spPr>
        <p:txBody>
          <a:bodyPr wrap="square">
            <a:spAutoFit/>
          </a:bodyPr>
          <a:lstStyle/>
          <a:p>
            <a:pPr algn="r"/>
            <a:r>
              <a:rPr lang="it-IT" sz="1200" i="1" dirty="0">
                <a:latin typeface="Ubuntu" panose="020B0504030602030204" pitchFamily="34" charset="0"/>
              </a:rPr>
              <a:t>Il digitale è una </a:t>
            </a:r>
            <a:r>
              <a:rPr lang="it-IT" sz="1200" b="1" i="1" dirty="0">
                <a:latin typeface="Ubuntu" panose="020B0504030602030204" pitchFamily="34" charset="0"/>
              </a:rPr>
              <a:t>necessità</a:t>
            </a:r>
            <a:r>
              <a:rPr lang="it-IT" sz="1200" i="1" dirty="0">
                <a:latin typeface="Ubuntu" panose="020B0504030602030204" pitchFamily="34" charset="0"/>
              </a:rPr>
              <a:t>*</a:t>
            </a:r>
          </a:p>
        </p:txBody>
      </p:sp>
      <p:sp>
        <p:nvSpPr>
          <p:cNvPr id="28" name="Rettangolo 27">
            <a:extLst>
              <a:ext uri="{FF2B5EF4-FFF2-40B4-BE49-F238E27FC236}">
                <a16:creationId xmlns:a16="http://schemas.microsoft.com/office/drawing/2014/main" id="{AD26F343-6748-4E1E-924B-62C8443D0050}"/>
              </a:ext>
            </a:extLst>
          </p:cNvPr>
          <p:cNvSpPr/>
          <p:nvPr/>
        </p:nvSpPr>
        <p:spPr>
          <a:xfrm>
            <a:off x="502233" y="8490544"/>
            <a:ext cx="1406645" cy="461665"/>
          </a:xfrm>
          <a:prstGeom prst="rect">
            <a:avLst/>
          </a:prstGeom>
        </p:spPr>
        <p:txBody>
          <a:bodyPr wrap="square">
            <a:spAutoFit/>
          </a:bodyPr>
          <a:lstStyle/>
          <a:p>
            <a:pPr algn="r"/>
            <a:r>
              <a:rPr lang="it-IT" sz="1200" i="1" dirty="0">
                <a:latin typeface="Ubuntu" panose="020B0504030602030204" pitchFamily="34" charset="0"/>
              </a:rPr>
              <a:t>Il digitale </a:t>
            </a:r>
            <a:r>
              <a:rPr lang="it-IT" sz="1200" b="1" i="1" dirty="0">
                <a:latin typeface="Ubuntu" panose="020B0504030602030204" pitchFamily="34" charset="0"/>
              </a:rPr>
              <a:t>migliora la vita</a:t>
            </a:r>
            <a:r>
              <a:rPr lang="it-IT" sz="1200" i="1" dirty="0">
                <a:latin typeface="Ubuntu" panose="020B0504030602030204" pitchFamily="34" charset="0"/>
              </a:rPr>
              <a:t>**</a:t>
            </a:r>
          </a:p>
        </p:txBody>
      </p:sp>
    </p:spTree>
    <p:extLst>
      <p:ext uri="{BB962C8B-B14F-4D97-AF65-F5344CB8AC3E}">
        <p14:creationId xmlns:p14="http://schemas.microsoft.com/office/powerpoint/2010/main" val="2625034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FA83F2FB-6D2A-4260-9887-0BFC91FD1B09}"/>
              </a:ext>
            </a:extLst>
          </p:cNvPr>
          <p:cNvSpPr>
            <a:spLocks noGrp="1"/>
          </p:cNvSpPr>
          <p:nvPr>
            <p:ph type="subTitle" idx="1"/>
          </p:nvPr>
        </p:nvSpPr>
        <p:spPr>
          <a:xfrm>
            <a:off x="502234" y="1187922"/>
            <a:ext cx="6815406" cy="8856984"/>
          </a:xfrm>
        </p:spPr>
        <p:txBody>
          <a:bodyPr lIns="72000" rIns="72000" spcCol="216000"/>
          <a:lstStyle/>
          <a:p>
            <a:r>
              <a:rPr lang="it-IT" dirty="0"/>
              <a:t>Tre italiani su quattro affermano che l’accesso ai servizi online sia un diritto che lo Stato deve garantire. La richiesta si origina dalla consapevolezza che l’inclusione sociale è favorita dall’utilizzo dei servizi online e si deve evitare che alcune fasce di popolazione siano escluse dai benefici del progresso tecnologico e digitale.</a:t>
            </a:r>
          </a:p>
          <a:p>
            <a:r>
              <a:rPr lang="it-IT" dirty="0"/>
              <a:t>Durante il lockdown il tema si è affermato con maggior evidenza perché milioni di persone si sono trovate impreparate, escluse o quantomeno penalizzate, a vivere le nuove forme di relazione a distanza in contesti come la scuola, il lavoro e i servizi di base. La dotazione di strumenti e competenze in tecnologie digitali si sono rivelate risorse in grado di assicurare uno standard di vita accettabile. </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L’esperienza del confinamento ha reso più evidente che l’accesso ai servizi digitali è una necessità e un diritto da garantire a tutti: l’accordo con l’affermazione è salito di otto punti, dal 69% di fine 2019 al 77% di fine lockdown.</a:t>
            </a:r>
          </a:p>
          <a:p>
            <a:r>
              <a:rPr lang="it-IT" dirty="0"/>
              <a:t>È indubbio che il digitale stia trasformando la nostra vita rendendola migliore e semplificandola in molti aspetti. Questo è evidente fin dalla prima rilevazione con un trend costante che non risente né in positivo né in negativo della particolarità del momento.</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Da sempre più controverso invece il tema legato ai diritti fondamentali e di quanto il digitale abbia contribuito ad aumentare le libertà individuali: per ogni italiano che è convinto di sì ce n’è uno che non lo è del tutto. Il 15% degli italiani è convinto del contrario (il digitale dà l’illusione di maggior libertà ma in realtà non è così).</a:t>
            </a:r>
          </a:p>
          <a:p>
            <a:r>
              <a:rPr lang="it-IT" dirty="0"/>
              <a:t>Questo aspetto risulta sempre più controverso e la crisi pandemica sembra aver esteso la riflessione critica.</a:t>
            </a:r>
          </a:p>
        </p:txBody>
      </p:sp>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I luoghi comuni</a:t>
            </a:r>
          </a:p>
        </p:txBody>
      </p:sp>
      <p:grpSp>
        <p:nvGrpSpPr>
          <p:cNvPr id="15" name="Gruppo 14">
            <a:extLst>
              <a:ext uri="{FF2B5EF4-FFF2-40B4-BE49-F238E27FC236}">
                <a16:creationId xmlns:a16="http://schemas.microsoft.com/office/drawing/2014/main" id="{F7E9C632-966B-476B-8A3A-B01BDF5C2E51}"/>
              </a:ext>
            </a:extLst>
          </p:cNvPr>
          <p:cNvGrpSpPr/>
          <p:nvPr/>
        </p:nvGrpSpPr>
        <p:grpSpPr>
          <a:xfrm>
            <a:off x="456739" y="5306026"/>
            <a:ext cx="3240360" cy="2592288"/>
            <a:chOff x="489646" y="2831666"/>
            <a:chExt cx="3240360" cy="2592288"/>
          </a:xfrm>
        </p:grpSpPr>
        <p:graphicFrame>
          <p:nvGraphicFramePr>
            <p:cNvPr id="6" name="Grafico 5">
              <a:extLst>
                <a:ext uri="{FF2B5EF4-FFF2-40B4-BE49-F238E27FC236}">
                  <a16:creationId xmlns:a16="http://schemas.microsoft.com/office/drawing/2014/main" id="{0761EC59-5216-4C78-A2AD-9948D8965D3D}"/>
                </a:ext>
              </a:extLst>
            </p:cNvPr>
            <p:cNvGraphicFramePr/>
            <p:nvPr>
              <p:extLst>
                <p:ext uri="{D42A27DB-BD31-4B8C-83A1-F6EECF244321}">
                  <p14:modId xmlns:p14="http://schemas.microsoft.com/office/powerpoint/2010/main" val="36022299"/>
                </p:ext>
              </p:extLst>
            </p:nvPr>
          </p:nvGraphicFramePr>
          <p:xfrm>
            <a:off x="489646" y="2831666"/>
            <a:ext cx="324036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7" name="Rettangolo 6">
              <a:extLst>
                <a:ext uri="{FF2B5EF4-FFF2-40B4-BE49-F238E27FC236}">
                  <a16:creationId xmlns:a16="http://schemas.microsoft.com/office/drawing/2014/main" id="{128DAAB2-B1B6-410A-B63D-BD7A372C548F}"/>
                </a:ext>
              </a:extLst>
            </p:cNvPr>
            <p:cNvSpPr/>
            <p:nvPr/>
          </p:nvSpPr>
          <p:spPr>
            <a:xfrm>
              <a:off x="633662" y="3047690"/>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Diritto di accesso a servizi digitali</a:t>
              </a:r>
            </a:p>
          </p:txBody>
        </p:sp>
        <p:cxnSp>
          <p:nvCxnSpPr>
            <p:cNvPr id="9" name="Connettore diritto 8">
              <a:extLst>
                <a:ext uri="{FF2B5EF4-FFF2-40B4-BE49-F238E27FC236}">
                  <a16:creationId xmlns:a16="http://schemas.microsoft.com/office/drawing/2014/main" id="{1DB663AC-5878-4DBE-9A77-897A8A1061CB}"/>
                </a:ext>
              </a:extLst>
            </p:cNvPr>
            <p:cNvCxnSpPr/>
            <p:nvPr/>
          </p:nvCxnSpPr>
          <p:spPr>
            <a:xfrm>
              <a:off x="561654" y="336419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Connettore diritto 9">
              <a:extLst>
                <a:ext uri="{FF2B5EF4-FFF2-40B4-BE49-F238E27FC236}">
                  <a16:creationId xmlns:a16="http://schemas.microsoft.com/office/drawing/2014/main" id="{812EC2F8-2E2C-4CCD-A922-9267CAA8484C}"/>
                </a:ext>
              </a:extLst>
            </p:cNvPr>
            <p:cNvCxnSpPr/>
            <p:nvPr/>
          </p:nvCxnSpPr>
          <p:spPr>
            <a:xfrm>
              <a:off x="561654" y="304769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uppo 13">
            <a:extLst>
              <a:ext uri="{FF2B5EF4-FFF2-40B4-BE49-F238E27FC236}">
                <a16:creationId xmlns:a16="http://schemas.microsoft.com/office/drawing/2014/main" id="{C93C37A6-819F-43FB-9929-A66110EABB0F}"/>
              </a:ext>
            </a:extLst>
          </p:cNvPr>
          <p:cNvGrpSpPr/>
          <p:nvPr/>
        </p:nvGrpSpPr>
        <p:grpSpPr>
          <a:xfrm>
            <a:off x="3944714" y="7524626"/>
            <a:ext cx="3240360" cy="2592288"/>
            <a:chOff x="489646" y="2831666"/>
            <a:chExt cx="3240360" cy="2592288"/>
          </a:xfrm>
        </p:grpSpPr>
        <p:graphicFrame>
          <p:nvGraphicFramePr>
            <p:cNvPr id="16" name="Grafico 15">
              <a:extLst>
                <a:ext uri="{FF2B5EF4-FFF2-40B4-BE49-F238E27FC236}">
                  <a16:creationId xmlns:a16="http://schemas.microsoft.com/office/drawing/2014/main" id="{2F360F34-B479-4AF3-BA5A-40B5AE9A1535}"/>
                </a:ext>
              </a:extLst>
            </p:cNvPr>
            <p:cNvGraphicFramePr/>
            <p:nvPr>
              <p:extLst>
                <p:ext uri="{D42A27DB-BD31-4B8C-83A1-F6EECF244321}">
                  <p14:modId xmlns:p14="http://schemas.microsoft.com/office/powerpoint/2010/main" val="2346729543"/>
                </p:ext>
              </p:extLst>
            </p:nvPr>
          </p:nvGraphicFramePr>
          <p:xfrm>
            <a:off x="489646" y="2831666"/>
            <a:ext cx="3240360"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17" name="Rettangolo 16">
              <a:extLst>
                <a:ext uri="{FF2B5EF4-FFF2-40B4-BE49-F238E27FC236}">
                  <a16:creationId xmlns:a16="http://schemas.microsoft.com/office/drawing/2014/main" id="{403F4C28-D4EE-4A48-BBE1-A896575D44C0}"/>
                </a:ext>
              </a:extLst>
            </p:cNvPr>
            <p:cNvSpPr/>
            <p:nvPr/>
          </p:nvSpPr>
          <p:spPr>
            <a:xfrm>
              <a:off x="633662" y="3047690"/>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Il digitale aumenta la libertà</a:t>
              </a:r>
            </a:p>
          </p:txBody>
        </p:sp>
        <p:cxnSp>
          <p:nvCxnSpPr>
            <p:cNvPr id="18" name="Connettore diritto 17">
              <a:extLst>
                <a:ext uri="{FF2B5EF4-FFF2-40B4-BE49-F238E27FC236}">
                  <a16:creationId xmlns:a16="http://schemas.microsoft.com/office/drawing/2014/main" id="{7C7D06AB-B25D-488B-A41D-3EC6F3D2939E}"/>
                </a:ext>
              </a:extLst>
            </p:cNvPr>
            <p:cNvCxnSpPr/>
            <p:nvPr/>
          </p:nvCxnSpPr>
          <p:spPr>
            <a:xfrm>
              <a:off x="561654" y="336419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45540E3C-9B24-467D-B424-348364A5FF17}"/>
                </a:ext>
              </a:extLst>
            </p:cNvPr>
            <p:cNvCxnSpPr/>
            <p:nvPr/>
          </p:nvCxnSpPr>
          <p:spPr>
            <a:xfrm>
              <a:off x="561654" y="304769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Gruppo 19">
            <a:extLst>
              <a:ext uri="{FF2B5EF4-FFF2-40B4-BE49-F238E27FC236}">
                <a16:creationId xmlns:a16="http://schemas.microsoft.com/office/drawing/2014/main" id="{DA0A80C7-66A8-4DB8-93E0-5D529B51110B}"/>
              </a:ext>
            </a:extLst>
          </p:cNvPr>
          <p:cNvGrpSpPr/>
          <p:nvPr/>
        </p:nvGrpSpPr>
        <p:grpSpPr>
          <a:xfrm>
            <a:off x="3944714" y="2340050"/>
            <a:ext cx="3240360" cy="2592288"/>
            <a:chOff x="489646" y="2831666"/>
            <a:chExt cx="3240360" cy="2592288"/>
          </a:xfrm>
        </p:grpSpPr>
        <p:graphicFrame>
          <p:nvGraphicFramePr>
            <p:cNvPr id="21" name="Grafico 20">
              <a:extLst>
                <a:ext uri="{FF2B5EF4-FFF2-40B4-BE49-F238E27FC236}">
                  <a16:creationId xmlns:a16="http://schemas.microsoft.com/office/drawing/2014/main" id="{39841FD3-35B7-4F40-B213-CE3B922F6C67}"/>
                </a:ext>
              </a:extLst>
            </p:cNvPr>
            <p:cNvGraphicFramePr/>
            <p:nvPr>
              <p:extLst>
                <p:ext uri="{D42A27DB-BD31-4B8C-83A1-F6EECF244321}">
                  <p14:modId xmlns:p14="http://schemas.microsoft.com/office/powerpoint/2010/main" val="2474982313"/>
                </p:ext>
              </p:extLst>
            </p:nvPr>
          </p:nvGraphicFramePr>
          <p:xfrm>
            <a:off x="489646" y="2831666"/>
            <a:ext cx="3240360" cy="2592288"/>
          </p:xfrm>
          <a:graphic>
            <a:graphicData uri="http://schemas.openxmlformats.org/drawingml/2006/chart">
              <c:chart xmlns:c="http://schemas.openxmlformats.org/drawingml/2006/chart" xmlns:r="http://schemas.openxmlformats.org/officeDocument/2006/relationships" r:id="rId4"/>
            </a:graphicData>
          </a:graphic>
        </p:graphicFrame>
        <p:sp>
          <p:nvSpPr>
            <p:cNvPr id="22" name="Rettangolo 21">
              <a:extLst>
                <a:ext uri="{FF2B5EF4-FFF2-40B4-BE49-F238E27FC236}">
                  <a16:creationId xmlns:a16="http://schemas.microsoft.com/office/drawing/2014/main" id="{B84D9720-E2CA-46B9-B4A9-CB3C78B64116}"/>
                </a:ext>
              </a:extLst>
            </p:cNvPr>
            <p:cNvSpPr/>
            <p:nvPr/>
          </p:nvSpPr>
          <p:spPr>
            <a:xfrm>
              <a:off x="633662" y="3047690"/>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Il digitale semplifica la vita</a:t>
              </a:r>
            </a:p>
          </p:txBody>
        </p:sp>
        <p:cxnSp>
          <p:nvCxnSpPr>
            <p:cNvPr id="27" name="Connettore diritto 26">
              <a:extLst>
                <a:ext uri="{FF2B5EF4-FFF2-40B4-BE49-F238E27FC236}">
                  <a16:creationId xmlns:a16="http://schemas.microsoft.com/office/drawing/2014/main" id="{326F06C7-7FE2-47F2-9BFB-C678C1404238}"/>
                </a:ext>
              </a:extLst>
            </p:cNvPr>
            <p:cNvCxnSpPr/>
            <p:nvPr/>
          </p:nvCxnSpPr>
          <p:spPr>
            <a:xfrm>
              <a:off x="561654" y="336419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Connettore diritto 27">
              <a:extLst>
                <a:ext uri="{FF2B5EF4-FFF2-40B4-BE49-F238E27FC236}">
                  <a16:creationId xmlns:a16="http://schemas.microsoft.com/office/drawing/2014/main" id="{66E34215-64EF-4933-9978-5E922A73DAC3}"/>
                </a:ext>
              </a:extLst>
            </p:cNvPr>
            <p:cNvCxnSpPr/>
            <p:nvPr/>
          </p:nvCxnSpPr>
          <p:spPr>
            <a:xfrm>
              <a:off x="561654" y="304769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56775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Grafico 32">
            <a:extLst>
              <a:ext uri="{FF2B5EF4-FFF2-40B4-BE49-F238E27FC236}">
                <a16:creationId xmlns:a16="http://schemas.microsoft.com/office/drawing/2014/main" id="{32E1EAA6-C937-41FC-A212-0DA5F7468A8D}"/>
              </a:ext>
            </a:extLst>
          </p:cNvPr>
          <p:cNvGraphicFramePr/>
          <p:nvPr>
            <p:extLst>
              <p:ext uri="{D42A27DB-BD31-4B8C-83A1-F6EECF244321}">
                <p14:modId xmlns:p14="http://schemas.microsoft.com/office/powerpoint/2010/main" val="715653584"/>
              </p:ext>
            </p:extLst>
          </p:nvPr>
        </p:nvGraphicFramePr>
        <p:xfrm>
          <a:off x="488330" y="7020570"/>
          <a:ext cx="6815406"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La regolamentazione dell’ambiente digitale</a:t>
            </a:r>
          </a:p>
        </p:txBody>
      </p:sp>
      <p:sp>
        <p:nvSpPr>
          <p:cNvPr id="27" name="Sottotitolo 2">
            <a:extLst>
              <a:ext uri="{FF2B5EF4-FFF2-40B4-BE49-F238E27FC236}">
                <a16:creationId xmlns:a16="http://schemas.microsoft.com/office/drawing/2014/main" id="{E0BA7D4A-6DBF-4BD1-ACEB-337E9FB0E967}"/>
              </a:ext>
            </a:extLst>
          </p:cNvPr>
          <p:cNvSpPr txBox="1">
            <a:spLocks/>
          </p:cNvSpPr>
          <p:nvPr/>
        </p:nvSpPr>
        <p:spPr>
          <a:xfrm>
            <a:off x="488330" y="971898"/>
            <a:ext cx="6815406" cy="2969525"/>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Il mondo digitale è un organismo «a sé» che deve autoregolarsi e il suo sviluppo non può essere costretto da confini e normative per evitare che la sua forza creativa si spenga.</a:t>
            </a:r>
          </a:p>
          <a:p>
            <a:r>
              <a:rPr lang="it-IT" dirty="0"/>
              <a:t>Questa posizione </a:t>
            </a:r>
            <a:r>
              <a:rPr lang="it-IT" i="1" dirty="0"/>
              <a:t>liberista </a:t>
            </a:r>
            <a:r>
              <a:rPr lang="it-IT" dirty="0"/>
              <a:t>ha accompagnato lo sviluppo del mondo digitale nelle sue prime fasi. Ora si fa sempre più evidente la necessità di una correzione all’impostazione iniziale: un italiano su due ritiene che gli operatori si debbano autoregolare seguendo norme di correttezza e trasparenza mentre l’altra metà è convinta che sia necessaria l’istituzione di un autorità superiore con potere normativo.</a:t>
            </a:r>
          </a:p>
          <a:p>
            <a:r>
              <a:rPr lang="it-IT" dirty="0"/>
              <a:t>Non è chiaro nell’opinione pubblica quale sia l’autorità che debba svolgere questo compito, se lo stato o degli organismi sovranazionali. Quello che è chiaro è che il mondo digitale non è molto diverso dal mondo a-digitale: entrambi gli ambienti ospitano zone «belle» e «pulite» e zone che è meglio non frequentare. </a:t>
            </a:r>
          </a:p>
        </p:txBody>
      </p:sp>
      <p:sp>
        <p:nvSpPr>
          <p:cNvPr id="11" name="Sottotitolo 2">
            <a:extLst>
              <a:ext uri="{FF2B5EF4-FFF2-40B4-BE49-F238E27FC236}">
                <a16:creationId xmlns:a16="http://schemas.microsoft.com/office/drawing/2014/main" id="{545C6030-F491-4DFC-8A83-B61834D97876}"/>
              </a:ext>
            </a:extLst>
          </p:cNvPr>
          <p:cNvSpPr txBox="1">
            <a:spLocks/>
          </p:cNvSpPr>
          <p:nvPr/>
        </p:nvSpPr>
        <p:spPr>
          <a:xfrm>
            <a:off x="488330" y="6404188"/>
            <a:ext cx="6815406" cy="787694"/>
          </a:xfrm>
          <a:prstGeom prst="rect">
            <a:avLst/>
          </a:prstGeom>
        </p:spPr>
        <p:txBody>
          <a:bodyPr vert="horz" lIns="72000" tIns="49215" rIns="72000" bIns="49215" numCol="2"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Il 30% dei cittadini si sente sufficientemente tutelato e protetto dalle istituzioni tradizionali anche quando «frequenta» il mondo digitale ed è diffusa la sensazione che le istituzioni tradizionali non siano in grado di tenere il passo del digitale.</a:t>
            </a:r>
          </a:p>
        </p:txBody>
      </p:sp>
      <p:grpSp>
        <p:nvGrpSpPr>
          <p:cNvPr id="3" name="Gruppo 2">
            <a:extLst>
              <a:ext uri="{FF2B5EF4-FFF2-40B4-BE49-F238E27FC236}">
                <a16:creationId xmlns:a16="http://schemas.microsoft.com/office/drawing/2014/main" id="{6DF1EC35-B8FC-4377-BE26-96C11D328CAF}"/>
              </a:ext>
            </a:extLst>
          </p:cNvPr>
          <p:cNvGrpSpPr/>
          <p:nvPr/>
        </p:nvGrpSpPr>
        <p:grpSpPr>
          <a:xfrm>
            <a:off x="-2968054" y="3505826"/>
            <a:ext cx="10224000" cy="2838456"/>
            <a:chOff x="-2968054" y="3348162"/>
            <a:chExt cx="10224000" cy="2838456"/>
          </a:xfrm>
        </p:grpSpPr>
        <p:graphicFrame>
          <p:nvGraphicFramePr>
            <p:cNvPr id="22" name="Grafico 21">
              <a:extLst>
                <a:ext uri="{FF2B5EF4-FFF2-40B4-BE49-F238E27FC236}">
                  <a16:creationId xmlns:a16="http://schemas.microsoft.com/office/drawing/2014/main" id="{86888BEC-0323-48F5-AE67-68C995CBCB4F}"/>
                </a:ext>
              </a:extLst>
            </p:cNvPr>
            <p:cNvGraphicFramePr/>
            <p:nvPr>
              <p:extLst>
                <p:ext uri="{D42A27DB-BD31-4B8C-83A1-F6EECF244321}">
                  <p14:modId xmlns:p14="http://schemas.microsoft.com/office/powerpoint/2010/main" val="1042744265"/>
                </p:ext>
              </p:extLst>
            </p:nvPr>
          </p:nvGraphicFramePr>
          <p:xfrm>
            <a:off x="-2968054" y="3348162"/>
            <a:ext cx="10224000"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23" name="Rettangolo 22">
              <a:extLst>
                <a:ext uri="{FF2B5EF4-FFF2-40B4-BE49-F238E27FC236}">
                  <a16:creationId xmlns:a16="http://schemas.microsoft.com/office/drawing/2014/main" id="{CB022D09-77AD-4D48-9A7F-DCDC197E00E9}"/>
                </a:ext>
              </a:extLst>
            </p:cNvPr>
            <p:cNvSpPr/>
            <p:nvPr/>
          </p:nvSpPr>
          <p:spPr>
            <a:xfrm>
              <a:off x="789861" y="3573756"/>
              <a:ext cx="6154417" cy="307777"/>
            </a:xfrm>
            <a:prstGeom prst="rect">
              <a:avLst/>
            </a:prstGeom>
          </p:spPr>
          <p:txBody>
            <a:bodyPr wrap="square">
              <a:spAutoFit/>
            </a:bodyPr>
            <a:lstStyle/>
            <a:p>
              <a:pPr algn="ctr"/>
              <a:r>
                <a:rPr lang="it-IT" sz="1400" dirty="0">
                  <a:latin typeface="Ubuntu" panose="020B0504030602030204" pitchFamily="34" charset="0"/>
                </a:rPr>
                <a:t>La società digitale</a:t>
              </a:r>
            </a:p>
          </p:txBody>
        </p:sp>
        <p:cxnSp>
          <p:nvCxnSpPr>
            <p:cNvPr id="24" name="Connettore diritto 23">
              <a:extLst>
                <a:ext uri="{FF2B5EF4-FFF2-40B4-BE49-F238E27FC236}">
                  <a16:creationId xmlns:a16="http://schemas.microsoft.com/office/drawing/2014/main" id="{C3169229-E794-4332-B3A7-45933FF7CF13}"/>
                </a:ext>
              </a:extLst>
            </p:cNvPr>
            <p:cNvCxnSpPr/>
            <p:nvPr/>
          </p:nvCxnSpPr>
          <p:spPr>
            <a:xfrm>
              <a:off x="639754" y="3890256"/>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09565573-9F87-4DB4-ACDD-DC5A345EFA36}"/>
                </a:ext>
              </a:extLst>
            </p:cNvPr>
            <p:cNvCxnSpPr/>
            <p:nvPr/>
          </p:nvCxnSpPr>
          <p:spPr>
            <a:xfrm>
              <a:off x="639754" y="3573756"/>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Connettore diritto 15">
              <a:extLst>
                <a:ext uri="{FF2B5EF4-FFF2-40B4-BE49-F238E27FC236}">
                  <a16:creationId xmlns:a16="http://schemas.microsoft.com/office/drawing/2014/main" id="{E4D15E04-E3B8-4B58-88AB-6B35F7B42636}"/>
                </a:ext>
              </a:extLst>
            </p:cNvPr>
            <p:cNvCxnSpPr>
              <a:cxnSpLocks/>
            </p:cNvCxnSpPr>
            <p:nvPr/>
          </p:nvCxnSpPr>
          <p:spPr>
            <a:xfrm>
              <a:off x="639754" y="591316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ttangolo 16">
              <a:extLst>
                <a:ext uri="{FF2B5EF4-FFF2-40B4-BE49-F238E27FC236}">
                  <a16:creationId xmlns:a16="http://schemas.microsoft.com/office/drawing/2014/main" id="{0094D4CA-F42C-4B12-81D6-2ED420D98FA8}"/>
                </a:ext>
              </a:extLst>
            </p:cNvPr>
            <p:cNvSpPr/>
            <p:nvPr/>
          </p:nvSpPr>
          <p:spPr>
            <a:xfrm>
              <a:off x="639753" y="5952663"/>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Incidenza sul totale campione dei Top2Box di accordo, in una scala a 5 passi (</a:t>
              </a:r>
              <a:r>
                <a:rPr lang="es-ES" sz="900" i="1" dirty="0">
                  <a:solidFill>
                    <a:schemeClr val="bg1">
                      <a:lumMod val="50000"/>
                    </a:schemeClr>
                  </a:solidFill>
                  <a:latin typeface="Ubuntu" panose="020B0504030602030204" pitchFamily="34" charset="0"/>
                </a:rPr>
                <a:t>1.017 casi a novembre 2020</a:t>
              </a:r>
              <a:r>
                <a:rPr lang="it-IT" sz="900" i="1" dirty="0">
                  <a:solidFill>
                    <a:schemeClr val="bg1">
                      <a:lumMod val="50000"/>
                    </a:schemeClr>
                  </a:solidFill>
                  <a:latin typeface="Ubuntu" panose="020B0504030602030204" pitchFamily="34" charset="0"/>
                </a:rPr>
                <a:t>) </a:t>
              </a:r>
            </a:p>
          </p:txBody>
        </p:sp>
        <p:cxnSp>
          <p:nvCxnSpPr>
            <p:cNvPr id="18" name="Connettore diritto 17">
              <a:extLst>
                <a:ext uri="{FF2B5EF4-FFF2-40B4-BE49-F238E27FC236}">
                  <a16:creationId xmlns:a16="http://schemas.microsoft.com/office/drawing/2014/main" id="{3F63A123-1520-40F1-8625-552AABCA12F3}"/>
                </a:ext>
              </a:extLst>
            </p:cNvPr>
            <p:cNvCxnSpPr>
              <a:cxnSpLocks/>
            </p:cNvCxnSpPr>
            <p:nvPr/>
          </p:nvCxnSpPr>
          <p:spPr>
            <a:xfrm>
              <a:off x="639754" y="618661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26" name="Connettore diritto 25">
            <a:extLst>
              <a:ext uri="{FF2B5EF4-FFF2-40B4-BE49-F238E27FC236}">
                <a16:creationId xmlns:a16="http://schemas.microsoft.com/office/drawing/2014/main" id="{4B6F377A-AD92-436D-8C1F-99E476FD4CE4}"/>
              </a:ext>
            </a:extLst>
          </p:cNvPr>
          <p:cNvCxnSpPr/>
          <p:nvPr/>
        </p:nvCxnSpPr>
        <p:spPr>
          <a:xfrm>
            <a:off x="639754" y="7553094"/>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Connettore diritto 27">
            <a:extLst>
              <a:ext uri="{FF2B5EF4-FFF2-40B4-BE49-F238E27FC236}">
                <a16:creationId xmlns:a16="http://schemas.microsoft.com/office/drawing/2014/main" id="{6C568772-D901-47E5-A128-F59F878B656B}"/>
              </a:ext>
            </a:extLst>
          </p:cNvPr>
          <p:cNvCxnSpPr>
            <a:cxnSpLocks/>
          </p:cNvCxnSpPr>
          <p:nvPr/>
        </p:nvCxnSpPr>
        <p:spPr>
          <a:xfrm>
            <a:off x="639754" y="9649354"/>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Rettangolo 28">
            <a:extLst>
              <a:ext uri="{FF2B5EF4-FFF2-40B4-BE49-F238E27FC236}">
                <a16:creationId xmlns:a16="http://schemas.microsoft.com/office/drawing/2014/main" id="{3ECC256D-321D-4E95-9B7A-1AC36A250A73}"/>
              </a:ext>
            </a:extLst>
          </p:cNvPr>
          <p:cNvSpPr/>
          <p:nvPr/>
        </p:nvSpPr>
        <p:spPr>
          <a:xfrm>
            <a:off x="639754" y="9665766"/>
            <a:ext cx="6444000" cy="257369"/>
          </a:xfrm>
          <a:prstGeom prst="rect">
            <a:avLst/>
          </a:prstGeom>
        </p:spPr>
        <p:txBody>
          <a:bodyPr wrap="square" tIns="36000" bIns="36000" anchor="ctr">
            <a:spAutoFit/>
          </a:bodyPr>
          <a:lstStyle/>
          <a:p>
            <a:pPr algn="ctr"/>
            <a:r>
              <a:rPr lang="it-IT" sz="600" i="1" dirty="0">
                <a:solidFill>
                  <a:schemeClr val="bg1">
                    <a:lumMod val="50000"/>
                  </a:schemeClr>
                </a:solidFill>
                <a:latin typeface="Ubuntu" panose="020B0504030602030204" pitchFamily="34" charset="0"/>
              </a:rPr>
              <a:t>*Indice ottenuto come media semplice dei Top2Box delle voci «Mi sento protetto e garantito», «Le brutte esperienze non stanno aumentando», «Quartieri belli e brutti, come nelle città»</a:t>
            </a:r>
          </a:p>
          <a:p>
            <a:pPr algn="ctr"/>
            <a:r>
              <a:rPr lang="it-IT" sz="600" i="1" dirty="0">
                <a:solidFill>
                  <a:schemeClr val="bg1">
                    <a:lumMod val="50000"/>
                  </a:schemeClr>
                </a:solidFill>
                <a:latin typeface="Ubuntu" panose="020B0504030602030204" pitchFamily="34" charset="0"/>
              </a:rPr>
              <a:t>**Indice ottenuto come media semplice dei Top2Box delle voci «Il mondo digitale si sviluppa solo se non è troppo regolato» e «Nel mondo digitale non ci deve essere un’autorità superiore».</a:t>
            </a:r>
          </a:p>
        </p:txBody>
      </p:sp>
      <p:cxnSp>
        <p:nvCxnSpPr>
          <p:cNvPr id="30" name="Connettore diritto 29">
            <a:extLst>
              <a:ext uri="{FF2B5EF4-FFF2-40B4-BE49-F238E27FC236}">
                <a16:creationId xmlns:a16="http://schemas.microsoft.com/office/drawing/2014/main" id="{F8DE53D3-EA03-4740-BE95-92F3DD5CD77C}"/>
              </a:ext>
            </a:extLst>
          </p:cNvPr>
          <p:cNvCxnSpPr>
            <a:cxnSpLocks/>
          </p:cNvCxnSpPr>
          <p:nvPr/>
        </p:nvCxnSpPr>
        <p:spPr>
          <a:xfrm>
            <a:off x="639754" y="9922804"/>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Rettangolo 30">
            <a:extLst>
              <a:ext uri="{FF2B5EF4-FFF2-40B4-BE49-F238E27FC236}">
                <a16:creationId xmlns:a16="http://schemas.microsoft.com/office/drawing/2014/main" id="{EC06918C-C224-4261-BFAB-29C6BC919582}"/>
              </a:ext>
            </a:extLst>
          </p:cNvPr>
          <p:cNvSpPr/>
          <p:nvPr/>
        </p:nvSpPr>
        <p:spPr>
          <a:xfrm>
            <a:off x="5562449" y="7999065"/>
            <a:ext cx="1689921" cy="461665"/>
          </a:xfrm>
          <a:prstGeom prst="rect">
            <a:avLst/>
          </a:prstGeom>
        </p:spPr>
        <p:txBody>
          <a:bodyPr wrap="square">
            <a:spAutoFit/>
          </a:bodyPr>
          <a:lstStyle/>
          <a:p>
            <a:pPr algn="r"/>
            <a:r>
              <a:rPr lang="it-IT" sz="1200" i="1" dirty="0">
                <a:latin typeface="Ubuntu" panose="020B0504030602030204" pitchFamily="34" charset="0"/>
              </a:rPr>
              <a:t>Sicurezza percepita nel mondo digitale*</a:t>
            </a:r>
          </a:p>
        </p:txBody>
      </p:sp>
      <p:sp>
        <p:nvSpPr>
          <p:cNvPr id="32" name="Rettangolo 31">
            <a:extLst>
              <a:ext uri="{FF2B5EF4-FFF2-40B4-BE49-F238E27FC236}">
                <a16:creationId xmlns:a16="http://schemas.microsoft.com/office/drawing/2014/main" id="{DDA98148-5043-4DBD-AF97-61FA6B06F7DE}"/>
              </a:ext>
            </a:extLst>
          </p:cNvPr>
          <p:cNvSpPr/>
          <p:nvPr/>
        </p:nvSpPr>
        <p:spPr>
          <a:xfrm>
            <a:off x="5461594" y="8460730"/>
            <a:ext cx="1867496" cy="276999"/>
          </a:xfrm>
          <a:prstGeom prst="rect">
            <a:avLst/>
          </a:prstGeom>
        </p:spPr>
        <p:txBody>
          <a:bodyPr wrap="square">
            <a:spAutoFit/>
          </a:bodyPr>
          <a:lstStyle/>
          <a:p>
            <a:pPr algn="r"/>
            <a:r>
              <a:rPr lang="it-IT" sz="1200" i="1" dirty="0">
                <a:latin typeface="Ubuntu" panose="020B0504030602030204" pitchFamily="34" charset="0"/>
              </a:rPr>
              <a:t>Autoregolamentazione**</a:t>
            </a:r>
          </a:p>
        </p:txBody>
      </p:sp>
      <p:sp>
        <p:nvSpPr>
          <p:cNvPr id="34" name="Rettangolo 33">
            <a:extLst>
              <a:ext uri="{FF2B5EF4-FFF2-40B4-BE49-F238E27FC236}">
                <a16:creationId xmlns:a16="http://schemas.microsoft.com/office/drawing/2014/main" id="{1C53DB8E-882B-4306-90F4-6CC9C87977DD}"/>
              </a:ext>
            </a:extLst>
          </p:cNvPr>
          <p:cNvSpPr/>
          <p:nvPr/>
        </p:nvSpPr>
        <p:spPr>
          <a:xfrm>
            <a:off x="704354" y="7236594"/>
            <a:ext cx="6293892" cy="276999"/>
          </a:xfrm>
          <a:prstGeom prst="rect">
            <a:avLst/>
          </a:prstGeom>
        </p:spPr>
        <p:txBody>
          <a:bodyPr wrap="square">
            <a:spAutoFit/>
          </a:bodyPr>
          <a:lstStyle/>
          <a:p>
            <a:pPr algn="ctr"/>
            <a:r>
              <a:rPr lang="it-IT" sz="1200" dirty="0">
                <a:latin typeface="Ubuntu" panose="020B0504030602030204" pitchFamily="34" charset="0"/>
              </a:rPr>
              <a:t>Il trend dell’attenzione al tema della regolamentazione e sicurezza della società digitale</a:t>
            </a:r>
          </a:p>
        </p:txBody>
      </p:sp>
      <p:cxnSp>
        <p:nvCxnSpPr>
          <p:cNvPr id="35" name="Connettore diritto 34">
            <a:extLst>
              <a:ext uri="{FF2B5EF4-FFF2-40B4-BE49-F238E27FC236}">
                <a16:creationId xmlns:a16="http://schemas.microsoft.com/office/drawing/2014/main" id="{25F540A4-F552-4446-A285-2B28A106AD8F}"/>
              </a:ext>
            </a:extLst>
          </p:cNvPr>
          <p:cNvCxnSpPr/>
          <p:nvPr/>
        </p:nvCxnSpPr>
        <p:spPr>
          <a:xfrm>
            <a:off x="639754" y="7236594"/>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60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FA83F2FB-6D2A-4260-9887-0BFC91FD1B09}"/>
              </a:ext>
            </a:extLst>
          </p:cNvPr>
          <p:cNvSpPr>
            <a:spLocks noGrp="1"/>
          </p:cNvSpPr>
          <p:nvPr>
            <p:ph type="subTitle" idx="1"/>
          </p:nvPr>
        </p:nvSpPr>
        <p:spPr>
          <a:xfrm>
            <a:off x="502234" y="1547962"/>
            <a:ext cx="6815406" cy="8280920"/>
          </a:xfrm>
        </p:spPr>
        <p:txBody>
          <a:bodyPr lIns="72000" rIns="72000" spcCol="216000"/>
          <a:lstStyle/>
          <a:p>
            <a:r>
              <a:rPr lang="it-IT" dirty="0"/>
              <a:t>Autoregolamentazione vs. istituzione di un’autorità superiore che normi lo sviluppo del digitale? L’argomento è controverso così come le posizioni degli italiani che si dividono sulle due posizioni senza che nella finestra temporale oggetto della ricerca si imponga una prospettiva piuttosto che un’altra. </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Anche sul soggetto più adatto a regolare e normare il mondo digitale (lo stato nazionale o un’autorità sovranazionale?) c’è un’elevata incertezza: se nei primi mesi del 2020 sembrava prevalere la convinzione che non dovessero essere gli stati a normare e governare il mondo digitale, per definizione senza confini, nell’ultimo periodo sembra invece che questa posizione abbia perso credito tra gli italiani e la maggioranza di essi crede invece che lo stato nazionale debba avere un ruolo da protagonista.</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La maggioranza degli italiani è convinta che il mondo digitale non sia molto diverso da quello fisico e che sia necessario imparare a muoversi correttamente tra i suoi meandri per non correre rischi. La sensazione è che le «brutte esperienze» nel mondo digitale stiano diminuendo ma non bisogna mai abbassare la «soglia di allarme» e continuare a fare educazione digitale per ridurre al minimo il rischio.</a:t>
            </a:r>
          </a:p>
        </p:txBody>
      </p:sp>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La società digitale</a:t>
            </a:r>
          </a:p>
        </p:txBody>
      </p:sp>
      <p:grpSp>
        <p:nvGrpSpPr>
          <p:cNvPr id="15" name="Gruppo 14">
            <a:extLst>
              <a:ext uri="{FF2B5EF4-FFF2-40B4-BE49-F238E27FC236}">
                <a16:creationId xmlns:a16="http://schemas.microsoft.com/office/drawing/2014/main" id="{F7E9C632-966B-476B-8A3A-B01BDF5C2E51}"/>
              </a:ext>
            </a:extLst>
          </p:cNvPr>
          <p:cNvGrpSpPr/>
          <p:nvPr/>
        </p:nvGrpSpPr>
        <p:grpSpPr>
          <a:xfrm>
            <a:off x="488330" y="3276154"/>
            <a:ext cx="3240360" cy="2592288"/>
            <a:chOff x="489646" y="2831666"/>
            <a:chExt cx="3240360" cy="2592288"/>
          </a:xfrm>
        </p:grpSpPr>
        <p:graphicFrame>
          <p:nvGraphicFramePr>
            <p:cNvPr id="6" name="Grafico 5">
              <a:extLst>
                <a:ext uri="{FF2B5EF4-FFF2-40B4-BE49-F238E27FC236}">
                  <a16:creationId xmlns:a16="http://schemas.microsoft.com/office/drawing/2014/main" id="{0761EC59-5216-4C78-A2AD-9948D8965D3D}"/>
                </a:ext>
              </a:extLst>
            </p:cNvPr>
            <p:cNvGraphicFramePr/>
            <p:nvPr>
              <p:extLst>
                <p:ext uri="{D42A27DB-BD31-4B8C-83A1-F6EECF244321}">
                  <p14:modId xmlns:p14="http://schemas.microsoft.com/office/powerpoint/2010/main" val="2612496200"/>
                </p:ext>
              </p:extLst>
            </p:nvPr>
          </p:nvGraphicFramePr>
          <p:xfrm>
            <a:off x="489646" y="2831666"/>
            <a:ext cx="324036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7" name="Rettangolo 6">
              <a:extLst>
                <a:ext uri="{FF2B5EF4-FFF2-40B4-BE49-F238E27FC236}">
                  <a16:creationId xmlns:a16="http://schemas.microsoft.com/office/drawing/2014/main" id="{128DAAB2-B1B6-410A-B63D-BD7A372C548F}"/>
                </a:ext>
              </a:extLst>
            </p:cNvPr>
            <p:cNvSpPr/>
            <p:nvPr/>
          </p:nvSpPr>
          <p:spPr>
            <a:xfrm>
              <a:off x="633662" y="3047690"/>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Autoregolamentazione</a:t>
              </a:r>
            </a:p>
          </p:txBody>
        </p:sp>
        <p:cxnSp>
          <p:nvCxnSpPr>
            <p:cNvPr id="9" name="Connettore diritto 8">
              <a:extLst>
                <a:ext uri="{FF2B5EF4-FFF2-40B4-BE49-F238E27FC236}">
                  <a16:creationId xmlns:a16="http://schemas.microsoft.com/office/drawing/2014/main" id="{1DB663AC-5878-4DBE-9A77-897A8A1061CB}"/>
                </a:ext>
              </a:extLst>
            </p:cNvPr>
            <p:cNvCxnSpPr/>
            <p:nvPr/>
          </p:nvCxnSpPr>
          <p:spPr>
            <a:xfrm>
              <a:off x="561654" y="336419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Connettore diritto 9">
              <a:extLst>
                <a:ext uri="{FF2B5EF4-FFF2-40B4-BE49-F238E27FC236}">
                  <a16:creationId xmlns:a16="http://schemas.microsoft.com/office/drawing/2014/main" id="{812EC2F8-2E2C-4CCD-A922-9267CAA8484C}"/>
                </a:ext>
              </a:extLst>
            </p:cNvPr>
            <p:cNvCxnSpPr/>
            <p:nvPr/>
          </p:nvCxnSpPr>
          <p:spPr>
            <a:xfrm>
              <a:off x="561654" y="304769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Gruppo 3">
            <a:extLst>
              <a:ext uri="{FF2B5EF4-FFF2-40B4-BE49-F238E27FC236}">
                <a16:creationId xmlns:a16="http://schemas.microsoft.com/office/drawing/2014/main" id="{F5B08BFF-9042-4BDA-99DE-3BB96066CD15}"/>
              </a:ext>
            </a:extLst>
          </p:cNvPr>
          <p:cNvGrpSpPr/>
          <p:nvPr/>
        </p:nvGrpSpPr>
        <p:grpSpPr>
          <a:xfrm>
            <a:off x="3884157" y="1403946"/>
            <a:ext cx="3372925" cy="2592288"/>
            <a:chOff x="3847585" y="4891767"/>
            <a:chExt cx="3372925" cy="2592288"/>
          </a:xfrm>
        </p:grpSpPr>
        <p:graphicFrame>
          <p:nvGraphicFramePr>
            <p:cNvPr id="23" name="Grafico 22">
              <a:extLst>
                <a:ext uri="{FF2B5EF4-FFF2-40B4-BE49-F238E27FC236}">
                  <a16:creationId xmlns:a16="http://schemas.microsoft.com/office/drawing/2014/main" id="{3C2DB2E9-B958-40F1-82ED-1C81F4D8043D}"/>
                </a:ext>
              </a:extLst>
            </p:cNvPr>
            <p:cNvGraphicFramePr/>
            <p:nvPr>
              <p:extLst>
                <p:ext uri="{D42A27DB-BD31-4B8C-83A1-F6EECF244321}">
                  <p14:modId xmlns:p14="http://schemas.microsoft.com/office/powerpoint/2010/main" val="2747860444"/>
                </p:ext>
              </p:extLst>
            </p:nvPr>
          </p:nvGraphicFramePr>
          <p:xfrm>
            <a:off x="3896691" y="4891767"/>
            <a:ext cx="3240360"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24" name="Rettangolo 23">
              <a:extLst>
                <a:ext uri="{FF2B5EF4-FFF2-40B4-BE49-F238E27FC236}">
                  <a16:creationId xmlns:a16="http://schemas.microsoft.com/office/drawing/2014/main" id="{8B004E2F-B8F1-453D-A959-C4ECFC273AE4}"/>
                </a:ext>
              </a:extLst>
            </p:cNvPr>
            <p:cNvSpPr/>
            <p:nvPr/>
          </p:nvSpPr>
          <p:spPr>
            <a:xfrm>
              <a:off x="3847585" y="5179612"/>
              <a:ext cx="3372925" cy="276999"/>
            </a:xfrm>
            <a:prstGeom prst="rect">
              <a:avLst/>
            </a:prstGeom>
          </p:spPr>
          <p:txBody>
            <a:bodyPr wrap="square">
              <a:spAutoFit/>
            </a:bodyPr>
            <a:lstStyle/>
            <a:p>
              <a:pPr algn="ctr"/>
              <a:r>
                <a:rPr lang="it-IT" sz="1200" dirty="0">
                  <a:solidFill>
                    <a:schemeClr val="accent2">
                      <a:lumMod val="50000"/>
                    </a:schemeClr>
                  </a:solidFill>
                  <a:latin typeface="Ubuntu" panose="020B0504030602030204" pitchFamily="34" charset="0"/>
                </a:rPr>
                <a:t>Non sono gli Stati a dover normare il digitale</a:t>
              </a:r>
            </a:p>
          </p:txBody>
        </p:sp>
        <p:cxnSp>
          <p:nvCxnSpPr>
            <p:cNvPr id="25" name="Connettore diritto 24">
              <a:extLst>
                <a:ext uri="{FF2B5EF4-FFF2-40B4-BE49-F238E27FC236}">
                  <a16:creationId xmlns:a16="http://schemas.microsoft.com/office/drawing/2014/main" id="{5B6286B3-F187-4470-B399-55BBB3AC0F90}"/>
                </a:ext>
              </a:extLst>
            </p:cNvPr>
            <p:cNvCxnSpPr/>
            <p:nvPr/>
          </p:nvCxnSpPr>
          <p:spPr>
            <a:xfrm>
              <a:off x="3968699" y="5507251"/>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ttore diritto 25">
              <a:extLst>
                <a:ext uri="{FF2B5EF4-FFF2-40B4-BE49-F238E27FC236}">
                  <a16:creationId xmlns:a16="http://schemas.microsoft.com/office/drawing/2014/main" id="{E6A25144-ED6F-49C5-B79C-A8AB59855D9F}"/>
                </a:ext>
              </a:extLst>
            </p:cNvPr>
            <p:cNvCxnSpPr/>
            <p:nvPr/>
          </p:nvCxnSpPr>
          <p:spPr>
            <a:xfrm>
              <a:off x="3968699" y="513273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uppo 13">
            <a:extLst>
              <a:ext uri="{FF2B5EF4-FFF2-40B4-BE49-F238E27FC236}">
                <a16:creationId xmlns:a16="http://schemas.microsoft.com/office/drawing/2014/main" id="{C93C37A6-819F-43FB-9929-A66110EABB0F}"/>
              </a:ext>
            </a:extLst>
          </p:cNvPr>
          <p:cNvGrpSpPr/>
          <p:nvPr/>
        </p:nvGrpSpPr>
        <p:grpSpPr>
          <a:xfrm>
            <a:off x="3940215" y="6588522"/>
            <a:ext cx="3240360" cy="2592288"/>
            <a:chOff x="489646" y="2831666"/>
            <a:chExt cx="3240360" cy="2592288"/>
          </a:xfrm>
        </p:grpSpPr>
        <p:graphicFrame>
          <p:nvGraphicFramePr>
            <p:cNvPr id="16" name="Grafico 15">
              <a:extLst>
                <a:ext uri="{FF2B5EF4-FFF2-40B4-BE49-F238E27FC236}">
                  <a16:creationId xmlns:a16="http://schemas.microsoft.com/office/drawing/2014/main" id="{2F360F34-B479-4AF3-BA5A-40B5AE9A1535}"/>
                </a:ext>
              </a:extLst>
            </p:cNvPr>
            <p:cNvGraphicFramePr/>
            <p:nvPr>
              <p:extLst>
                <p:ext uri="{D42A27DB-BD31-4B8C-83A1-F6EECF244321}">
                  <p14:modId xmlns:p14="http://schemas.microsoft.com/office/powerpoint/2010/main" val="397391460"/>
                </p:ext>
              </p:extLst>
            </p:nvPr>
          </p:nvGraphicFramePr>
          <p:xfrm>
            <a:off x="489646" y="2831666"/>
            <a:ext cx="3240360" cy="2592288"/>
          </p:xfrm>
          <a:graphic>
            <a:graphicData uri="http://schemas.openxmlformats.org/drawingml/2006/chart">
              <c:chart xmlns:c="http://schemas.openxmlformats.org/drawingml/2006/chart" xmlns:r="http://schemas.openxmlformats.org/officeDocument/2006/relationships" r:id="rId4"/>
            </a:graphicData>
          </a:graphic>
        </p:graphicFrame>
        <p:sp>
          <p:nvSpPr>
            <p:cNvPr id="17" name="Rettangolo 16">
              <a:extLst>
                <a:ext uri="{FF2B5EF4-FFF2-40B4-BE49-F238E27FC236}">
                  <a16:creationId xmlns:a16="http://schemas.microsoft.com/office/drawing/2014/main" id="{403F4C28-D4EE-4A48-BBE1-A896575D44C0}"/>
                </a:ext>
              </a:extLst>
            </p:cNvPr>
            <p:cNvSpPr/>
            <p:nvPr/>
          </p:nvSpPr>
          <p:spPr>
            <a:xfrm>
              <a:off x="638161" y="3047690"/>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Le brutte esperienze</a:t>
              </a:r>
            </a:p>
          </p:txBody>
        </p:sp>
        <p:cxnSp>
          <p:nvCxnSpPr>
            <p:cNvPr id="18" name="Connettore diritto 17">
              <a:extLst>
                <a:ext uri="{FF2B5EF4-FFF2-40B4-BE49-F238E27FC236}">
                  <a16:creationId xmlns:a16="http://schemas.microsoft.com/office/drawing/2014/main" id="{7C7D06AB-B25D-488B-A41D-3EC6F3D2939E}"/>
                </a:ext>
              </a:extLst>
            </p:cNvPr>
            <p:cNvCxnSpPr/>
            <p:nvPr/>
          </p:nvCxnSpPr>
          <p:spPr>
            <a:xfrm>
              <a:off x="561654" y="336419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45540E3C-9B24-467D-B424-348364A5FF17}"/>
                </a:ext>
              </a:extLst>
            </p:cNvPr>
            <p:cNvCxnSpPr/>
            <p:nvPr/>
          </p:nvCxnSpPr>
          <p:spPr>
            <a:xfrm>
              <a:off x="561654" y="3047690"/>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38057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La suddivisione della popolazione in tre cluster</a:t>
            </a:r>
          </a:p>
        </p:txBody>
      </p:sp>
      <p:sp>
        <p:nvSpPr>
          <p:cNvPr id="20" name="Rettangolo 19">
            <a:extLst>
              <a:ext uri="{FF2B5EF4-FFF2-40B4-BE49-F238E27FC236}">
                <a16:creationId xmlns:a16="http://schemas.microsoft.com/office/drawing/2014/main" id="{21067A3F-6CFA-4CE4-B4F4-F0E46FC609D0}"/>
              </a:ext>
            </a:extLst>
          </p:cNvPr>
          <p:cNvSpPr/>
          <p:nvPr/>
        </p:nvSpPr>
        <p:spPr>
          <a:xfrm>
            <a:off x="789861" y="4140250"/>
            <a:ext cx="6154417" cy="307777"/>
          </a:xfrm>
          <a:prstGeom prst="rect">
            <a:avLst/>
          </a:prstGeom>
        </p:spPr>
        <p:txBody>
          <a:bodyPr wrap="square">
            <a:spAutoFit/>
          </a:bodyPr>
          <a:lstStyle/>
          <a:p>
            <a:pPr algn="ctr"/>
            <a:r>
              <a:rPr lang="it-IT" sz="1400" dirty="0">
                <a:latin typeface="Ubuntu" panose="020B0504030602030204" pitchFamily="34" charset="0"/>
              </a:rPr>
              <a:t>I tre cluster</a:t>
            </a:r>
          </a:p>
        </p:txBody>
      </p:sp>
      <p:cxnSp>
        <p:nvCxnSpPr>
          <p:cNvPr id="21" name="Connettore diritto 20">
            <a:extLst>
              <a:ext uri="{FF2B5EF4-FFF2-40B4-BE49-F238E27FC236}">
                <a16:creationId xmlns:a16="http://schemas.microsoft.com/office/drawing/2014/main" id="{38E89F99-09AF-48D7-BE5B-18A97EA74444}"/>
              </a:ext>
            </a:extLst>
          </p:cNvPr>
          <p:cNvCxnSpPr/>
          <p:nvPr/>
        </p:nvCxnSpPr>
        <p:spPr>
          <a:xfrm>
            <a:off x="639754" y="4456750"/>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Connettore diritto 21">
            <a:extLst>
              <a:ext uri="{FF2B5EF4-FFF2-40B4-BE49-F238E27FC236}">
                <a16:creationId xmlns:a16="http://schemas.microsoft.com/office/drawing/2014/main" id="{3E7FA17C-0E0E-49AF-BC29-7D1D8DA7E608}"/>
              </a:ext>
            </a:extLst>
          </p:cNvPr>
          <p:cNvCxnSpPr/>
          <p:nvPr/>
        </p:nvCxnSpPr>
        <p:spPr>
          <a:xfrm>
            <a:off x="639754" y="4140250"/>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Sottotitolo 2">
            <a:extLst>
              <a:ext uri="{FF2B5EF4-FFF2-40B4-BE49-F238E27FC236}">
                <a16:creationId xmlns:a16="http://schemas.microsoft.com/office/drawing/2014/main" id="{4082C4C0-6409-4AD3-A650-A6D8C3F8E787}"/>
              </a:ext>
            </a:extLst>
          </p:cNvPr>
          <p:cNvSpPr txBox="1">
            <a:spLocks/>
          </p:cNvSpPr>
          <p:nvPr/>
        </p:nvSpPr>
        <p:spPr>
          <a:xfrm>
            <a:off x="488330" y="1187922"/>
            <a:ext cx="6815406" cy="2683110"/>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Le paure e le speranze, gli atteggiamenti di fondo, i giudizi su dati &amp; privacy e la visione del futuro della società digitale si sviluppano lungo </a:t>
            </a:r>
            <a:r>
              <a:rPr lang="it-IT" b="1" dirty="0"/>
              <a:t>due dimensioni ortogonali</a:t>
            </a:r>
            <a:r>
              <a:rPr lang="it-IT" dirty="0"/>
              <a:t> che sintetizzano i concetti di fondo, i valori che sono alla base delle considerazioni espresse delle persone: visioni incentrate sul </a:t>
            </a:r>
            <a:r>
              <a:rPr lang="it-IT" b="1" dirty="0"/>
              <a:t>singolo individuo</a:t>
            </a:r>
            <a:r>
              <a:rPr lang="it-IT" dirty="0"/>
              <a:t> contrapposte a punti di vista che prendono invece in considerazione il </a:t>
            </a:r>
            <a:r>
              <a:rPr lang="it-IT" b="1" dirty="0"/>
              <a:t>contesto macro</a:t>
            </a:r>
            <a:r>
              <a:rPr lang="it-IT" dirty="0"/>
              <a:t> (geo-politica, società, sistema democratico etc.). Si nota una continua tensione tra atteggiamenti di chiusura e timore verso la nuova società digitale a fronte di atteggiamenti di apertura e ottimismo quando non addirittura di entusiasmo verso l’ambiente digitale e le prospettive che prefigura.</a:t>
            </a:r>
          </a:p>
          <a:p>
            <a:r>
              <a:rPr lang="it-IT" dirty="0"/>
              <a:t>Combinando le diverse valutazioni e punti di vista sulla società e sull’ambiente digitale, la </a:t>
            </a:r>
            <a:r>
              <a:rPr lang="it-IT" b="1" dirty="0"/>
              <a:t>popolazione italiana si suddivide in tre gruppi</a:t>
            </a:r>
            <a:r>
              <a:rPr lang="it-IT" dirty="0"/>
              <a:t> che si distinguono per essere omogenei internamente e differenti dagli altri per il modo di vedere e stare nell’ambiente connesso: i Diffidenti, gli Equilibrati e gli Entusiasti.</a:t>
            </a:r>
          </a:p>
        </p:txBody>
      </p:sp>
      <p:sp>
        <p:nvSpPr>
          <p:cNvPr id="24" name="Sottotitolo 2">
            <a:extLst>
              <a:ext uri="{FF2B5EF4-FFF2-40B4-BE49-F238E27FC236}">
                <a16:creationId xmlns:a16="http://schemas.microsoft.com/office/drawing/2014/main" id="{ED1FC3F2-CE8B-4C37-BC90-3B1BDD97B785}"/>
              </a:ext>
            </a:extLst>
          </p:cNvPr>
          <p:cNvSpPr txBox="1">
            <a:spLocks/>
          </p:cNvSpPr>
          <p:nvPr/>
        </p:nvSpPr>
        <p:spPr>
          <a:xfrm>
            <a:off x="488330" y="7016351"/>
            <a:ext cx="6815406" cy="3100562"/>
          </a:xfrm>
          <a:prstGeom prst="rect">
            <a:avLst/>
          </a:prstGeom>
        </p:spPr>
        <p:txBody>
          <a:bodyPr vert="horz" lIns="72000" tIns="49215" rIns="72000" bIns="49215" numCol="2"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Il cluster dei </a:t>
            </a:r>
            <a:r>
              <a:rPr lang="it-IT" b="1" dirty="0"/>
              <a:t>diffidenti</a:t>
            </a:r>
            <a:r>
              <a:rPr lang="it-IT" dirty="0"/>
              <a:t> raccoglie tutti coloro che guardano con timore alle novità portate dal digitale, sia che si tratti di aspetti che coinvolgono il singolo (tracciamento, controllo, manipolazione) che la società (socializzazione, equilibri tra stati): il digitale è un opportunità da gestire con grande cautela e il bilancio complessivo dell’evoluzione tecnologica è </a:t>
            </a:r>
            <a:r>
              <a:rPr lang="it-IT" b="1" dirty="0"/>
              <a:t>decisamente negativo</a:t>
            </a:r>
            <a:r>
              <a:rPr lang="it-IT" dirty="0"/>
              <a:t>.</a:t>
            </a:r>
          </a:p>
          <a:p>
            <a:r>
              <a:rPr lang="it-IT" dirty="0"/>
              <a:t>Gli </a:t>
            </a:r>
            <a:r>
              <a:rPr lang="it-IT" b="1" dirty="0"/>
              <a:t>Entusiasti</a:t>
            </a:r>
            <a:r>
              <a:rPr lang="it-IT" dirty="0"/>
              <a:t> invece accolgono con entusiasmo (e forse un pizzico di ingenuità) le novità del digitale: Il bilancio delle novità è </a:t>
            </a:r>
            <a:r>
              <a:rPr lang="it-IT" b="1" dirty="0"/>
              <a:t>nettamente positivo</a:t>
            </a:r>
            <a:r>
              <a:rPr lang="it-IT" dirty="0"/>
              <a:t> e il digitale è considerato il motore del cambiamento verso un mondo migliore.</a:t>
            </a:r>
          </a:p>
          <a:p>
            <a:r>
              <a:rPr lang="it-IT" dirty="0"/>
              <a:t>Gli </a:t>
            </a:r>
            <a:r>
              <a:rPr lang="it-IT" b="1" dirty="0"/>
              <a:t>Equilibrati</a:t>
            </a:r>
            <a:r>
              <a:rPr lang="it-IT" dirty="0"/>
              <a:t> hanno un atteggiamento intermedio tra lo scetticismo tipico dei Diffidenti e l’adesione senza riserve che contraddistingue gli Entusiasti. </a:t>
            </a:r>
            <a:r>
              <a:rPr lang="it-IT" b="1" dirty="0"/>
              <a:t>Gli Equilibrati conoscono i meccanismi e le implicazioni del digitale</a:t>
            </a:r>
            <a:r>
              <a:rPr lang="it-IT" dirty="0"/>
              <a:t> e accolgono con pragmatismo la profondità della trasformazione in atto, accettandone i limiti in virtù dei vantaggi di cui godono.</a:t>
            </a:r>
          </a:p>
        </p:txBody>
      </p:sp>
      <p:cxnSp>
        <p:nvCxnSpPr>
          <p:cNvPr id="29" name="Connettore diritto 28">
            <a:extLst>
              <a:ext uri="{FF2B5EF4-FFF2-40B4-BE49-F238E27FC236}">
                <a16:creationId xmlns:a16="http://schemas.microsoft.com/office/drawing/2014/main" id="{8180866A-439C-4F44-99C0-CA52BD50175E}"/>
              </a:ext>
            </a:extLst>
          </p:cNvPr>
          <p:cNvCxnSpPr>
            <a:cxnSpLocks/>
          </p:cNvCxnSpPr>
          <p:nvPr/>
        </p:nvCxnSpPr>
        <p:spPr>
          <a:xfrm>
            <a:off x="639754" y="6551670"/>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Rettangolo 29">
            <a:extLst>
              <a:ext uri="{FF2B5EF4-FFF2-40B4-BE49-F238E27FC236}">
                <a16:creationId xmlns:a16="http://schemas.microsoft.com/office/drawing/2014/main" id="{65F9CEC0-08C6-49BA-B01E-CB4B35A01BE9}"/>
              </a:ext>
            </a:extLst>
          </p:cNvPr>
          <p:cNvSpPr/>
          <p:nvPr/>
        </p:nvSpPr>
        <p:spPr>
          <a:xfrm>
            <a:off x="639753" y="6591165"/>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Incidenza del cluster sul totale campione (</a:t>
            </a:r>
            <a:r>
              <a:rPr lang="es-ES" sz="900" i="1" dirty="0">
                <a:solidFill>
                  <a:schemeClr val="bg1">
                    <a:lumMod val="50000"/>
                  </a:schemeClr>
                </a:solidFill>
                <a:latin typeface="Ubuntu" panose="020B0504030602030204" pitchFamily="34" charset="0"/>
              </a:rPr>
              <a:t>1.017 casi a novembre 2020</a:t>
            </a:r>
            <a:r>
              <a:rPr lang="it-IT" sz="900" i="1" dirty="0">
                <a:solidFill>
                  <a:schemeClr val="bg1">
                    <a:lumMod val="50000"/>
                  </a:schemeClr>
                </a:solidFill>
                <a:latin typeface="Ubuntu" panose="020B0504030602030204" pitchFamily="34" charset="0"/>
              </a:rPr>
              <a:t>) e stima sul totale popolazione (40 milioni di individui) </a:t>
            </a:r>
          </a:p>
        </p:txBody>
      </p:sp>
      <p:cxnSp>
        <p:nvCxnSpPr>
          <p:cNvPr id="31" name="Connettore diritto 30">
            <a:extLst>
              <a:ext uri="{FF2B5EF4-FFF2-40B4-BE49-F238E27FC236}">
                <a16:creationId xmlns:a16="http://schemas.microsoft.com/office/drawing/2014/main" id="{8B1A8E91-ED93-43D4-9B3C-30F0242B7AFA}"/>
              </a:ext>
            </a:extLst>
          </p:cNvPr>
          <p:cNvCxnSpPr>
            <a:cxnSpLocks/>
          </p:cNvCxnSpPr>
          <p:nvPr/>
        </p:nvCxnSpPr>
        <p:spPr>
          <a:xfrm>
            <a:off x="639754" y="6825120"/>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o 31">
            <a:extLst>
              <a:ext uri="{FF2B5EF4-FFF2-40B4-BE49-F238E27FC236}">
                <a16:creationId xmlns:a16="http://schemas.microsoft.com/office/drawing/2014/main" id="{C4663346-FE37-4C9C-8F27-248AC5B6FAB4}"/>
              </a:ext>
            </a:extLst>
          </p:cNvPr>
          <p:cNvGrpSpPr/>
          <p:nvPr/>
        </p:nvGrpSpPr>
        <p:grpSpPr>
          <a:xfrm>
            <a:off x="639753" y="4602091"/>
            <a:ext cx="3160945" cy="381096"/>
            <a:chOff x="830445" y="1867128"/>
            <a:chExt cx="6416755" cy="864000"/>
          </a:xfrm>
        </p:grpSpPr>
        <p:pic>
          <p:nvPicPr>
            <p:cNvPr id="33" name="Immagine 32">
              <a:extLst>
                <a:ext uri="{FF2B5EF4-FFF2-40B4-BE49-F238E27FC236}">
                  <a16:creationId xmlns:a16="http://schemas.microsoft.com/office/drawing/2014/main" id="{5987DC67-51C8-47AC-85DB-84193637F8A4}"/>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305439" y="1867128"/>
              <a:ext cx="296565" cy="864000"/>
            </a:xfrm>
            <a:prstGeom prst="rect">
              <a:avLst/>
            </a:prstGeom>
          </p:spPr>
        </p:pic>
        <p:pic>
          <p:nvPicPr>
            <p:cNvPr id="34" name="Immagine 33">
              <a:extLst>
                <a:ext uri="{FF2B5EF4-FFF2-40B4-BE49-F238E27FC236}">
                  <a16:creationId xmlns:a16="http://schemas.microsoft.com/office/drawing/2014/main" id="{5FDDF913-EE06-41BC-A442-DD8CFA0DF8D4}"/>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304864" y="1867128"/>
              <a:ext cx="434330" cy="864000"/>
            </a:xfrm>
            <a:prstGeom prst="rect">
              <a:avLst/>
            </a:prstGeom>
          </p:spPr>
        </p:pic>
        <p:pic>
          <p:nvPicPr>
            <p:cNvPr id="35" name="Immagine 34">
              <a:extLst>
                <a:ext uri="{FF2B5EF4-FFF2-40B4-BE49-F238E27FC236}">
                  <a16:creationId xmlns:a16="http://schemas.microsoft.com/office/drawing/2014/main" id="{26893512-19FD-4BB7-AFEA-A6AC566B8A1D}"/>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806506" y="1867128"/>
              <a:ext cx="277033" cy="864000"/>
            </a:xfrm>
            <a:prstGeom prst="rect">
              <a:avLst/>
            </a:prstGeom>
          </p:spPr>
        </p:pic>
        <p:pic>
          <p:nvPicPr>
            <p:cNvPr id="36" name="Immagine 35">
              <a:extLst>
                <a:ext uri="{FF2B5EF4-FFF2-40B4-BE49-F238E27FC236}">
                  <a16:creationId xmlns:a16="http://schemas.microsoft.com/office/drawing/2014/main" id="{BDAEE7C7-A795-4F91-9E41-3F5E6D3F43BC}"/>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325313" y="1867128"/>
              <a:ext cx="287445" cy="864000"/>
            </a:xfrm>
            <a:prstGeom prst="rect">
              <a:avLst/>
            </a:prstGeom>
          </p:spPr>
        </p:pic>
        <p:pic>
          <p:nvPicPr>
            <p:cNvPr id="37" name="Immagine 36">
              <a:extLst>
                <a:ext uri="{FF2B5EF4-FFF2-40B4-BE49-F238E27FC236}">
                  <a16:creationId xmlns:a16="http://schemas.microsoft.com/office/drawing/2014/main" id="{587789DA-5FE2-4E65-BA00-4853962E5C87}"/>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82919" y="1867128"/>
              <a:ext cx="294238" cy="864000"/>
            </a:xfrm>
            <a:prstGeom prst="rect">
              <a:avLst/>
            </a:prstGeom>
          </p:spPr>
        </p:pic>
        <p:pic>
          <p:nvPicPr>
            <p:cNvPr id="38" name="Immagine 37">
              <a:extLst>
                <a:ext uri="{FF2B5EF4-FFF2-40B4-BE49-F238E27FC236}">
                  <a16:creationId xmlns:a16="http://schemas.microsoft.com/office/drawing/2014/main" id="{45847BBC-B44B-4D0D-B106-2B3C873BE2FD}"/>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801384" y="1867128"/>
              <a:ext cx="304102" cy="864000"/>
            </a:xfrm>
            <a:prstGeom prst="rect">
              <a:avLst/>
            </a:prstGeom>
          </p:spPr>
        </p:pic>
        <p:pic>
          <p:nvPicPr>
            <p:cNvPr id="39" name="Immagine 38">
              <a:extLst>
                <a:ext uri="{FF2B5EF4-FFF2-40B4-BE49-F238E27FC236}">
                  <a16:creationId xmlns:a16="http://schemas.microsoft.com/office/drawing/2014/main" id="{849EDD4F-3BA4-4926-922C-1B1F9EC6998C}"/>
                </a:ext>
              </a:extLst>
            </p:cNvPr>
            <p:cNvPicPr>
              <a:picLocks noChangeAspect="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30445" y="1867128"/>
              <a:ext cx="295488" cy="864000"/>
            </a:xfrm>
            <a:prstGeom prst="rect">
              <a:avLst/>
            </a:prstGeom>
          </p:spPr>
        </p:pic>
        <p:pic>
          <p:nvPicPr>
            <p:cNvPr id="40" name="Immagine 39">
              <a:extLst>
                <a:ext uri="{FF2B5EF4-FFF2-40B4-BE49-F238E27FC236}">
                  <a16:creationId xmlns:a16="http://schemas.microsoft.com/office/drawing/2014/main" id="{A5B62778-E396-45B2-8B9F-61EBA97BAAAF}"/>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298961" y="1867128"/>
              <a:ext cx="287445" cy="864000"/>
            </a:xfrm>
            <a:prstGeom prst="rect">
              <a:avLst/>
            </a:prstGeom>
          </p:spPr>
        </p:pic>
        <p:pic>
          <p:nvPicPr>
            <p:cNvPr id="41" name="Immagine 40">
              <a:extLst>
                <a:ext uri="{FF2B5EF4-FFF2-40B4-BE49-F238E27FC236}">
                  <a16:creationId xmlns:a16="http://schemas.microsoft.com/office/drawing/2014/main" id="{41F0CBEF-E60F-491F-89AE-028687BAC8C6}"/>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785786" y="1867128"/>
              <a:ext cx="294238" cy="864000"/>
            </a:xfrm>
            <a:prstGeom prst="rect">
              <a:avLst/>
            </a:prstGeom>
          </p:spPr>
        </p:pic>
        <p:pic>
          <p:nvPicPr>
            <p:cNvPr id="42" name="Immagine 41">
              <a:extLst>
                <a:ext uri="{FF2B5EF4-FFF2-40B4-BE49-F238E27FC236}">
                  <a16:creationId xmlns:a16="http://schemas.microsoft.com/office/drawing/2014/main" id="{EED7603C-2793-4664-9977-551C554CDF3C}"/>
                </a:ext>
              </a:extLst>
            </p:cNvPr>
            <p:cNvPicPr>
              <a:picLocks noChangeAspect="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279404" y="1867128"/>
              <a:ext cx="327722" cy="864000"/>
            </a:xfrm>
            <a:prstGeom prst="rect">
              <a:avLst/>
            </a:prstGeom>
          </p:spPr>
        </p:pic>
        <p:pic>
          <p:nvPicPr>
            <p:cNvPr id="43" name="Immagine 42">
              <a:extLst>
                <a:ext uri="{FF2B5EF4-FFF2-40B4-BE49-F238E27FC236}">
                  <a16:creationId xmlns:a16="http://schemas.microsoft.com/office/drawing/2014/main" id="{D0D73890-EA46-4756-A425-91DBA03388E3}"/>
                </a:ext>
              </a:extLst>
            </p:cNvPr>
            <p:cNvPicPr>
              <a:picLocks noChangeAspect="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537" y="1867128"/>
              <a:ext cx="329522" cy="864000"/>
            </a:xfrm>
            <a:prstGeom prst="rect">
              <a:avLst/>
            </a:prstGeom>
          </p:spPr>
        </p:pic>
        <p:pic>
          <p:nvPicPr>
            <p:cNvPr id="44" name="Immagine 43">
              <a:extLst>
                <a:ext uri="{FF2B5EF4-FFF2-40B4-BE49-F238E27FC236}">
                  <a16:creationId xmlns:a16="http://schemas.microsoft.com/office/drawing/2014/main" id="{F57EA620-E94A-478D-AF47-3EC523027174}"/>
                </a:ext>
              </a:extLst>
            </p:cNvPr>
            <p:cNvPicPr>
              <a:picLocks noChangeAspect="1"/>
            </p:cNvPicPr>
            <p:nvPr/>
          </p:nvPicPr>
          <p:blipFill>
            <a:blip r:embed="rId11"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812138" y="1867128"/>
              <a:ext cx="287443" cy="864000"/>
            </a:xfrm>
            <a:prstGeom prst="rect">
              <a:avLst/>
            </a:prstGeom>
          </p:spPr>
        </p:pic>
        <p:pic>
          <p:nvPicPr>
            <p:cNvPr id="45" name="Immagine 44">
              <a:extLst>
                <a:ext uri="{FF2B5EF4-FFF2-40B4-BE49-F238E27FC236}">
                  <a16:creationId xmlns:a16="http://schemas.microsoft.com/office/drawing/2014/main" id="{751C4499-5269-4401-B120-E86ED271435B}"/>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952962" y="1867128"/>
              <a:ext cx="294238" cy="864000"/>
            </a:xfrm>
            <a:prstGeom prst="rect">
              <a:avLst/>
            </a:prstGeom>
          </p:spPr>
        </p:pic>
      </p:grpSp>
      <p:sp>
        <p:nvSpPr>
          <p:cNvPr id="46" name="Rettangolo 45">
            <a:extLst>
              <a:ext uri="{FF2B5EF4-FFF2-40B4-BE49-F238E27FC236}">
                <a16:creationId xmlns:a16="http://schemas.microsoft.com/office/drawing/2014/main" id="{470D6184-0966-4247-9C8F-12967B1F4DF6}"/>
              </a:ext>
            </a:extLst>
          </p:cNvPr>
          <p:cNvSpPr/>
          <p:nvPr/>
        </p:nvSpPr>
        <p:spPr>
          <a:xfrm>
            <a:off x="3944715" y="4654077"/>
            <a:ext cx="3312368" cy="307777"/>
          </a:xfrm>
          <a:prstGeom prst="rect">
            <a:avLst/>
          </a:prstGeom>
        </p:spPr>
        <p:txBody>
          <a:bodyPr wrap="square">
            <a:spAutoFit/>
          </a:bodyPr>
          <a:lstStyle/>
          <a:p>
            <a:r>
              <a:rPr lang="it-IT" sz="1400" dirty="0">
                <a:latin typeface="Ubuntu" panose="020B0504030602030204" pitchFamily="34" charset="0"/>
              </a:rPr>
              <a:t>I diffidenti: 17% 	6,7 milioni </a:t>
            </a:r>
          </a:p>
        </p:txBody>
      </p:sp>
      <p:grpSp>
        <p:nvGrpSpPr>
          <p:cNvPr id="47" name="Gruppo 46">
            <a:extLst>
              <a:ext uri="{FF2B5EF4-FFF2-40B4-BE49-F238E27FC236}">
                <a16:creationId xmlns:a16="http://schemas.microsoft.com/office/drawing/2014/main" id="{09FFCDDC-350D-4CFC-9031-E1676384E815}"/>
              </a:ext>
            </a:extLst>
          </p:cNvPr>
          <p:cNvGrpSpPr/>
          <p:nvPr/>
        </p:nvGrpSpPr>
        <p:grpSpPr>
          <a:xfrm>
            <a:off x="631695" y="5223585"/>
            <a:ext cx="3191154" cy="471373"/>
            <a:chOff x="830445" y="2829825"/>
            <a:chExt cx="6468279" cy="864000"/>
          </a:xfrm>
        </p:grpSpPr>
        <p:pic>
          <p:nvPicPr>
            <p:cNvPr id="48" name="Immagine 47">
              <a:extLst>
                <a:ext uri="{FF2B5EF4-FFF2-40B4-BE49-F238E27FC236}">
                  <a16:creationId xmlns:a16="http://schemas.microsoft.com/office/drawing/2014/main" id="{8BC5DB7D-8238-48C9-95BB-B6E74D901E6C}"/>
                </a:ext>
              </a:extLst>
            </p:cNvPr>
            <p:cNvPicPr>
              <a:picLocks noChangeAspect="1"/>
            </p:cNvPicPr>
            <p:nvPr/>
          </p:nvPicPr>
          <p:blipFill>
            <a:blip r:embed="rId1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424709" y="2829825"/>
              <a:ext cx="302374" cy="864000"/>
            </a:xfrm>
            <a:prstGeom prst="rect">
              <a:avLst/>
            </a:prstGeom>
          </p:spPr>
        </p:pic>
        <p:pic>
          <p:nvPicPr>
            <p:cNvPr id="49" name="Immagine 48">
              <a:extLst>
                <a:ext uri="{FF2B5EF4-FFF2-40B4-BE49-F238E27FC236}">
                  <a16:creationId xmlns:a16="http://schemas.microsoft.com/office/drawing/2014/main" id="{32D234A6-8000-4C79-A49A-11FF9FEA2236}"/>
                </a:ext>
              </a:extLst>
            </p:cNvPr>
            <p:cNvPicPr>
              <a:picLocks noChangeAspect="1"/>
            </p:cNvPicPr>
            <p:nvPr/>
          </p:nvPicPr>
          <p:blipFill>
            <a:blip r:embed="rId1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09672" y="2829825"/>
              <a:ext cx="329522" cy="864000"/>
            </a:xfrm>
            <a:prstGeom prst="rect">
              <a:avLst/>
            </a:prstGeom>
          </p:spPr>
        </p:pic>
        <p:pic>
          <p:nvPicPr>
            <p:cNvPr id="50" name="Immagine 49">
              <a:extLst>
                <a:ext uri="{FF2B5EF4-FFF2-40B4-BE49-F238E27FC236}">
                  <a16:creationId xmlns:a16="http://schemas.microsoft.com/office/drawing/2014/main" id="{049B7188-0D24-4DA6-9940-A75B1E71D11E}"/>
                </a:ext>
              </a:extLst>
            </p:cNvPr>
            <p:cNvPicPr>
              <a:picLocks noChangeAspect="1"/>
            </p:cNvPicPr>
            <p:nvPr/>
          </p:nvPicPr>
          <p:blipFill>
            <a:blip r:embed="rId1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445572" y="2829825"/>
              <a:ext cx="287443" cy="864000"/>
            </a:xfrm>
            <a:prstGeom prst="rect">
              <a:avLst/>
            </a:prstGeom>
          </p:spPr>
        </p:pic>
        <p:pic>
          <p:nvPicPr>
            <p:cNvPr id="51" name="Immagine 50">
              <a:extLst>
                <a:ext uri="{FF2B5EF4-FFF2-40B4-BE49-F238E27FC236}">
                  <a16:creationId xmlns:a16="http://schemas.microsoft.com/office/drawing/2014/main" id="{8C512437-07A5-4E4A-BC04-B0A88F7785E8}"/>
                </a:ext>
              </a:extLst>
            </p:cNvPr>
            <p:cNvPicPr>
              <a:picLocks noChangeAspect="1"/>
            </p:cNvPicPr>
            <p:nvPr/>
          </p:nvPicPr>
          <p:blipFill>
            <a:blip r:embed="rId15"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30445" y="2829825"/>
              <a:ext cx="403677" cy="864000"/>
            </a:xfrm>
            <a:prstGeom prst="rect">
              <a:avLst/>
            </a:prstGeom>
          </p:spPr>
        </p:pic>
        <p:pic>
          <p:nvPicPr>
            <p:cNvPr id="52" name="Immagine 51">
              <a:extLst>
                <a:ext uri="{FF2B5EF4-FFF2-40B4-BE49-F238E27FC236}">
                  <a16:creationId xmlns:a16="http://schemas.microsoft.com/office/drawing/2014/main" id="{2A8F5E5C-4E45-4701-9B01-445C6C6144FD}"/>
                </a:ext>
              </a:extLst>
            </p:cNvPr>
            <p:cNvPicPr>
              <a:picLocks noChangeAspect="1"/>
            </p:cNvPicPr>
            <p:nvPr/>
          </p:nvPicPr>
          <p:blipFill>
            <a:blip r:embed="rId1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940343" y="2829825"/>
              <a:ext cx="314642" cy="864000"/>
            </a:xfrm>
            <a:prstGeom prst="rect">
              <a:avLst/>
            </a:prstGeom>
          </p:spPr>
        </p:pic>
        <p:pic>
          <p:nvPicPr>
            <p:cNvPr id="53" name="Immagine 52">
              <a:extLst>
                <a:ext uri="{FF2B5EF4-FFF2-40B4-BE49-F238E27FC236}">
                  <a16:creationId xmlns:a16="http://schemas.microsoft.com/office/drawing/2014/main" id="{F413A1D6-0089-4A01-BCDC-1668AF4772B0}"/>
                </a:ext>
              </a:extLst>
            </p:cNvPr>
            <p:cNvPicPr>
              <a:picLocks noChangeAspect="1"/>
            </p:cNvPicPr>
            <p:nvPr/>
          </p:nvPicPr>
          <p:blipFill>
            <a:blip r:embed="rId15"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917588" y="2829825"/>
              <a:ext cx="403677" cy="864000"/>
            </a:xfrm>
            <a:prstGeom prst="rect">
              <a:avLst/>
            </a:prstGeom>
          </p:spPr>
        </p:pic>
        <p:pic>
          <p:nvPicPr>
            <p:cNvPr id="54" name="Immagine 53">
              <a:extLst>
                <a:ext uri="{FF2B5EF4-FFF2-40B4-BE49-F238E27FC236}">
                  <a16:creationId xmlns:a16="http://schemas.microsoft.com/office/drawing/2014/main" id="{DD821BFC-C2B2-4FAF-8E2B-7F84A18D8152}"/>
                </a:ext>
              </a:extLst>
            </p:cNvPr>
            <p:cNvPicPr>
              <a:picLocks noChangeAspect="1"/>
            </p:cNvPicPr>
            <p:nvPr/>
          </p:nvPicPr>
          <p:blipFill>
            <a:blip r:embed="rId17"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422899" y="2829825"/>
              <a:ext cx="304102" cy="864000"/>
            </a:xfrm>
            <a:prstGeom prst="rect">
              <a:avLst/>
            </a:prstGeom>
          </p:spPr>
        </p:pic>
        <p:pic>
          <p:nvPicPr>
            <p:cNvPr id="55" name="Immagine 54">
              <a:extLst>
                <a:ext uri="{FF2B5EF4-FFF2-40B4-BE49-F238E27FC236}">
                  <a16:creationId xmlns:a16="http://schemas.microsoft.com/office/drawing/2014/main" id="{53111F43-7660-4A64-8F1E-1D37986F4A45}"/>
                </a:ext>
              </a:extLst>
            </p:cNvPr>
            <p:cNvPicPr>
              <a:picLocks noChangeAspect="1"/>
            </p:cNvPicPr>
            <p:nvPr/>
          </p:nvPicPr>
          <p:blipFill>
            <a:blip r:embed="rId18"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923602" y="2829825"/>
              <a:ext cx="295488" cy="864000"/>
            </a:xfrm>
            <a:prstGeom prst="rect">
              <a:avLst/>
            </a:prstGeom>
          </p:spPr>
        </p:pic>
        <p:pic>
          <p:nvPicPr>
            <p:cNvPr id="56" name="Immagine 55">
              <a:extLst>
                <a:ext uri="{FF2B5EF4-FFF2-40B4-BE49-F238E27FC236}">
                  <a16:creationId xmlns:a16="http://schemas.microsoft.com/office/drawing/2014/main" id="{D7B99636-8554-46E1-B754-E2BD0F76130F}"/>
                </a:ext>
              </a:extLst>
            </p:cNvPr>
            <p:cNvPicPr>
              <a:picLocks noChangeAspect="1"/>
            </p:cNvPicPr>
            <p:nvPr/>
          </p:nvPicPr>
          <p:blipFill>
            <a:blip r:embed="rId19"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508193" y="2829825"/>
              <a:ext cx="241563" cy="864000"/>
            </a:xfrm>
            <a:prstGeom prst="rect">
              <a:avLst/>
            </a:prstGeom>
          </p:spPr>
        </p:pic>
        <p:pic>
          <p:nvPicPr>
            <p:cNvPr id="57" name="Immagine 56">
              <a:extLst>
                <a:ext uri="{FF2B5EF4-FFF2-40B4-BE49-F238E27FC236}">
                  <a16:creationId xmlns:a16="http://schemas.microsoft.com/office/drawing/2014/main" id="{CFDCA6BB-10BE-4474-A013-6D8E999566F5}"/>
                </a:ext>
              </a:extLst>
            </p:cNvPr>
            <p:cNvPicPr>
              <a:picLocks noChangeAspect="1"/>
            </p:cNvPicPr>
            <p:nvPr/>
          </p:nvPicPr>
          <p:blipFill>
            <a:blip r:embed="rId20"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030161" y="2829825"/>
              <a:ext cx="287445" cy="864000"/>
            </a:xfrm>
            <a:prstGeom prst="rect">
              <a:avLst/>
            </a:prstGeom>
          </p:spPr>
        </p:pic>
        <p:pic>
          <p:nvPicPr>
            <p:cNvPr id="58" name="Immagine 57">
              <a:extLst>
                <a:ext uri="{FF2B5EF4-FFF2-40B4-BE49-F238E27FC236}">
                  <a16:creationId xmlns:a16="http://schemas.microsoft.com/office/drawing/2014/main" id="{2A6D3AA7-ED52-4F1B-A693-0340846B3F85}"/>
                </a:ext>
              </a:extLst>
            </p:cNvPr>
            <p:cNvPicPr>
              <a:picLocks noChangeAspect="1"/>
            </p:cNvPicPr>
            <p:nvPr/>
          </p:nvPicPr>
          <p:blipFill>
            <a:blip r:embed="rId21"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511852" y="2829825"/>
              <a:ext cx="327722" cy="864000"/>
            </a:xfrm>
            <a:prstGeom prst="rect">
              <a:avLst/>
            </a:prstGeom>
          </p:spPr>
        </p:pic>
        <p:pic>
          <p:nvPicPr>
            <p:cNvPr id="59" name="Immagine 58">
              <a:extLst>
                <a:ext uri="{FF2B5EF4-FFF2-40B4-BE49-F238E27FC236}">
                  <a16:creationId xmlns:a16="http://schemas.microsoft.com/office/drawing/2014/main" id="{F6FC9BAF-3DB3-4DED-9B70-F7DA7C3670CE}"/>
                </a:ext>
              </a:extLst>
            </p:cNvPr>
            <p:cNvPicPr>
              <a:picLocks noChangeAspect="1"/>
            </p:cNvPicPr>
            <p:nvPr/>
          </p:nvPicPr>
          <p:blipFill>
            <a:blip r:embed="rId1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917670" y="2829825"/>
              <a:ext cx="314642" cy="864000"/>
            </a:xfrm>
            <a:prstGeom prst="rect">
              <a:avLst/>
            </a:prstGeom>
          </p:spPr>
        </p:pic>
        <p:pic>
          <p:nvPicPr>
            <p:cNvPr id="60" name="Immagine 59">
              <a:extLst>
                <a:ext uri="{FF2B5EF4-FFF2-40B4-BE49-F238E27FC236}">
                  <a16:creationId xmlns:a16="http://schemas.microsoft.com/office/drawing/2014/main" id="{2391C583-FC78-48CD-B683-96140B29DECC}"/>
                </a:ext>
              </a:extLst>
            </p:cNvPr>
            <p:cNvPicPr>
              <a:picLocks noChangeAspect="1"/>
            </p:cNvPicPr>
            <p:nvPr/>
          </p:nvPicPr>
          <p:blipFill>
            <a:blip r:embed="rId15"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895047" y="2829825"/>
              <a:ext cx="403677" cy="864000"/>
            </a:xfrm>
            <a:prstGeom prst="rect">
              <a:avLst/>
            </a:prstGeom>
          </p:spPr>
        </p:pic>
      </p:grpSp>
      <p:grpSp>
        <p:nvGrpSpPr>
          <p:cNvPr id="61" name="Gruppo 60">
            <a:extLst>
              <a:ext uri="{FF2B5EF4-FFF2-40B4-BE49-F238E27FC236}">
                <a16:creationId xmlns:a16="http://schemas.microsoft.com/office/drawing/2014/main" id="{54D33C42-E0AF-4857-8429-18FC4866EE19}"/>
              </a:ext>
            </a:extLst>
          </p:cNvPr>
          <p:cNvGrpSpPr/>
          <p:nvPr/>
        </p:nvGrpSpPr>
        <p:grpSpPr>
          <a:xfrm>
            <a:off x="655114" y="5903930"/>
            <a:ext cx="3135766" cy="422223"/>
            <a:chOff x="830445" y="3722732"/>
            <a:chExt cx="6416755" cy="864000"/>
          </a:xfrm>
        </p:grpSpPr>
        <p:pic>
          <p:nvPicPr>
            <p:cNvPr id="62" name="Immagine 61">
              <a:extLst>
                <a:ext uri="{FF2B5EF4-FFF2-40B4-BE49-F238E27FC236}">
                  <a16:creationId xmlns:a16="http://schemas.microsoft.com/office/drawing/2014/main" id="{4435F540-5AA5-445B-9551-5E2540A0AF5A}"/>
                </a:ext>
              </a:extLst>
            </p:cNvPr>
            <p:cNvPicPr>
              <a:picLocks noChangeAspect="1"/>
            </p:cNvPicPr>
            <p:nvPr/>
          </p:nvPicPr>
          <p:blipFill>
            <a:blip r:embed="rId2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30445" y="3722732"/>
              <a:ext cx="327722" cy="864000"/>
            </a:xfrm>
            <a:prstGeom prst="rect">
              <a:avLst/>
            </a:prstGeom>
          </p:spPr>
        </p:pic>
        <p:pic>
          <p:nvPicPr>
            <p:cNvPr id="63" name="Immagine 62">
              <a:extLst>
                <a:ext uri="{FF2B5EF4-FFF2-40B4-BE49-F238E27FC236}">
                  <a16:creationId xmlns:a16="http://schemas.microsoft.com/office/drawing/2014/main" id="{E5925176-19DE-4853-8892-AE54C9073DD2}"/>
                </a:ext>
              </a:extLst>
            </p:cNvPr>
            <p:cNvPicPr>
              <a:picLocks noChangeAspect="1"/>
            </p:cNvPicPr>
            <p:nvPr/>
          </p:nvPicPr>
          <p:blipFill>
            <a:blip r:embed="rId2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356652" y="3722732"/>
              <a:ext cx="314642" cy="864000"/>
            </a:xfrm>
            <a:prstGeom prst="rect">
              <a:avLst/>
            </a:prstGeom>
          </p:spPr>
        </p:pic>
        <p:pic>
          <p:nvPicPr>
            <p:cNvPr id="64" name="Immagine 63">
              <a:extLst>
                <a:ext uri="{FF2B5EF4-FFF2-40B4-BE49-F238E27FC236}">
                  <a16:creationId xmlns:a16="http://schemas.microsoft.com/office/drawing/2014/main" id="{2A07F123-F580-4018-AE4C-3D5987A136CB}"/>
                </a:ext>
              </a:extLst>
            </p:cNvPr>
            <p:cNvPicPr>
              <a:picLocks noChangeAspect="1"/>
            </p:cNvPicPr>
            <p:nvPr/>
          </p:nvPicPr>
          <p:blipFill>
            <a:blip r:embed="rId2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946251" y="3722732"/>
              <a:ext cx="297527" cy="864000"/>
            </a:xfrm>
            <a:prstGeom prst="rect">
              <a:avLst/>
            </a:prstGeom>
          </p:spPr>
        </p:pic>
        <p:pic>
          <p:nvPicPr>
            <p:cNvPr id="65" name="Immagine 64">
              <a:extLst>
                <a:ext uri="{FF2B5EF4-FFF2-40B4-BE49-F238E27FC236}">
                  <a16:creationId xmlns:a16="http://schemas.microsoft.com/office/drawing/2014/main" id="{01DD1242-E04F-4C6B-A1AD-3540EFA18D9E}"/>
                </a:ext>
              </a:extLst>
            </p:cNvPr>
            <p:cNvPicPr>
              <a:picLocks noChangeAspect="1"/>
            </p:cNvPicPr>
            <p:nvPr/>
          </p:nvPicPr>
          <p:blipFill>
            <a:blip r:embed="rId2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871644" y="3722732"/>
              <a:ext cx="277033" cy="864000"/>
            </a:xfrm>
            <a:prstGeom prst="rect">
              <a:avLst/>
            </a:prstGeom>
          </p:spPr>
        </p:pic>
        <p:pic>
          <p:nvPicPr>
            <p:cNvPr id="66" name="Immagine 65">
              <a:extLst>
                <a:ext uri="{FF2B5EF4-FFF2-40B4-BE49-F238E27FC236}">
                  <a16:creationId xmlns:a16="http://schemas.microsoft.com/office/drawing/2014/main" id="{D887B224-7CFA-4AF2-B950-9AE39F8E683A}"/>
                </a:ext>
              </a:extLst>
            </p:cNvPr>
            <p:cNvPicPr>
              <a:picLocks noChangeAspect="1"/>
            </p:cNvPicPr>
            <p:nvPr/>
          </p:nvPicPr>
          <p:blipFill>
            <a:blip r:embed="rId2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66142" y="3722732"/>
              <a:ext cx="297527" cy="864000"/>
            </a:xfrm>
            <a:prstGeom prst="rect">
              <a:avLst/>
            </a:prstGeom>
          </p:spPr>
        </p:pic>
        <p:pic>
          <p:nvPicPr>
            <p:cNvPr id="67" name="Immagine 66">
              <a:extLst>
                <a:ext uri="{FF2B5EF4-FFF2-40B4-BE49-F238E27FC236}">
                  <a16:creationId xmlns:a16="http://schemas.microsoft.com/office/drawing/2014/main" id="{7DBCFE8C-77C0-4789-A366-78ADE2F5122D}"/>
                </a:ext>
              </a:extLst>
            </p:cNvPr>
            <p:cNvPicPr>
              <a:picLocks noChangeAspect="1"/>
            </p:cNvPicPr>
            <p:nvPr/>
          </p:nvPicPr>
          <p:blipFill>
            <a:blip r:embed="rId2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451749" y="3722732"/>
              <a:ext cx="287445" cy="864000"/>
            </a:xfrm>
            <a:prstGeom prst="rect">
              <a:avLst/>
            </a:prstGeom>
          </p:spPr>
        </p:pic>
        <p:pic>
          <p:nvPicPr>
            <p:cNvPr id="68" name="Immagine 67">
              <a:extLst>
                <a:ext uri="{FF2B5EF4-FFF2-40B4-BE49-F238E27FC236}">
                  <a16:creationId xmlns:a16="http://schemas.microsoft.com/office/drawing/2014/main" id="{0418AC14-B017-44F2-BF21-9E13E580F4AF}"/>
                </a:ext>
              </a:extLst>
            </p:cNvPr>
            <p:cNvPicPr>
              <a:picLocks noChangeAspect="1"/>
            </p:cNvPicPr>
            <p:nvPr/>
          </p:nvPicPr>
          <p:blipFill>
            <a:blip r:embed="rId27"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879269" y="3722732"/>
              <a:ext cx="296565" cy="864000"/>
            </a:xfrm>
            <a:prstGeom prst="rect">
              <a:avLst/>
            </a:prstGeom>
          </p:spPr>
        </p:pic>
        <p:pic>
          <p:nvPicPr>
            <p:cNvPr id="69" name="Immagine 68">
              <a:extLst>
                <a:ext uri="{FF2B5EF4-FFF2-40B4-BE49-F238E27FC236}">
                  <a16:creationId xmlns:a16="http://schemas.microsoft.com/office/drawing/2014/main" id="{B0A3CFD5-9A7B-4299-9F15-8BEFA50AABD9}"/>
                </a:ext>
              </a:extLst>
            </p:cNvPr>
            <p:cNvPicPr>
              <a:picLocks noChangeAspect="1"/>
            </p:cNvPicPr>
            <p:nvPr/>
          </p:nvPicPr>
          <p:blipFill>
            <a:blip r:embed="rId28"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496713" y="3722732"/>
              <a:ext cx="241563" cy="864000"/>
            </a:xfrm>
            <a:prstGeom prst="rect">
              <a:avLst/>
            </a:prstGeom>
          </p:spPr>
        </p:pic>
        <p:pic>
          <p:nvPicPr>
            <p:cNvPr id="70" name="Immagine 69">
              <a:extLst>
                <a:ext uri="{FF2B5EF4-FFF2-40B4-BE49-F238E27FC236}">
                  <a16:creationId xmlns:a16="http://schemas.microsoft.com/office/drawing/2014/main" id="{B37CD5AE-0E5C-4603-A6F7-ACB12786F07E}"/>
                </a:ext>
              </a:extLst>
            </p:cNvPr>
            <p:cNvPicPr>
              <a:picLocks noChangeAspect="1"/>
            </p:cNvPicPr>
            <p:nvPr/>
          </p:nvPicPr>
          <p:blipFill>
            <a:blip r:embed="rId29"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959216" y="3722732"/>
              <a:ext cx="329522" cy="864000"/>
            </a:xfrm>
            <a:prstGeom prst="rect">
              <a:avLst/>
            </a:prstGeom>
          </p:spPr>
        </p:pic>
        <p:pic>
          <p:nvPicPr>
            <p:cNvPr id="71" name="Immagine 70">
              <a:extLst>
                <a:ext uri="{FF2B5EF4-FFF2-40B4-BE49-F238E27FC236}">
                  <a16:creationId xmlns:a16="http://schemas.microsoft.com/office/drawing/2014/main" id="{B10FBAFC-AAAB-43A9-9574-43ADE12815BB}"/>
                </a:ext>
              </a:extLst>
            </p:cNvPr>
            <p:cNvPicPr>
              <a:picLocks noChangeAspect="1"/>
            </p:cNvPicPr>
            <p:nvPr/>
          </p:nvPicPr>
          <p:blipFill>
            <a:blip r:embed="rId29"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383809" y="3722732"/>
              <a:ext cx="329522" cy="864000"/>
            </a:xfrm>
            <a:prstGeom prst="rect">
              <a:avLst/>
            </a:prstGeom>
          </p:spPr>
        </p:pic>
        <p:pic>
          <p:nvPicPr>
            <p:cNvPr id="72" name="Immagine 71">
              <a:extLst>
                <a:ext uri="{FF2B5EF4-FFF2-40B4-BE49-F238E27FC236}">
                  <a16:creationId xmlns:a16="http://schemas.microsoft.com/office/drawing/2014/main" id="{EF888CEA-D249-4DAF-A3F4-B0D7D4F519E9}"/>
                </a:ext>
              </a:extLst>
            </p:cNvPr>
            <p:cNvPicPr>
              <a:picLocks noChangeAspect="1"/>
            </p:cNvPicPr>
            <p:nvPr/>
          </p:nvPicPr>
          <p:blipFill>
            <a:blip r:embed="rId2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921306" y="3722732"/>
              <a:ext cx="327722" cy="864000"/>
            </a:xfrm>
            <a:prstGeom prst="rect">
              <a:avLst/>
            </a:prstGeom>
          </p:spPr>
        </p:pic>
        <p:pic>
          <p:nvPicPr>
            <p:cNvPr id="73" name="Immagine 72">
              <a:extLst>
                <a:ext uri="{FF2B5EF4-FFF2-40B4-BE49-F238E27FC236}">
                  <a16:creationId xmlns:a16="http://schemas.microsoft.com/office/drawing/2014/main" id="{998110A9-52F5-4CA1-8A96-7D9D92B2889D}"/>
                </a:ext>
              </a:extLst>
            </p:cNvPr>
            <p:cNvPicPr>
              <a:picLocks noChangeAspect="1"/>
            </p:cNvPicPr>
            <p:nvPr/>
          </p:nvPicPr>
          <p:blipFill>
            <a:blip r:embed="rId3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457003" y="3722732"/>
              <a:ext cx="294238" cy="864000"/>
            </a:xfrm>
            <a:prstGeom prst="rect">
              <a:avLst/>
            </a:prstGeom>
          </p:spPr>
        </p:pic>
        <p:pic>
          <p:nvPicPr>
            <p:cNvPr id="74" name="Immagine 73">
              <a:extLst>
                <a:ext uri="{FF2B5EF4-FFF2-40B4-BE49-F238E27FC236}">
                  <a16:creationId xmlns:a16="http://schemas.microsoft.com/office/drawing/2014/main" id="{ADF17E28-B814-4450-8F22-962065EB6FA6}"/>
                </a:ext>
              </a:extLst>
            </p:cNvPr>
            <p:cNvPicPr>
              <a:picLocks noChangeAspect="1"/>
            </p:cNvPicPr>
            <p:nvPr/>
          </p:nvPicPr>
          <p:blipFill>
            <a:blip r:embed="rId2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970167" y="3722732"/>
              <a:ext cx="277033" cy="864000"/>
            </a:xfrm>
            <a:prstGeom prst="rect">
              <a:avLst/>
            </a:prstGeom>
          </p:spPr>
        </p:pic>
      </p:grpSp>
      <p:sp>
        <p:nvSpPr>
          <p:cNvPr id="75" name="Rettangolo 74">
            <a:extLst>
              <a:ext uri="{FF2B5EF4-FFF2-40B4-BE49-F238E27FC236}">
                <a16:creationId xmlns:a16="http://schemas.microsoft.com/office/drawing/2014/main" id="{715C240F-3EAC-4DF6-8674-774A07E86173}"/>
              </a:ext>
            </a:extLst>
          </p:cNvPr>
          <p:cNvSpPr/>
          <p:nvPr/>
        </p:nvSpPr>
        <p:spPr>
          <a:xfrm>
            <a:off x="3944715" y="5331548"/>
            <a:ext cx="3312368" cy="307777"/>
          </a:xfrm>
          <a:prstGeom prst="rect">
            <a:avLst/>
          </a:prstGeom>
        </p:spPr>
        <p:txBody>
          <a:bodyPr wrap="square">
            <a:spAutoFit/>
          </a:bodyPr>
          <a:lstStyle/>
          <a:p>
            <a:r>
              <a:rPr lang="it-IT" sz="1400" dirty="0">
                <a:latin typeface="Ubuntu" panose="020B0504030602030204" pitchFamily="34" charset="0"/>
              </a:rPr>
              <a:t>Gli equilibrati: 43%	17,1 milioni </a:t>
            </a:r>
          </a:p>
        </p:txBody>
      </p:sp>
      <p:sp>
        <p:nvSpPr>
          <p:cNvPr id="76" name="Rettangolo 75">
            <a:extLst>
              <a:ext uri="{FF2B5EF4-FFF2-40B4-BE49-F238E27FC236}">
                <a16:creationId xmlns:a16="http://schemas.microsoft.com/office/drawing/2014/main" id="{74923872-D540-40BF-BA87-3A3F834F19AE}"/>
              </a:ext>
            </a:extLst>
          </p:cNvPr>
          <p:cNvSpPr/>
          <p:nvPr/>
        </p:nvSpPr>
        <p:spPr>
          <a:xfrm>
            <a:off x="3944715" y="5971559"/>
            <a:ext cx="3312368" cy="307777"/>
          </a:xfrm>
          <a:prstGeom prst="rect">
            <a:avLst/>
          </a:prstGeom>
        </p:spPr>
        <p:txBody>
          <a:bodyPr wrap="square">
            <a:spAutoFit/>
          </a:bodyPr>
          <a:lstStyle/>
          <a:p>
            <a:r>
              <a:rPr lang="it-IT" sz="1400" dirty="0">
                <a:latin typeface="Ubuntu" panose="020B0504030602030204" pitchFamily="34" charset="0"/>
              </a:rPr>
              <a:t>Gli entusiasti: 40%	16,2 milioni </a:t>
            </a:r>
          </a:p>
        </p:txBody>
      </p:sp>
    </p:spTree>
    <p:extLst>
      <p:ext uri="{BB962C8B-B14F-4D97-AF65-F5344CB8AC3E}">
        <p14:creationId xmlns:p14="http://schemas.microsoft.com/office/powerpoint/2010/main" val="370817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I diffidenti</a:t>
            </a:r>
          </a:p>
        </p:txBody>
      </p:sp>
      <p:sp>
        <p:nvSpPr>
          <p:cNvPr id="23" name="Sottotitolo 2">
            <a:extLst>
              <a:ext uri="{FF2B5EF4-FFF2-40B4-BE49-F238E27FC236}">
                <a16:creationId xmlns:a16="http://schemas.microsoft.com/office/drawing/2014/main" id="{4082C4C0-6409-4AD3-A650-A6D8C3F8E787}"/>
              </a:ext>
            </a:extLst>
          </p:cNvPr>
          <p:cNvSpPr txBox="1">
            <a:spLocks/>
          </p:cNvSpPr>
          <p:nvPr/>
        </p:nvSpPr>
        <p:spPr>
          <a:xfrm>
            <a:off x="488330" y="1187921"/>
            <a:ext cx="6815406" cy="2745857"/>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All’interno di questo gruppo di persone prevalgono sentimenti negativi: la paura di non avere totalmente il controllo delle attività che si svolgono online (e non solo), il timore sui temi della privacy e il sospetto che le informazioni personali possano essere manipolate con una conseguente limitazione della libertà personale che non giudicano «barattabile» con niente, neanche con tutti i vantaggi che derivano dal digitale.</a:t>
            </a:r>
          </a:p>
          <a:p>
            <a:r>
              <a:rPr lang="it-IT" dirty="0"/>
              <a:t>Pur non negando la funzione democratica della Rete nell’accesso universale all’informazione e la conseguente maggior trasparenza in molti ambiti, sono molto critici sull’ossessione della presenza sui social e sull’abitudine </a:t>
            </a:r>
            <a:r>
              <a:rPr lang="it-IT" dirty="0" err="1"/>
              <a:t>dell’always</a:t>
            </a:r>
            <a:r>
              <a:rPr lang="it-IT" dirty="0"/>
              <a:t> on (che probabilmente subiscono in prima persona per lavoro/ necessità).</a:t>
            </a:r>
          </a:p>
          <a:p>
            <a:r>
              <a:rPr lang="it-IT" dirty="0"/>
              <a:t>Nonostante alcune «concessioni», il bilancio delle novità è negativo e il digitale è vissuto come un problema da gestire con strumenti adeguati e senza abbassare mai la guardia.</a:t>
            </a:r>
          </a:p>
        </p:txBody>
      </p:sp>
      <p:graphicFrame>
        <p:nvGraphicFramePr>
          <p:cNvPr id="3" name="Tabella 3">
            <a:extLst>
              <a:ext uri="{FF2B5EF4-FFF2-40B4-BE49-F238E27FC236}">
                <a16:creationId xmlns:a16="http://schemas.microsoft.com/office/drawing/2014/main" id="{D40D4FCA-893C-4098-B714-F0270C239C44}"/>
              </a:ext>
            </a:extLst>
          </p:cNvPr>
          <p:cNvGraphicFramePr>
            <a:graphicFrameLocks noGrp="1"/>
          </p:cNvGraphicFramePr>
          <p:nvPr>
            <p:extLst>
              <p:ext uri="{D42A27DB-BD31-4B8C-83A1-F6EECF244321}">
                <p14:modId xmlns:p14="http://schemas.microsoft.com/office/powerpoint/2010/main" val="4050727655"/>
              </p:ext>
            </p:extLst>
          </p:nvPr>
        </p:nvGraphicFramePr>
        <p:xfrm>
          <a:off x="518962" y="4600766"/>
          <a:ext cx="6738118" cy="3330090"/>
        </p:xfrm>
        <a:graphic>
          <a:graphicData uri="http://schemas.openxmlformats.org/drawingml/2006/table">
            <a:tbl>
              <a:tblPr firstRow="1" bandRow="1">
                <a:tableStyleId>{5C22544A-7EE6-4342-B048-85BDC9FD1C3A}</a:tableStyleId>
              </a:tblPr>
              <a:tblGrid>
                <a:gridCol w="2561656">
                  <a:extLst>
                    <a:ext uri="{9D8B030D-6E8A-4147-A177-3AD203B41FA5}">
                      <a16:colId xmlns:a16="http://schemas.microsoft.com/office/drawing/2014/main" val="887463761"/>
                    </a:ext>
                  </a:extLst>
                </a:gridCol>
                <a:gridCol w="4176462">
                  <a:extLst>
                    <a:ext uri="{9D8B030D-6E8A-4147-A177-3AD203B41FA5}">
                      <a16:colId xmlns:a16="http://schemas.microsoft.com/office/drawing/2014/main" val="4202978840"/>
                    </a:ext>
                  </a:extLst>
                </a:gridCol>
              </a:tblGrid>
              <a:tr h="461085">
                <a:tc>
                  <a:txBody>
                    <a:bodyPr/>
                    <a:lstStyle/>
                    <a:p>
                      <a:pPr marL="0" algn="l" defTabSz="984329" rtl="0" eaLnBrk="1" latinLnBrk="0" hangingPunct="1"/>
                      <a:r>
                        <a:rPr lang="it-IT" sz="1400" b="0" kern="1200" dirty="0">
                          <a:solidFill>
                            <a:schemeClr val="tx1"/>
                          </a:solidFill>
                          <a:latin typeface="Ubuntu" panose="020B0504030602030204" pitchFamily="34" charset="0"/>
                          <a:ea typeface="+mn-ea"/>
                          <a:cs typeface="+mn-cs"/>
                        </a:rPr>
                        <a:t>Dimensione</a:t>
                      </a:r>
                    </a:p>
                  </a:txBody>
                  <a:tcPr>
                    <a:noFill/>
                  </a:tcPr>
                </a:tc>
                <a:tc>
                  <a:txBody>
                    <a:bodyPr/>
                    <a:lstStyle/>
                    <a:p>
                      <a:pPr marL="0" algn="l" defTabSz="984329" rtl="0" eaLnBrk="1" latinLnBrk="0" hangingPunct="1"/>
                      <a:r>
                        <a:rPr lang="it-IT" sz="1400" b="0" kern="1200" dirty="0">
                          <a:solidFill>
                            <a:schemeClr val="tx1"/>
                          </a:solidFill>
                          <a:latin typeface="Ubuntu" panose="020B0504030602030204" pitchFamily="34" charset="0"/>
                          <a:ea typeface="+mn-ea"/>
                          <a:cs typeface="+mn-cs"/>
                        </a:rPr>
                        <a:t>17% del campione, 6,7 milioni di persone</a:t>
                      </a:r>
                    </a:p>
                  </a:txBody>
                  <a:tcPr anchor="ctr">
                    <a:noFill/>
                  </a:tcPr>
                </a:tc>
                <a:extLst>
                  <a:ext uri="{0D108BD9-81ED-4DB2-BD59-A6C34878D82A}">
                    <a16:rowId xmlns:a16="http://schemas.microsoft.com/office/drawing/2014/main" val="2909589173"/>
                  </a:ext>
                </a:extLst>
              </a:tr>
              <a:tr h="461085">
                <a:tc>
                  <a:txBody>
                    <a:bodyPr/>
                    <a:lstStyle/>
                    <a:p>
                      <a:r>
                        <a:rPr lang="it-IT" sz="1400" b="0" kern="1200" dirty="0">
                          <a:solidFill>
                            <a:schemeClr val="tx1"/>
                          </a:solidFill>
                          <a:latin typeface="Ubuntu" panose="020B0504030602030204" pitchFamily="34" charset="0"/>
                          <a:ea typeface="+mn-ea"/>
                          <a:cs typeface="+mn-cs"/>
                        </a:rPr>
                        <a:t>Caratteristiche </a:t>
                      </a:r>
                      <a:r>
                        <a:rPr lang="it-IT" sz="1400" b="0" kern="1200" dirty="0" err="1">
                          <a:solidFill>
                            <a:schemeClr val="tx1"/>
                          </a:solidFill>
                          <a:latin typeface="Ubuntu" panose="020B0504030602030204" pitchFamily="34" charset="0"/>
                          <a:ea typeface="+mn-ea"/>
                          <a:cs typeface="+mn-cs"/>
                        </a:rPr>
                        <a:t>sociodemo</a:t>
                      </a:r>
                      <a:endParaRPr lang="it-IT" sz="1400" b="0" kern="1200" dirty="0">
                        <a:solidFill>
                          <a:schemeClr val="tx1"/>
                        </a:solidFill>
                        <a:latin typeface="Ubuntu" panose="020B0504030602030204" pitchFamily="34" charset="0"/>
                        <a:ea typeface="+mn-ea"/>
                        <a:cs typeface="+mn-cs"/>
                      </a:endParaRPr>
                    </a:p>
                  </a:txBody>
                  <a:tcPr>
                    <a:noFill/>
                  </a:tcPr>
                </a:tc>
                <a:tc>
                  <a:txBody>
                    <a:bodyPr/>
                    <a:lstStyle/>
                    <a:p>
                      <a:r>
                        <a:rPr lang="it-IT" sz="1400" b="0" kern="1200" dirty="0">
                          <a:solidFill>
                            <a:schemeClr val="tx1"/>
                          </a:solidFill>
                          <a:latin typeface="Ubuntu" panose="020B0504030602030204" pitchFamily="34" charset="0"/>
                          <a:ea typeface="+mn-ea"/>
                          <a:cs typeface="+mn-cs"/>
                        </a:rPr>
                        <a:t>Mezza età (35-54 anni), grandi centri del Nord, elevata concentrazione di laureati</a:t>
                      </a:r>
                    </a:p>
                  </a:txBody>
                  <a:tcPr anchor="ctr">
                    <a:noFill/>
                  </a:tcPr>
                </a:tc>
                <a:extLst>
                  <a:ext uri="{0D108BD9-81ED-4DB2-BD59-A6C34878D82A}">
                    <a16:rowId xmlns:a16="http://schemas.microsoft.com/office/drawing/2014/main" val="3066818726"/>
                  </a:ext>
                </a:extLst>
              </a:tr>
              <a:tr h="461085">
                <a:tc>
                  <a:txBody>
                    <a:bodyPr/>
                    <a:lstStyle/>
                    <a:p>
                      <a:r>
                        <a:rPr lang="it-IT" sz="1400" b="0" kern="1200" dirty="0">
                          <a:solidFill>
                            <a:schemeClr val="tx1"/>
                          </a:solidFill>
                          <a:latin typeface="Ubuntu" panose="020B0504030602030204" pitchFamily="34" charset="0"/>
                          <a:ea typeface="+mn-ea"/>
                          <a:cs typeface="+mn-cs"/>
                        </a:rPr>
                        <a:t>Relazione col digitale e la tecnologia</a:t>
                      </a:r>
                    </a:p>
                  </a:txBody>
                  <a:tcPr>
                    <a:noFill/>
                  </a:tcPr>
                </a:tc>
                <a:tc>
                  <a:txBody>
                    <a:bodyPr/>
                    <a:lstStyle/>
                    <a:p>
                      <a:r>
                        <a:rPr lang="it-IT" sz="1400" b="0" kern="1200" dirty="0">
                          <a:solidFill>
                            <a:schemeClr val="tx1"/>
                          </a:solidFill>
                          <a:latin typeface="Ubuntu" panose="020B0504030602030204" pitchFamily="34" charset="0"/>
                          <a:ea typeface="+mn-ea"/>
                          <a:cs typeface="+mn-cs"/>
                        </a:rPr>
                        <a:t>Lavorano al PC, acquistano abitualmente online (web o App) e  utilizzano frequentemente soluzioni tecnologiche tipiche del mondo digitale come Interfaccia vocale, </a:t>
                      </a:r>
                      <a:r>
                        <a:rPr lang="it-IT" sz="1400" b="0" kern="1200" dirty="0" err="1">
                          <a:solidFill>
                            <a:schemeClr val="tx1"/>
                          </a:solidFill>
                          <a:latin typeface="Ubuntu" panose="020B0504030602030204" pitchFamily="34" charset="0"/>
                          <a:ea typeface="+mn-ea"/>
                          <a:cs typeface="+mn-cs"/>
                        </a:rPr>
                        <a:t>SpID</a:t>
                      </a:r>
                      <a:r>
                        <a:rPr lang="it-IT" sz="1400" b="0" kern="1200" dirty="0">
                          <a:solidFill>
                            <a:schemeClr val="tx1"/>
                          </a:solidFill>
                          <a:latin typeface="Ubuntu" panose="020B0504030602030204" pitchFamily="34" charset="0"/>
                          <a:ea typeface="+mn-ea"/>
                          <a:cs typeface="+mn-cs"/>
                        </a:rPr>
                        <a:t>, sistemi di pagamento Smart (Smartphone, Smartwatch).   </a:t>
                      </a:r>
                    </a:p>
                  </a:txBody>
                  <a:tcPr anchor="ctr">
                    <a:noFill/>
                  </a:tcPr>
                </a:tc>
                <a:extLst>
                  <a:ext uri="{0D108BD9-81ED-4DB2-BD59-A6C34878D82A}">
                    <a16:rowId xmlns:a16="http://schemas.microsoft.com/office/drawing/2014/main" val="2179131191"/>
                  </a:ext>
                </a:extLst>
              </a:tr>
              <a:tr h="461085">
                <a:tc>
                  <a:txBody>
                    <a:bodyPr/>
                    <a:lstStyle/>
                    <a:p>
                      <a:r>
                        <a:rPr lang="it-IT" sz="1400" b="0" kern="1200" dirty="0">
                          <a:solidFill>
                            <a:schemeClr val="tx1"/>
                          </a:solidFill>
                          <a:latin typeface="Ubuntu" panose="020B0504030602030204" pitchFamily="34" charset="0"/>
                          <a:ea typeface="+mn-ea"/>
                          <a:cs typeface="+mn-cs"/>
                        </a:rPr>
                        <a:t>Parole chiave</a:t>
                      </a:r>
                    </a:p>
                  </a:txBody>
                  <a:tcPr>
                    <a:noFill/>
                  </a:tcPr>
                </a:tc>
                <a:tc>
                  <a:txBody>
                    <a:bodyPr/>
                    <a:lstStyle/>
                    <a:p>
                      <a:r>
                        <a:rPr lang="it-IT" sz="1400" b="0" kern="1200" dirty="0">
                          <a:solidFill>
                            <a:schemeClr val="tx1"/>
                          </a:solidFill>
                          <a:latin typeface="Ubuntu" panose="020B0504030602030204" pitchFamily="34" charset="0"/>
                          <a:ea typeface="+mn-ea"/>
                          <a:cs typeface="+mn-cs"/>
                        </a:rPr>
                        <a:t>#pessimismo #riluttanza #chiusura #disagio #distopico #scettico, #distacco #paura #uncomfortable </a:t>
                      </a:r>
                    </a:p>
                  </a:txBody>
                  <a:tcPr anchor="ctr">
                    <a:noFill/>
                  </a:tcPr>
                </a:tc>
                <a:extLst>
                  <a:ext uri="{0D108BD9-81ED-4DB2-BD59-A6C34878D82A}">
                    <a16:rowId xmlns:a16="http://schemas.microsoft.com/office/drawing/2014/main" val="3365823021"/>
                  </a:ext>
                </a:extLst>
              </a:tr>
              <a:tr h="461085">
                <a:tc>
                  <a:txBody>
                    <a:bodyPr/>
                    <a:lstStyle/>
                    <a:p>
                      <a:pPr marL="0" marR="0" lvl="0" indent="0" algn="l" defTabSz="984329" rtl="0" eaLnBrk="1" fontAlgn="auto" latinLnBrk="0" hangingPunct="1">
                        <a:lnSpc>
                          <a:spcPct val="100000"/>
                        </a:lnSpc>
                        <a:spcBef>
                          <a:spcPts val="0"/>
                        </a:spcBef>
                        <a:spcAft>
                          <a:spcPts val="0"/>
                        </a:spcAft>
                        <a:buClrTx/>
                        <a:buSzTx/>
                        <a:buFontTx/>
                        <a:buNone/>
                        <a:tabLst/>
                        <a:defRPr/>
                      </a:pPr>
                      <a:r>
                        <a:rPr lang="it-IT" sz="1400" b="0" kern="1200" dirty="0">
                          <a:solidFill>
                            <a:schemeClr val="tx1"/>
                          </a:solidFill>
                          <a:latin typeface="Ubuntu" panose="020B0504030602030204" pitchFamily="34" charset="0"/>
                          <a:ea typeface="+mn-ea"/>
                          <a:cs typeface="+mn-cs"/>
                        </a:rPr>
                        <a:t>Emozioni vissute online</a:t>
                      </a:r>
                    </a:p>
                  </a:txBody>
                  <a:tcPr>
                    <a:noFill/>
                  </a:tcPr>
                </a:tc>
                <a:tc>
                  <a:txBody>
                    <a:bodyPr/>
                    <a:lstStyle/>
                    <a:p>
                      <a:pPr marL="0" marR="0" lvl="0" indent="0" algn="l" defTabSz="984329" rtl="0" eaLnBrk="1" fontAlgn="auto" latinLnBrk="0" hangingPunct="1">
                        <a:lnSpc>
                          <a:spcPct val="100000"/>
                        </a:lnSpc>
                        <a:spcBef>
                          <a:spcPts val="0"/>
                        </a:spcBef>
                        <a:spcAft>
                          <a:spcPts val="0"/>
                        </a:spcAft>
                        <a:buClrTx/>
                        <a:buSzTx/>
                        <a:buFontTx/>
                        <a:buNone/>
                        <a:tabLst/>
                        <a:defRPr/>
                      </a:pPr>
                      <a:r>
                        <a:rPr lang="it-IT" sz="1400" b="0" kern="1200" dirty="0">
                          <a:solidFill>
                            <a:schemeClr val="tx1"/>
                          </a:solidFill>
                          <a:latin typeface="Ubuntu" panose="020B0504030602030204" pitchFamily="34" charset="0"/>
                          <a:ea typeface="+mn-ea"/>
                          <a:cs typeface="+mn-cs"/>
                        </a:rPr>
                        <a:t>Positive e negative in egual misura</a:t>
                      </a:r>
                    </a:p>
                  </a:txBody>
                  <a:tcPr>
                    <a:noFill/>
                  </a:tcPr>
                </a:tc>
                <a:extLst>
                  <a:ext uri="{0D108BD9-81ED-4DB2-BD59-A6C34878D82A}">
                    <a16:rowId xmlns:a16="http://schemas.microsoft.com/office/drawing/2014/main" val="1497092542"/>
                  </a:ext>
                </a:extLst>
              </a:tr>
            </a:tbl>
          </a:graphicData>
        </a:graphic>
      </p:graphicFrame>
      <p:sp>
        <p:nvSpPr>
          <p:cNvPr id="29" name="Rettangolo 28">
            <a:extLst>
              <a:ext uri="{FF2B5EF4-FFF2-40B4-BE49-F238E27FC236}">
                <a16:creationId xmlns:a16="http://schemas.microsoft.com/office/drawing/2014/main" id="{4B48E59F-619C-4C32-8AA9-CA6C7EBC5828}"/>
              </a:ext>
            </a:extLst>
          </p:cNvPr>
          <p:cNvSpPr/>
          <p:nvPr/>
        </p:nvSpPr>
        <p:spPr>
          <a:xfrm>
            <a:off x="789861" y="4212258"/>
            <a:ext cx="6154417" cy="307777"/>
          </a:xfrm>
          <a:prstGeom prst="rect">
            <a:avLst/>
          </a:prstGeom>
        </p:spPr>
        <p:txBody>
          <a:bodyPr wrap="square">
            <a:spAutoFit/>
          </a:bodyPr>
          <a:lstStyle/>
          <a:p>
            <a:pPr algn="ctr"/>
            <a:r>
              <a:rPr lang="it-IT" sz="1400" dirty="0">
                <a:latin typeface="Ubuntu" panose="020B0504030602030204" pitchFamily="34" charset="0"/>
              </a:rPr>
              <a:t>Caratteristiche principali</a:t>
            </a:r>
          </a:p>
        </p:txBody>
      </p:sp>
      <p:cxnSp>
        <p:nvCxnSpPr>
          <p:cNvPr id="30" name="Connettore diritto 29">
            <a:extLst>
              <a:ext uri="{FF2B5EF4-FFF2-40B4-BE49-F238E27FC236}">
                <a16:creationId xmlns:a16="http://schemas.microsoft.com/office/drawing/2014/main" id="{01E2B2BD-244E-4EF3-B715-92C66C05FC99}"/>
              </a:ext>
            </a:extLst>
          </p:cNvPr>
          <p:cNvCxnSpPr/>
          <p:nvPr/>
        </p:nvCxnSpPr>
        <p:spPr>
          <a:xfrm>
            <a:off x="639754" y="4528758"/>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Connettore diritto 30">
            <a:extLst>
              <a:ext uri="{FF2B5EF4-FFF2-40B4-BE49-F238E27FC236}">
                <a16:creationId xmlns:a16="http://schemas.microsoft.com/office/drawing/2014/main" id="{0FC34809-5BE7-44E5-99E3-40EA1DF47852}"/>
              </a:ext>
            </a:extLst>
          </p:cNvPr>
          <p:cNvCxnSpPr/>
          <p:nvPr/>
        </p:nvCxnSpPr>
        <p:spPr>
          <a:xfrm>
            <a:off x="639754" y="421225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Connettore diritto 31">
            <a:extLst>
              <a:ext uri="{FF2B5EF4-FFF2-40B4-BE49-F238E27FC236}">
                <a16:creationId xmlns:a16="http://schemas.microsoft.com/office/drawing/2014/main" id="{A55EBF08-F1FC-495C-AE8C-D2D7F09C16B8}"/>
              </a:ext>
            </a:extLst>
          </p:cNvPr>
          <p:cNvCxnSpPr/>
          <p:nvPr/>
        </p:nvCxnSpPr>
        <p:spPr>
          <a:xfrm>
            <a:off x="639754" y="785884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The tragedy of loving Vincent Van Gogh | The Medium">
            <a:extLst>
              <a:ext uri="{FF2B5EF4-FFF2-40B4-BE49-F238E27FC236}">
                <a16:creationId xmlns:a16="http://schemas.microsoft.com/office/drawing/2014/main" id="{BE96B134-A2BF-4A7F-990A-DD2514978851}"/>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3400102" y="6372498"/>
            <a:ext cx="3128981" cy="187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Grafico 9">
            <a:extLst>
              <a:ext uri="{FF2B5EF4-FFF2-40B4-BE49-F238E27FC236}">
                <a16:creationId xmlns:a16="http://schemas.microsoft.com/office/drawing/2014/main" id="{E8736615-35F7-4457-8AA5-21E7C873C335}"/>
              </a:ext>
            </a:extLst>
          </p:cNvPr>
          <p:cNvGraphicFramePr/>
          <p:nvPr>
            <p:extLst>
              <p:ext uri="{D42A27DB-BD31-4B8C-83A1-F6EECF244321}">
                <p14:modId xmlns:p14="http://schemas.microsoft.com/office/powerpoint/2010/main" val="113366665"/>
              </p:ext>
            </p:extLst>
          </p:nvPr>
        </p:nvGraphicFramePr>
        <p:xfrm>
          <a:off x="437074" y="7790607"/>
          <a:ext cx="3661849" cy="2188704"/>
        </p:xfrm>
        <a:graphic>
          <a:graphicData uri="http://schemas.openxmlformats.org/drawingml/2006/chart">
            <c:chart xmlns:c="http://schemas.openxmlformats.org/drawingml/2006/chart" xmlns:r="http://schemas.openxmlformats.org/officeDocument/2006/relationships" r:id="rId4"/>
          </a:graphicData>
        </a:graphic>
      </p:graphicFrame>
      <p:pic>
        <p:nvPicPr>
          <p:cNvPr id="1028" name="Picture 4" descr="Pin on Most Famous Paintings">
            <a:extLst>
              <a:ext uri="{FF2B5EF4-FFF2-40B4-BE49-F238E27FC236}">
                <a16:creationId xmlns:a16="http://schemas.microsoft.com/office/drawing/2014/main" id="{6BA5E192-BBBC-421A-9C82-D7A8A002BDC1}"/>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artisticPencilSketch/>
                    </a14:imgEffect>
                  </a14:imgLayer>
                </a14:imgProps>
              </a:ext>
              <a:ext uri="{28A0092B-C50C-407E-A947-70E740481C1C}">
                <a14:useLocalDpi xmlns:a14="http://schemas.microsoft.com/office/drawing/2010/main" val="0"/>
              </a:ext>
            </a:extLst>
          </a:blip>
          <a:srcRect b="36127"/>
          <a:stretch/>
        </p:blipFill>
        <p:spPr bwMode="auto">
          <a:xfrm>
            <a:off x="4257135" y="7984604"/>
            <a:ext cx="2776373" cy="2132310"/>
          </a:xfrm>
          <a:prstGeom prst="rect">
            <a:avLst/>
          </a:prstGeom>
          <a:noFill/>
          <a:extLst>
            <a:ext uri="{909E8E84-426E-40DD-AFC4-6F175D3DCCD1}">
              <a14:hiddenFill xmlns:a14="http://schemas.microsoft.com/office/drawing/2010/main">
                <a:solidFill>
                  <a:srgbClr val="FFFFFF"/>
                </a:solidFill>
              </a14:hiddenFill>
            </a:ext>
          </a:extLst>
        </p:spPr>
      </p:pic>
      <p:sp>
        <p:nvSpPr>
          <p:cNvPr id="12" name="Freccia a destra 11">
            <a:extLst>
              <a:ext uri="{FF2B5EF4-FFF2-40B4-BE49-F238E27FC236}">
                <a16:creationId xmlns:a16="http://schemas.microsoft.com/office/drawing/2014/main" id="{B52D63BA-C7A3-42BE-9129-A95A08EDC26D}"/>
              </a:ext>
            </a:extLst>
          </p:cNvPr>
          <p:cNvSpPr/>
          <p:nvPr/>
        </p:nvSpPr>
        <p:spPr>
          <a:xfrm>
            <a:off x="711905" y="8597842"/>
            <a:ext cx="856689" cy="720078"/>
          </a:xfrm>
          <a:prstGeom prst="rightArrow">
            <a:avLst/>
          </a:prstGeom>
          <a:ln>
            <a:solidFill>
              <a:srgbClr val="FFC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52204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Gli equilibrati</a:t>
            </a:r>
          </a:p>
        </p:txBody>
      </p:sp>
      <p:sp>
        <p:nvSpPr>
          <p:cNvPr id="23" name="Sottotitolo 2">
            <a:extLst>
              <a:ext uri="{FF2B5EF4-FFF2-40B4-BE49-F238E27FC236}">
                <a16:creationId xmlns:a16="http://schemas.microsoft.com/office/drawing/2014/main" id="{4082C4C0-6409-4AD3-A650-A6D8C3F8E787}"/>
              </a:ext>
            </a:extLst>
          </p:cNvPr>
          <p:cNvSpPr txBox="1">
            <a:spLocks/>
          </p:cNvSpPr>
          <p:nvPr/>
        </p:nvSpPr>
        <p:spPr>
          <a:xfrm>
            <a:off x="488330" y="1187922"/>
            <a:ext cx="6815406" cy="1296144"/>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Il digitale è utile: offre soluzioni in molti ambiti della vita, dalla Smart Home alle Smart City, alla PA digitale. Le soluzioni digitali incidono concretamente sulla qualità della vita e migliorano le persone grazie all’aumento delle competenze.</a:t>
            </a:r>
          </a:p>
          <a:p>
            <a:r>
              <a:rPr lang="it-IT" dirty="0"/>
              <a:t>La presenza del digitale nel quotidiano non spaventa anche se riconoscono che esistono dei rischi e delle implicazioni. Tuttavia ritengono che qualche concessione sulla privacy sia il prezzo da pagare in cambio di tutti i benefici che porta la Rete.</a:t>
            </a:r>
          </a:p>
          <a:p>
            <a:r>
              <a:rPr lang="it-IT" dirty="0"/>
              <a:t>Piuttosto, quello che preoccupa sono le implicazioni geopolitiche e gli effetti del digitale sulla vita democratica.</a:t>
            </a:r>
          </a:p>
        </p:txBody>
      </p:sp>
      <p:graphicFrame>
        <p:nvGraphicFramePr>
          <p:cNvPr id="3" name="Tabella 3">
            <a:extLst>
              <a:ext uri="{FF2B5EF4-FFF2-40B4-BE49-F238E27FC236}">
                <a16:creationId xmlns:a16="http://schemas.microsoft.com/office/drawing/2014/main" id="{D40D4FCA-893C-4098-B714-F0270C239C44}"/>
              </a:ext>
            </a:extLst>
          </p:cNvPr>
          <p:cNvGraphicFramePr>
            <a:graphicFrameLocks noGrp="1"/>
          </p:cNvGraphicFramePr>
          <p:nvPr>
            <p:extLst>
              <p:ext uri="{D42A27DB-BD31-4B8C-83A1-F6EECF244321}">
                <p14:modId xmlns:p14="http://schemas.microsoft.com/office/powerpoint/2010/main" val="2568238197"/>
              </p:ext>
            </p:extLst>
          </p:nvPr>
        </p:nvGraphicFramePr>
        <p:xfrm>
          <a:off x="518962" y="3880686"/>
          <a:ext cx="6738118" cy="3543450"/>
        </p:xfrm>
        <a:graphic>
          <a:graphicData uri="http://schemas.openxmlformats.org/drawingml/2006/table">
            <a:tbl>
              <a:tblPr firstRow="1" bandRow="1">
                <a:tableStyleId>{5C22544A-7EE6-4342-B048-85BDC9FD1C3A}</a:tableStyleId>
              </a:tblPr>
              <a:tblGrid>
                <a:gridCol w="2561656">
                  <a:extLst>
                    <a:ext uri="{9D8B030D-6E8A-4147-A177-3AD203B41FA5}">
                      <a16:colId xmlns:a16="http://schemas.microsoft.com/office/drawing/2014/main" val="887463761"/>
                    </a:ext>
                  </a:extLst>
                </a:gridCol>
                <a:gridCol w="4176462">
                  <a:extLst>
                    <a:ext uri="{9D8B030D-6E8A-4147-A177-3AD203B41FA5}">
                      <a16:colId xmlns:a16="http://schemas.microsoft.com/office/drawing/2014/main" val="4202978840"/>
                    </a:ext>
                  </a:extLst>
                </a:gridCol>
              </a:tblGrid>
              <a:tr h="461085">
                <a:tc>
                  <a:txBody>
                    <a:bodyPr/>
                    <a:lstStyle/>
                    <a:p>
                      <a:pPr marL="0" algn="l" defTabSz="984329" rtl="0" eaLnBrk="1" latinLnBrk="0" hangingPunct="1"/>
                      <a:r>
                        <a:rPr lang="it-IT" sz="1400" b="0" kern="1200" dirty="0">
                          <a:solidFill>
                            <a:schemeClr val="tx1"/>
                          </a:solidFill>
                          <a:latin typeface="Ubuntu" panose="020B0504030602030204" pitchFamily="34" charset="0"/>
                          <a:ea typeface="+mn-ea"/>
                          <a:cs typeface="+mn-cs"/>
                        </a:rPr>
                        <a:t>Dimensione</a:t>
                      </a:r>
                    </a:p>
                  </a:txBody>
                  <a:tcPr>
                    <a:noFill/>
                  </a:tcPr>
                </a:tc>
                <a:tc>
                  <a:txBody>
                    <a:bodyPr/>
                    <a:lstStyle/>
                    <a:p>
                      <a:pPr marL="0" algn="l" defTabSz="984329" rtl="0" eaLnBrk="1" latinLnBrk="0" hangingPunct="1"/>
                      <a:r>
                        <a:rPr lang="it-IT" sz="1400" b="0" kern="1200" dirty="0">
                          <a:solidFill>
                            <a:schemeClr val="tx1"/>
                          </a:solidFill>
                          <a:latin typeface="Ubuntu" panose="020B0504030602030204" pitchFamily="34" charset="0"/>
                          <a:ea typeface="+mn-ea"/>
                          <a:cs typeface="+mn-cs"/>
                        </a:rPr>
                        <a:t>43% del campione, 17,1 milioni di persone</a:t>
                      </a:r>
                    </a:p>
                  </a:txBody>
                  <a:tcPr>
                    <a:noFill/>
                  </a:tcPr>
                </a:tc>
                <a:extLst>
                  <a:ext uri="{0D108BD9-81ED-4DB2-BD59-A6C34878D82A}">
                    <a16:rowId xmlns:a16="http://schemas.microsoft.com/office/drawing/2014/main" val="2909589173"/>
                  </a:ext>
                </a:extLst>
              </a:tr>
              <a:tr h="461085">
                <a:tc>
                  <a:txBody>
                    <a:bodyPr/>
                    <a:lstStyle/>
                    <a:p>
                      <a:r>
                        <a:rPr lang="it-IT" sz="1400" b="0" kern="1200" dirty="0">
                          <a:solidFill>
                            <a:schemeClr val="tx1"/>
                          </a:solidFill>
                          <a:latin typeface="Ubuntu" panose="020B0504030602030204" pitchFamily="34" charset="0"/>
                          <a:ea typeface="+mn-ea"/>
                          <a:cs typeface="+mn-cs"/>
                        </a:rPr>
                        <a:t>Caratteristiche </a:t>
                      </a:r>
                      <a:r>
                        <a:rPr lang="it-IT" sz="1400" b="0" kern="1200" dirty="0" err="1">
                          <a:solidFill>
                            <a:schemeClr val="tx1"/>
                          </a:solidFill>
                          <a:latin typeface="Ubuntu" panose="020B0504030602030204" pitchFamily="34" charset="0"/>
                          <a:ea typeface="+mn-ea"/>
                          <a:cs typeface="+mn-cs"/>
                        </a:rPr>
                        <a:t>sociodemo</a:t>
                      </a:r>
                      <a:endParaRPr lang="it-IT" sz="1400" b="0" kern="1200" dirty="0">
                        <a:solidFill>
                          <a:schemeClr val="tx1"/>
                        </a:solidFill>
                        <a:latin typeface="Ubuntu" panose="020B0504030602030204" pitchFamily="34" charset="0"/>
                        <a:ea typeface="+mn-ea"/>
                        <a:cs typeface="+mn-cs"/>
                      </a:endParaRPr>
                    </a:p>
                  </a:txBody>
                  <a:tcPr>
                    <a:noFill/>
                  </a:tcPr>
                </a:tc>
                <a:tc>
                  <a:txBody>
                    <a:bodyPr/>
                    <a:lstStyle/>
                    <a:p>
                      <a:r>
                        <a:rPr lang="it-IT" sz="1400" b="0" kern="1200" dirty="0">
                          <a:solidFill>
                            <a:schemeClr val="tx1"/>
                          </a:solidFill>
                          <a:latin typeface="Ubuntu" panose="020B0504030602030204" pitchFamily="34" charset="0"/>
                          <a:ea typeface="+mn-ea"/>
                          <a:cs typeface="+mn-cs"/>
                        </a:rPr>
                        <a:t>Over 55, titolo di studio basso, centri medio-piccoli del centro e del sud centri del Nord, elevata concentrazione di laureati</a:t>
                      </a:r>
                    </a:p>
                  </a:txBody>
                  <a:tcPr>
                    <a:noFill/>
                  </a:tcPr>
                </a:tc>
                <a:extLst>
                  <a:ext uri="{0D108BD9-81ED-4DB2-BD59-A6C34878D82A}">
                    <a16:rowId xmlns:a16="http://schemas.microsoft.com/office/drawing/2014/main" val="3066818726"/>
                  </a:ext>
                </a:extLst>
              </a:tr>
              <a:tr h="461085">
                <a:tc>
                  <a:txBody>
                    <a:bodyPr/>
                    <a:lstStyle/>
                    <a:p>
                      <a:r>
                        <a:rPr lang="it-IT" sz="1400" b="0" kern="1200" dirty="0">
                          <a:solidFill>
                            <a:schemeClr val="tx1"/>
                          </a:solidFill>
                          <a:latin typeface="Ubuntu" panose="020B0504030602030204" pitchFamily="34" charset="0"/>
                          <a:ea typeface="+mn-ea"/>
                          <a:cs typeface="+mn-cs"/>
                        </a:rPr>
                        <a:t>Relazione col digitale e la tecnologia</a:t>
                      </a:r>
                    </a:p>
                  </a:txBody>
                  <a:tcPr>
                    <a:noFill/>
                  </a:tcPr>
                </a:tc>
                <a:tc>
                  <a:txBody>
                    <a:bodyPr/>
                    <a:lstStyle/>
                    <a:p>
                      <a:r>
                        <a:rPr lang="it-IT" sz="1400" b="0" kern="1200" dirty="0">
                          <a:solidFill>
                            <a:schemeClr val="tx1"/>
                          </a:solidFill>
                          <a:latin typeface="Ubuntu" panose="020B0504030602030204" pitchFamily="34" charset="0"/>
                          <a:ea typeface="+mn-ea"/>
                          <a:cs typeface="+mn-cs"/>
                        </a:rPr>
                        <a:t>Passano poco tempo online e acquistano raramente online (web o App). Sono il cluster meno tecnologico e più cauto nel provare le nuove soluzioni digitali disponibili</a:t>
                      </a:r>
                    </a:p>
                  </a:txBody>
                  <a:tcPr>
                    <a:noFill/>
                  </a:tcPr>
                </a:tc>
                <a:extLst>
                  <a:ext uri="{0D108BD9-81ED-4DB2-BD59-A6C34878D82A}">
                    <a16:rowId xmlns:a16="http://schemas.microsoft.com/office/drawing/2014/main" val="2179131191"/>
                  </a:ext>
                </a:extLst>
              </a:tr>
              <a:tr h="461085">
                <a:tc>
                  <a:txBody>
                    <a:bodyPr/>
                    <a:lstStyle/>
                    <a:p>
                      <a:r>
                        <a:rPr lang="it-IT" sz="1400" b="0" kern="1200" dirty="0">
                          <a:solidFill>
                            <a:schemeClr val="tx1"/>
                          </a:solidFill>
                          <a:latin typeface="Ubuntu" panose="020B0504030602030204" pitchFamily="34" charset="0"/>
                          <a:ea typeface="+mn-ea"/>
                          <a:cs typeface="+mn-cs"/>
                        </a:rPr>
                        <a:t>Parole chiave</a:t>
                      </a:r>
                    </a:p>
                  </a:txBody>
                  <a:tcPr>
                    <a:noFill/>
                  </a:tcPr>
                </a:tc>
                <a:tc>
                  <a:txBody>
                    <a:bodyPr/>
                    <a:lstStyle/>
                    <a:p>
                      <a:r>
                        <a:rPr lang="it-IT" sz="1400" b="0" kern="1200" dirty="0">
                          <a:solidFill>
                            <a:schemeClr val="tx1"/>
                          </a:solidFill>
                          <a:latin typeface="Ubuntu" panose="020B0504030602030204" pitchFamily="34" charset="0"/>
                          <a:ea typeface="+mn-ea"/>
                          <a:cs typeface="+mn-cs"/>
                        </a:rPr>
                        <a:t>#equilibrio #distacco #utilità #funzionalità</a:t>
                      </a:r>
                      <a:br>
                        <a:rPr lang="it-IT" sz="1400" b="0" kern="1200" dirty="0">
                          <a:solidFill>
                            <a:schemeClr val="tx1"/>
                          </a:solidFill>
                          <a:latin typeface="Ubuntu" panose="020B0504030602030204" pitchFamily="34" charset="0"/>
                          <a:ea typeface="+mn-ea"/>
                          <a:cs typeface="+mn-cs"/>
                        </a:rPr>
                      </a:br>
                      <a:r>
                        <a:rPr lang="it-IT" sz="1400" b="0" kern="1200" dirty="0">
                          <a:solidFill>
                            <a:schemeClr val="tx1"/>
                          </a:solidFill>
                          <a:latin typeface="Ubuntu" panose="020B0504030602030204" pitchFamily="34" charset="0"/>
                          <a:ea typeface="+mn-ea"/>
                          <a:cs typeface="+mn-cs"/>
                        </a:rPr>
                        <a:t>#problem solving #realismo #moderazione #convenienza, #handy</a:t>
                      </a:r>
                    </a:p>
                    <a:p>
                      <a:endParaRPr lang="it-IT" sz="1400" b="0" kern="1200" dirty="0">
                        <a:solidFill>
                          <a:schemeClr val="tx1"/>
                        </a:solidFill>
                        <a:latin typeface="Ubuntu" panose="020B0504030602030204" pitchFamily="34" charset="0"/>
                        <a:ea typeface="+mn-ea"/>
                        <a:cs typeface="+mn-cs"/>
                      </a:endParaRPr>
                    </a:p>
                  </a:txBody>
                  <a:tcPr>
                    <a:noFill/>
                  </a:tcPr>
                </a:tc>
                <a:extLst>
                  <a:ext uri="{0D108BD9-81ED-4DB2-BD59-A6C34878D82A}">
                    <a16:rowId xmlns:a16="http://schemas.microsoft.com/office/drawing/2014/main" val="3365823021"/>
                  </a:ext>
                </a:extLst>
              </a:tr>
              <a:tr h="461085">
                <a:tc>
                  <a:txBody>
                    <a:bodyPr/>
                    <a:lstStyle/>
                    <a:p>
                      <a:pPr marL="0" marR="0" lvl="0" indent="0" algn="l" defTabSz="984329" rtl="0" eaLnBrk="1" fontAlgn="auto" latinLnBrk="0" hangingPunct="1">
                        <a:lnSpc>
                          <a:spcPct val="100000"/>
                        </a:lnSpc>
                        <a:spcBef>
                          <a:spcPts val="0"/>
                        </a:spcBef>
                        <a:spcAft>
                          <a:spcPts val="0"/>
                        </a:spcAft>
                        <a:buClrTx/>
                        <a:buSzTx/>
                        <a:buFontTx/>
                        <a:buNone/>
                        <a:tabLst/>
                        <a:defRPr/>
                      </a:pPr>
                      <a:r>
                        <a:rPr lang="it-IT" sz="1400" b="0" kern="1200" dirty="0">
                          <a:solidFill>
                            <a:schemeClr val="tx1"/>
                          </a:solidFill>
                          <a:latin typeface="Ubuntu" panose="020B0504030602030204" pitchFamily="34" charset="0"/>
                          <a:ea typeface="+mn-ea"/>
                          <a:cs typeface="+mn-cs"/>
                        </a:rPr>
                        <a:t>Emozioni vissute online</a:t>
                      </a:r>
                    </a:p>
                  </a:txBody>
                  <a:tcPr>
                    <a:noFill/>
                  </a:tcPr>
                </a:tc>
                <a:tc>
                  <a:txBody>
                    <a:bodyPr/>
                    <a:lstStyle/>
                    <a:p>
                      <a:pPr marL="0" marR="0" lvl="0" indent="0" algn="l" defTabSz="984329" rtl="0" eaLnBrk="1" fontAlgn="auto" latinLnBrk="0" hangingPunct="1">
                        <a:lnSpc>
                          <a:spcPct val="100000"/>
                        </a:lnSpc>
                        <a:spcBef>
                          <a:spcPts val="0"/>
                        </a:spcBef>
                        <a:spcAft>
                          <a:spcPts val="0"/>
                        </a:spcAft>
                        <a:buClrTx/>
                        <a:buSzTx/>
                        <a:buFontTx/>
                        <a:buNone/>
                        <a:tabLst/>
                        <a:defRPr/>
                      </a:pPr>
                      <a:r>
                        <a:rPr lang="it-IT" sz="1400" b="0" kern="1200" dirty="0">
                          <a:solidFill>
                            <a:schemeClr val="tx1"/>
                          </a:solidFill>
                          <a:latin typeface="Ubuntu" panose="020B0504030602030204" pitchFamily="34" charset="0"/>
                          <a:ea typeface="+mn-ea"/>
                          <a:cs typeface="+mn-cs"/>
                        </a:rPr>
                        <a:t>Positive e negative in egual misura</a:t>
                      </a:r>
                    </a:p>
                  </a:txBody>
                  <a:tcPr>
                    <a:noFill/>
                  </a:tcPr>
                </a:tc>
                <a:extLst>
                  <a:ext uri="{0D108BD9-81ED-4DB2-BD59-A6C34878D82A}">
                    <a16:rowId xmlns:a16="http://schemas.microsoft.com/office/drawing/2014/main" val="860482101"/>
                  </a:ext>
                </a:extLst>
              </a:tr>
            </a:tbl>
          </a:graphicData>
        </a:graphic>
      </p:graphicFrame>
      <p:sp>
        <p:nvSpPr>
          <p:cNvPr id="29" name="Rettangolo 28">
            <a:extLst>
              <a:ext uri="{FF2B5EF4-FFF2-40B4-BE49-F238E27FC236}">
                <a16:creationId xmlns:a16="http://schemas.microsoft.com/office/drawing/2014/main" id="{4B48E59F-619C-4C32-8AA9-CA6C7EBC5828}"/>
              </a:ext>
            </a:extLst>
          </p:cNvPr>
          <p:cNvSpPr/>
          <p:nvPr/>
        </p:nvSpPr>
        <p:spPr>
          <a:xfrm>
            <a:off x="789861" y="3492178"/>
            <a:ext cx="6154417" cy="307777"/>
          </a:xfrm>
          <a:prstGeom prst="rect">
            <a:avLst/>
          </a:prstGeom>
        </p:spPr>
        <p:txBody>
          <a:bodyPr wrap="square">
            <a:spAutoFit/>
          </a:bodyPr>
          <a:lstStyle/>
          <a:p>
            <a:pPr algn="ctr"/>
            <a:r>
              <a:rPr lang="it-IT" sz="1400" dirty="0">
                <a:latin typeface="Ubuntu" panose="020B0504030602030204" pitchFamily="34" charset="0"/>
              </a:rPr>
              <a:t>Caratteristiche principali</a:t>
            </a:r>
          </a:p>
        </p:txBody>
      </p:sp>
      <p:cxnSp>
        <p:nvCxnSpPr>
          <p:cNvPr id="30" name="Connettore diritto 29">
            <a:extLst>
              <a:ext uri="{FF2B5EF4-FFF2-40B4-BE49-F238E27FC236}">
                <a16:creationId xmlns:a16="http://schemas.microsoft.com/office/drawing/2014/main" id="{01E2B2BD-244E-4EF3-B715-92C66C05FC99}"/>
              </a:ext>
            </a:extLst>
          </p:cNvPr>
          <p:cNvCxnSpPr/>
          <p:nvPr/>
        </p:nvCxnSpPr>
        <p:spPr>
          <a:xfrm>
            <a:off x="639754" y="3808678"/>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Connettore diritto 30">
            <a:extLst>
              <a:ext uri="{FF2B5EF4-FFF2-40B4-BE49-F238E27FC236}">
                <a16:creationId xmlns:a16="http://schemas.microsoft.com/office/drawing/2014/main" id="{0FC34809-5BE7-44E5-99E3-40EA1DF47852}"/>
              </a:ext>
            </a:extLst>
          </p:cNvPr>
          <p:cNvCxnSpPr/>
          <p:nvPr/>
        </p:nvCxnSpPr>
        <p:spPr>
          <a:xfrm>
            <a:off x="639754" y="349217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Connettore diritto 31">
            <a:extLst>
              <a:ext uri="{FF2B5EF4-FFF2-40B4-BE49-F238E27FC236}">
                <a16:creationId xmlns:a16="http://schemas.microsoft.com/office/drawing/2014/main" id="{A55EBF08-F1FC-495C-AE8C-D2D7F09C16B8}"/>
              </a:ext>
            </a:extLst>
          </p:cNvPr>
          <p:cNvCxnSpPr/>
          <p:nvPr/>
        </p:nvCxnSpPr>
        <p:spPr>
          <a:xfrm>
            <a:off x="639754" y="7354792"/>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0" name="Grafico 9">
            <a:extLst>
              <a:ext uri="{FF2B5EF4-FFF2-40B4-BE49-F238E27FC236}">
                <a16:creationId xmlns:a16="http://schemas.microsoft.com/office/drawing/2014/main" id="{80A78BA2-ED4F-4DE5-B2AB-B9BE1F0F4D99}"/>
              </a:ext>
            </a:extLst>
          </p:cNvPr>
          <p:cNvGraphicFramePr/>
          <p:nvPr>
            <p:extLst>
              <p:ext uri="{D42A27DB-BD31-4B8C-83A1-F6EECF244321}">
                <p14:modId xmlns:p14="http://schemas.microsoft.com/office/powerpoint/2010/main" val="443416079"/>
              </p:ext>
            </p:extLst>
          </p:nvPr>
        </p:nvGraphicFramePr>
        <p:xfrm>
          <a:off x="437074" y="7790607"/>
          <a:ext cx="3661849" cy="2188704"/>
        </p:xfrm>
        <a:graphic>
          <a:graphicData uri="http://schemas.openxmlformats.org/drawingml/2006/chart">
            <c:chart xmlns:c="http://schemas.openxmlformats.org/drawingml/2006/chart" xmlns:r="http://schemas.openxmlformats.org/officeDocument/2006/relationships" r:id="rId2"/>
          </a:graphicData>
        </a:graphic>
      </p:graphicFrame>
      <p:pic>
        <p:nvPicPr>
          <p:cNvPr id="2052" name="Picture 4" descr="Art in Detail:Famous Paintings of Angels">
            <a:extLst>
              <a:ext uri="{FF2B5EF4-FFF2-40B4-BE49-F238E27FC236}">
                <a16:creationId xmlns:a16="http://schemas.microsoft.com/office/drawing/2014/main" id="{14FC1F9B-71E0-4276-9586-6D9AA2E49EE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artisticPencilSketch/>
                    </a14:imgEffect>
                  </a14:imgLayer>
                </a14:imgProps>
              </a:ext>
              <a:ext uri="{28A0092B-C50C-407E-A947-70E740481C1C}">
                <a14:useLocalDpi xmlns:a14="http://schemas.microsoft.com/office/drawing/2010/main" val="0"/>
              </a:ext>
            </a:extLst>
          </a:blip>
          <a:srcRect l="1804" r="1338"/>
          <a:stretch/>
        </p:blipFill>
        <p:spPr bwMode="auto">
          <a:xfrm>
            <a:off x="4088730" y="7883814"/>
            <a:ext cx="3149673" cy="1829811"/>
          </a:xfrm>
          <a:prstGeom prst="rect">
            <a:avLst/>
          </a:prstGeom>
          <a:noFill/>
          <a:extLst>
            <a:ext uri="{909E8E84-426E-40DD-AFC4-6F175D3DCCD1}">
              <a14:hiddenFill xmlns:a14="http://schemas.microsoft.com/office/drawing/2010/main">
                <a:solidFill>
                  <a:srgbClr val="FFFFFF"/>
                </a:solidFill>
              </a14:hiddenFill>
            </a:ext>
          </a:extLst>
        </p:spPr>
      </p:pic>
      <p:sp>
        <p:nvSpPr>
          <p:cNvPr id="12" name="Freccia a destra 11">
            <a:extLst>
              <a:ext uri="{FF2B5EF4-FFF2-40B4-BE49-F238E27FC236}">
                <a16:creationId xmlns:a16="http://schemas.microsoft.com/office/drawing/2014/main" id="{1714FEFB-D4A3-4C20-B2FA-25278A7A13AA}"/>
              </a:ext>
            </a:extLst>
          </p:cNvPr>
          <p:cNvSpPr/>
          <p:nvPr/>
        </p:nvSpPr>
        <p:spPr>
          <a:xfrm>
            <a:off x="711905" y="8597842"/>
            <a:ext cx="856689" cy="720078"/>
          </a:xfrm>
          <a:prstGeom prst="rightArrow">
            <a:avLst/>
          </a:prstGeom>
          <a:ln>
            <a:solidFill>
              <a:srgbClr val="FFC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029332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Gli entusiasti</a:t>
            </a:r>
          </a:p>
        </p:txBody>
      </p:sp>
      <p:sp>
        <p:nvSpPr>
          <p:cNvPr id="23" name="Sottotitolo 2">
            <a:extLst>
              <a:ext uri="{FF2B5EF4-FFF2-40B4-BE49-F238E27FC236}">
                <a16:creationId xmlns:a16="http://schemas.microsoft.com/office/drawing/2014/main" id="{4082C4C0-6409-4AD3-A650-A6D8C3F8E787}"/>
              </a:ext>
            </a:extLst>
          </p:cNvPr>
          <p:cNvSpPr txBox="1">
            <a:spLocks/>
          </p:cNvSpPr>
          <p:nvPr/>
        </p:nvSpPr>
        <p:spPr>
          <a:xfrm>
            <a:off x="488330" y="1187922"/>
            <a:ext cx="6815406" cy="1296144"/>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Innamorati senza riserve del digitale e delle innovazioni della Rete, tutte giudicate vantaggiose e senza conseguenze negative.</a:t>
            </a:r>
          </a:p>
          <a:p>
            <a:r>
              <a:rPr lang="it-IT" dirty="0"/>
              <a:t>Il digitale ha migliorato il mondo e ha semplificato la vita quotidiana e le relazioni, abbassando le barriere di accesso e mettendo tutto alla portata di tutti.  La disintermediazione prodotta dalla Rete è un progresso democratico che porta trasparenza nell’informazione, più partecipazione politica, maggior efficienza della Pubblica Amministrazione.</a:t>
            </a:r>
          </a:p>
          <a:p>
            <a:r>
              <a:rPr lang="it-IT" dirty="0"/>
              <a:t>Il mondo è migliore da quando è connesso.</a:t>
            </a:r>
          </a:p>
        </p:txBody>
      </p:sp>
      <p:graphicFrame>
        <p:nvGraphicFramePr>
          <p:cNvPr id="3" name="Tabella 3">
            <a:extLst>
              <a:ext uri="{FF2B5EF4-FFF2-40B4-BE49-F238E27FC236}">
                <a16:creationId xmlns:a16="http://schemas.microsoft.com/office/drawing/2014/main" id="{D40D4FCA-893C-4098-B714-F0270C239C44}"/>
              </a:ext>
            </a:extLst>
          </p:cNvPr>
          <p:cNvGraphicFramePr>
            <a:graphicFrameLocks noGrp="1"/>
          </p:cNvGraphicFramePr>
          <p:nvPr>
            <p:extLst>
              <p:ext uri="{D42A27DB-BD31-4B8C-83A1-F6EECF244321}">
                <p14:modId xmlns:p14="http://schemas.microsoft.com/office/powerpoint/2010/main" val="1063062863"/>
              </p:ext>
            </p:extLst>
          </p:nvPr>
        </p:nvGraphicFramePr>
        <p:xfrm>
          <a:off x="518962" y="3952694"/>
          <a:ext cx="6738118" cy="3543450"/>
        </p:xfrm>
        <a:graphic>
          <a:graphicData uri="http://schemas.openxmlformats.org/drawingml/2006/table">
            <a:tbl>
              <a:tblPr firstRow="1" bandRow="1">
                <a:tableStyleId>{5C22544A-7EE6-4342-B048-85BDC9FD1C3A}</a:tableStyleId>
              </a:tblPr>
              <a:tblGrid>
                <a:gridCol w="2561656">
                  <a:extLst>
                    <a:ext uri="{9D8B030D-6E8A-4147-A177-3AD203B41FA5}">
                      <a16:colId xmlns:a16="http://schemas.microsoft.com/office/drawing/2014/main" val="887463761"/>
                    </a:ext>
                  </a:extLst>
                </a:gridCol>
                <a:gridCol w="4176462">
                  <a:extLst>
                    <a:ext uri="{9D8B030D-6E8A-4147-A177-3AD203B41FA5}">
                      <a16:colId xmlns:a16="http://schemas.microsoft.com/office/drawing/2014/main" val="4202978840"/>
                    </a:ext>
                  </a:extLst>
                </a:gridCol>
              </a:tblGrid>
              <a:tr h="461085">
                <a:tc>
                  <a:txBody>
                    <a:bodyPr/>
                    <a:lstStyle/>
                    <a:p>
                      <a:pPr marL="0" algn="l" defTabSz="984329" rtl="0" eaLnBrk="1" latinLnBrk="0" hangingPunct="1"/>
                      <a:r>
                        <a:rPr lang="it-IT" sz="1400" b="0" kern="1200" dirty="0">
                          <a:solidFill>
                            <a:schemeClr val="tx1"/>
                          </a:solidFill>
                          <a:latin typeface="Ubuntu" panose="020B0504030602030204" pitchFamily="34" charset="0"/>
                          <a:ea typeface="+mn-ea"/>
                          <a:cs typeface="+mn-cs"/>
                        </a:rPr>
                        <a:t>Dimensione</a:t>
                      </a:r>
                    </a:p>
                  </a:txBody>
                  <a:tcPr>
                    <a:noFill/>
                  </a:tcPr>
                </a:tc>
                <a:tc>
                  <a:txBody>
                    <a:bodyPr/>
                    <a:lstStyle/>
                    <a:p>
                      <a:pPr marL="0" algn="l" defTabSz="984329" rtl="0" eaLnBrk="1" latinLnBrk="0" hangingPunct="1"/>
                      <a:r>
                        <a:rPr lang="it-IT" sz="1400" b="0" kern="1200" dirty="0">
                          <a:solidFill>
                            <a:schemeClr val="tx1"/>
                          </a:solidFill>
                          <a:latin typeface="Ubuntu" panose="020B0504030602030204" pitchFamily="34" charset="0"/>
                          <a:ea typeface="+mn-ea"/>
                          <a:cs typeface="+mn-cs"/>
                        </a:rPr>
                        <a:t>40% del campione, 16,2 milioni di persone</a:t>
                      </a:r>
                    </a:p>
                  </a:txBody>
                  <a:tcPr>
                    <a:noFill/>
                  </a:tcPr>
                </a:tc>
                <a:extLst>
                  <a:ext uri="{0D108BD9-81ED-4DB2-BD59-A6C34878D82A}">
                    <a16:rowId xmlns:a16="http://schemas.microsoft.com/office/drawing/2014/main" val="2909589173"/>
                  </a:ext>
                </a:extLst>
              </a:tr>
              <a:tr h="461085">
                <a:tc>
                  <a:txBody>
                    <a:bodyPr/>
                    <a:lstStyle/>
                    <a:p>
                      <a:r>
                        <a:rPr lang="it-IT" sz="1400" b="0" kern="1200" dirty="0">
                          <a:solidFill>
                            <a:schemeClr val="tx1"/>
                          </a:solidFill>
                          <a:latin typeface="Ubuntu" panose="020B0504030602030204" pitchFamily="34" charset="0"/>
                          <a:ea typeface="+mn-ea"/>
                          <a:cs typeface="+mn-cs"/>
                        </a:rPr>
                        <a:t>Caratteristiche </a:t>
                      </a:r>
                      <a:r>
                        <a:rPr lang="it-IT" sz="1400" b="0" kern="1200" dirty="0" err="1">
                          <a:solidFill>
                            <a:schemeClr val="tx1"/>
                          </a:solidFill>
                          <a:latin typeface="Ubuntu" panose="020B0504030602030204" pitchFamily="34" charset="0"/>
                          <a:ea typeface="+mn-ea"/>
                          <a:cs typeface="+mn-cs"/>
                        </a:rPr>
                        <a:t>sociodemo</a:t>
                      </a:r>
                      <a:endParaRPr lang="it-IT" sz="1400" b="0" kern="1200" dirty="0">
                        <a:solidFill>
                          <a:schemeClr val="tx1"/>
                        </a:solidFill>
                        <a:latin typeface="Ubuntu" panose="020B0504030602030204" pitchFamily="34" charset="0"/>
                        <a:ea typeface="+mn-ea"/>
                        <a:cs typeface="+mn-cs"/>
                      </a:endParaRPr>
                    </a:p>
                  </a:txBody>
                  <a:tcPr>
                    <a:noFill/>
                  </a:tcPr>
                </a:tc>
                <a:tc>
                  <a:txBody>
                    <a:bodyPr/>
                    <a:lstStyle/>
                    <a:p>
                      <a:r>
                        <a:rPr lang="it-IT" sz="1400" b="0" kern="1200" dirty="0">
                          <a:solidFill>
                            <a:schemeClr val="tx1"/>
                          </a:solidFill>
                          <a:latin typeface="Ubuntu" panose="020B0504030602030204" pitchFamily="34" charset="0"/>
                          <a:ea typeface="+mn-ea"/>
                          <a:cs typeface="+mn-cs"/>
                        </a:rPr>
                        <a:t>Giovani (elevata concentrazione di under 35), diplomati, residenti nei piccoli centri del Nord Est e delle Isole</a:t>
                      </a:r>
                    </a:p>
                  </a:txBody>
                  <a:tcPr>
                    <a:noFill/>
                  </a:tcPr>
                </a:tc>
                <a:extLst>
                  <a:ext uri="{0D108BD9-81ED-4DB2-BD59-A6C34878D82A}">
                    <a16:rowId xmlns:a16="http://schemas.microsoft.com/office/drawing/2014/main" val="3066818726"/>
                  </a:ext>
                </a:extLst>
              </a:tr>
              <a:tr h="792258">
                <a:tc>
                  <a:txBody>
                    <a:bodyPr/>
                    <a:lstStyle/>
                    <a:p>
                      <a:r>
                        <a:rPr lang="it-IT" sz="1400" b="0" kern="1200" dirty="0">
                          <a:solidFill>
                            <a:schemeClr val="tx1"/>
                          </a:solidFill>
                          <a:latin typeface="Ubuntu" panose="020B0504030602030204" pitchFamily="34" charset="0"/>
                          <a:ea typeface="+mn-ea"/>
                          <a:cs typeface="+mn-cs"/>
                        </a:rPr>
                        <a:t>Relazione col digitale e la tecnologia</a:t>
                      </a:r>
                    </a:p>
                  </a:txBody>
                  <a:tcPr>
                    <a:noFill/>
                  </a:tcPr>
                </a:tc>
                <a:tc>
                  <a:txBody>
                    <a:bodyPr/>
                    <a:lstStyle/>
                    <a:p>
                      <a:r>
                        <a:rPr lang="it-IT" sz="1400" b="0" kern="1200" dirty="0">
                          <a:solidFill>
                            <a:schemeClr val="tx1"/>
                          </a:solidFill>
                          <a:latin typeface="Ubuntu" panose="020B0504030602030204" pitchFamily="34" charset="0"/>
                          <a:ea typeface="+mn-ea"/>
                          <a:cs typeface="+mn-cs"/>
                        </a:rPr>
                        <a:t>acquistano online (web o App), provano e utilizzano frequentemente tutte le soluzioni tecnologiche disponibili nel mondo digitale (comunicazione, pagamento, relazione con PA, interconnessione tra oggetti, assistenti vocali)</a:t>
                      </a:r>
                    </a:p>
                  </a:txBody>
                  <a:tcPr>
                    <a:noFill/>
                  </a:tcPr>
                </a:tc>
                <a:extLst>
                  <a:ext uri="{0D108BD9-81ED-4DB2-BD59-A6C34878D82A}">
                    <a16:rowId xmlns:a16="http://schemas.microsoft.com/office/drawing/2014/main" val="2179131191"/>
                  </a:ext>
                </a:extLst>
              </a:tr>
              <a:tr h="461085">
                <a:tc>
                  <a:txBody>
                    <a:bodyPr/>
                    <a:lstStyle/>
                    <a:p>
                      <a:r>
                        <a:rPr lang="it-IT" sz="1400" b="0" kern="1200" dirty="0">
                          <a:solidFill>
                            <a:schemeClr val="tx1"/>
                          </a:solidFill>
                          <a:latin typeface="Ubuntu" panose="020B0504030602030204" pitchFamily="34" charset="0"/>
                          <a:ea typeface="+mn-ea"/>
                          <a:cs typeface="+mn-cs"/>
                        </a:rPr>
                        <a:t>Parole chiave</a:t>
                      </a:r>
                    </a:p>
                  </a:txBody>
                  <a:tcPr>
                    <a:noFill/>
                  </a:tcPr>
                </a:tc>
                <a:tc>
                  <a:txBody>
                    <a:bodyPr/>
                    <a:lstStyle/>
                    <a:p>
                      <a:r>
                        <a:rPr lang="it-IT" sz="1400" b="0" kern="1200" dirty="0">
                          <a:solidFill>
                            <a:schemeClr val="tx1"/>
                          </a:solidFill>
                          <a:latin typeface="Ubuntu" panose="020B0504030602030204" pitchFamily="34" charset="0"/>
                          <a:ea typeface="+mn-ea"/>
                          <a:cs typeface="+mn-cs"/>
                        </a:rPr>
                        <a:t>#entusiasmo #ottimismo #libertà #fiducia #apertura #passione #utopico #comfortable</a:t>
                      </a:r>
                    </a:p>
                    <a:p>
                      <a:endParaRPr lang="it-IT" sz="1400" b="0" kern="1200" dirty="0">
                        <a:solidFill>
                          <a:schemeClr val="tx1"/>
                        </a:solidFill>
                        <a:latin typeface="Ubuntu" panose="020B0504030602030204" pitchFamily="34" charset="0"/>
                        <a:ea typeface="+mn-ea"/>
                        <a:cs typeface="+mn-cs"/>
                      </a:endParaRPr>
                    </a:p>
                  </a:txBody>
                  <a:tcPr>
                    <a:noFill/>
                  </a:tcPr>
                </a:tc>
                <a:extLst>
                  <a:ext uri="{0D108BD9-81ED-4DB2-BD59-A6C34878D82A}">
                    <a16:rowId xmlns:a16="http://schemas.microsoft.com/office/drawing/2014/main" val="3365823021"/>
                  </a:ext>
                </a:extLst>
              </a:tr>
              <a:tr h="461085">
                <a:tc>
                  <a:txBody>
                    <a:bodyPr/>
                    <a:lstStyle/>
                    <a:p>
                      <a:pPr marL="0" marR="0" lvl="0" indent="0" algn="l" defTabSz="984329" rtl="0" eaLnBrk="1" fontAlgn="auto" latinLnBrk="0" hangingPunct="1">
                        <a:lnSpc>
                          <a:spcPct val="100000"/>
                        </a:lnSpc>
                        <a:spcBef>
                          <a:spcPts val="0"/>
                        </a:spcBef>
                        <a:spcAft>
                          <a:spcPts val="0"/>
                        </a:spcAft>
                        <a:buClrTx/>
                        <a:buSzTx/>
                        <a:buFontTx/>
                        <a:buNone/>
                        <a:tabLst/>
                        <a:defRPr/>
                      </a:pPr>
                      <a:r>
                        <a:rPr lang="it-IT" sz="1400" b="0" kern="1200" dirty="0">
                          <a:solidFill>
                            <a:schemeClr val="tx1"/>
                          </a:solidFill>
                          <a:latin typeface="Ubuntu" panose="020B0504030602030204" pitchFamily="34" charset="0"/>
                          <a:ea typeface="+mn-ea"/>
                          <a:cs typeface="+mn-cs"/>
                        </a:rPr>
                        <a:t>Emozioni vissute online</a:t>
                      </a:r>
                    </a:p>
                  </a:txBody>
                  <a:tcPr>
                    <a:noFill/>
                  </a:tcPr>
                </a:tc>
                <a:tc>
                  <a:txBody>
                    <a:bodyPr/>
                    <a:lstStyle/>
                    <a:p>
                      <a:pPr marL="0" marR="0" lvl="0" indent="0" algn="l" defTabSz="984329" rtl="0" eaLnBrk="1" fontAlgn="auto" latinLnBrk="0" hangingPunct="1">
                        <a:lnSpc>
                          <a:spcPct val="100000"/>
                        </a:lnSpc>
                        <a:spcBef>
                          <a:spcPts val="0"/>
                        </a:spcBef>
                        <a:spcAft>
                          <a:spcPts val="0"/>
                        </a:spcAft>
                        <a:buClrTx/>
                        <a:buSzTx/>
                        <a:buFontTx/>
                        <a:buNone/>
                        <a:tabLst/>
                        <a:defRPr/>
                      </a:pPr>
                      <a:r>
                        <a:rPr lang="it-IT" sz="1400" b="0" kern="1200" dirty="0">
                          <a:solidFill>
                            <a:schemeClr val="tx1"/>
                          </a:solidFill>
                          <a:latin typeface="Ubuntu" panose="020B0504030602030204" pitchFamily="34" charset="0"/>
                          <a:ea typeface="+mn-ea"/>
                          <a:cs typeface="+mn-cs"/>
                        </a:rPr>
                        <a:t>Prevalenza di positive</a:t>
                      </a:r>
                    </a:p>
                  </a:txBody>
                  <a:tcPr>
                    <a:noFill/>
                  </a:tcPr>
                </a:tc>
                <a:extLst>
                  <a:ext uri="{0D108BD9-81ED-4DB2-BD59-A6C34878D82A}">
                    <a16:rowId xmlns:a16="http://schemas.microsoft.com/office/drawing/2014/main" val="1708733409"/>
                  </a:ext>
                </a:extLst>
              </a:tr>
            </a:tbl>
          </a:graphicData>
        </a:graphic>
      </p:graphicFrame>
      <p:sp>
        <p:nvSpPr>
          <p:cNvPr id="29" name="Rettangolo 28">
            <a:extLst>
              <a:ext uri="{FF2B5EF4-FFF2-40B4-BE49-F238E27FC236}">
                <a16:creationId xmlns:a16="http://schemas.microsoft.com/office/drawing/2014/main" id="{4B48E59F-619C-4C32-8AA9-CA6C7EBC5828}"/>
              </a:ext>
            </a:extLst>
          </p:cNvPr>
          <p:cNvSpPr/>
          <p:nvPr/>
        </p:nvSpPr>
        <p:spPr>
          <a:xfrm>
            <a:off x="789861" y="3564186"/>
            <a:ext cx="6154417" cy="307777"/>
          </a:xfrm>
          <a:prstGeom prst="rect">
            <a:avLst/>
          </a:prstGeom>
        </p:spPr>
        <p:txBody>
          <a:bodyPr wrap="square">
            <a:spAutoFit/>
          </a:bodyPr>
          <a:lstStyle/>
          <a:p>
            <a:pPr algn="ctr"/>
            <a:r>
              <a:rPr lang="it-IT" sz="1400" dirty="0">
                <a:latin typeface="Ubuntu" panose="020B0504030602030204" pitchFamily="34" charset="0"/>
              </a:rPr>
              <a:t>Caratteristiche principali</a:t>
            </a:r>
          </a:p>
        </p:txBody>
      </p:sp>
      <p:cxnSp>
        <p:nvCxnSpPr>
          <p:cNvPr id="30" name="Connettore diritto 29">
            <a:extLst>
              <a:ext uri="{FF2B5EF4-FFF2-40B4-BE49-F238E27FC236}">
                <a16:creationId xmlns:a16="http://schemas.microsoft.com/office/drawing/2014/main" id="{01E2B2BD-244E-4EF3-B715-92C66C05FC99}"/>
              </a:ext>
            </a:extLst>
          </p:cNvPr>
          <p:cNvCxnSpPr/>
          <p:nvPr/>
        </p:nvCxnSpPr>
        <p:spPr>
          <a:xfrm>
            <a:off x="639754" y="3880686"/>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Connettore diritto 30">
            <a:extLst>
              <a:ext uri="{FF2B5EF4-FFF2-40B4-BE49-F238E27FC236}">
                <a16:creationId xmlns:a16="http://schemas.microsoft.com/office/drawing/2014/main" id="{0FC34809-5BE7-44E5-99E3-40EA1DF47852}"/>
              </a:ext>
            </a:extLst>
          </p:cNvPr>
          <p:cNvCxnSpPr/>
          <p:nvPr/>
        </p:nvCxnSpPr>
        <p:spPr>
          <a:xfrm>
            <a:off x="639754" y="3564186"/>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Connettore diritto 31">
            <a:extLst>
              <a:ext uri="{FF2B5EF4-FFF2-40B4-BE49-F238E27FC236}">
                <a16:creationId xmlns:a16="http://schemas.microsoft.com/office/drawing/2014/main" id="{A55EBF08-F1FC-495C-AE8C-D2D7F09C16B8}"/>
              </a:ext>
            </a:extLst>
          </p:cNvPr>
          <p:cNvCxnSpPr/>
          <p:nvPr/>
        </p:nvCxnSpPr>
        <p:spPr>
          <a:xfrm>
            <a:off x="639754" y="7642824"/>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0" name="Grafico 9">
            <a:extLst>
              <a:ext uri="{FF2B5EF4-FFF2-40B4-BE49-F238E27FC236}">
                <a16:creationId xmlns:a16="http://schemas.microsoft.com/office/drawing/2014/main" id="{04AC3357-C1D3-4CD2-835B-7C2D962BE668}"/>
              </a:ext>
            </a:extLst>
          </p:cNvPr>
          <p:cNvGraphicFramePr/>
          <p:nvPr>
            <p:extLst>
              <p:ext uri="{D42A27DB-BD31-4B8C-83A1-F6EECF244321}">
                <p14:modId xmlns:p14="http://schemas.microsoft.com/office/powerpoint/2010/main" val="440287591"/>
              </p:ext>
            </p:extLst>
          </p:nvPr>
        </p:nvGraphicFramePr>
        <p:xfrm>
          <a:off x="437074" y="7790607"/>
          <a:ext cx="3661849" cy="2188704"/>
        </p:xfrm>
        <a:graphic>
          <a:graphicData uri="http://schemas.openxmlformats.org/drawingml/2006/chart">
            <c:chart xmlns:c="http://schemas.openxmlformats.org/drawingml/2006/chart" xmlns:r="http://schemas.openxmlformats.org/officeDocument/2006/relationships" r:id="rId2"/>
          </a:graphicData>
        </a:graphic>
      </p:graphicFrame>
      <p:pic>
        <p:nvPicPr>
          <p:cNvPr id="3076" name="Picture 4" descr="The Ideal City stored in Urbino was formerly attributed to Piero della  Francesca,then to Luciano Laurana, Francesco di Gio… | City of god, Painting  techniques, City">
            <a:extLst>
              <a:ext uri="{FF2B5EF4-FFF2-40B4-BE49-F238E27FC236}">
                <a16:creationId xmlns:a16="http://schemas.microsoft.com/office/drawing/2014/main" id="{DD953749-A011-495D-BA84-2102C9AB4C5D}"/>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rcRect l="24899" r="23039"/>
          <a:stretch/>
        </p:blipFill>
        <p:spPr bwMode="auto">
          <a:xfrm>
            <a:off x="4031795" y="8030364"/>
            <a:ext cx="3176389" cy="1668147"/>
          </a:xfrm>
          <a:prstGeom prst="rect">
            <a:avLst/>
          </a:prstGeom>
          <a:noFill/>
          <a:extLst>
            <a:ext uri="{909E8E84-426E-40DD-AFC4-6F175D3DCCD1}">
              <a14:hiddenFill xmlns:a14="http://schemas.microsoft.com/office/drawing/2010/main">
                <a:solidFill>
                  <a:srgbClr val="FFFFFF"/>
                </a:solidFill>
              </a14:hiddenFill>
            </a:ext>
          </a:extLst>
        </p:spPr>
      </p:pic>
      <p:sp>
        <p:nvSpPr>
          <p:cNvPr id="12" name="Freccia a destra 11">
            <a:extLst>
              <a:ext uri="{FF2B5EF4-FFF2-40B4-BE49-F238E27FC236}">
                <a16:creationId xmlns:a16="http://schemas.microsoft.com/office/drawing/2014/main" id="{571A73E3-B048-4155-B62B-9DB63E5BD116}"/>
              </a:ext>
            </a:extLst>
          </p:cNvPr>
          <p:cNvSpPr/>
          <p:nvPr/>
        </p:nvSpPr>
        <p:spPr>
          <a:xfrm>
            <a:off x="711905" y="8597842"/>
            <a:ext cx="856689" cy="720078"/>
          </a:xfrm>
          <a:prstGeom prst="rightArrow">
            <a:avLst/>
          </a:prstGeom>
          <a:ln>
            <a:solidFill>
              <a:srgbClr val="FFC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40369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L’evoluzione temporale dei cluster nel tempo</a:t>
            </a:r>
          </a:p>
        </p:txBody>
      </p:sp>
      <p:sp>
        <p:nvSpPr>
          <p:cNvPr id="23" name="Sottotitolo 2">
            <a:extLst>
              <a:ext uri="{FF2B5EF4-FFF2-40B4-BE49-F238E27FC236}">
                <a16:creationId xmlns:a16="http://schemas.microsoft.com/office/drawing/2014/main" id="{4082C4C0-6409-4AD3-A650-A6D8C3F8E787}"/>
              </a:ext>
            </a:extLst>
          </p:cNvPr>
          <p:cNvSpPr txBox="1">
            <a:spLocks/>
          </p:cNvSpPr>
          <p:nvPr/>
        </p:nvSpPr>
        <p:spPr>
          <a:xfrm>
            <a:off x="488330" y="1115914"/>
            <a:ext cx="6815406" cy="2402951"/>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Così come le paure e le speranze, gli atteggiamenti di fondo, i giudizi su dati &amp; privacy e la visione del futuro della società digitale variano nel tempo in base a fattori esterni, di contesto, cambiamenti ed eventi specifici, allo stesso modo anche la dimensione dei cluster che segmentano la popolazione e descrivono diversi modi di approcciarsi ai fenomeni del digitale possono </a:t>
            </a:r>
            <a:r>
              <a:rPr lang="it-IT" b="1" dirty="0"/>
              <a:t>variare nel medio-lungo periodo o in reazione ad eventi dirompenti</a:t>
            </a:r>
            <a:r>
              <a:rPr lang="it-IT" dirty="0"/>
              <a:t>.</a:t>
            </a:r>
          </a:p>
          <a:p>
            <a:r>
              <a:rPr lang="it-IT" dirty="0"/>
              <a:t>Uno degli obiettivi principali dello studio è proprio seguire l’evoluzione della diffusione dei tre cluster all’interno della popolazione italiana e i dati relativi alle prime quattro rilevazioni permettono già di fare alcune considerazioni sull’impatto che ha avuto il Covid-19 sull’evoluzione del fenomeno e di come questo evento sia stato dirompente, invertendo di fatto i trend che si stavano delineando.</a:t>
            </a:r>
          </a:p>
        </p:txBody>
      </p:sp>
      <p:sp>
        <p:nvSpPr>
          <p:cNvPr id="24" name="Sottotitolo 2">
            <a:extLst>
              <a:ext uri="{FF2B5EF4-FFF2-40B4-BE49-F238E27FC236}">
                <a16:creationId xmlns:a16="http://schemas.microsoft.com/office/drawing/2014/main" id="{ED1FC3F2-CE8B-4C37-BC90-3B1BDD97B785}"/>
              </a:ext>
            </a:extLst>
          </p:cNvPr>
          <p:cNvSpPr txBox="1">
            <a:spLocks/>
          </p:cNvSpPr>
          <p:nvPr/>
        </p:nvSpPr>
        <p:spPr>
          <a:xfrm>
            <a:off x="488330" y="6660530"/>
            <a:ext cx="6815406" cy="3456384"/>
          </a:xfrm>
          <a:prstGeom prst="rect">
            <a:avLst/>
          </a:prstGeom>
        </p:spPr>
        <p:txBody>
          <a:bodyPr vert="horz" lIns="72000" tIns="49215" rIns="72000" bIns="49215" numCol="2"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Prima dell’arrivo del Covid-19 la crescita degli Entusiasti sembrava inarrestabile e andava ad erodere soprattutto la quota di popolazione che si poneva con un atteggiamento diffidente verso l’evoluzione della società digitale. </a:t>
            </a:r>
          </a:p>
          <a:p>
            <a:r>
              <a:rPr lang="it-IT" b="1" dirty="0"/>
              <a:t>L’emergenza Covid-19 ha arrestato il trend in atto</a:t>
            </a:r>
            <a:r>
              <a:rPr lang="it-IT" dirty="0"/>
              <a:t>: in pochi mesi la crescita degli Entusiasti si è fermata e ora si osserva una progressiva diminuzione della quota di persone che si pongono con un atteggiamento Entusiasta verso il mondo digitale.</a:t>
            </a:r>
          </a:p>
          <a:p>
            <a:r>
              <a:rPr lang="it-IT" dirty="0"/>
              <a:t>Nella prima fase di emergenza, quando la tecnologia digitale è entrata profondamente nella quotidianità delle persone, si è assistito a un  rallentamento della crescita degli Entusiasti e l’aumento del numero di coloro che vivono e interpretano l’ambiente digitale con un </a:t>
            </a:r>
            <a:r>
              <a:rPr lang="it-IT" b="1" dirty="0"/>
              <a:t>atteggiamento più scettico e sospettoso</a:t>
            </a:r>
            <a:r>
              <a:rPr lang="it-IT" dirty="0"/>
              <a:t>. </a:t>
            </a:r>
          </a:p>
          <a:p>
            <a:r>
              <a:rPr lang="it-IT" dirty="0"/>
              <a:t>Durante il promo lockdown del 2020 si è notata una polarizzazione della popolazione su posizioni più «estreme» (o Diffidenti o Entusiasti) a scapito degli Equilibrati.</a:t>
            </a:r>
          </a:p>
          <a:p>
            <a:r>
              <a:rPr lang="it-IT" dirty="0"/>
              <a:t>Tuttavia, </a:t>
            </a:r>
            <a:r>
              <a:rPr lang="it-IT" b="1" dirty="0"/>
              <a:t>il cambiamento è stato solo temporaneo </a:t>
            </a:r>
            <a:r>
              <a:rPr lang="it-IT" dirty="0"/>
              <a:t>e alla fine del 2020 torna a diffondersi l’atteggiamento più lucido, maturo e consapevole  tipico degli Equilibrati.</a:t>
            </a:r>
          </a:p>
        </p:txBody>
      </p:sp>
      <p:graphicFrame>
        <p:nvGraphicFramePr>
          <p:cNvPr id="25" name="Grafico 24">
            <a:extLst>
              <a:ext uri="{FF2B5EF4-FFF2-40B4-BE49-F238E27FC236}">
                <a16:creationId xmlns:a16="http://schemas.microsoft.com/office/drawing/2014/main" id="{83B3F577-90F7-4067-BB82-4F6D4F3FCC59}"/>
              </a:ext>
            </a:extLst>
          </p:cNvPr>
          <p:cNvGraphicFramePr/>
          <p:nvPr>
            <p:extLst>
              <p:ext uri="{D42A27DB-BD31-4B8C-83A1-F6EECF244321}">
                <p14:modId xmlns:p14="http://schemas.microsoft.com/office/powerpoint/2010/main" val="1256147912"/>
              </p:ext>
            </p:extLst>
          </p:nvPr>
        </p:nvGraphicFramePr>
        <p:xfrm>
          <a:off x="488330" y="3420171"/>
          <a:ext cx="6815406"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26" name="Rettangolo 25">
            <a:extLst>
              <a:ext uri="{FF2B5EF4-FFF2-40B4-BE49-F238E27FC236}">
                <a16:creationId xmlns:a16="http://schemas.microsoft.com/office/drawing/2014/main" id="{7A50FACB-CE1F-4C72-81FA-A4B588836493}"/>
              </a:ext>
            </a:extLst>
          </p:cNvPr>
          <p:cNvSpPr/>
          <p:nvPr/>
        </p:nvSpPr>
        <p:spPr>
          <a:xfrm>
            <a:off x="789861" y="3636195"/>
            <a:ext cx="6154417" cy="307777"/>
          </a:xfrm>
          <a:prstGeom prst="rect">
            <a:avLst/>
          </a:prstGeom>
        </p:spPr>
        <p:txBody>
          <a:bodyPr wrap="square">
            <a:spAutoFit/>
          </a:bodyPr>
          <a:lstStyle/>
          <a:p>
            <a:pPr algn="ctr"/>
            <a:r>
              <a:rPr lang="it-IT" sz="1400" dirty="0">
                <a:latin typeface="Ubuntu" panose="020B0504030602030204" pitchFamily="34" charset="0"/>
              </a:rPr>
              <a:t>L’evoluzione temporale</a:t>
            </a:r>
          </a:p>
        </p:txBody>
      </p:sp>
      <p:cxnSp>
        <p:nvCxnSpPr>
          <p:cNvPr id="27" name="Connettore diritto 26">
            <a:extLst>
              <a:ext uri="{FF2B5EF4-FFF2-40B4-BE49-F238E27FC236}">
                <a16:creationId xmlns:a16="http://schemas.microsoft.com/office/drawing/2014/main" id="{2FB5C8B0-8A22-46B0-AB79-97CE75D60799}"/>
              </a:ext>
            </a:extLst>
          </p:cNvPr>
          <p:cNvCxnSpPr/>
          <p:nvPr/>
        </p:nvCxnSpPr>
        <p:spPr>
          <a:xfrm>
            <a:off x="639754" y="3952695"/>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Connettore diritto 27">
            <a:extLst>
              <a:ext uri="{FF2B5EF4-FFF2-40B4-BE49-F238E27FC236}">
                <a16:creationId xmlns:a16="http://schemas.microsoft.com/office/drawing/2014/main" id="{62E30F55-97EE-4E28-AFEC-581622109359}"/>
              </a:ext>
            </a:extLst>
          </p:cNvPr>
          <p:cNvCxnSpPr/>
          <p:nvPr/>
        </p:nvCxnSpPr>
        <p:spPr>
          <a:xfrm>
            <a:off x="639754" y="3636195"/>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7" name="Rettangolo 76">
            <a:extLst>
              <a:ext uri="{FF2B5EF4-FFF2-40B4-BE49-F238E27FC236}">
                <a16:creationId xmlns:a16="http://schemas.microsoft.com/office/drawing/2014/main" id="{4658710B-EAF7-4958-B283-01EC62B115D5}"/>
              </a:ext>
            </a:extLst>
          </p:cNvPr>
          <p:cNvSpPr/>
          <p:nvPr/>
        </p:nvSpPr>
        <p:spPr>
          <a:xfrm>
            <a:off x="1599758" y="6129786"/>
            <a:ext cx="1120820" cy="307777"/>
          </a:xfrm>
          <a:prstGeom prst="rect">
            <a:avLst/>
          </a:prstGeom>
        </p:spPr>
        <p:txBody>
          <a:bodyPr wrap="none">
            <a:spAutoFit/>
          </a:bodyPr>
          <a:lstStyle/>
          <a:p>
            <a:pPr marL="0" lvl="1" defTabSz="268288">
              <a:spcAft>
                <a:spcPts val="1200"/>
              </a:spcAft>
            </a:pPr>
            <a:r>
              <a:rPr lang="it-IT" sz="1400" b="1" dirty="0">
                <a:solidFill>
                  <a:srgbClr val="006496"/>
                </a:solidFill>
                <a:latin typeface="Ubuntu" panose="020B0604020202020204" charset="0"/>
              </a:rPr>
              <a:t>I Diffidenti</a:t>
            </a:r>
          </a:p>
        </p:txBody>
      </p:sp>
      <p:sp>
        <p:nvSpPr>
          <p:cNvPr id="78" name="Rettangolo 77">
            <a:extLst>
              <a:ext uri="{FF2B5EF4-FFF2-40B4-BE49-F238E27FC236}">
                <a16:creationId xmlns:a16="http://schemas.microsoft.com/office/drawing/2014/main" id="{01FD6E45-BB29-4BE0-ADCE-AC2FE55AA8AC}"/>
              </a:ext>
            </a:extLst>
          </p:cNvPr>
          <p:cNvSpPr/>
          <p:nvPr/>
        </p:nvSpPr>
        <p:spPr>
          <a:xfrm>
            <a:off x="5423582" y="6123554"/>
            <a:ext cx="1317990" cy="307777"/>
          </a:xfrm>
          <a:prstGeom prst="rect">
            <a:avLst/>
          </a:prstGeom>
        </p:spPr>
        <p:txBody>
          <a:bodyPr wrap="none">
            <a:spAutoFit/>
          </a:bodyPr>
          <a:lstStyle/>
          <a:p>
            <a:pPr marL="0" lvl="1" defTabSz="268288">
              <a:spcAft>
                <a:spcPts val="1200"/>
              </a:spcAft>
            </a:pPr>
            <a:r>
              <a:rPr lang="it-IT" sz="1400" b="1" dirty="0">
                <a:solidFill>
                  <a:schemeClr val="accent2"/>
                </a:solidFill>
                <a:latin typeface="Ubuntu" panose="020B0604020202020204" charset="0"/>
              </a:rPr>
              <a:t>Gli Entusiasti</a:t>
            </a:r>
          </a:p>
        </p:txBody>
      </p:sp>
      <p:sp>
        <p:nvSpPr>
          <p:cNvPr id="79" name="Rettangolo 78">
            <a:extLst>
              <a:ext uri="{FF2B5EF4-FFF2-40B4-BE49-F238E27FC236}">
                <a16:creationId xmlns:a16="http://schemas.microsoft.com/office/drawing/2014/main" id="{DD7EEEC4-279A-4B4A-8839-1E18F63F98B6}"/>
              </a:ext>
            </a:extLst>
          </p:cNvPr>
          <p:cNvSpPr/>
          <p:nvPr/>
        </p:nvSpPr>
        <p:spPr>
          <a:xfrm>
            <a:off x="3453952" y="6140949"/>
            <a:ext cx="1354858" cy="307777"/>
          </a:xfrm>
          <a:prstGeom prst="rect">
            <a:avLst/>
          </a:prstGeom>
        </p:spPr>
        <p:txBody>
          <a:bodyPr wrap="none">
            <a:spAutoFit/>
          </a:bodyPr>
          <a:lstStyle/>
          <a:p>
            <a:r>
              <a:rPr lang="it-IT" sz="1400" b="1" dirty="0">
                <a:solidFill>
                  <a:schemeClr val="accent3"/>
                </a:solidFill>
                <a:latin typeface="Ubuntu" panose="020B0604020202020204" charset="0"/>
              </a:rPr>
              <a:t>Gli equilibrati</a:t>
            </a:r>
            <a:endParaRPr lang="it-IT" sz="1400" dirty="0">
              <a:solidFill>
                <a:schemeClr val="accent3"/>
              </a:solidFill>
              <a:latin typeface="Ubuntu" panose="020B0604020202020204" charset="0"/>
            </a:endParaRPr>
          </a:p>
        </p:txBody>
      </p:sp>
      <p:grpSp>
        <p:nvGrpSpPr>
          <p:cNvPr id="80" name="Google Shape;625;p43">
            <a:extLst>
              <a:ext uri="{FF2B5EF4-FFF2-40B4-BE49-F238E27FC236}">
                <a16:creationId xmlns:a16="http://schemas.microsoft.com/office/drawing/2014/main" id="{E6440E75-A1FC-4662-97B6-F7844C26A72C}"/>
              </a:ext>
            </a:extLst>
          </p:cNvPr>
          <p:cNvGrpSpPr/>
          <p:nvPr/>
        </p:nvGrpSpPr>
        <p:grpSpPr>
          <a:xfrm>
            <a:off x="1194820" y="6165986"/>
            <a:ext cx="320378" cy="320378"/>
            <a:chOff x="2623275" y="2333250"/>
            <a:chExt cx="381175" cy="381175"/>
          </a:xfrm>
        </p:grpSpPr>
        <p:sp>
          <p:nvSpPr>
            <p:cNvPr id="81" name="Google Shape;626;p43">
              <a:extLst>
                <a:ext uri="{FF2B5EF4-FFF2-40B4-BE49-F238E27FC236}">
                  <a16:creationId xmlns:a16="http://schemas.microsoft.com/office/drawing/2014/main" id="{7500D461-6312-46C4-B16D-C69E20FD59DD}"/>
                </a:ext>
              </a:extLst>
            </p:cNvPr>
            <p:cNvSpPr/>
            <p:nvPr/>
          </p:nvSpPr>
          <p:spPr>
            <a:xfrm>
              <a:off x="2623275" y="2333250"/>
              <a:ext cx="381175" cy="381175"/>
            </a:xfrm>
            <a:custGeom>
              <a:avLst/>
              <a:gdLst/>
              <a:ahLst/>
              <a:cxnLst/>
              <a:rect l="l" t="t" r="r" b="b"/>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28575" cap="rnd" cmpd="sng">
              <a:solidFill>
                <a:srgbClr val="0064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Calibri" panose="020F0502020204030204" pitchFamily="34" charset="0"/>
                <a:cs typeface="Calibri" panose="020F0502020204030204" pitchFamily="34" charset="0"/>
              </a:endParaRPr>
            </a:p>
          </p:txBody>
        </p:sp>
        <p:sp>
          <p:nvSpPr>
            <p:cNvPr id="82" name="Google Shape;627;p43">
              <a:extLst>
                <a:ext uri="{FF2B5EF4-FFF2-40B4-BE49-F238E27FC236}">
                  <a16:creationId xmlns:a16="http://schemas.microsoft.com/office/drawing/2014/main" id="{BC68D16E-BCA9-483C-B950-7622CCABD257}"/>
                </a:ext>
              </a:extLst>
            </p:cNvPr>
            <p:cNvSpPr/>
            <p:nvPr/>
          </p:nvSpPr>
          <p:spPr>
            <a:xfrm>
              <a:off x="2869875" y="2503125"/>
              <a:ext cx="43875" cy="47525"/>
            </a:xfrm>
            <a:custGeom>
              <a:avLst/>
              <a:gdLst/>
              <a:ahLst/>
              <a:cxnLst/>
              <a:rect l="l" t="t" r="r" b="b"/>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noFill/>
            <a:ln w="28575" cap="rnd" cmpd="sng">
              <a:solidFill>
                <a:srgbClr val="0064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Calibri" panose="020F0502020204030204" pitchFamily="34" charset="0"/>
                <a:cs typeface="Calibri" panose="020F0502020204030204" pitchFamily="34" charset="0"/>
              </a:endParaRPr>
            </a:p>
          </p:txBody>
        </p:sp>
        <p:sp>
          <p:nvSpPr>
            <p:cNvPr id="83" name="Google Shape;628;p43">
              <a:extLst>
                <a:ext uri="{FF2B5EF4-FFF2-40B4-BE49-F238E27FC236}">
                  <a16:creationId xmlns:a16="http://schemas.microsoft.com/office/drawing/2014/main" id="{B90D79AC-50EB-47F0-BC04-2BDE1A9B7A1B}"/>
                </a:ext>
              </a:extLst>
            </p:cNvPr>
            <p:cNvSpPr/>
            <p:nvPr/>
          </p:nvSpPr>
          <p:spPr>
            <a:xfrm>
              <a:off x="2714000" y="2503125"/>
              <a:ext cx="43875" cy="47525"/>
            </a:xfrm>
            <a:custGeom>
              <a:avLst/>
              <a:gdLst/>
              <a:ahLst/>
              <a:cxnLst/>
              <a:rect l="l" t="t" r="r" b="b"/>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noFill/>
            <a:ln w="28575" cap="rnd" cmpd="sng">
              <a:solidFill>
                <a:srgbClr val="0064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Calibri" panose="020F0502020204030204" pitchFamily="34" charset="0"/>
                <a:cs typeface="Calibri" panose="020F0502020204030204" pitchFamily="34" charset="0"/>
              </a:endParaRPr>
            </a:p>
          </p:txBody>
        </p:sp>
        <p:sp>
          <p:nvSpPr>
            <p:cNvPr id="84" name="Google Shape;629;p43">
              <a:extLst>
                <a:ext uri="{FF2B5EF4-FFF2-40B4-BE49-F238E27FC236}">
                  <a16:creationId xmlns:a16="http://schemas.microsoft.com/office/drawing/2014/main" id="{D304217F-4489-42C1-8B25-07476222AF63}"/>
                </a:ext>
              </a:extLst>
            </p:cNvPr>
            <p:cNvSpPr/>
            <p:nvPr/>
          </p:nvSpPr>
          <p:spPr>
            <a:xfrm>
              <a:off x="2810200" y="2595675"/>
              <a:ext cx="99875" cy="31075"/>
            </a:xfrm>
            <a:custGeom>
              <a:avLst/>
              <a:gdLst/>
              <a:ahLst/>
              <a:cxnLst/>
              <a:rect l="l" t="t" r="r" b="b"/>
              <a:pathLst>
                <a:path w="3995" h="1243" fill="none" extrusionOk="0">
                  <a:moveTo>
                    <a:pt x="1" y="1242"/>
                  </a:moveTo>
                  <a:lnTo>
                    <a:pt x="3995" y="0"/>
                  </a:lnTo>
                </a:path>
              </a:pathLst>
            </a:custGeom>
            <a:noFill/>
            <a:ln w="28575" cap="rnd" cmpd="sng">
              <a:solidFill>
                <a:srgbClr val="0064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Calibri" panose="020F0502020204030204" pitchFamily="34" charset="0"/>
                <a:cs typeface="Calibri" panose="020F0502020204030204" pitchFamily="34" charset="0"/>
              </a:endParaRPr>
            </a:p>
          </p:txBody>
        </p:sp>
      </p:grpSp>
      <p:grpSp>
        <p:nvGrpSpPr>
          <p:cNvPr id="85" name="Gruppo 84">
            <a:extLst>
              <a:ext uri="{FF2B5EF4-FFF2-40B4-BE49-F238E27FC236}">
                <a16:creationId xmlns:a16="http://schemas.microsoft.com/office/drawing/2014/main" id="{487D68DC-7777-4E20-8387-37FB1316BE1E}"/>
              </a:ext>
            </a:extLst>
          </p:cNvPr>
          <p:cNvGrpSpPr/>
          <p:nvPr/>
        </p:nvGrpSpPr>
        <p:grpSpPr>
          <a:xfrm>
            <a:off x="3087314" y="6140895"/>
            <a:ext cx="320378" cy="320378"/>
            <a:chOff x="10527487" y="1800678"/>
            <a:chExt cx="320378" cy="320378"/>
          </a:xfrm>
        </p:grpSpPr>
        <p:grpSp>
          <p:nvGrpSpPr>
            <p:cNvPr id="86" name="Google Shape;625;p43">
              <a:extLst>
                <a:ext uri="{FF2B5EF4-FFF2-40B4-BE49-F238E27FC236}">
                  <a16:creationId xmlns:a16="http://schemas.microsoft.com/office/drawing/2014/main" id="{5D14AADE-8611-4A91-99FE-279A9EF37411}"/>
                </a:ext>
              </a:extLst>
            </p:cNvPr>
            <p:cNvGrpSpPr/>
            <p:nvPr/>
          </p:nvGrpSpPr>
          <p:grpSpPr>
            <a:xfrm>
              <a:off x="10527487" y="1800678"/>
              <a:ext cx="320378" cy="320378"/>
              <a:chOff x="2623275" y="2333250"/>
              <a:chExt cx="381175" cy="381175"/>
            </a:xfrm>
            <a:solidFill>
              <a:srgbClr val="993366"/>
            </a:solidFill>
          </p:grpSpPr>
          <p:sp>
            <p:nvSpPr>
              <p:cNvPr id="88" name="Google Shape;626;p43">
                <a:extLst>
                  <a:ext uri="{FF2B5EF4-FFF2-40B4-BE49-F238E27FC236}">
                    <a16:creationId xmlns:a16="http://schemas.microsoft.com/office/drawing/2014/main" id="{322DAD97-42A0-458B-97EC-CFA2BC0A5037}"/>
                  </a:ext>
                </a:extLst>
              </p:cNvPr>
              <p:cNvSpPr/>
              <p:nvPr/>
            </p:nvSpPr>
            <p:spPr>
              <a:xfrm>
                <a:off x="2623275" y="2333250"/>
                <a:ext cx="381175" cy="381175"/>
              </a:xfrm>
              <a:custGeom>
                <a:avLst/>
                <a:gdLst/>
                <a:ahLst/>
                <a:cxnLst/>
                <a:rect l="l" t="t" r="r" b="b"/>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grpFill/>
              <a:ln w="28575" cap="rnd" cmpd="sng">
                <a:solidFill>
                  <a:srgbClr val="9933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Calibri" panose="020F0502020204030204" pitchFamily="34" charset="0"/>
                  <a:cs typeface="Calibri" panose="020F0502020204030204" pitchFamily="34" charset="0"/>
                </a:endParaRPr>
              </a:p>
            </p:txBody>
          </p:sp>
          <p:sp>
            <p:nvSpPr>
              <p:cNvPr id="89" name="Google Shape;627;p43">
                <a:extLst>
                  <a:ext uri="{FF2B5EF4-FFF2-40B4-BE49-F238E27FC236}">
                    <a16:creationId xmlns:a16="http://schemas.microsoft.com/office/drawing/2014/main" id="{1A2A75B0-C62C-4010-96B3-EBC7DD5412E1}"/>
                  </a:ext>
                </a:extLst>
              </p:cNvPr>
              <p:cNvSpPr/>
              <p:nvPr/>
            </p:nvSpPr>
            <p:spPr>
              <a:xfrm>
                <a:off x="2869875" y="2503125"/>
                <a:ext cx="43875" cy="47525"/>
              </a:xfrm>
              <a:custGeom>
                <a:avLst/>
                <a:gdLst/>
                <a:ahLst/>
                <a:cxnLst/>
                <a:rect l="l" t="t" r="r" b="b"/>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grpFill/>
              <a:ln w="28575" cap="rnd" cmpd="sng">
                <a:solidFill>
                  <a:srgbClr val="9933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Calibri" panose="020F0502020204030204" pitchFamily="34" charset="0"/>
                  <a:cs typeface="Calibri" panose="020F0502020204030204" pitchFamily="34" charset="0"/>
                </a:endParaRPr>
              </a:p>
            </p:txBody>
          </p:sp>
          <p:sp>
            <p:nvSpPr>
              <p:cNvPr id="90" name="Google Shape;628;p43">
                <a:extLst>
                  <a:ext uri="{FF2B5EF4-FFF2-40B4-BE49-F238E27FC236}">
                    <a16:creationId xmlns:a16="http://schemas.microsoft.com/office/drawing/2014/main" id="{5292DC4D-436B-490B-8EE5-AEF149D9465C}"/>
                  </a:ext>
                </a:extLst>
              </p:cNvPr>
              <p:cNvSpPr/>
              <p:nvPr/>
            </p:nvSpPr>
            <p:spPr>
              <a:xfrm>
                <a:off x="2714000" y="2503125"/>
                <a:ext cx="43875" cy="47525"/>
              </a:xfrm>
              <a:custGeom>
                <a:avLst/>
                <a:gdLst/>
                <a:ahLst/>
                <a:cxnLst/>
                <a:rect l="l" t="t" r="r" b="b"/>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grpFill/>
              <a:ln w="28575" cap="rnd" cmpd="sng">
                <a:solidFill>
                  <a:srgbClr val="9933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Calibri" panose="020F0502020204030204" pitchFamily="34" charset="0"/>
                  <a:cs typeface="Calibri" panose="020F0502020204030204" pitchFamily="34" charset="0"/>
                </a:endParaRPr>
              </a:p>
            </p:txBody>
          </p:sp>
        </p:grpSp>
        <p:cxnSp>
          <p:nvCxnSpPr>
            <p:cNvPr id="87" name="Connettore diritto 86">
              <a:extLst>
                <a:ext uri="{FF2B5EF4-FFF2-40B4-BE49-F238E27FC236}">
                  <a16:creationId xmlns:a16="http://schemas.microsoft.com/office/drawing/2014/main" id="{E7CBEDCF-1584-42A7-AC1C-FFE37684BAC9}"/>
                </a:ext>
              </a:extLst>
            </p:cNvPr>
            <p:cNvCxnSpPr/>
            <p:nvPr/>
          </p:nvCxnSpPr>
          <p:spPr>
            <a:xfrm>
              <a:off x="10616239" y="2043340"/>
              <a:ext cx="144000" cy="0"/>
            </a:xfrm>
            <a:prstGeom prst="line">
              <a:avLst/>
            </a:prstGeom>
            <a:ln w="22225">
              <a:solidFill>
                <a:srgbClr val="993366"/>
              </a:solidFill>
            </a:ln>
          </p:spPr>
          <p:style>
            <a:lnRef idx="1">
              <a:schemeClr val="accent1"/>
            </a:lnRef>
            <a:fillRef idx="0">
              <a:schemeClr val="accent1"/>
            </a:fillRef>
            <a:effectRef idx="0">
              <a:schemeClr val="accent1"/>
            </a:effectRef>
            <a:fontRef idx="minor">
              <a:schemeClr val="tx1"/>
            </a:fontRef>
          </p:style>
        </p:cxnSp>
      </p:grpSp>
      <p:grpSp>
        <p:nvGrpSpPr>
          <p:cNvPr id="91" name="Google Shape;615;p43">
            <a:extLst>
              <a:ext uri="{FF2B5EF4-FFF2-40B4-BE49-F238E27FC236}">
                <a16:creationId xmlns:a16="http://schemas.microsoft.com/office/drawing/2014/main" id="{B521ECA8-29F8-43DC-9E9C-894F4FDB8B34}"/>
              </a:ext>
            </a:extLst>
          </p:cNvPr>
          <p:cNvGrpSpPr/>
          <p:nvPr/>
        </p:nvGrpSpPr>
        <p:grpSpPr>
          <a:xfrm>
            <a:off x="5024834" y="6142827"/>
            <a:ext cx="320378" cy="320378"/>
            <a:chOff x="1278900" y="2333250"/>
            <a:chExt cx="381175" cy="381175"/>
          </a:xfrm>
        </p:grpSpPr>
        <p:sp>
          <p:nvSpPr>
            <p:cNvPr id="92" name="Google Shape;616;p43">
              <a:extLst>
                <a:ext uri="{FF2B5EF4-FFF2-40B4-BE49-F238E27FC236}">
                  <a16:creationId xmlns:a16="http://schemas.microsoft.com/office/drawing/2014/main" id="{F17E82F8-4CCA-4D72-B58F-40223449B491}"/>
                </a:ext>
              </a:extLst>
            </p:cNvPr>
            <p:cNvSpPr/>
            <p:nvPr/>
          </p:nvSpPr>
          <p:spPr>
            <a:xfrm>
              <a:off x="1278900" y="2333250"/>
              <a:ext cx="381175" cy="381175"/>
            </a:xfrm>
            <a:custGeom>
              <a:avLst/>
              <a:gdLst/>
              <a:ahLst/>
              <a:cxnLst/>
              <a:rect l="l" t="t" r="r" b="b"/>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w="28575" cap="rnd" cmpd="sng">
              <a:solidFill>
                <a:srgbClr val="A29E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Calibri" panose="020F0502020204030204" pitchFamily="34" charset="0"/>
                <a:cs typeface="Calibri" panose="020F0502020204030204" pitchFamily="34" charset="0"/>
              </a:endParaRPr>
            </a:p>
          </p:txBody>
        </p:sp>
        <p:sp>
          <p:nvSpPr>
            <p:cNvPr id="93" name="Google Shape;617;p43">
              <a:extLst>
                <a:ext uri="{FF2B5EF4-FFF2-40B4-BE49-F238E27FC236}">
                  <a16:creationId xmlns:a16="http://schemas.microsoft.com/office/drawing/2014/main" id="{AB5D17B2-122A-4ABE-9AAF-E28001DB45D0}"/>
                </a:ext>
              </a:extLst>
            </p:cNvPr>
            <p:cNvSpPr/>
            <p:nvPr/>
          </p:nvSpPr>
          <p:spPr>
            <a:xfrm>
              <a:off x="1525475"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28575" cap="rnd" cmpd="sng">
              <a:solidFill>
                <a:srgbClr val="A29E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Calibri" panose="020F0502020204030204" pitchFamily="34" charset="0"/>
                <a:cs typeface="Calibri" panose="020F0502020204030204" pitchFamily="34" charset="0"/>
              </a:endParaRPr>
            </a:p>
          </p:txBody>
        </p:sp>
        <p:sp>
          <p:nvSpPr>
            <p:cNvPr id="94" name="Google Shape;618;p43">
              <a:extLst>
                <a:ext uri="{FF2B5EF4-FFF2-40B4-BE49-F238E27FC236}">
                  <a16:creationId xmlns:a16="http://schemas.microsoft.com/office/drawing/2014/main" id="{41FF3C23-334E-401A-B07C-4F2ACEC06BEC}"/>
                </a:ext>
              </a:extLst>
            </p:cNvPr>
            <p:cNvSpPr/>
            <p:nvPr/>
          </p:nvSpPr>
          <p:spPr>
            <a:xfrm>
              <a:off x="13696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w="28575" cap="rnd" cmpd="sng">
              <a:solidFill>
                <a:srgbClr val="A29E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Calibri" panose="020F0502020204030204" pitchFamily="34" charset="0"/>
                <a:cs typeface="Calibri" panose="020F0502020204030204" pitchFamily="34" charset="0"/>
              </a:endParaRPr>
            </a:p>
          </p:txBody>
        </p:sp>
        <p:sp>
          <p:nvSpPr>
            <p:cNvPr id="95" name="Google Shape;619;p43">
              <a:extLst>
                <a:ext uri="{FF2B5EF4-FFF2-40B4-BE49-F238E27FC236}">
                  <a16:creationId xmlns:a16="http://schemas.microsoft.com/office/drawing/2014/main" id="{C70D22E2-B291-4B8B-B3A5-4A8214F334E2}"/>
                </a:ext>
              </a:extLst>
            </p:cNvPr>
            <p:cNvSpPr/>
            <p:nvPr/>
          </p:nvSpPr>
          <p:spPr>
            <a:xfrm>
              <a:off x="1369600" y="2604200"/>
              <a:ext cx="199750" cy="40825"/>
            </a:xfrm>
            <a:custGeom>
              <a:avLst/>
              <a:gdLst/>
              <a:ahLst/>
              <a:cxnLst/>
              <a:rect l="l" t="t" r="r" b="b"/>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w="28575" cap="rnd" cmpd="sng">
              <a:solidFill>
                <a:srgbClr val="A29E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Calibri" panose="020F0502020204030204" pitchFamily="34" charset="0"/>
                <a:cs typeface="Calibri" panose="020F0502020204030204" pitchFamily="34" charset="0"/>
              </a:endParaRPr>
            </a:p>
          </p:txBody>
        </p:sp>
      </p:grpSp>
      <p:cxnSp>
        <p:nvCxnSpPr>
          <p:cNvPr id="29" name="Connettore diritto 28">
            <a:extLst>
              <a:ext uri="{FF2B5EF4-FFF2-40B4-BE49-F238E27FC236}">
                <a16:creationId xmlns:a16="http://schemas.microsoft.com/office/drawing/2014/main" id="{FDAB6D4A-AF3C-4DC9-930E-FD8BF53F90A6}"/>
              </a:ext>
            </a:extLst>
          </p:cNvPr>
          <p:cNvCxnSpPr>
            <a:cxnSpLocks/>
          </p:cNvCxnSpPr>
          <p:nvPr/>
        </p:nvCxnSpPr>
        <p:spPr>
          <a:xfrm>
            <a:off x="639754" y="6588522"/>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7695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Il benessere digitale</a:t>
            </a:r>
          </a:p>
        </p:txBody>
      </p:sp>
      <p:graphicFrame>
        <p:nvGraphicFramePr>
          <p:cNvPr id="22" name="Grafico 21">
            <a:extLst>
              <a:ext uri="{FF2B5EF4-FFF2-40B4-BE49-F238E27FC236}">
                <a16:creationId xmlns:a16="http://schemas.microsoft.com/office/drawing/2014/main" id="{86888BEC-0323-48F5-AE67-68C995CBCB4F}"/>
              </a:ext>
            </a:extLst>
          </p:cNvPr>
          <p:cNvGraphicFramePr/>
          <p:nvPr>
            <p:extLst>
              <p:ext uri="{D42A27DB-BD31-4B8C-83A1-F6EECF244321}">
                <p14:modId xmlns:p14="http://schemas.microsoft.com/office/powerpoint/2010/main" val="4285812196"/>
              </p:ext>
            </p:extLst>
          </p:nvPr>
        </p:nvGraphicFramePr>
        <p:xfrm>
          <a:off x="-2966918" y="2772098"/>
          <a:ext cx="1022400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23" name="Rettangolo 22">
            <a:extLst>
              <a:ext uri="{FF2B5EF4-FFF2-40B4-BE49-F238E27FC236}">
                <a16:creationId xmlns:a16="http://schemas.microsoft.com/office/drawing/2014/main" id="{CB022D09-77AD-4D48-9A7F-DCDC197E00E9}"/>
              </a:ext>
            </a:extLst>
          </p:cNvPr>
          <p:cNvSpPr/>
          <p:nvPr/>
        </p:nvSpPr>
        <p:spPr>
          <a:xfrm>
            <a:off x="789861" y="2981063"/>
            <a:ext cx="6154417" cy="307777"/>
          </a:xfrm>
          <a:prstGeom prst="rect">
            <a:avLst/>
          </a:prstGeom>
        </p:spPr>
        <p:txBody>
          <a:bodyPr wrap="square">
            <a:spAutoFit/>
          </a:bodyPr>
          <a:lstStyle/>
          <a:p>
            <a:pPr algn="ctr"/>
            <a:r>
              <a:rPr lang="it-IT" sz="1400" dirty="0">
                <a:latin typeface="Ubuntu" panose="020B0504030602030204" pitchFamily="34" charset="0"/>
              </a:rPr>
              <a:t>Le emozioni vissute online</a:t>
            </a:r>
          </a:p>
        </p:txBody>
      </p:sp>
      <p:cxnSp>
        <p:nvCxnSpPr>
          <p:cNvPr id="24" name="Connettore diritto 23">
            <a:extLst>
              <a:ext uri="{FF2B5EF4-FFF2-40B4-BE49-F238E27FC236}">
                <a16:creationId xmlns:a16="http://schemas.microsoft.com/office/drawing/2014/main" id="{C3169229-E794-4332-B3A7-45933FF7CF13}"/>
              </a:ext>
            </a:extLst>
          </p:cNvPr>
          <p:cNvCxnSpPr/>
          <p:nvPr/>
        </p:nvCxnSpPr>
        <p:spPr>
          <a:xfrm>
            <a:off x="639754" y="3297563"/>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09565573-9F87-4DB4-ACDD-DC5A345EFA36}"/>
              </a:ext>
            </a:extLst>
          </p:cNvPr>
          <p:cNvCxnSpPr/>
          <p:nvPr/>
        </p:nvCxnSpPr>
        <p:spPr>
          <a:xfrm>
            <a:off x="639754" y="2981063"/>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Sottotitolo 2">
            <a:extLst>
              <a:ext uri="{FF2B5EF4-FFF2-40B4-BE49-F238E27FC236}">
                <a16:creationId xmlns:a16="http://schemas.microsoft.com/office/drawing/2014/main" id="{E0BA7D4A-6DBF-4BD1-ACEB-337E9FB0E967}"/>
              </a:ext>
            </a:extLst>
          </p:cNvPr>
          <p:cNvSpPr txBox="1">
            <a:spLocks/>
          </p:cNvSpPr>
          <p:nvPr/>
        </p:nvSpPr>
        <p:spPr>
          <a:xfrm>
            <a:off x="488330" y="1187922"/>
            <a:ext cx="6815406" cy="1296144"/>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Il mondo digitale, oltre a offrire strumenti e soluzioni, è anche un </a:t>
            </a:r>
            <a:r>
              <a:rPr lang="it-IT" b="1" dirty="0"/>
              <a:t>veicolo di emozioni e sentimenti</a:t>
            </a:r>
            <a:r>
              <a:rPr lang="it-IT" dirty="0"/>
              <a:t>. La grande maggioranza degli italiani online vive quotidianamente delle emozioni generate da contenuti veicolati attraverso strumenti digitali: pensiamo per esempio alle emozioni provate leggendo informazioni online, guardando contenuti sui social, comunicando e interagendo con gli altri tramite strumenti di comunicazione a distanza. Le emozioni suscitate in questi diversi contesti per mezzo di tecnologie digitali sono le più varie: divertimento, commozione, empatia/ vicinanza ma anche solitudine, rabbia, indignazione, disagio e imbarazzo.</a:t>
            </a:r>
          </a:p>
        </p:txBody>
      </p:sp>
      <p:sp>
        <p:nvSpPr>
          <p:cNvPr id="11" name="Sottotitolo 2">
            <a:extLst>
              <a:ext uri="{FF2B5EF4-FFF2-40B4-BE49-F238E27FC236}">
                <a16:creationId xmlns:a16="http://schemas.microsoft.com/office/drawing/2014/main" id="{545C6030-F491-4DFC-8A83-B61834D97876}"/>
              </a:ext>
            </a:extLst>
          </p:cNvPr>
          <p:cNvSpPr txBox="1">
            <a:spLocks/>
          </p:cNvSpPr>
          <p:nvPr/>
        </p:nvSpPr>
        <p:spPr>
          <a:xfrm>
            <a:off x="488330" y="5724426"/>
            <a:ext cx="6815406" cy="1486269"/>
          </a:xfrm>
          <a:prstGeom prst="rect">
            <a:avLst/>
          </a:prstGeom>
        </p:spPr>
        <p:txBody>
          <a:bodyPr vert="horz" lIns="72000" tIns="49215" rIns="72000" bIns="49215" numCol="2"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Il bilancio tra tutte le emozioni, positive e negative, suscitate dall’ambiente digitale porta a un </a:t>
            </a:r>
            <a:r>
              <a:rPr lang="it-IT" b="1" dirty="0"/>
              <a:t>saldo positivo</a:t>
            </a:r>
            <a:r>
              <a:rPr lang="it-IT" dirty="0"/>
              <a:t>: pur suscitando anche emozioni negative, il digitale nel complesso </a:t>
            </a:r>
            <a:r>
              <a:rPr lang="it-IT" b="1" dirty="0"/>
              <a:t>crea più benessere che malessere</a:t>
            </a:r>
            <a:r>
              <a:rPr lang="it-IT" dirty="0"/>
              <a:t>. Questo è vero sia in tempi normali che in tempi di Covid-19, quando gli strumenti digitali sono diventati di fatto il veicolo principale delle emozioni e delle relazioni. L’indice di benessere diminuisce leggermente durante il primo lockdown ma il saldo rimane sempre positivo.</a:t>
            </a:r>
          </a:p>
        </p:txBody>
      </p:sp>
      <p:graphicFrame>
        <p:nvGraphicFramePr>
          <p:cNvPr id="12" name="Grafico 11">
            <a:extLst>
              <a:ext uri="{FF2B5EF4-FFF2-40B4-BE49-F238E27FC236}">
                <a16:creationId xmlns:a16="http://schemas.microsoft.com/office/drawing/2014/main" id="{F56FEE57-00D6-4907-BB0A-CB34C8470192}"/>
              </a:ext>
            </a:extLst>
          </p:cNvPr>
          <p:cNvGraphicFramePr/>
          <p:nvPr>
            <p:extLst>
              <p:ext uri="{D42A27DB-BD31-4B8C-83A1-F6EECF244321}">
                <p14:modId xmlns:p14="http://schemas.microsoft.com/office/powerpoint/2010/main" val="4144298908"/>
              </p:ext>
            </p:extLst>
          </p:nvPr>
        </p:nvGraphicFramePr>
        <p:xfrm>
          <a:off x="488330" y="7070664"/>
          <a:ext cx="6815406"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13" name="Rettangolo 12">
            <a:extLst>
              <a:ext uri="{FF2B5EF4-FFF2-40B4-BE49-F238E27FC236}">
                <a16:creationId xmlns:a16="http://schemas.microsoft.com/office/drawing/2014/main" id="{11BB8D12-4DF5-4204-8638-FDA91C0B7356}"/>
              </a:ext>
            </a:extLst>
          </p:cNvPr>
          <p:cNvSpPr/>
          <p:nvPr/>
        </p:nvSpPr>
        <p:spPr>
          <a:xfrm>
            <a:off x="789861" y="7286688"/>
            <a:ext cx="6154417" cy="307777"/>
          </a:xfrm>
          <a:prstGeom prst="rect">
            <a:avLst/>
          </a:prstGeom>
        </p:spPr>
        <p:txBody>
          <a:bodyPr wrap="square">
            <a:spAutoFit/>
          </a:bodyPr>
          <a:lstStyle/>
          <a:p>
            <a:pPr algn="ctr"/>
            <a:r>
              <a:rPr lang="it-IT" sz="1400" dirty="0">
                <a:latin typeface="Ubuntu" panose="020B0504030602030204" pitchFamily="34" charset="0"/>
              </a:rPr>
              <a:t>Il trend dell’indice di benessere digitale</a:t>
            </a:r>
          </a:p>
        </p:txBody>
      </p:sp>
      <p:cxnSp>
        <p:nvCxnSpPr>
          <p:cNvPr id="14" name="Connettore diritto 13">
            <a:extLst>
              <a:ext uri="{FF2B5EF4-FFF2-40B4-BE49-F238E27FC236}">
                <a16:creationId xmlns:a16="http://schemas.microsoft.com/office/drawing/2014/main" id="{5EBD423D-F832-4578-BC10-64BD3C4DCAD3}"/>
              </a:ext>
            </a:extLst>
          </p:cNvPr>
          <p:cNvCxnSpPr/>
          <p:nvPr/>
        </p:nvCxnSpPr>
        <p:spPr>
          <a:xfrm>
            <a:off x="639754" y="7603188"/>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Connettore diritto 14">
            <a:extLst>
              <a:ext uri="{FF2B5EF4-FFF2-40B4-BE49-F238E27FC236}">
                <a16:creationId xmlns:a16="http://schemas.microsoft.com/office/drawing/2014/main" id="{46EC4994-34F1-4840-8705-58B21AEFD987}"/>
              </a:ext>
            </a:extLst>
          </p:cNvPr>
          <p:cNvCxnSpPr/>
          <p:nvPr/>
        </p:nvCxnSpPr>
        <p:spPr>
          <a:xfrm>
            <a:off x="639754" y="728668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Connettore diritto 15">
            <a:extLst>
              <a:ext uri="{FF2B5EF4-FFF2-40B4-BE49-F238E27FC236}">
                <a16:creationId xmlns:a16="http://schemas.microsoft.com/office/drawing/2014/main" id="{E4D15E04-E3B8-4B58-88AB-6B35F7B42636}"/>
              </a:ext>
            </a:extLst>
          </p:cNvPr>
          <p:cNvCxnSpPr>
            <a:cxnSpLocks/>
          </p:cNvCxnSpPr>
          <p:nvPr/>
        </p:nvCxnSpPr>
        <p:spPr>
          <a:xfrm>
            <a:off x="639754" y="5320475"/>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ttangolo 16">
            <a:extLst>
              <a:ext uri="{FF2B5EF4-FFF2-40B4-BE49-F238E27FC236}">
                <a16:creationId xmlns:a16="http://schemas.microsoft.com/office/drawing/2014/main" id="{0094D4CA-F42C-4B12-81D6-2ED420D98FA8}"/>
              </a:ext>
            </a:extLst>
          </p:cNvPr>
          <p:cNvSpPr/>
          <p:nvPr/>
        </p:nvSpPr>
        <p:spPr>
          <a:xfrm>
            <a:off x="639753" y="5359970"/>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Quota di persone che vivono una delle situazioni in una giornata tipo (</a:t>
            </a:r>
            <a:r>
              <a:rPr lang="es-ES" sz="900" i="1" dirty="0">
                <a:solidFill>
                  <a:schemeClr val="bg1">
                    <a:lumMod val="50000"/>
                  </a:schemeClr>
                </a:solidFill>
                <a:latin typeface="Ubuntu" panose="020B0504030602030204" pitchFamily="34" charset="0"/>
              </a:rPr>
              <a:t>1.017 casi a novembre 2020</a:t>
            </a:r>
            <a:r>
              <a:rPr lang="it-IT" sz="900" i="1" dirty="0">
                <a:solidFill>
                  <a:schemeClr val="bg1">
                    <a:lumMod val="50000"/>
                  </a:schemeClr>
                </a:solidFill>
                <a:latin typeface="Ubuntu" panose="020B0504030602030204" pitchFamily="34" charset="0"/>
              </a:rPr>
              <a:t>) </a:t>
            </a:r>
          </a:p>
        </p:txBody>
      </p:sp>
      <p:cxnSp>
        <p:nvCxnSpPr>
          <p:cNvPr id="18" name="Connettore diritto 17">
            <a:extLst>
              <a:ext uri="{FF2B5EF4-FFF2-40B4-BE49-F238E27FC236}">
                <a16:creationId xmlns:a16="http://schemas.microsoft.com/office/drawing/2014/main" id="{3F63A123-1520-40F1-8625-552AABCA12F3}"/>
              </a:ext>
            </a:extLst>
          </p:cNvPr>
          <p:cNvCxnSpPr>
            <a:cxnSpLocks/>
          </p:cNvCxnSpPr>
          <p:nvPr/>
        </p:nvCxnSpPr>
        <p:spPr>
          <a:xfrm>
            <a:off x="639754" y="559405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36DBED0A-B680-454A-BF9B-E548B682D9FE}"/>
              </a:ext>
            </a:extLst>
          </p:cNvPr>
          <p:cNvCxnSpPr>
            <a:cxnSpLocks/>
          </p:cNvCxnSpPr>
          <p:nvPr/>
        </p:nvCxnSpPr>
        <p:spPr>
          <a:xfrm>
            <a:off x="639754" y="9744160"/>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Rettangolo 19">
            <a:extLst>
              <a:ext uri="{FF2B5EF4-FFF2-40B4-BE49-F238E27FC236}">
                <a16:creationId xmlns:a16="http://schemas.microsoft.com/office/drawing/2014/main" id="{125C5A0E-CF6E-46DF-8209-7295F5966390}"/>
              </a:ext>
            </a:extLst>
          </p:cNvPr>
          <p:cNvSpPr/>
          <p:nvPr/>
        </p:nvSpPr>
        <p:spPr>
          <a:xfrm>
            <a:off x="639754" y="9783655"/>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L’indice di benessere è ottenuto dal rapporto tra la quota di emozioni positive e negative </a:t>
            </a:r>
          </a:p>
        </p:txBody>
      </p:sp>
      <p:cxnSp>
        <p:nvCxnSpPr>
          <p:cNvPr id="21" name="Connettore diritto 20">
            <a:extLst>
              <a:ext uri="{FF2B5EF4-FFF2-40B4-BE49-F238E27FC236}">
                <a16:creationId xmlns:a16="http://schemas.microsoft.com/office/drawing/2014/main" id="{3A412F2C-888A-4168-800B-DE4D551DD2DA}"/>
              </a:ext>
            </a:extLst>
          </p:cNvPr>
          <p:cNvCxnSpPr>
            <a:cxnSpLocks/>
          </p:cNvCxnSpPr>
          <p:nvPr/>
        </p:nvCxnSpPr>
        <p:spPr>
          <a:xfrm>
            <a:off x="639754" y="10017610"/>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505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FA83F2FB-6D2A-4260-9887-0BFC91FD1B09}"/>
              </a:ext>
            </a:extLst>
          </p:cNvPr>
          <p:cNvSpPr>
            <a:spLocks noGrp="1"/>
          </p:cNvSpPr>
          <p:nvPr>
            <p:ph type="subTitle" idx="1"/>
          </p:nvPr>
        </p:nvSpPr>
        <p:spPr>
          <a:xfrm>
            <a:off x="488330" y="1290994"/>
            <a:ext cx="6815406" cy="8825920"/>
          </a:xfrm>
        </p:spPr>
        <p:txBody>
          <a:bodyPr lIns="72000" rIns="72000" spcCol="216000"/>
          <a:lstStyle/>
          <a:p>
            <a:r>
              <a:rPr lang="it-IT" dirty="0"/>
              <a:t>L’emergenza legata Covid-19 ha modificato in maniera profonda il registro dei contenuti e delle emozioni veicolate dal digitale: il digitale non è più il luogo/ mezzo del divertimento ma della commozione. In epoca </a:t>
            </a:r>
            <a:r>
              <a:rPr lang="it-IT" dirty="0" err="1"/>
              <a:t>pre</a:t>
            </a:r>
            <a:r>
              <a:rPr lang="it-IT" dirty="0"/>
              <a:t> Covid-19 il divertimento era l’emozione distintiva associata ai contenuti fruiti nell’ambiente digitale: in una giornata tipo, quasi la metà del campione era colpita da contenuti definiti divertenti e che lasciavano un ricordo positivo e piacevole. Dall’inizio dell’emergenza ad oggi il divertimento ha progressivamente lasciato spazio ad altre emozioni e la quota di quanti si sono commossi in seguito a un messaggio ricevuto attraverso gli strumenti digitali è più che raddoppiata, diventando l’emozione più frequente.</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Nella prima rilevazione di febbraio 2019 </a:t>
            </a:r>
            <a:r>
              <a:rPr lang="it-IT" b="1" dirty="0"/>
              <a:t>l’indignazione era una reazione molto diffusa</a:t>
            </a:r>
            <a:r>
              <a:rPr lang="it-IT" dirty="0"/>
              <a:t>: un italiano su cinque in una giornata tipo si «indignava» per un contenuto veicolato dal digitale. La quota crolla durante il lockdown e si mantiene molto bassa: oggi solo il 5% degli italiani online è ferito o indignato da contenuti incontrati nell’ambiente digitale. </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b="1" dirty="0"/>
          </a:p>
          <a:p>
            <a:endParaRPr lang="it-IT" b="1" dirty="0"/>
          </a:p>
          <a:p>
            <a:endParaRPr lang="it-IT" b="1" dirty="0"/>
          </a:p>
          <a:p>
            <a:r>
              <a:rPr lang="it-IT" b="1" dirty="0"/>
              <a:t>Stabile la quota di quanti hanno provato fastidio»</a:t>
            </a:r>
            <a:r>
              <a:rPr lang="it-IT" dirty="0"/>
              <a:t> di fronte a un contenuto pubblicitario, ad indicare che la comunicazione ha saputo adeguarsi al periodo di emergenza.</a:t>
            </a:r>
          </a:p>
          <a:p>
            <a:r>
              <a:rPr lang="it-IT" dirty="0"/>
              <a:t>Le tecnologie digitali non hanno fornito una valida soluzione per colmare le distanze interpersonali e, anzi, hanno </a:t>
            </a:r>
            <a:r>
              <a:rPr lang="it-IT" b="1" dirty="0"/>
              <a:t>aumentato la sensazione di solitudine</a:t>
            </a:r>
            <a:r>
              <a:rPr lang="it-IT" dirty="0"/>
              <a:t> e lontananza dai propri affetti.</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Eppure grazie al digitale si è mantenuta la possibilità di un contatto costante, di sentirsi e vedersi di persona e in piccoli gruppi. Ciò, tuttavia, deve aver acuito la </a:t>
            </a:r>
            <a:r>
              <a:rPr lang="it-IT" b="1" dirty="0"/>
              <a:t>sofferenza della lontananza</a:t>
            </a:r>
            <a:r>
              <a:rPr lang="it-IT" dirty="0"/>
              <a:t> e la </a:t>
            </a:r>
            <a:r>
              <a:rPr lang="it-IT" i="1" dirty="0"/>
              <a:t>presenza artificiale</a:t>
            </a:r>
            <a:r>
              <a:rPr lang="it-IT" dirty="0"/>
              <a:t> dei propri cari ha reso più forte il senso di solitudine.</a:t>
            </a:r>
          </a:p>
        </p:txBody>
      </p:sp>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Il benessere digitale</a:t>
            </a:r>
          </a:p>
        </p:txBody>
      </p:sp>
      <p:grpSp>
        <p:nvGrpSpPr>
          <p:cNvPr id="4" name="Gruppo 3">
            <a:extLst>
              <a:ext uri="{FF2B5EF4-FFF2-40B4-BE49-F238E27FC236}">
                <a16:creationId xmlns:a16="http://schemas.microsoft.com/office/drawing/2014/main" id="{05D38073-3821-4483-A76E-061AF692662D}"/>
              </a:ext>
            </a:extLst>
          </p:cNvPr>
          <p:cNvGrpSpPr/>
          <p:nvPr/>
        </p:nvGrpSpPr>
        <p:grpSpPr>
          <a:xfrm>
            <a:off x="488330" y="5109345"/>
            <a:ext cx="3240360" cy="2919337"/>
            <a:chOff x="488330" y="4500290"/>
            <a:chExt cx="3240360" cy="2592288"/>
          </a:xfrm>
        </p:grpSpPr>
        <p:graphicFrame>
          <p:nvGraphicFramePr>
            <p:cNvPr id="6" name="Grafico 5">
              <a:extLst>
                <a:ext uri="{FF2B5EF4-FFF2-40B4-BE49-F238E27FC236}">
                  <a16:creationId xmlns:a16="http://schemas.microsoft.com/office/drawing/2014/main" id="{0761EC59-5216-4C78-A2AD-9948D8965D3D}"/>
                </a:ext>
              </a:extLst>
            </p:cNvPr>
            <p:cNvGraphicFramePr/>
            <p:nvPr>
              <p:extLst>
                <p:ext uri="{D42A27DB-BD31-4B8C-83A1-F6EECF244321}">
                  <p14:modId xmlns:p14="http://schemas.microsoft.com/office/powerpoint/2010/main" val="2436134282"/>
                </p:ext>
              </p:extLst>
            </p:nvPr>
          </p:nvGraphicFramePr>
          <p:xfrm>
            <a:off x="488330" y="4500290"/>
            <a:ext cx="324036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7" name="Rettangolo 6">
              <a:extLst>
                <a:ext uri="{FF2B5EF4-FFF2-40B4-BE49-F238E27FC236}">
                  <a16:creationId xmlns:a16="http://schemas.microsoft.com/office/drawing/2014/main" id="{128DAAB2-B1B6-410A-B63D-BD7A372C548F}"/>
                </a:ext>
              </a:extLst>
            </p:cNvPr>
            <p:cNvSpPr/>
            <p:nvPr/>
          </p:nvSpPr>
          <p:spPr>
            <a:xfrm>
              <a:off x="632346" y="4716314"/>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Divertimento vs. Commozione</a:t>
              </a:r>
            </a:p>
          </p:txBody>
        </p:sp>
        <p:cxnSp>
          <p:nvCxnSpPr>
            <p:cNvPr id="9" name="Connettore diritto 8">
              <a:extLst>
                <a:ext uri="{FF2B5EF4-FFF2-40B4-BE49-F238E27FC236}">
                  <a16:creationId xmlns:a16="http://schemas.microsoft.com/office/drawing/2014/main" id="{1DB663AC-5878-4DBE-9A77-897A8A1061CB}"/>
                </a:ext>
              </a:extLst>
            </p:cNvPr>
            <p:cNvCxnSpPr/>
            <p:nvPr/>
          </p:nvCxnSpPr>
          <p:spPr>
            <a:xfrm>
              <a:off x="560338" y="5032814"/>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Connettore diritto 9">
              <a:extLst>
                <a:ext uri="{FF2B5EF4-FFF2-40B4-BE49-F238E27FC236}">
                  <a16:creationId xmlns:a16="http://schemas.microsoft.com/office/drawing/2014/main" id="{812EC2F8-2E2C-4CCD-A922-9267CAA8484C}"/>
                </a:ext>
              </a:extLst>
            </p:cNvPr>
            <p:cNvCxnSpPr/>
            <p:nvPr/>
          </p:nvCxnSpPr>
          <p:spPr>
            <a:xfrm>
              <a:off x="560338" y="4716314"/>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aphicFrame>
        <p:nvGraphicFramePr>
          <p:cNvPr id="23" name="Grafico 22">
            <a:extLst>
              <a:ext uri="{FF2B5EF4-FFF2-40B4-BE49-F238E27FC236}">
                <a16:creationId xmlns:a16="http://schemas.microsoft.com/office/drawing/2014/main" id="{3C2DB2E9-B958-40F1-82ED-1C81F4D8043D}"/>
              </a:ext>
            </a:extLst>
          </p:cNvPr>
          <p:cNvGraphicFramePr/>
          <p:nvPr>
            <p:extLst>
              <p:ext uri="{D42A27DB-BD31-4B8C-83A1-F6EECF244321}">
                <p14:modId xmlns:p14="http://schemas.microsoft.com/office/powerpoint/2010/main" val="437723063"/>
              </p:ext>
            </p:extLst>
          </p:nvPr>
        </p:nvGraphicFramePr>
        <p:xfrm>
          <a:off x="3944714" y="1331938"/>
          <a:ext cx="3240360"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24" name="Rettangolo 23">
            <a:extLst>
              <a:ext uri="{FF2B5EF4-FFF2-40B4-BE49-F238E27FC236}">
                <a16:creationId xmlns:a16="http://schemas.microsoft.com/office/drawing/2014/main" id="{8B004E2F-B8F1-453D-A959-C4ECFC273AE4}"/>
              </a:ext>
            </a:extLst>
          </p:cNvPr>
          <p:cNvSpPr/>
          <p:nvPr/>
        </p:nvSpPr>
        <p:spPr>
          <a:xfrm>
            <a:off x="4088730" y="1475954"/>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Indignazione</a:t>
            </a:r>
          </a:p>
        </p:txBody>
      </p:sp>
      <p:cxnSp>
        <p:nvCxnSpPr>
          <p:cNvPr id="25" name="Connettore diritto 24">
            <a:extLst>
              <a:ext uri="{FF2B5EF4-FFF2-40B4-BE49-F238E27FC236}">
                <a16:creationId xmlns:a16="http://schemas.microsoft.com/office/drawing/2014/main" id="{5B6286B3-F187-4470-B399-55BBB3AC0F90}"/>
              </a:ext>
            </a:extLst>
          </p:cNvPr>
          <p:cNvCxnSpPr/>
          <p:nvPr/>
        </p:nvCxnSpPr>
        <p:spPr>
          <a:xfrm>
            <a:off x="4016722" y="1850475"/>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ttore diritto 25">
            <a:extLst>
              <a:ext uri="{FF2B5EF4-FFF2-40B4-BE49-F238E27FC236}">
                <a16:creationId xmlns:a16="http://schemas.microsoft.com/office/drawing/2014/main" id="{E6A25144-ED6F-49C5-B79C-A8AB59855D9F}"/>
              </a:ext>
            </a:extLst>
          </p:cNvPr>
          <p:cNvCxnSpPr/>
          <p:nvPr/>
        </p:nvCxnSpPr>
        <p:spPr>
          <a:xfrm>
            <a:off x="4016722" y="1475954"/>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4" name="Grafico 13">
            <a:extLst>
              <a:ext uri="{FF2B5EF4-FFF2-40B4-BE49-F238E27FC236}">
                <a16:creationId xmlns:a16="http://schemas.microsoft.com/office/drawing/2014/main" id="{D7058033-43D2-43F7-85FB-06F6FBDA1D27}"/>
              </a:ext>
            </a:extLst>
          </p:cNvPr>
          <p:cNvGraphicFramePr/>
          <p:nvPr>
            <p:extLst>
              <p:ext uri="{D42A27DB-BD31-4B8C-83A1-F6EECF244321}">
                <p14:modId xmlns:p14="http://schemas.microsoft.com/office/powerpoint/2010/main" val="3666884093"/>
              </p:ext>
            </p:extLst>
          </p:nvPr>
        </p:nvGraphicFramePr>
        <p:xfrm>
          <a:off x="3872706" y="6156474"/>
          <a:ext cx="3240360" cy="2592288"/>
        </p:xfrm>
        <a:graphic>
          <a:graphicData uri="http://schemas.openxmlformats.org/drawingml/2006/chart">
            <c:chart xmlns:c="http://schemas.openxmlformats.org/drawingml/2006/chart" xmlns:r="http://schemas.openxmlformats.org/officeDocument/2006/relationships" r:id="rId4"/>
          </a:graphicData>
        </a:graphic>
      </p:graphicFrame>
      <p:sp>
        <p:nvSpPr>
          <p:cNvPr id="16" name="Rettangolo 15">
            <a:extLst>
              <a:ext uri="{FF2B5EF4-FFF2-40B4-BE49-F238E27FC236}">
                <a16:creationId xmlns:a16="http://schemas.microsoft.com/office/drawing/2014/main" id="{0E43074F-EE5A-4451-9ADB-5752054E780B}"/>
              </a:ext>
            </a:extLst>
          </p:cNvPr>
          <p:cNvSpPr/>
          <p:nvPr/>
        </p:nvSpPr>
        <p:spPr>
          <a:xfrm>
            <a:off x="4016722" y="6372498"/>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Solitudine</a:t>
            </a:r>
          </a:p>
        </p:txBody>
      </p:sp>
      <p:cxnSp>
        <p:nvCxnSpPr>
          <p:cNvPr id="22" name="Connettore diritto 21">
            <a:extLst>
              <a:ext uri="{FF2B5EF4-FFF2-40B4-BE49-F238E27FC236}">
                <a16:creationId xmlns:a16="http://schemas.microsoft.com/office/drawing/2014/main" id="{90019918-164E-4D7A-A500-874E611F2030}"/>
              </a:ext>
            </a:extLst>
          </p:cNvPr>
          <p:cNvCxnSpPr/>
          <p:nvPr/>
        </p:nvCxnSpPr>
        <p:spPr>
          <a:xfrm>
            <a:off x="4016722" y="6350368"/>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Connettore diritto 26">
            <a:extLst>
              <a:ext uri="{FF2B5EF4-FFF2-40B4-BE49-F238E27FC236}">
                <a16:creationId xmlns:a16="http://schemas.microsoft.com/office/drawing/2014/main" id="{4959E400-5303-48CC-AB98-080B90CEF6A1}"/>
              </a:ext>
            </a:extLst>
          </p:cNvPr>
          <p:cNvCxnSpPr/>
          <p:nvPr/>
        </p:nvCxnSpPr>
        <p:spPr>
          <a:xfrm>
            <a:off x="4019531" y="668266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ttangolo 16">
            <a:extLst>
              <a:ext uri="{FF2B5EF4-FFF2-40B4-BE49-F238E27FC236}">
                <a16:creationId xmlns:a16="http://schemas.microsoft.com/office/drawing/2014/main" id="{1530F3D5-DC40-46BD-9F82-D1DF48572D21}"/>
              </a:ext>
            </a:extLst>
          </p:cNvPr>
          <p:cNvSpPr/>
          <p:nvPr/>
        </p:nvSpPr>
        <p:spPr>
          <a:xfrm>
            <a:off x="1294517" y="5788885"/>
            <a:ext cx="1138029" cy="276999"/>
          </a:xfrm>
          <a:prstGeom prst="rect">
            <a:avLst/>
          </a:prstGeom>
        </p:spPr>
        <p:txBody>
          <a:bodyPr wrap="square">
            <a:spAutoFit/>
          </a:bodyPr>
          <a:lstStyle/>
          <a:p>
            <a:r>
              <a:rPr lang="it-IT" sz="1200" i="1" dirty="0">
                <a:solidFill>
                  <a:srgbClr val="9EAA30"/>
                </a:solidFill>
                <a:latin typeface="Ubuntu" panose="020B0504030602030204" pitchFamily="34" charset="0"/>
              </a:rPr>
              <a:t>Divertimento</a:t>
            </a:r>
          </a:p>
        </p:txBody>
      </p:sp>
      <p:sp>
        <p:nvSpPr>
          <p:cNvPr id="18" name="Rettangolo 17">
            <a:extLst>
              <a:ext uri="{FF2B5EF4-FFF2-40B4-BE49-F238E27FC236}">
                <a16:creationId xmlns:a16="http://schemas.microsoft.com/office/drawing/2014/main" id="{C71A02CE-F767-4A29-B1ED-D27E59BA77C1}"/>
              </a:ext>
            </a:extLst>
          </p:cNvPr>
          <p:cNvSpPr/>
          <p:nvPr/>
        </p:nvSpPr>
        <p:spPr>
          <a:xfrm>
            <a:off x="1280418" y="7368889"/>
            <a:ext cx="1138029" cy="276999"/>
          </a:xfrm>
          <a:prstGeom prst="rect">
            <a:avLst/>
          </a:prstGeom>
        </p:spPr>
        <p:txBody>
          <a:bodyPr wrap="square">
            <a:spAutoFit/>
          </a:bodyPr>
          <a:lstStyle/>
          <a:p>
            <a:r>
              <a:rPr lang="it-IT" sz="1200" i="1" dirty="0">
                <a:solidFill>
                  <a:schemeClr val="tx2"/>
                </a:solidFill>
                <a:latin typeface="Ubuntu" panose="020B0504030602030204" pitchFamily="34" charset="0"/>
              </a:rPr>
              <a:t>Commozione</a:t>
            </a:r>
          </a:p>
        </p:txBody>
      </p:sp>
    </p:spTree>
    <p:extLst>
      <p:ext uri="{BB962C8B-B14F-4D97-AF65-F5344CB8AC3E}">
        <p14:creationId xmlns:p14="http://schemas.microsoft.com/office/powerpoint/2010/main" val="3380147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afico 25">
            <a:extLst>
              <a:ext uri="{FF2B5EF4-FFF2-40B4-BE49-F238E27FC236}">
                <a16:creationId xmlns:a16="http://schemas.microsoft.com/office/drawing/2014/main" id="{02FF7B4C-460F-46D7-BDAE-9040C255304B}"/>
              </a:ext>
            </a:extLst>
          </p:cNvPr>
          <p:cNvGraphicFramePr/>
          <p:nvPr>
            <p:extLst>
              <p:ext uri="{D42A27DB-BD31-4B8C-83A1-F6EECF244321}">
                <p14:modId xmlns:p14="http://schemas.microsoft.com/office/powerpoint/2010/main" val="3511066690"/>
              </p:ext>
            </p:extLst>
          </p:nvPr>
        </p:nvGraphicFramePr>
        <p:xfrm>
          <a:off x="-519782" y="2993638"/>
          <a:ext cx="7992888" cy="3193473"/>
        </p:xfrm>
        <a:graphic>
          <a:graphicData uri="http://schemas.openxmlformats.org/drawingml/2006/chart">
            <c:chart xmlns:c="http://schemas.openxmlformats.org/drawingml/2006/chart" xmlns:r="http://schemas.openxmlformats.org/officeDocument/2006/relationships" r:id="rId2"/>
          </a:graphicData>
        </a:graphic>
      </p:graphicFrame>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Il «</a:t>
            </a:r>
            <a:r>
              <a:rPr lang="it-IT" dirty="0" err="1"/>
              <a:t>funeral</a:t>
            </a:r>
            <a:r>
              <a:rPr lang="it-IT" dirty="0"/>
              <a:t> test» del digitale</a:t>
            </a:r>
          </a:p>
        </p:txBody>
      </p:sp>
      <p:sp>
        <p:nvSpPr>
          <p:cNvPr id="23" name="Rettangolo 22">
            <a:extLst>
              <a:ext uri="{FF2B5EF4-FFF2-40B4-BE49-F238E27FC236}">
                <a16:creationId xmlns:a16="http://schemas.microsoft.com/office/drawing/2014/main" id="{CB022D09-77AD-4D48-9A7F-DCDC197E00E9}"/>
              </a:ext>
            </a:extLst>
          </p:cNvPr>
          <p:cNvSpPr/>
          <p:nvPr/>
        </p:nvSpPr>
        <p:spPr>
          <a:xfrm>
            <a:off x="789861" y="2677138"/>
            <a:ext cx="6154417" cy="307777"/>
          </a:xfrm>
          <a:prstGeom prst="rect">
            <a:avLst/>
          </a:prstGeom>
        </p:spPr>
        <p:txBody>
          <a:bodyPr wrap="square">
            <a:spAutoFit/>
          </a:bodyPr>
          <a:lstStyle/>
          <a:p>
            <a:pPr algn="ctr"/>
            <a:r>
              <a:rPr lang="it-IT" sz="1400" dirty="0">
                <a:latin typeface="Ubuntu" panose="020B0504030602030204" pitchFamily="34" charset="0"/>
              </a:rPr>
              <a:t>Senza digitale mi sentirei..</a:t>
            </a:r>
          </a:p>
        </p:txBody>
      </p:sp>
      <p:cxnSp>
        <p:nvCxnSpPr>
          <p:cNvPr id="24" name="Connettore diritto 23">
            <a:extLst>
              <a:ext uri="{FF2B5EF4-FFF2-40B4-BE49-F238E27FC236}">
                <a16:creationId xmlns:a16="http://schemas.microsoft.com/office/drawing/2014/main" id="{C3169229-E794-4332-B3A7-45933FF7CF13}"/>
              </a:ext>
            </a:extLst>
          </p:cNvPr>
          <p:cNvCxnSpPr/>
          <p:nvPr/>
        </p:nvCxnSpPr>
        <p:spPr>
          <a:xfrm>
            <a:off x="639754" y="2993638"/>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09565573-9F87-4DB4-ACDD-DC5A345EFA36}"/>
              </a:ext>
            </a:extLst>
          </p:cNvPr>
          <p:cNvCxnSpPr/>
          <p:nvPr/>
        </p:nvCxnSpPr>
        <p:spPr>
          <a:xfrm>
            <a:off x="639754" y="2677138"/>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Sottotitolo 2">
            <a:extLst>
              <a:ext uri="{FF2B5EF4-FFF2-40B4-BE49-F238E27FC236}">
                <a16:creationId xmlns:a16="http://schemas.microsoft.com/office/drawing/2014/main" id="{E0BA7D4A-6DBF-4BD1-ACEB-337E9FB0E967}"/>
              </a:ext>
            </a:extLst>
          </p:cNvPr>
          <p:cNvSpPr txBox="1">
            <a:spLocks/>
          </p:cNvSpPr>
          <p:nvPr/>
        </p:nvSpPr>
        <p:spPr>
          <a:xfrm>
            <a:off x="488330" y="1115914"/>
            <a:ext cx="6815406" cy="1296144"/>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sz="1200" dirty="0">
                <a:solidFill>
                  <a:schemeClr val="tx1">
                    <a:lumMod val="75000"/>
                  </a:schemeClr>
                </a:solidFill>
              </a:rPr>
              <a:t>Il funeral test è un metodo utilizzato per misurare il valore di una cosa chiedendo di immaginare che questa non esista </a:t>
            </a:r>
            <a:r>
              <a:rPr lang="it-IT" dirty="0">
                <a:solidFill>
                  <a:schemeClr val="tx1">
                    <a:lumMod val="75000"/>
                  </a:schemeClr>
                </a:solidFill>
              </a:rPr>
              <a:t>p</a:t>
            </a:r>
            <a:r>
              <a:rPr lang="it-IT" sz="1200" dirty="0">
                <a:solidFill>
                  <a:schemeClr val="tx1">
                    <a:lumMod val="75000"/>
                  </a:schemeClr>
                </a:solidFill>
              </a:rPr>
              <a:t>iù. Supponiamo perciò che domani, per qualche motivo, il mondo digitale svanisca e non sia più possibile connettersi. Supponiamo cioè di tornare tutti sconnessi e alla “vita </a:t>
            </a:r>
            <a:r>
              <a:rPr lang="it-IT" sz="1200" dirty="0" err="1">
                <a:solidFill>
                  <a:schemeClr val="tx1">
                    <a:lumMod val="75000"/>
                  </a:schemeClr>
                </a:solidFill>
              </a:rPr>
              <a:t>pre</a:t>
            </a:r>
            <a:r>
              <a:rPr lang="it-IT" sz="1200" dirty="0">
                <a:solidFill>
                  <a:schemeClr val="tx1">
                    <a:lumMod val="75000"/>
                  </a:schemeClr>
                </a:solidFill>
              </a:rPr>
              <a:t>-digitale”.</a:t>
            </a:r>
            <a:r>
              <a:rPr lang="it-IT" dirty="0"/>
              <a:t>. </a:t>
            </a:r>
            <a:r>
              <a:rPr lang="it-IT" b="1" dirty="0"/>
              <a:t>Cosa ci mancherebbe del digitale</a:t>
            </a:r>
            <a:r>
              <a:rPr lang="it-IT" dirty="0"/>
              <a:t>? Come ci sentiremmo noi come individui e come immaginiamo sarebbe la società? In definitiva cosa ci pesa del digitale e cosa, invece, riconosciamo come suo valore aggiunto?</a:t>
            </a:r>
          </a:p>
        </p:txBody>
      </p:sp>
      <p:sp>
        <p:nvSpPr>
          <p:cNvPr id="11" name="Sottotitolo 2">
            <a:extLst>
              <a:ext uri="{FF2B5EF4-FFF2-40B4-BE49-F238E27FC236}">
                <a16:creationId xmlns:a16="http://schemas.microsoft.com/office/drawing/2014/main" id="{545C6030-F491-4DFC-8A83-B61834D97876}"/>
              </a:ext>
            </a:extLst>
          </p:cNvPr>
          <p:cNvSpPr txBox="1">
            <a:spLocks/>
          </p:cNvSpPr>
          <p:nvPr/>
        </p:nvSpPr>
        <p:spPr>
          <a:xfrm>
            <a:off x="488330" y="6516513"/>
            <a:ext cx="6815406" cy="3600395"/>
          </a:xfrm>
          <a:prstGeom prst="rect">
            <a:avLst/>
          </a:prstGeom>
        </p:spPr>
        <p:txBody>
          <a:bodyPr vert="horz" lIns="72000" tIns="49215" rIns="72000" bIns="49215" numCol="2"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b="1" dirty="0"/>
              <a:t>Il digitale è un elemento di distrazione</a:t>
            </a:r>
            <a:r>
              <a:rPr lang="it-IT" dirty="0"/>
              <a:t>: se non ci fosse il digitale le persone si sentirebbero più concentrate nella propria quotidianità e focalizzate nel presente. Il digitale sembra avvolgere le nostre vite privandoci di creatività e iniziativa, ingabbiandoci e togliendoci spazio e libertà. Togliendo le distrazioni del digitale saremmo più creativi, più propositivi e pronti ad intraprendere nuove avventure e cogliere nuove opportunità.</a:t>
            </a:r>
          </a:p>
          <a:p>
            <a:r>
              <a:rPr lang="it-IT" dirty="0"/>
              <a:t>E’ interessante la relazione che si crea tra digitale e liberta: la differenza nella distribuzione è molto marcata a favore del fatto che </a:t>
            </a:r>
            <a:r>
              <a:rPr lang="it-IT" b="1" dirty="0"/>
              <a:t>meno digitale equivarrebbe a più liberta</a:t>
            </a:r>
            <a:r>
              <a:rPr lang="it-IT" dirty="0"/>
              <a:t>.</a:t>
            </a:r>
          </a:p>
          <a:p>
            <a:r>
              <a:rPr lang="it-IT" dirty="0"/>
              <a:t>L’assenza degli stimoli forniti dal digitali, però, avrebbe anche effetti negativi: saremmo persone più libere e creative ma meno informate e aggiornate su quello che succede nel mondo intorno a noi (news, relazioni).</a:t>
            </a:r>
          </a:p>
          <a:p>
            <a:r>
              <a:rPr lang="it-IT" dirty="0"/>
              <a:t>Il digitale è intrattenimento: se da un lato questo ci distoglie dalla vita «vera» creando un senso di distanza e scollamento, dall’altro riconosciamo che «riempie» le nostre vite e senza digitale saremmo tutti un po’ più annoiati.</a:t>
            </a:r>
          </a:p>
          <a:p>
            <a:r>
              <a:rPr lang="it-IT" dirty="0"/>
              <a:t>Oltre al valore di intrattenimento, al digitale si riconosce anche la capacità di farci sentire meno soli e scollegati dal mondo esterno. </a:t>
            </a:r>
          </a:p>
        </p:txBody>
      </p:sp>
      <p:cxnSp>
        <p:nvCxnSpPr>
          <p:cNvPr id="16" name="Connettore diritto 15">
            <a:extLst>
              <a:ext uri="{FF2B5EF4-FFF2-40B4-BE49-F238E27FC236}">
                <a16:creationId xmlns:a16="http://schemas.microsoft.com/office/drawing/2014/main" id="{E4D15E04-E3B8-4B58-88AB-6B35F7B42636}"/>
              </a:ext>
            </a:extLst>
          </p:cNvPr>
          <p:cNvCxnSpPr>
            <a:cxnSpLocks/>
          </p:cNvCxnSpPr>
          <p:nvPr/>
        </p:nvCxnSpPr>
        <p:spPr>
          <a:xfrm>
            <a:off x="586424" y="6003154"/>
            <a:ext cx="6516000"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ttangolo 16">
            <a:extLst>
              <a:ext uri="{FF2B5EF4-FFF2-40B4-BE49-F238E27FC236}">
                <a16:creationId xmlns:a16="http://schemas.microsoft.com/office/drawing/2014/main" id="{0094D4CA-F42C-4B12-81D6-2ED420D98FA8}"/>
              </a:ext>
            </a:extLst>
          </p:cNvPr>
          <p:cNvSpPr/>
          <p:nvPr/>
        </p:nvSpPr>
        <p:spPr>
          <a:xfrm>
            <a:off x="586425" y="6088810"/>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Quota di persone che ritengono che si sentirebbero più/ meno nello stato d’animo (</a:t>
            </a:r>
            <a:r>
              <a:rPr lang="es-ES" sz="900" i="1" dirty="0">
                <a:solidFill>
                  <a:schemeClr val="bg1">
                    <a:lumMod val="50000"/>
                  </a:schemeClr>
                </a:solidFill>
                <a:latin typeface="Ubuntu" panose="020B0504030602030204" pitchFamily="34" charset="0"/>
              </a:rPr>
              <a:t>1.017 casi a novembre 2020</a:t>
            </a:r>
            <a:r>
              <a:rPr lang="it-IT" sz="900" i="1" dirty="0">
                <a:solidFill>
                  <a:schemeClr val="bg1">
                    <a:lumMod val="50000"/>
                  </a:schemeClr>
                </a:solidFill>
                <a:latin typeface="Ubuntu" panose="020B0504030602030204" pitchFamily="34" charset="0"/>
              </a:rPr>
              <a:t>) </a:t>
            </a:r>
          </a:p>
        </p:txBody>
      </p:sp>
      <p:cxnSp>
        <p:nvCxnSpPr>
          <p:cNvPr id="18" name="Connettore diritto 17">
            <a:extLst>
              <a:ext uri="{FF2B5EF4-FFF2-40B4-BE49-F238E27FC236}">
                <a16:creationId xmlns:a16="http://schemas.microsoft.com/office/drawing/2014/main" id="{3F63A123-1520-40F1-8625-552AABCA12F3}"/>
              </a:ext>
            </a:extLst>
          </p:cNvPr>
          <p:cNvCxnSpPr>
            <a:cxnSpLocks/>
          </p:cNvCxnSpPr>
          <p:nvPr/>
        </p:nvCxnSpPr>
        <p:spPr>
          <a:xfrm>
            <a:off x="586424" y="6338769"/>
            <a:ext cx="6516000"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2948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FA83F2FB-6D2A-4260-9887-0BFC91FD1B09}"/>
              </a:ext>
            </a:extLst>
          </p:cNvPr>
          <p:cNvSpPr>
            <a:spLocks noGrp="1"/>
          </p:cNvSpPr>
          <p:nvPr>
            <p:ph type="subTitle" idx="1"/>
          </p:nvPr>
        </p:nvSpPr>
        <p:spPr>
          <a:xfrm>
            <a:off x="488330" y="1187922"/>
            <a:ext cx="6815406" cy="8424936"/>
          </a:xfrm>
        </p:spPr>
        <p:txBody>
          <a:bodyPr lIns="72000" rIns="72000" spcCol="216000"/>
          <a:lstStyle/>
          <a:p>
            <a:r>
              <a:rPr lang="it-IT" dirty="0"/>
              <a:t>Fin dall’inizio delle rilevazioni, la convinzione più diffusa tra la popolazione è che il modo in cui fruiamo delle tecnologie digitali è passivo, non attivo: il digitale intorpidisce l’iniziativa personale, la creatività, ci fa «spegnere il cervello» e ci distoglie dalla realtà.</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L’esperienza del lockdown non ha cambiato l’opinione delle persone: la maggioranza della popolazione continua a ritenere che </a:t>
            </a:r>
            <a:r>
              <a:rPr lang="it-IT" b="1" dirty="0"/>
              <a:t>senza digitale sarebbe meno distratta e più stimolata</a:t>
            </a:r>
            <a:r>
              <a:rPr lang="it-IT" dirty="0"/>
              <a:t>.</a:t>
            </a:r>
          </a:p>
          <a:p>
            <a:r>
              <a:rPr lang="it-IT" dirty="0"/>
              <a:t>Il digitale quindi anestetizza la vita, distraendo e annullando lo stimoli dell’iniziativa?</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Si potrebbe concludere così ma la lettura di tutti i dati del funeral test suggerisce un’altra interpretazione e cioè che il centro della dimensione digitale della vita debba essere collocato nell’area dell’intrattenimento.</a:t>
            </a:r>
          </a:p>
          <a:p>
            <a:r>
              <a:rPr lang="it-IT" dirty="0"/>
              <a:t>In effetti, il lockdown ha contribuito a evidenziare la funzione di intrattenimento e di connessione svolta dal digitale, già riconosciuta in periodi «normali» da quasi metà della popolazione online.</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Durante il periodo di lockdown cresce la quota di quanti ritengono che senza digitale si sentirebbero molto più annoiati e soli.</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sz="100" dirty="0"/>
          </a:p>
        </p:txBody>
      </p:sp>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Il «</a:t>
            </a:r>
            <a:r>
              <a:rPr lang="it-IT" dirty="0" err="1"/>
              <a:t>funeral</a:t>
            </a:r>
            <a:r>
              <a:rPr lang="it-IT" dirty="0"/>
              <a:t> test» del digitale</a:t>
            </a:r>
          </a:p>
        </p:txBody>
      </p:sp>
      <p:graphicFrame>
        <p:nvGraphicFramePr>
          <p:cNvPr id="6" name="Grafico 5">
            <a:extLst>
              <a:ext uri="{FF2B5EF4-FFF2-40B4-BE49-F238E27FC236}">
                <a16:creationId xmlns:a16="http://schemas.microsoft.com/office/drawing/2014/main" id="{0761EC59-5216-4C78-A2AD-9948D8965D3D}"/>
              </a:ext>
            </a:extLst>
          </p:cNvPr>
          <p:cNvGraphicFramePr/>
          <p:nvPr>
            <p:extLst>
              <p:ext uri="{D42A27DB-BD31-4B8C-83A1-F6EECF244321}">
                <p14:modId xmlns:p14="http://schemas.microsoft.com/office/powerpoint/2010/main" val="660144212"/>
              </p:ext>
            </p:extLst>
          </p:nvPr>
        </p:nvGraphicFramePr>
        <p:xfrm>
          <a:off x="3918084" y="3492178"/>
          <a:ext cx="3240360" cy="2592288"/>
        </p:xfrm>
        <a:graphic>
          <a:graphicData uri="http://schemas.openxmlformats.org/drawingml/2006/chart">
            <c:chart xmlns:c="http://schemas.openxmlformats.org/drawingml/2006/chart" xmlns:r="http://schemas.openxmlformats.org/officeDocument/2006/relationships" r:id="rId2"/>
          </a:graphicData>
        </a:graphic>
      </p:graphicFrame>
      <p:sp>
        <p:nvSpPr>
          <p:cNvPr id="7" name="Rettangolo 6">
            <a:extLst>
              <a:ext uri="{FF2B5EF4-FFF2-40B4-BE49-F238E27FC236}">
                <a16:creationId xmlns:a16="http://schemas.microsoft.com/office/drawing/2014/main" id="{128DAAB2-B1B6-410A-B63D-BD7A372C548F}"/>
              </a:ext>
            </a:extLst>
          </p:cNvPr>
          <p:cNvSpPr/>
          <p:nvPr/>
        </p:nvSpPr>
        <p:spPr>
          <a:xfrm>
            <a:off x="4062100" y="3708202"/>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Annoiato</a:t>
            </a:r>
          </a:p>
        </p:txBody>
      </p:sp>
      <p:cxnSp>
        <p:nvCxnSpPr>
          <p:cNvPr id="9" name="Connettore diritto 8">
            <a:extLst>
              <a:ext uri="{FF2B5EF4-FFF2-40B4-BE49-F238E27FC236}">
                <a16:creationId xmlns:a16="http://schemas.microsoft.com/office/drawing/2014/main" id="{1DB663AC-5878-4DBE-9A77-897A8A1061CB}"/>
              </a:ext>
            </a:extLst>
          </p:cNvPr>
          <p:cNvCxnSpPr/>
          <p:nvPr/>
        </p:nvCxnSpPr>
        <p:spPr>
          <a:xfrm>
            <a:off x="3990092" y="4024702"/>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Connettore diritto 9">
            <a:extLst>
              <a:ext uri="{FF2B5EF4-FFF2-40B4-BE49-F238E27FC236}">
                <a16:creationId xmlns:a16="http://schemas.microsoft.com/office/drawing/2014/main" id="{812EC2F8-2E2C-4CCD-A922-9267CAA8484C}"/>
              </a:ext>
            </a:extLst>
          </p:cNvPr>
          <p:cNvCxnSpPr/>
          <p:nvPr/>
        </p:nvCxnSpPr>
        <p:spPr>
          <a:xfrm>
            <a:off x="3990092" y="3708202"/>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3" name="Grafico 22">
            <a:extLst>
              <a:ext uri="{FF2B5EF4-FFF2-40B4-BE49-F238E27FC236}">
                <a16:creationId xmlns:a16="http://schemas.microsoft.com/office/drawing/2014/main" id="{3C2DB2E9-B958-40F1-82ED-1C81F4D8043D}"/>
              </a:ext>
            </a:extLst>
          </p:cNvPr>
          <p:cNvGraphicFramePr/>
          <p:nvPr>
            <p:extLst>
              <p:ext uri="{D42A27DB-BD31-4B8C-83A1-F6EECF244321}">
                <p14:modId xmlns:p14="http://schemas.microsoft.com/office/powerpoint/2010/main" val="1405454346"/>
              </p:ext>
            </p:extLst>
          </p:nvPr>
        </p:nvGraphicFramePr>
        <p:xfrm>
          <a:off x="3918084" y="6948562"/>
          <a:ext cx="3240360"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24" name="Rettangolo 23">
            <a:extLst>
              <a:ext uri="{FF2B5EF4-FFF2-40B4-BE49-F238E27FC236}">
                <a16:creationId xmlns:a16="http://schemas.microsoft.com/office/drawing/2014/main" id="{8B004E2F-B8F1-453D-A959-C4ECFC273AE4}"/>
              </a:ext>
            </a:extLst>
          </p:cNvPr>
          <p:cNvSpPr/>
          <p:nvPr/>
        </p:nvSpPr>
        <p:spPr>
          <a:xfrm>
            <a:off x="4062100" y="7231090"/>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Solo</a:t>
            </a:r>
          </a:p>
        </p:txBody>
      </p:sp>
      <p:cxnSp>
        <p:nvCxnSpPr>
          <p:cNvPr id="25" name="Connettore diritto 24">
            <a:extLst>
              <a:ext uri="{FF2B5EF4-FFF2-40B4-BE49-F238E27FC236}">
                <a16:creationId xmlns:a16="http://schemas.microsoft.com/office/drawing/2014/main" id="{5B6286B3-F187-4470-B399-55BBB3AC0F90}"/>
              </a:ext>
            </a:extLst>
          </p:cNvPr>
          <p:cNvCxnSpPr/>
          <p:nvPr/>
        </p:nvCxnSpPr>
        <p:spPr>
          <a:xfrm>
            <a:off x="3990092" y="7564046"/>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ttore diritto 25">
            <a:extLst>
              <a:ext uri="{FF2B5EF4-FFF2-40B4-BE49-F238E27FC236}">
                <a16:creationId xmlns:a16="http://schemas.microsoft.com/office/drawing/2014/main" id="{E6A25144-ED6F-49C5-B79C-A8AB59855D9F}"/>
              </a:ext>
            </a:extLst>
          </p:cNvPr>
          <p:cNvCxnSpPr/>
          <p:nvPr/>
        </p:nvCxnSpPr>
        <p:spPr>
          <a:xfrm>
            <a:off x="3990092" y="7189525"/>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4" name="Grafico 13">
            <a:extLst>
              <a:ext uri="{FF2B5EF4-FFF2-40B4-BE49-F238E27FC236}">
                <a16:creationId xmlns:a16="http://schemas.microsoft.com/office/drawing/2014/main" id="{D7058033-43D2-43F7-85FB-06F6FBDA1D27}"/>
              </a:ext>
            </a:extLst>
          </p:cNvPr>
          <p:cNvGraphicFramePr/>
          <p:nvPr>
            <p:extLst>
              <p:ext uri="{D42A27DB-BD31-4B8C-83A1-F6EECF244321}">
                <p14:modId xmlns:p14="http://schemas.microsoft.com/office/powerpoint/2010/main" val="1508605199"/>
              </p:ext>
            </p:extLst>
          </p:nvPr>
        </p:nvGraphicFramePr>
        <p:xfrm>
          <a:off x="413513" y="6948562"/>
          <a:ext cx="3240360" cy="2592288"/>
        </p:xfrm>
        <a:graphic>
          <a:graphicData uri="http://schemas.openxmlformats.org/drawingml/2006/chart">
            <c:chart xmlns:c="http://schemas.openxmlformats.org/drawingml/2006/chart" xmlns:r="http://schemas.openxmlformats.org/officeDocument/2006/relationships" r:id="rId4"/>
          </a:graphicData>
        </a:graphic>
      </p:graphicFrame>
      <p:sp>
        <p:nvSpPr>
          <p:cNvPr id="16" name="Rettangolo 15">
            <a:extLst>
              <a:ext uri="{FF2B5EF4-FFF2-40B4-BE49-F238E27FC236}">
                <a16:creationId xmlns:a16="http://schemas.microsoft.com/office/drawing/2014/main" id="{0E43074F-EE5A-4451-9ADB-5752054E780B}"/>
              </a:ext>
            </a:extLst>
          </p:cNvPr>
          <p:cNvSpPr/>
          <p:nvPr/>
        </p:nvSpPr>
        <p:spPr>
          <a:xfrm>
            <a:off x="557529" y="7164586"/>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Stimolato</a:t>
            </a:r>
          </a:p>
        </p:txBody>
      </p:sp>
      <p:cxnSp>
        <p:nvCxnSpPr>
          <p:cNvPr id="22" name="Connettore diritto 21">
            <a:extLst>
              <a:ext uri="{FF2B5EF4-FFF2-40B4-BE49-F238E27FC236}">
                <a16:creationId xmlns:a16="http://schemas.microsoft.com/office/drawing/2014/main" id="{90019918-164E-4D7A-A500-874E611F2030}"/>
              </a:ext>
            </a:extLst>
          </p:cNvPr>
          <p:cNvCxnSpPr/>
          <p:nvPr/>
        </p:nvCxnSpPr>
        <p:spPr>
          <a:xfrm>
            <a:off x="557529" y="7142456"/>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Connettore diritto 26">
            <a:extLst>
              <a:ext uri="{FF2B5EF4-FFF2-40B4-BE49-F238E27FC236}">
                <a16:creationId xmlns:a16="http://schemas.microsoft.com/office/drawing/2014/main" id="{4959E400-5303-48CC-AB98-080B90CEF6A1}"/>
              </a:ext>
            </a:extLst>
          </p:cNvPr>
          <p:cNvCxnSpPr/>
          <p:nvPr/>
        </p:nvCxnSpPr>
        <p:spPr>
          <a:xfrm>
            <a:off x="560338" y="7474748"/>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7" name="Grafico 16">
            <a:extLst>
              <a:ext uri="{FF2B5EF4-FFF2-40B4-BE49-F238E27FC236}">
                <a16:creationId xmlns:a16="http://schemas.microsoft.com/office/drawing/2014/main" id="{F7C2524D-3DDE-4ACE-AAAB-54453B3D0944}"/>
              </a:ext>
            </a:extLst>
          </p:cNvPr>
          <p:cNvGraphicFramePr/>
          <p:nvPr>
            <p:extLst>
              <p:ext uri="{D42A27DB-BD31-4B8C-83A1-F6EECF244321}">
                <p14:modId xmlns:p14="http://schemas.microsoft.com/office/powerpoint/2010/main" val="4070881494"/>
              </p:ext>
            </p:extLst>
          </p:nvPr>
        </p:nvGraphicFramePr>
        <p:xfrm>
          <a:off x="413513" y="2556074"/>
          <a:ext cx="3240360" cy="2592288"/>
        </p:xfrm>
        <a:graphic>
          <a:graphicData uri="http://schemas.openxmlformats.org/drawingml/2006/chart">
            <c:chart xmlns:c="http://schemas.openxmlformats.org/drawingml/2006/chart" xmlns:r="http://schemas.openxmlformats.org/officeDocument/2006/relationships" r:id="rId5"/>
          </a:graphicData>
        </a:graphic>
      </p:graphicFrame>
      <p:sp>
        <p:nvSpPr>
          <p:cNvPr id="18" name="Rettangolo 17">
            <a:extLst>
              <a:ext uri="{FF2B5EF4-FFF2-40B4-BE49-F238E27FC236}">
                <a16:creationId xmlns:a16="http://schemas.microsoft.com/office/drawing/2014/main" id="{36B30415-5A4D-4D0F-A5C4-730CE8F38483}"/>
              </a:ext>
            </a:extLst>
          </p:cNvPr>
          <p:cNvSpPr/>
          <p:nvPr/>
        </p:nvSpPr>
        <p:spPr>
          <a:xfrm>
            <a:off x="557529" y="2772098"/>
            <a:ext cx="2952328" cy="307777"/>
          </a:xfrm>
          <a:prstGeom prst="rect">
            <a:avLst/>
          </a:prstGeom>
        </p:spPr>
        <p:txBody>
          <a:bodyPr wrap="square">
            <a:spAutoFit/>
          </a:bodyPr>
          <a:lstStyle/>
          <a:p>
            <a:pPr algn="ctr"/>
            <a:r>
              <a:rPr lang="it-IT" sz="1400" dirty="0">
                <a:solidFill>
                  <a:schemeClr val="accent2">
                    <a:lumMod val="50000"/>
                  </a:schemeClr>
                </a:solidFill>
                <a:latin typeface="Ubuntu" panose="020B0504030602030204" pitchFamily="34" charset="0"/>
              </a:rPr>
              <a:t>Senza distrazioni</a:t>
            </a:r>
          </a:p>
        </p:txBody>
      </p:sp>
      <p:cxnSp>
        <p:nvCxnSpPr>
          <p:cNvPr id="19" name="Connettore diritto 18">
            <a:extLst>
              <a:ext uri="{FF2B5EF4-FFF2-40B4-BE49-F238E27FC236}">
                <a16:creationId xmlns:a16="http://schemas.microsoft.com/office/drawing/2014/main" id="{7E477DFA-2557-41A4-B0B7-1A3EA4734BD8}"/>
              </a:ext>
            </a:extLst>
          </p:cNvPr>
          <p:cNvCxnSpPr/>
          <p:nvPr/>
        </p:nvCxnSpPr>
        <p:spPr>
          <a:xfrm>
            <a:off x="557529" y="2749968"/>
            <a:ext cx="3096344"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Connettore diritto 19">
            <a:extLst>
              <a:ext uri="{FF2B5EF4-FFF2-40B4-BE49-F238E27FC236}">
                <a16:creationId xmlns:a16="http://schemas.microsoft.com/office/drawing/2014/main" id="{469FDA4F-AFD6-40E9-A0FB-4324F5EBC180}"/>
              </a:ext>
            </a:extLst>
          </p:cNvPr>
          <p:cNvCxnSpPr/>
          <p:nvPr/>
        </p:nvCxnSpPr>
        <p:spPr>
          <a:xfrm>
            <a:off x="560338" y="3082260"/>
            <a:ext cx="3096344"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2072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D50F6B-9762-415E-86EA-6D889ABFA0B7}"/>
              </a:ext>
            </a:extLst>
          </p:cNvPr>
          <p:cNvSpPr>
            <a:spLocks noGrp="1"/>
          </p:cNvSpPr>
          <p:nvPr>
            <p:ph type="title"/>
          </p:nvPr>
        </p:nvSpPr>
        <p:spPr/>
        <p:txBody>
          <a:bodyPr/>
          <a:lstStyle/>
          <a:p>
            <a:r>
              <a:rPr lang="it-IT" dirty="0"/>
              <a:t>Il «</a:t>
            </a:r>
            <a:r>
              <a:rPr lang="it-IT" dirty="0" err="1"/>
              <a:t>funeral</a:t>
            </a:r>
            <a:r>
              <a:rPr lang="it-IT" dirty="0"/>
              <a:t> test» del digitale</a:t>
            </a:r>
          </a:p>
        </p:txBody>
      </p:sp>
      <p:sp>
        <p:nvSpPr>
          <p:cNvPr id="23" name="Rettangolo 22">
            <a:extLst>
              <a:ext uri="{FF2B5EF4-FFF2-40B4-BE49-F238E27FC236}">
                <a16:creationId xmlns:a16="http://schemas.microsoft.com/office/drawing/2014/main" id="{CB022D09-77AD-4D48-9A7F-DCDC197E00E9}"/>
              </a:ext>
            </a:extLst>
          </p:cNvPr>
          <p:cNvSpPr/>
          <p:nvPr/>
        </p:nvSpPr>
        <p:spPr>
          <a:xfrm>
            <a:off x="789861" y="2587189"/>
            <a:ext cx="6154417" cy="307777"/>
          </a:xfrm>
          <a:prstGeom prst="rect">
            <a:avLst/>
          </a:prstGeom>
        </p:spPr>
        <p:txBody>
          <a:bodyPr wrap="square">
            <a:spAutoFit/>
          </a:bodyPr>
          <a:lstStyle/>
          <a:p>
            <a:pPr algn="ctr"/>
            <a:r>
              <a:rPr lang="it-IT" sz="1400" dirty="0">
                <a:latin typeface="Ubuntu" panose="020B0504030602030204" pitchFamily="34" charset="0"/>
              </a:rPr>
              <a:t>Senza digitale...</a:t>
            </a:r>
          </a:p>
        </p:txBody>
      </p:sp>
      <p:cxnSp>
        <p:nvCxnSpPr>
          <p:cNvPr id="24" name="Connettore diritto 23">
            <a:extLst>
              <a:ext uri="{FF2B5EF4-FFF2-40B4-BE49-F238E27FC236}">
                <a16:creationId xmlns:a16="http://schemas.microsoft.com/office/drawing/2014/main" id="{C3169229-E794-4332-B3A7-45933FF7CF13}"/>
              </a:ext>
            </a:extLst>
          </p:cNvPr>
          <p:cNvCxnSpPr/>
          <p:nvPr/>
        </p:nvCxnSpPr>
        <p:spPr>
          <a:xfrm>
            <a:off x="639754" y="2903689"/>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09565573-9F87-4DB4-ACDD-DC5A345EFA36}"/>
              </a:ext>
            </a:extLst>
          </p:cNvPr>
          <p:cNvCxnSpPr/>
          <p:nvPr/>
        </p:nvCxnSpPr>
        <p:spPr>
          <a:xfrm>
            <a:off x="639754" y="2587189"/>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Sottotitolo 2">
            <a:extLst>
              <a:ext uri="{FF2B5EF4-FFF2-40B4-BE49-F238E27FC236}">
                <a16:creationId xmlns:a16="http://schemas.microsoft.com/office/drawing/2014/main" id="{E0BA7D4A-6DBF-4BD1-ACEB-337E9FB0E967}"/>
              </a:ext>
            </a:extLst>
          </p:cNvPr>
          <p:cNvSpPr txBox="1">
            <a:spLocks/>
          </p:cNvSpPr>
          <p:nvPr/>
        </p:nvSpPr>
        <p:spPr>
          <a:xfrm>
            <a:off x="488330" y="1057554"/>
            <a:ext cx="6815406" cy="1424734"/>
          </a:xfrm>
          <a:prstGeom prst="rect">
            <a:avLst/>
          </a:prstGeom>
        </p:spPr>
        <p:txBody>
          <a:bodyPr vert="horz" lIns="72000" tIns="49215" rIns="72000" bIns="49215" numCol="1"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sz="1200" dirty="0">
                <a:solidFill>
                  <a:schemeClr val="tx1">
                    <a:lumMod val="75000"/>
                  </a:schemeClr>
                </a:solidFill>
              </a:rPr>
              <a:t>Come abbiamo visto alla pagina precedente, gli effetti di un eventuale ritorno all’era </a:t>
            </a:r>
            <a:r>
              <a:rPr lang="it-IT" sz="1200" dirty="0" err="1">
                <a:solidFill>
                  <a:schemeClr val="tx1">
                    <a:lumMod val="75000"/>
                  </a:schemeClr>
                </a:solidFill>
              </a:rPr>
              <a:t>pre</a:t>
            </a:r>
            <a:r>
              <a:rPr lang="it-IT" sz="1200" dirty="0">
                <a:solidFill>
                  <a:schemeClr val="tx1">
                    <a:lumMod val="75000"/>
                  </a:schemeClr>
                </a:solidFill>
              </a:rPr>
              <a:t>-digitale per il singolo individuo sono abbastanza chiari e condivisi dalla maggioranza. Non si può dire lo stesso per le conseguenze che avrebbe il ritorno all’era </a:t>
            </a:r>
            <a:r>
              <a:rPr lang="it-IT" sz="1200" dirty="0" err="1">
                <a:solidFill>
                  <a:schemeClr val="tx1">
                    <a:lumMod val="75000"/>
                  </a:schemeClr>
                </a:solidFill>
              </a:rPr>
              <a:t>pre</a:t>
            </a:r>
            <a:r>
              <a:rPr lang="it-IT" sz="1200" dirty="0">
                <a:solidFill>
                  <a:schemeClr val="tx1">
                    <a:lumMod val="75000"/>
                  </a:schemeClr>
                </a:solidFill>
              </a:rPr>
              <a:t>-digitale per la società. Nell’esprimersi su questa dimensione la popolazione si divide sostanzialmente tra quanti vedono un beneficio in un’eventualità del genere e quanti, invece, immaginano effetti negativi per sé e per gli altri: meno felicità, meno benessere, meno serenità</a:t>
            </a:r>
            <a:endParaRPr lang="it-IT" dirty="0"/>
          </a:p>
        </p:txBody>
      </p:sp>
      <p:graphicFrame>
        <p:nvGraphicFramePr>
          <p:cNvPr id="13" name="Grafico 12">
            <a:extLst>
              <a:ext uri="{FF2B5EF4-FFF2-40B4-BE49-F238E27FC236}">
                <a16:creationId xmlns:a16="http://schemas.microsoft.com/office/drawing/2014/main" id="{3AC2AFEA-032A-46FB-88EC-DECA5B8A19DA}"/>
              </a:ext>
            </a:extLst>
          </p:cNvPr>
          <p:cNvGraphicFramePr/>
          <p:nvPr>
            <p:extLst>
              <p:ext uri="{D42A27DB-BD31-4B8C-83A1-F6EECF244321}">
                <p14:modId xmlns:p14="http://schemas.microsoft.com/office/powerpoint/2010/main" val="1946272619"/>
              </p:ext>
            </p:extLst>
          </p:nvPr>
        </p:nvGraphicFramePr>
        <p:xfrm>
          <a:off x="17659" y="3008591"/>
          <a:ext cx="7547403" cy="16506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6" name="Grafico 25">
            <a:extLst>
              <a:ext uri="{FF2B5EF4-FFF2-40B4-BE49-F238E27FC236}">
                <a16:creationId xmlns:a16="http://schemas.microsoft.com/office/drawing/2014/main" id="{C9C7C00A-A665-49B5-A059-46C959F313DA}"/>
              </a:ext>
            </a:extLst>
          </p:cNvPr>
          <p:cNvGraphicFramePr/>
          <p:nvPr>
            <p:extLst>
              <p:ext uri="{D42A27DB-BD31-4B8C-83A1-F6EECF244321}">
                <p14:modId xmlns:p14="http://schemas.microsoft.com/office/powerpoint/2010/main" val="4005096173"/>
              </p:ext>
            </p:extLst>
          </p:nvPr>
        </p:nvGraphicFramePr>
        <p:xfrm>
          <a:off x="488330" y="7142672"/>
          <a:ext cx="6815406"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28" name="Rettangolo 27">
            <a:extLst>
              <a:ext uri="{FF2B5EF4-FFF2-40B4-BE49-F238E27FC236}">
                <a16:creationId xmlns:a16="http://schemas.microsoft.com/office/drawing/2014/main" id="{15143C0E-9C83-42A2-95B2-AB367C4A6839}"/>
              </a:ext>
            </a:extLst>
          </p:cNvPr>
          <p:cNvSpPr/>
          <p:nvPr/>
        </p:nvSpPr>
        <p:spPr>
          <a:xfrm>
            <a:off x="789861" y="7358696"/>
            <a:ext cx="6154417" cy="307777"/>
          </a:xfrm>
          <a:prstGeom prst="rect">
            <a:avLst/>
          </a:prstGeom>
        </p:spPr>
        <p:txBody>
          <a:bodyPr wrap="square">
            <a:spAutoFit/>
          </a:bodyPr>
          <a:lstStyle/>
          <a:p>
            <a:pPr algn="ctr"/>
            <a:r>
              <a:rPr lang="it-IT" sz="1400" dirty="0">
                <a:latin typeface="Ubuntu" panose="020B0504030602030204" pitchFamily="34" charset="0"/>
              </a:rPr>
              <a:t>Senza digitale...</a:t>
            </a:r>
          </a:p>
        </p:txBody>
      </p:sp>
      <p:cxnSp>
        <p:nvCxnSpPr>
          <p:cNvPr id="29" name="Connettore diritto 28">
            <a:extLst>
              <a:ext uri="{FF2B5EF4-FFF2-40B4-BE49-F238E27FC236}">
                <a16:creationId xmlns:a16="http://schemas.microsoft.com/office/drawing/2014/main" id="{743A0A5D-8330-4954-B80A-CD67D18D8A60}"/>
              </a:ext>
            </a:extLst>
          </p:cNvPr>
          <p:cNvCxnSpPr/>
          <p:nvPr/>
        </p:nvCxnSpPr>
        <p:spPr>
          <a:xfrm>
            <a:off x="639754" y="7675196"/>
            <a:ext cx="6454633" cy="0"/>
          </a:xfrm>
          <a:prstGeom prst="line">
            <a:avLst/>
          </a:prstGeom>
          <a:ln w="25400" cmpd="dbl">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Connettore diritto 29">
            <a:extLst>
              <a:ext uri="{FF2B5EF4-FFF2-40B4-BE49-F238E27FC236}">
                <a16:creationId xmlns:a16="http://schemas.microsoft.com/office/drawing/2014/main" id="{C44DB4CD-A553-4994-960D-B17086282EA5}"/>
              </a:ext>
            </a:extLst>
          </p:cNvPr>
          <p:cNvCxnSpPr/>
          <p:nvPr/>
        </p:nvCxnSpPr>
        <p:spPr>
          <a:xfrm>
            <a:off x="639754" y="7358696"/>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Connettore diritto 30">
            <a:extLst>
              <a:ext uri="{FF2B5EF4-FFF2-40B4-BE49-F238E27FC236}">
                <a16:creationId xmlns:a16="http://schemas.microsoft.com/office/drawing/2014/main" id="{94522C3E-6881-4E68-B937-C7DB619004D5}"/>
              </a:ext>
            </a:extLst>
          </p:cNvPr>
          <p:cNvCxnSpPr>
            <a:cxnSpLocks/>
          </p:cNvCxnSpPr>
          <p:nvPr/>
        </p:nvCxnSpPr>
        <p:spPr>
          <a:xfrm>
            <a:off x="639754" y="9771456"/>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Rettangolo 31">
            <a:extLst>
              <a:ext uri="{FF2B5EF4-FFF2-40B4-BE49-F238E27FC236}">
                <a16:creationId xmlns:a16="http://schemas.microsoft.com/office/drawing/2014/main" id="{BB085234-D5C5-4E4F-9972-B999CDE1770F}"/>
              </a:ext>
            </a:extLst>
          </p:cNvPr>
          <p:cNvSpPr/>
          <p:nvPr/>
        </p:nvSpPr>
        <p:spPr>
          <a:xfrm>
            <a:off x="639754" y="9810951"/>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L’indice di benessere è ottenuto dal rapporto tra % di emozioni positive e negative </a:t>
            </a:r>
          </a:p>
        </p:txBody>
      </p:sp>
      <p:cxnSp>
        <p:nvCxnSpPr>
          <p:cNvPr id="33" name="Connettore diritto 32">
            <a:extLst>
              <a:ext uri="{FF2B5EF4-FFF2-40B4-BE49-F238E27FC236}">
                <a16:creationId xmlns:a16="http://schemas.microsoft.com/office/drawing/2014/main" id="{48C6CAEE-6A5E-4AAC-A5AE-4FEDE43E2FFC}"/>
              </a:ext>
            </a:extLst>
          </p:cNvPr>
          <p:cNvCxnSpPr>
            <a:cxnSpLocks/>
          </p:cNvCxnSpPr>
          <p:nvPr/>
        </p:nvCxnSpPr>
        <p:spPr>
          <a:xfrm>
            <a:off x="639754" y="10044906"/>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Connettore diritto 34">
            <a:extLst>
              <a:ext uri="{FF2B5EF4-FFF2-40B4-BE49-F238E27FC236}">
                <a16:creationId xmlns:a16="http://schemas.microsoft.com/office/drawing/2014/main" id="{ED78230C-D848-42BB-A233-C0CE606C43E6}"/>
              </a:ext>
            </a:extLst>
          </p:cNvPr>
          <p:cNvCxnSpPr/>
          <p:nvPr/>
        </p:nvCxnSpPr>
        <p:spPr>
          <a:xfrm>
            <a:off x="639754" y="5035461"/>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Connettore diritto 35">
            <a:extLst>
              <a:ext uri="{FF2B5EF4-FFF2-40B4-BE49-F238E27FC236}">
                <a16:creationId xmlns:a16="http://schemas.microsoft.com/office/drawing/2014/main" id="{85035540-D565-4E8E-BE6F-43F8A98A6089}"/>
              </a:ext>
            </a:extLst>
          </p:cNvPr>
          <p:cNvCxnSpPr>
            <a:cxnSpLocks/>
          </p:cNvCxnSpPr>
          <p:nvPr/>
        </p:nvCxnSpPr>
        <p:spPr>
          <a:xfrm>
            <a:off x="586424" y="4703889"/>
            <a:ext cx="6516000"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Rettangolo 36">
            <a:extLst>
              <a:ext uri="{FF2B5EF4-FFF2-40B4-BE49-F238E27FC236}">
                <a16:creationId xmlns:a16="http://schemas.microsoft.com/office/drawing/2014/main" id="{35EF434E-B577-44D8-B239-FAEA204E1590}"/>
              </a:ext>
            </a:extLst>
          </p:cNvPr>
          <p:cNvSpPr/>
          <p:nvPr/>
        </p:nvSpPr>
        <p:spPr>
          <a:xfrm>
            <a:off x="586425" y="4785502"/>
            <a:ext cx="6444000" cy="211203"/>
          </a:xfrm>
          <a:prstGeom prst="rect">
            <a:avLst/>
          </a:prstGeom>
        </p:spPr>
        <p:txBody>
          <a:bodyPr wrap="square" tIns="36000" bIns="36000" anchor="ctr">
            <a:spAutoFit/>
          </a:bodyPr>
          <a:lstStyle/>
          <a:p>
            <a:pPr algn="ctr"/>
            <a:r>
              <a:rPr lang="it-IT" sz="900" i="1" dirty="0">
                <a:solidFill>
                  <a:schemeClr val="bg1">
                    <a:lumMod val="50000"/>
                  </a:schemeClr>
                </a:solidFill>
                <a:latin typeface="Ubuntu" panose="020B0504030602030204" pitchFamily="34" charset="0"/>
              </a:rPr>
              <a:t>Quota di persone che ritengono che si sentirebbero più/ meno nello stato d’animo (</a:t>
            </a:r>
            <a:r>
              <a:rPr lang="es-ES" sz="900" i="1" dirty="0">
                <a:solidFill>
                  <a:schemeClr val="bg1">
                    <a:lumMod val="50000"/>
                  </a:schemeClr>
                </a:solidFill>
                <a:latin typeface="Ubuntu" panose="020B0504030602030204" pitchFamily="34" charset="0"/>
              </a:rPr>
              <a:t>1.017 casi a novembre 2020</a:t>
            </a:r>
            <a:r>
              <a:rPr lang="it-IT" sz="900" i="1" dirty="0">
                <a:solidFill>
                  <a:schemeClr val="bg1">
                    <a:lumMod val="50000"/>
                  </a:schemeClr>
                </a:solidFill>
                <a:latin typeface="Ubuntu" panose="020B0504030602030204" pitchFamily="34" charset="0"/>
              </a:rPr>
              <a:t>) </a:t>
            </a:r>
          </a:p>
        </p:txBody>
      </p:sp>
      <p:cxnSp>
        <p:nvCxnSpPr>
          <p:cNvPr id="38" name="Connettore diritto 37">
            <a:extLst>
              <a:ext uri="{FF2B5EF4-FFF2-40B4-BE49-F238E27FC236}">
                <a16:creationId xmlns:a16="http://schemas.microsoft.com/office/drawing/2014/main" id="{960BCBEA-78A3-4BC5-B4E3-83F4F38E468C}"/>
              </a:ext>
            </a:extLst>
          </p:cNvPr>
          <p:cNvCxnSpPr>
            <a:cxnSpLocks/>
          </p:cNvCxnSpPr>
          <p:nvPr/>
        </p:nvCxnSpPr>
        <p:spPr>
          <a:xfrm>
            <a:off x="586425" y="5035461"/>
            <a:ext cx="6454633" cy="0"/>
          </a:xfrm>
          <a:prstGeom prst="line">
            <a:avLst/>
          </a:prstGeom>
          <a:ln w="9525" cmpd="sng">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Sottotitolo 2">
            <a:extLst>
              <a:ext uri="{FF2B5EF4-FFF2-40B4-BE49-F238E27FC236}">
                <a16:creationId xmlns:a16="http://schemas.microsoft.com/office/drawing/2014/main" id="{A96C03EF-A673-40EF-90D0-58FEA9D61685}"/>
              </a:ext>
            </a:extLst>
          </p:cNvPr>
          <p:cNvSpPr txBox="1">
            <a:spLocks/>
          </p:cNvSpPr>
          <p:nvPr/>
        </p:nvSpPr>
        <p:spPr>
          <a:xfrm>
            <a:off x="488330" y="5134765"/>
            <a:ext cx="6815406" cy="2147940"/>
          </a:xfrm>
          <a:prstGeom prst="rect">
            <a:avLst/>
          </a:prstGeom>
        </p:spPr>
        <p:txBody>
          <a:bodyPr vert="horz" lIns="72000" tIns="49215" rIns="72000" bIns="49215" numCol="2" spcCol="216000" rtlCol="0" anchor="t">
            <a:noAutofit/>
          </a:bodyPr>
          <a:lstStyle>
            <a:lvl1pPr marL="0" indent="0" algn="l" defTabSz="984329" rtl="0" eaLnBrk="1" latinLnBrk="0" hangingPunct="1">
              <a:lnSpc>
                <a:spcPts val="1800"/>
              </a:lnSpc>
              <a:spcBef>
                <a:spcPct val="20000"/>
              </a:spcBef>
              <a:buFont typeface="Arial" panose="020B0604020202020204" pitchFamily="34" charset="0"/>
              <a:buNone/>
              <a:defRPr lang="it-IT" sz="1200" b="0" i="0" kern="1200" cap="none" spc="0">
                <a:solidFill>
                  <a:schemeClr val="tx1"/>
                </a:solidFill>
                <a:latin typeface="Ubuntu" panose="020B0504030602030204" pitchFamily="34" charset="0"/>
                <a:ea typeface="+mj-ea"/>
                <a:cs typeface="Arial" panose="020B0604020202020204" pitchFamily="34" charset="0"/>
              </a:defRPr>
            </a:lvl1pPr>
            <a:lvl2pPr marL="799768" indent="-30760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2pPr>
            <a:lvl3pPr marL="1230411"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3pPr>
            <a:lvl4pPr marL="1722577"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4pPr>
            <a:lvl5pPr marL="2214740" indent="-246083" algn="l" defTabSz="984329" rtl="0" eaLnBrk="1" latinLnBrk="0" hangingPunct="1">
              <a:spcBef>
                <a:spcPct val="20000"/>
              </a:spcBef>
              <a:buFont typeface="Arial" panose="020B0604020202020204" pitchFamily="34" charset="0"/>
              <a:buChar char="»"/>
              <a:defRPr lang="it-IT" sz="1400" b="0" i="0" kern="1200" cap="none" spc="0" dirty="0" smtClean="0">
                <a:solidFill>
                  <a:srgbClr val="4D4D4D"/>
                </a:solidFill>
                <a:latin typeface="Maven Pro Regular"/>
                <a:ea typeface="+mj-ea"/>
                <a:cs typeface="+mn-cs"/>
              </a:defRPr>
            </a:lvl5pPr>
            <a:lvl6pPr marL="2706905"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99070"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91233"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83398" indent="-246083" algn="l" defTabSz="984329"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r>
              <a:rPr lang="it-IT" dirty="0"/>
              <a:t>L’esperienza del lockdown ha leggermente influenzato il modo di vedere il mondo a-digitale: continua a esserci una sostanziale divisione tra due visioni contrapposte anche se gli equilibri si spostano leggermente più </a:t>
            </a:r>
            <a:r>
              <a:rPr lang="it-IT" b="1" dirty="0"/>
              <a:t>a favore dei benefici del digitale sulla società</a:t>
            </a:r>
            <a:r>
              <a:rPr lang="it-IT" dirty="0"/>
              <a:t>.</a:t>
            </a:r>
          </a:p>
          <a:p>
            <a:r>
              <a:rPr lang="it-IT" dirty="0"/>
              <a:t>Oggi la quota di persone che ritiene che senza digitale le persone sarebbero un po’ meno felici è aumentata rispetto a qualche mese fa.</a:t>
            </a:r>
            <a:br>
              <a:rPr lang="it-IT" dirty="0"/>
            </a:br>
            <a:br>
              <a:rPr lang="it-IT" dirty="0"/>
            </a:br>
            <a:r>
              <a:rPr lang="it-IT" dirty="0"/>
              <a:t>Lo stesso orientamento riguarda il benessere, che sarebbe meno diffuso senza digitale. </a:t>
            </a:r>
          </a:p>
          <a:p>
            <a:r>
              <a:rPr lang="it-IT" b="1" dirty="0"/>
              <a:t>Il Covid-19 non ha invece influito</a:t>
            </a:r>
            <a:r>
              <a:rPr lang="it-IT" dirty="0"/>
              <a:t> sulla visione del fenomeno in riferimento al </a:t>
            </a:r>
            <a:r>
              <a:rPr lang="it-IT" b="1" dirty="0"/>
              <a:t>contesto sociale</a:t>
            </a:r>
            <a:r>
              <a:rPr lang="it-IT" dirty="0"/>
              <a:t>. Quando si tratta di esprimersi sull’impatto del digitale nel mondo la popolazione si divide in due gruppi la cui sensibilità sul tema non è stata modificata dall’esperienza del lockdown.</a:t>
            </a:r>
          </a:p>
        </p:txBody>
      </p:sp>
    </p:spTree>
    <p:extLst>
      <p:ext uri="{BB962C8B-B14F-4D97-AF65-F5344CB8AC3E}">
        <p14:creationId xmlns:p14="http://schemas.microsoft.com/office/powerpoint/2010/main" val="1024319783"/>
      </p:ext>
    </p:extLst>
  </p:cSld>
  <p:clrMapOvr>
    <a:masterClrMapping/>
  </p:clrMapOvr>
</p:sld>
</file>

<file path=ppt/theme/theme1.xml><?xml version="1.0" encoding="utf-8"?>
<a:theme xmlns:a="http://schemas.openxmlformats.org/drawingml/2006/main" name="Tema di Office">
  <a:themeElements>
    <a:clrScheme name="HUMANHIGHWAY 2015">
      <a:dk1>
        <a:srgbClr val="5D554C"/>
      </a:dk1>
      <a:lt1>
        <a:srgbClr val="FFFFFF"/>
      </a:lt1>
      <a:dk2>
        <a:srgbClr val="E8661D"/>
      </a:dk2>
      <a:lt2>
        <a:srgbClr val="FFFFFF"/>
      </a:lt2>
      <a:accent1>
        <a:srgbClr val="14426D"/>
      </a:accent1>
      <a:accent2>
        <a:srgbClr val="929D2C"/>
      </a:accent2>
      <a:accent3>
        <a:srgbClr val="7D0029"/>
      </a:accent3>
      <a:accent4>
        <a:srgbClr val="208685"/>
      </a:accent4>
      <a:accent5>
        <a:srgbClr val="E8A42E"/>
      </a:accent5>
      <a:accent6>
        <a:srgbClr val="52448C"/>
      </a:accent6>
      <a:hlink>
        <a:srgbClr val="5D554C"/>
      </a:hlink>
      <a:folHlink>
        <a:srgbClr val="5D554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i Office">
  <a:themeElements>
    <a:clrScheme name="HUMANHIGHWAY 2015">
      <a:dk1>
        <a:srgbClr val="5D554C"/>
      </a:dk1>
      <a:lt1>
        <a:srgbClr val="FFFFFF"/>
      </a:lt1>
      <a:dk2>
        <a:srgbClr val="E8661D"/>
      </a:dk2>
      <a:lt2>
        <a:srgbClr val="FFFFFF"/>
      </a:lt2>
      <a:accent1>
        <a:srgbClr val="14426D"/>
      </a:accent1>
      <a:accent2>
        <a:srgbClr val="929D2C"/>
      </a:accent2>
      <a:accent3>
        <a:srgbClr val="7D0029"/>
      </a:accent3>
      <a:accent4>
        <a:srgbClr val="208685"/>
      </a:accent4>
      <a:accent5>
        <a:srgbClr val="E8A42E"/>
      </a:accent5>
      <a:accent6>
        <a:srgbClr val="52448C"/>
      </a:accent6>
      <a:hlink>
        <a:srgbClr val="5D554C"/>
      </a:hlink>
      <a:folHlink>
        <a:srgbClr val="5D554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073BF1DE21900440ADB303ACDA0DAFC9" ma:contentTypeVersion="10" ma:contentTypeDescription="Creare un nuovo documento." ma:contentTypeScope="" ma:versionID="fb4e5f8c3821c6a38157b180baa6a4af">
  <xsd:schema xmlns:xsd="http://www.w3.org/2001/XMLSchema" xmlns:xs="http://www.w3.org/2001/XMLSchema" xmlns:p="http://schemas.microsoft.com/office/2006/metadata/properties" xmlns:ns2="668b0b7c-d5fe-4193-855d-ea9481359441" xmlns:ns3="732ddfa6-b0e0-450b-82c2-8d850d0a8d0f" targetNamespace="http://schemas.microsoft.com/office/2006/metadata/properties" ma:root="true" ma:fieldsID="2aa45c5b8327caef7f67fb6bf1bcdbc1" ns2:_="" ns3:_="">
    <xsd:import namespace="668b0b7c-d5fe-4193-855d-ea9481359441"/>
    <xsd:import namespace="732ddfa6-b0e0-450b-82c2-8d850d0a8d0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8b0b7c-d5fe-4193-855d-ea94813594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32ddfa6-b0e0-450b-82c2-8d850d0a8d0f" elementFormDefault="qualified">
    <xsd:import namespace="http://schemas.microsoft.com/office/2006/documentManagement/types"/>
    <xsd:import namespace="http://schemas.microsoft.com/office/infopath/2007/PartnerControls"/>
    <xsd:element name="SharedWithUsers" ma:index="14"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Condiviso con dettagl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732ddfa6-b0e0-450b-82c2-8d850d0a8d0f">
      <UserInfo>
        <DisplayName>Giovanna Hotellier</DisplayName>
        <AccountId>16</AccountId>
        <AccountType/>
      </UserInfo>
    </SharedWithUsers>
  </documentManagement>
</p:properties>
</file>

<file path=customXml/itemProps1.xml><?xml version="1.0" encoding="utf-8"?>
<ds:datastoreItem xmlns:ds="http://schemas.openxmlformats.org/officeDocument/2006/customXml" ds:itemID="{02B4FF17-F40B-49AF-BBD8-E82A25EA5E41}">
  <ds:schemaRefs>
    <ds:schemaRef ds:uri="http://schemas.microsoft.com/sharepoint/v3/contenttype/forms"/>
  </ds:schemaRefs>
</ds:datastoreItem>
</file>

<file path=customXml/itemProps2.xml><?xml version="1.0" encoding="utf-8"?>
<ds:datastoreItem xmlns:ds="http://schemas.openxmlformats.org/officeDocument/2006/customXml" ds:itemID="{64B15C06-D454-4128-8240-9A59B2A2D9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8b0b7c-d5fe-4193-855d-ea9481359441"/>
    <ds:schemaRef ds:uri="732ddfa6-b0e0-450b-82c2-8d850d0a8d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7C80F2C-FE45-48C6-A6E4-2F82F57DBF58}">
  <ds:schemaRefs>
    <ds:schemaRef ds:uri="http://schemas.microsoft.com/office/2006/metadata/properties"/>
    <ds:schemaRef ds:uri="http://schemas.microsoft.com/office/infopath/2007/PartnerControls"/>
    <ds:schemaRef ds:uri="732ddfa6-b0e0-450b-82c2-8d850d0a8d0f"/>
  </ds:schemaRefs>
</ds:datastoreItem>
</file>

<file path=docProps/app.xml><?xml version="1.0" encoding="utf-8"?>
<Properties xmlns="http://schemas.openxmlformats.org/officeDocument/2006/extended-properties" xmlns:vt="http://schemas.openxmlformats.org/officeDocument/2006/docPropsVTypes">
  <TotalTime>8510</TotalTime>
  <Words>6329</Words>
  <Application>Microsoft Office PowerPoint</Application>
  <PresentationFormat>Personalizzato</PresentationFormat>
  <Paragraphs>457</Paragraphs>
  <Slides>24</Slides>
  <Notes>0</Notes>
  <HiddenSlides>0</HiddenSlides>
  <MMClips>0</MMClips>
  <ScaleCrop>false</ScaleCrop>
  <HeadingPairs>
    <vt:vector size="6" baseType="variant">
      <vt:variant>
        <vt:lpstr>Caratteri utilizzati</vt:lpstr>
      </vt:variant>
      <vt:variant>
        <vt:i4>4</vt:i4>
      </vt:variant>
      <vt:variant>
        <vt:lpstr>Tema</vt:lpstr>
      </vt:variant>
      <vt:variant>
        <vt:i4>2</vt:i4>
      </vt:variant>
      <vt:variant>
        <vt:lpstr>Titoli diapositive</vt:lpstr>
      </vt:variant>
      <vt:variant>
        <vt:i4>24</vt:i4>
      </vt:variant>
    </vt:vector>
  </HeadingPairs>
  <TitlesOfParts>
    <vt:vector size="30" baseType="lpstr">
      <vt:lpstr>Arial</vt:lpstr>
      <vt:lpstr>Calibri</vt:lpstr>
      <vt:lpstr>Ubuntu</vt:lpstr>
      <vt:lpstr>Maven Pro Regular</vt:lpstr>
      <vt:lpstr>Tema di Office</vt:lpstr>
      <vt:lpstr>1_Tema di Office</vt:lpstr>
      <vt:lpstr>Presentazione standard di PowerPoint</vt:lpstr>
      <vt:lpstr>Indice</vt:lpstr>
      <vt:lpstr>Introduzione</vt:lpstr>
      <vt:lpstr>La ricerca</vt:lpstr>
      <vt:lpstr>Le paure</vt:lpstr>
      <vt:lpstr>Le paure</vt:lpstr>
      <vt:lpstr>Le speranze</vt:lpstr>
      <vt:lpstr>Le speranze</vt:lpstr>
      <vt:lpstr>Data&amp;Privacy</vt:lpstr>
      <vt:lpstr>Data&amp;Privacy</vt:lpstr>
      <vt:lpstr>Gli atteggiamenti di base</vt:lpstr>
      <vt:lpstr>I luoghi comuni</vt:lpstr>
      <vt:lpstr>La regolamentazione dell’ambiente digitale</vt:lpstr>
      <vt:lpstr>La società digitale</vt:lpstr>
      <vt:lpstr>La suddivisione della popolazione in tre cluster</vt:lpstr>
      <vt:lpstr>I diffidenti</vt:lpstr>
      <vt:lpstr>Gli equilibrati</vt:lpstr>
      <vt:lpstr>Gli entusiasti</vt:lpstr>
      <vt:lpstr>L’evoluzione temporale dei cluster nel tempo</vt:lpstr>
      <vt:lpstr>Il benessere digitale</vt:lpstr>
      <vt:lpstr>Il benessere digitale</vt:lpstr>
      <vt:lpstr>Il «funeral test» del digitale</vt:lpstr>
      <vt:lpstr>Il «funeral test» del digitale</vt:lpstr>
      <vt:lpstr>Il «funeral test» del digitale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Giacomo Fusina</dc:creator>
  <cp:lastModifiedBy>Giovanna Hotellier</cp:lastModifiedBy>
  <cp:revision>631</cp:revision>
  <cp:lastPrinted>2014-05-14T07:24:03Z</cp:lastPrinted>
  <dcterms:created xsi:type="dcterms:W3CDTF">2014-03-28T13:21:13Z</dcterms:created>
  <dcterms:modified xsi:type="dcterms:W3CDTF">2020-12-11T14:58:12Z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0x010100073BF1DE21900440ADB303ACDA0DAFC9</vt:lpwstr>
  </property>
</Properties>
</file>