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0C2"/>
    <a:srgbClr val="F5F5F5"/>
    <a:srgbClr val="E82C2E"/>
    <a:srgbClr val="5B6063"/>
    <a:srgbClr val="5B600B"/>
    <a:srgbClr val="494B52"/>
    <a:srgbClr val="35BBED"/>
    <a:srgbClr val="79B829"/>
    <a:srgbClr val="BFC0BD"/>
    <a:srgbClr val="D4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3"/>
  </p:normalViewPr>
  <p:slideViewPr>
    <p:cSldViewPr>
      <p:cViewPr>
        <p:scale>
          <a:sx n="139" d="100"/>
          <a:sy n="139" d="100"/>
        </p:scale>
        <p:origin x="-1992" y="-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9799F-602D-0540-8C09-CC2B395F83F9}" type="datetimeFigureOut">
              <a:rPr lang="es-ES" smtClean="0"/>
              <a:t>22/10/20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2EFD4-7332-0E41-9CF0-B8A35128C7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89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2EFD4-7332-0E41-9CF0-B8A35128C7C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915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2EFD4-7332-0E41-9CF0-B8A35128C7C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04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754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041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62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1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746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262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9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92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282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42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780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36D9-F2FC-42AD-B488-17BFEA228740}" type="datetimeFigureOut">
              <a:rPr lang="ca-ES" smtClean="0"/>
              <a:t>22/10/20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43EE-4BB0-4C63-9463-34809B8D2FA0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12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jpg"/><Relationship Id="rId11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g-port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04"/>
            <a:ext cx="9144000" cy="65373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553537" cy="19442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59632" y="4345940"/>
            <a:ext cx="412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 smtClean="0">
                <a:solidFill>
                  <a:srgbClr val="5B6063"/>
                </a:solidFill>
                <a:latin typeface="Roboto"/>
                <a:cs typeface="Roboto"/>
              </a:rPr>
              <a:t>Presentació</a:t>
            </a:r>
            <a:r>
              <a:rPr lang="es-ES_tradnl" sz="2800" b="1" dirty="0" smtClean="0">
                <a:solidFill>
                  <a:srgbClr val="5B6063"/>
                </a:solidFill>
                <a:latin typeface="Roboto"/>
                <a:cs typeface="Roboto"/>
              </a:rPr>
              <a:t> </a:t>
            </a:r>
            <a:r>
              <a:rPr lang="es-ES_tradnl" sz="2800" b="1" dirty="0" err="1" smtClean="0">
                <a:solidFill>
                  <a:srgbClr val="5B6063"/>
                </a:solidFill>
                <a:latin typeface="Roboto"/>
                <a:cs typeface="Roboto"/>
              </a:rPr>
              <a:t>dels</a:t>
            </a:r>
            <a:r>
              <a:rPr lang="es-ES_tradnl" sz="2800" b="1" dirty="0" smtClean="0">
                <a:solidFill>
                  <a:srgbClr val="5B6063"/>
                </a:solidFill>
                <a:latin typeface="Roboto"/>
                <a:cs typeface="Roboto"/>
              </a:rPr>
              <a:t> </a:t>
            </a:r>
            <a:r>
              <a:rPr lang="es-ES_tradnl" sz="2800" b="1" dirty="0" err="1" smtClean="0">
                <a:solidFill>
                  <a:srgbClr val="5B6063"/>
                </a:solidFill>
                <a:latin typeface="Roboto"/>
                <a:cs typeface="Roboto"/>
              </a:rPr>
              <a:t>serveis</a:t>
            </a:r>
            <a:endParaRPr lang="es-ES" sz="28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1640" y="5986155"/>
            <a:ext cx="16856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b="1" dirty="0" smtClean="0">
                <a:solidFill>
                  <a:srgbClr val="E82C2E"/>
                </a:solidFill>
                <a:latin typeface="Roboto"/>
                <a:cs typeface="Roboto"/>
              </a:rPr>
              <a:t>www.recmai.com</a:t>
            </a:r>
            <a:endParaRPr lang="es-ES" sz="1500" b="1" dirty="0">
              <a:solidFill>
                <a:srgbClr val="E82C2E"/>
              </a:solidFill>
              <a:latin typeface="Roboto"/>
              <a:cs typeface="Roboto"/>
            </a:endParaRPr>
          </a:p>
        </p:txBody>
      </p:sp>
      <p:pic>
        <p:nvPicPr>
          <p:cNvPr id="8" name="Imagen 7" descr="biga-vermella-porta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21200"/>
            <a:ext cx="660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6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2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E82C2E"/>
              </a:solidFill>
            </a:endParaRPr>
          </a:p>
        </p:txBody>
      </p:sp>
      <p:sp>
        <p:nvSpPr>
          <p:cNvPr id="24" name="CuadroTexto 2"/>
          <p:cNvSpPr txBox="1"/>
          <p:nvPr/>
        </p:nvSpPr>
        <p:spPr>
          <a:xfrm>
            <a:off x="8244408" y="188640"/>
            <a:ext cx="56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b="1" dirty="0" smtClean="0">
                <a:solidFill>
                  <a:schemeClr val="bg1"/>
                </a:solidFill>
                <a:latin typeface="RoBOTO"/>
                <a:cs typeface="RoBOTO"/>
              </a:rPr>
              <a:t>ÍNDEX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95536" y="548680"/>
            <a:ext cx="8352928" cy="0"/>
          </a:xfrm>
          <a:prstGeom prst="line">
            <a:avLst/>
          </a:prstGeom>
          <a:ln w="19050" cap="flat" cmpd="sng">
            <a:solidFill>
              <a:schemeClr val="bg1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"/>
          <p:cNvSpPr txBox="1"/>
          <p:nvPr/>
        </p:nvSpPr>
        <p:spPr>
          <a:xfrm>
            <a:off x="1529662" y="1434256"/>
            <a:ext cx="6084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s-ES_tradnl" sz="1600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Introducció</a:t>
            </a:r>
            <a:endParaRPr lang="es-ES_tradnl" sz="1600" b="1" dirty="0">
              <a:solidFill>
                <a:schemeClr val="bg1"/>
              </a:solidFill>
              <a:latin typeface="RoBOTO"/>
              <a:ea typeface="Arial" charset="0"/>
              <a:cs typeface="RoBOTO"/>
            </a:endParaRPr>
          </a:p>
          <a:p>
            <a:pPr>
              <a:lnSpc>
                <a:spcPct val="300000"/>
              </a:lnSpc>
            </a:pP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Les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nostres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principals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àrees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d’acció</a:t>
            </a:r>
            <a:endParaRPr lang="es-ES_tradnl" b="1" dirty="0">
              <a:solidFill>
                <a:schemeClr val="bg1"/>
              </a:solidFill>
              <a:latin typeface="RoBOTO"/>
              <a:ea typeface="Arial" charset="0"/>
              <a:cs typeface="RoBOTO"/>
            </a:endParaRPr>
          </a:p>
          <a:p>
            <a:pPr>
              <a:lnSpc>
                <a:spcPct val="300000"/>
              </a:lnSpc>
            </a:pP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Instal·lacions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amb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valor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afegit</a:t>
            </a:r>
            <a:endParaRPr lang="es-ES_tradnl" b="1" dirty="0">
              <a:solidFill>
                <a:schemeClr val="bg1"/>
              </a:solidFill>
              <a:latin typeface="RoBOTO"/>
              <a:ea typeface="Arial" charset="0"/>
              <a:cs typeface="RoBOTO"/>
            </a:endParaRPr>
          </a:p>
          <a:p>
            <a:pPr>
              <a:lnSpc>
                <a:spcPct val="300000"/>
              </a:lnSpc>
            </a:pP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Anticipar-se. Solucionar.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Mantenir</a:t>
            </a:r>
            <a:endParaRPr lang="es-ES_tradnl" b="1" dirty="0">
              <a:solidFill>
                <a:schemeClr val="bg1"/>
              </a:solidFill>
              <a:latin typeface="RoBOTO"/>
              <a:ea typeface="Arial" charset="0"/>
              <a:cs typeface="RoBOTO"/>
            </a:endParaRPr>
          </a:p>
          <a:p>
            <a:pPr>
              <a:lnSpc>
                <a:spcPct val="300000"/>
              </a:lnSpc>
            </a:pP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La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satisfacció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dels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nostres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clients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és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el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nostre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major</a:t>
            </a:r>
            <a:r>
              <a:rPr lang="es-ES_tradnl" b="1" dirty="0">
                <a:solidFill>
                  <a:schemeClr val="bg1"/>
                </a:solidFill>
                <a:latin typeface="RoBOTO"/>
                <a:ea typeface="Arial" charset="0"/>
                <a:cs typeface="RoBOTO"/>
              </a:rPr>
              <a:t> aval</a:t>
            </a:r>
          </a:p>
        </p:txBody>
      </p:sp>
      <p:pic>
        <p:nvPicPr>
          <p:cNvPr id="16" name="Imagen 15" descr="biga-blanca-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17623"/>
            <a:ext cx="228600" cy="660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" y="201464"/>
            <a:ext cx="1016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2"/>
          <p:cNvSpPr txBox="1"/>
          <p:nvPr/>
        </p:nvSpPr>
        <p:spPr>
          <a:xfrm>
            <a:off x="1835696" y="188640"/>
            <a:ext cx="69750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>
                <a:solidFill>
                  <a:srgbClr val="5B6063"/>
                </a:solidFill>
                <a:latin typeface="RoBOTO"/>
                <a:cs typeface="RoBOTO"/>
              </a:rPr>
              <a:t>LES NOSTRES PRINCIPALS ÀREES D’ACCIÓ</a:t>
            </a:r>
            <a:endParaRPr lang="ca-ES" sz="1000" b="1" dirty="0" smtClean="0">
              <a:solidFill>
                <a:srgbClr val="5B6063"/>
              </a:solidFill>
              <a:latin typeface="RoBOTO"/>
              <a:cs typeface="RoBOTO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95536" y="548680"/>
            <a:ext cx="8352928" cy="0"/>
          </a:xfrm>
          <a:prstGeom prst="line">
            <a:avLst/>
          </a:prstGeom>
          <a:ln w="19050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2"/>
          <p:cNvSpPr txBox="1"/>
          <p:nvPr/>
        </p:nvSpPr>
        <p:spPr>
          <a:xfrm>
            <a:off x="1403648" y="1340768"/>
            <a:ext cx="6336704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 </a:t>
            </a:r>
            <a:r>
              <a:rPr lang="pt-BR" sz="14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RECMAI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tenim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un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1400" i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leitmotiv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que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ens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acompanya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dia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rere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dia,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any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rere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any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oferir</a:t>
            </a:r>
            <a:r>
              <a:rPr lang="pt-BR" sz="2000" b="1" dirty="0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un</a:t>
            </a:r>
            <a:r>
              <a:rPr lang="pt-BR" sz="2000" b="1" dirty="0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servei</a:t>
            </a:r>
            <a:r>
              <a:rPr lang="pt-BR" sz="2000" b="1" dirty="0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prèmium</a:t>
            </a:r>
            <a:r>
              <a:rPr lang="pt-BR" sz="2000" b="1" dirty="0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 per a </a:t>
            </a: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clients</a:t>
            </a:r>
            <a:r>
              <a:rPr lang="pt-BR" sz="2000" b="1" dirty="0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selectes</a:t>
            </a:r>
            <a:endParaRPr lang="es-ES_tradnl" sz="2000" b="1" dirty="0">
              <a:solidFill>
                <a:srgbClr val="E82C2E"/>
              </a:solidFill>
              <a:latin typeface="RoBOTO"/>
              <a:ea typeface="Arial" charset="0"/>
              <a:cs typeface="RoBOTO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17623"/>
            <a:ext cx="228600" cy="6604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" y="201464"/>
            <a:ext cx="1016000" cy="203200"/>
          </a:xfrm>
          <a:prstGeom prst="rect">
            <a:avLst/>
          </a:prstGeom>
        </p:spPr>
      </p:pic>
      <p:sp>
        <p:nvSpPr>
          <p:cNvPr id="20" name="CuadroTexto 2"/>
          <p:cNvSpPr txBox="1"/>
          <p:nvPr/>
        </p:nvSpPr>
        <p:spPr>
          <a:xfrm>
            <a:off x="827584" y="2564904"/>
            <a:ext cx="3672408" cy="330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fr-FR" sz="1400" b="1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Àrees</a:t>
            </a:r>
            <a:r>
              <a:rPr lang="fr-FR" sz="14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d’</a:t>
            </a:r>
            <a:r>
              <a:rPr lang="fr-FR" sz="1400" b="1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acció</a:t>
            </a:r>
            <a:r>
              <a:rPr lang="fr-FR" sz="14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:</a:t>
            </a:r>
            <a:endParaRPr lang="es-ES_tradnl" sz="1400" b="1" dirty="0">
              <a:solidFill>
                <a:srgbClr val="E82C2E"/>
              </a:solidFill>
              <a:latin typeface="RoBOTO"/>
              <a:ea typeface="Arial" charset="0"/>
              <a:cs typeface="RoBOTO"/>
            </a:endParaRPr>
          </a:p>
          <a:p>
            <a:pPr marL="468000">
              <a:lnSpc>
                <a:spcPts val="5000"/>
              </a:lnSpc>
            </a:pPr>
            <a:r>
              <a:rPr lang="fr-FR" sz="2000" b="1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HOTELS </a:t>
            </a:r>
            <a:r>
              <a:rPr lang="fr-FR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I RESTAURANTS</a:t>
            </a:r>
          </a:p>
          <a:p>
            <a:pPr marL="468000">
              <a:lnSpc>
                <a:spcPts val="5000"/>
              </a:lnSpc>
            </a:pPr>
            <a:r>
              <a:rPr lang="fr-FR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RESIDÈNCIES</a:t>
            </a:r>
          </a:p>
          <a:p>
            <a:pPr marL="468000">
              <a:lnSpc>
                <a:spcPts val="5000"/>
              </a:lnSpc>
            </a:pPr>
            <a:r>
              <a:rPr lang="fr-FR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OFICINES</a:t>
            </a:r>
          </a:p>
          <a:p>
            <a:pPr marL="468000">
              <a:lnSpc>
                <a:spcPts val="5000"/>
              </a:lnSpc>
            </a:pPr>
            <a:r>
              <a:rPr lang="fr-FR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COMERÇOS</a:t>
            </a:r>
            <a:endParaRPr lang="es-ES_tradnl" sz="2000" b="1" dirty="0">
              <a:solidFill>
                <a:srgbClr val="E82C2E"/>
              </a:solidFill>
              <a:latin typeface="RoBOTO"/>
              <a:ea typeface="Arial" charset="0"/>
              <a:cs typeface="RoBOTO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899592" y="4005064"/>
            <a:ext cx="338437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899592" y="4629133"/>
            <a:ext cx="338437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99592" y="5253202"/>
            <a:ext cx="338437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899592" y="5877272"/>
            <a:ext cx="338437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17500" cy="317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317500" cy="3175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7152"/>
            <a:ext cx="317500" cy="3175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45224"/>
            <a:ext cx="317500" cy="317500"/>
          </a:xfrm>
          <a:prstGeom prst="rect">
            <a:avLst/>
          </a:prstGeom>
        </p:spPr>
      </p:pic>
      <p:pic>
        <p:nvPicPr>
          <p:cNvPr id="35" name="Imagen 34" descr="9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829" r="16756" b="-829"/>
          <a:stretch/>
        </p:blipFill>
        <p:spPr>
          <a:xfrm>
            <a:off x="4644008" y="2996952"/>
            <a:ext cx="2007818" cy="1368152"/>
          </a:xfrm>
          <a:prstGeom prst="rect">
            <a:avLst/>
          </a:prstGeom>
          <a:solidFill>
            <a:srgbClr val="BFC0C2"/>
          </a:solidFill>
          <a:ln w="19050" cmpd="sng">
            <a:solidFill>
              <a:srgbClr val="BFC0C2"/>
            </a:solidFill>
          </a:ln>
        </p:spPr>
      </p:pic>
      <p:pic>
        <p:nvPicPr>
          <p:cNvPr id="36" name="Imagen 35" descr="41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8"/>
          <a:stretch/>
        </p:blipFill>
        <p:spPr>
          <a:xfrm>
            <a:off x="4644008" y="4509120"/>
            <a:ext cx="1712987" cy="1392304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37" name="Imagen 36" descr="3779918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15284" b="1795"/>
          <a:stretch/>
        </p:blipFill>
        <p:spPr>
          <a:xfrm>
            <a:off x="6516216" y="4509120"/>
            <a:ext cx="1727129" cy="1387796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38" name="Imagen 37" descr="109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4" b="3817"/>
          <a:stretch/>
        </p:blipFill>
        <p:spPr>
          <a:xfrm>
            <a:off x="6804248" y="3015617"/>
            <a:ext cx="1440287" cy="1349487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</p:spTree>
    <p:extLst>
      <p:ext uri="{BB962C8B-B14F-4D97-AF65-F5344CB8AC3E}">
        <p14:creationId xmlns:p14="http://schemas.microsoft.com/office/powerpoint/2010/main" val="361619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2"/>
          <p:cNvSpPr txBox="1"/>
          <p:nvPr/>
        </p:nvSpPr>
        <p:spPr>
          <a:xfrm>
            <a:off x="1835696" y="188640"/>
            <a:ext cx="69750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LA SATISFACCIÓ DELS NOSTRES CLIENTS ÉS EL NOSTRE MAJOR AVAL     </a:t>
            </a:r>
            <a:r>
              <a:rPr lang="es-ES_tradnl" sz="1000" b="1" dirty="0">
                <a:solidFill>
                  <a:srgbClr val="E82C2E"/>
                </a:solidFill>
                <a:latin typeface="RoBOTO"/>
                <a:cs typeface="RoBOTO"/>
              </a:rPr>
              <a:t>I  SERVEIS</a:t>
            </a:r>
            <a:endParaRPr lang="ca-ES" sz="1000" b="1" dirty="0" smtClean="0">
              <a:solidFill>
                <a:srgbClr val="E82C2E"/>
              </a:solidFill>
              <a:latin typeface="RoBOTO"/>
              <a:cs typeface="RoBOTO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395536" y="548680"/>
            <a:ext cx="8352928" cy="0"/>
          </a:xfrm>
          <a:prstGeom prst="line">
            <a:avLst/>
          </a:prstGeom>
          <a:ln w="19050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"/>
          <p:cNvSpPr txBox="1"/>
          <p:nvPr/>
        </p:nvSpPr>
        <p:spPr>
          <a:xfrm>
            <a:off x="1115616" y="1203380"/>
            <a:ext cx="4968552" cy="150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 RECMAI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estem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en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constant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compromís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amb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la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superació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. </a:t>
            </a:r>
          </a:p>
          <a:p>
            <a:pPr>
              <a:lnSpc>
                <a:spcPct val="150000"/>
              </a:lnSpc>
            </a:pPr>
            <a:endParaRPr lang="es-ES_tradnl" sz="1400" dirty="0" smtClean="0">
              <a:solidFill>
                <a:srgbClr val="5B6063"/>
              </a:solidFill>
              <a:latin typeface="RoBOTO"/>
              <a:ea typeface="Arial" charset="0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s-ES_tradnl" sz="1400" dirty="0" err="1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Aquests</a:t>
            </a:r>
            <a:r>
              <a:rPr lang="es-ES_tradnl" sz="1400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són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només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alguns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exemples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dels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serveis</a:t>
            </a:r>
            <a:r>
              <a:rPr lang="es-ES_tradnl" sz="2000" b="1" dirty="0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que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oferim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als</a:t>
            </a:r>
            <a:r>
              <a:rPr lang="es-ES_tradnl" sz="1400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nostres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clients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:</a:t>
            </a:r>
            <a:endParaRPr lang="pt-BR" sz="1400" dirty="0">
              <a:solidFill>
                <a:srgbClr val="5B6063"/>
              </a:solidFill>
              <a:latin typeface="RoBOTO"/>
              <a:ea typeface="Arial" charset="0"/>
              <a:cs typeface="RoBOTO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17623"/>
            <a:ext cx="228600" cy="6604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" y="201464"/>
            <a:ext cx="1016000" cy="203200"/>
          </a:xfrm>
          <a:prstGeom prst="rect">
            <a:avLst/>
          </a:prstGeom>
        </p:spPr>
      </p:pic>
      <p:sp>
        <p:nvSpPr>
          <p:cNvPr id="24" name="CuadroTexto 2"/>
          <p:cNvSpPr txBox="1"/>
          <p:nvPr/>
        </p:nvSpPr>
        <p:spPr>
          <a:xfrm>
            <a:off x="1115616" y="3282657"/>
            <a:ext cx="32403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LABORATORIS </a:t>
            </a:r>
            <a:r>
              <a:rPr lang="tr-TR" sz="2000" b="1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ALCUNSI</a:t>
            </a:r>
          </a:p>
          <a:p>
            <a:pPr algn="just"/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Legalització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i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adaptació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de les plantes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refredadores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.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Instal·lació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d’unitats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UTA ​​a la zona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packaging</a:t>
            </a:r>
            <a:r>
              <a:rPr lang="es-ES_tradnl" sz="1400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.</a:t>
            </a:r>
          </a:p>
          <a:p>
            <a:pPr algn="just"/>
            <a:endParaRPr lang="es-ES_tradnl" sz="1400" dirty="0">
              <a:solidFill>
                <a:srgbClr val="5B6063"/>
              </a:solidFill>
              <a:latin typeface="RoBOTO"/>
              <a:ea typeface="Arial" charset="0"/>
              <a:cs typeface="RoBOTO"/>
            </a:endParaRPr>
          </a:p>
          <a:p>
            <a:pPr algn="just"/>
            <a:r>
              <a:rPr lang="es-ES_tradnl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HOTEL BALMES I HOTEL</a:t>
            </a:r>
          </a:p>
          <a:p>
            <a:pPr algn="just"/>
            <a:r>
              <a:rPr lang="es-ES_tradnl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ASTÒRIA</a:t>
            </a:r>
          </a:p>
          <a:p>
            <a:pPr algn="just"/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Canvi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de sala de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calderes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de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producció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semiinstantània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.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Estalvi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previst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: 30 % en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electricitat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i 35 % en gas,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segons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el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projecte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d’eficiència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energètica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.</a:t>
            </a:r>
          </a:p>
        </p:txBody>
      </p:sp>
      <p:cxnSp>
        <p:nvCxnSpPr>
          <p:cNvPr id="25" name="Conector recto 24"/>
          <p:cNvCxnSpPr/>
          <p:nvPr/>
        </p:nvCxnSpPr>
        <p:spPr>
          <a:xfrm>
            <a:off x="1187624" y="4365104"/>
            <a:ext cx="3096344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34111"/>
            <a:ext cx="1440160" cy="14401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57" y="2308755"/>
            <a:ext cx="1058255" cy="112133"/>
          </a:xfrm>
          <a:prstGeom prst="rect">
            <a:avLst/>
          </a:prstGeom>
        </p:spPr>
      </p:pic>
      <p:sp>
        <p:nvSpPr>
          <p:cNvPr id="33" name="CuadroTexto 2"/>
          <p:cNvSpPr txBox="1"/>
          <p:nvPr/>
        </p:nvSpPr>
        <p:spPr>
          <a:xfrm>
            <a:off x="4716016" y="3284984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ÀLTIMA</a:t>
            </a:r>
          </a:p>
          <a:p>
            <a:pPr algn="just"/>
            <a:r>
              <a:rPr lang="ro-RO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Manteniment correctiu i preventiu.</a:t>
            </a:r>
          </a:p>
          <a:p>
            <a:pPr algn="just"/>
            <a:endParaRPr lang="es-ES_tradnl" sz="1400" dirty="0">
              <a:solidFill>
                <a:srgbClr val="5B6063"/>
              </a:solidFill>
              <a:latin typeface="RoBOTO"/>
              <a:ea typeface="Arial" charset="0"/>
              <a:cs typeface="RoBOTO"/>
            </a:endParaRPr>
          </a:p>
          <a:p>
            <a:pPr algn="just"/>
            <a:r>
              <a:rPr lang="es-ES_tradnl" sz="20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HOTEL SANT </a:t>
            </a:r>
            <a:r>
              <a:rPr lang="es-ES_tradnl" sz="2000" b="1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AGUSTÍ</a:t>
            </a:r>
          </a:p>
          <a:p>
            <a:pPr algn="just"/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Canvi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de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l’antic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sistema de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calderes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amb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acumulació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per un sistema de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producció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d’ACS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semiinstantani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.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Fins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al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moment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portem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el 38 % </a:t>
            </a:r>
            <a:r>
              <a:rPr lang="es-ES_tradnl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d’estalvi</a:t>
            </a:r>
            <a:r>
              <a:rPr lang="es-ES_tradnl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en la factura de gas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4788024" y="3933056"/>
            <a:ext cx="3096344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2"/>
          <p:cNvSpPr txBox="1"/>
          <p:nvPr/>
        </p:nvSpPr>
        <p:spPr>
          <a:xfrm>
            <a:off x="1835696" y="188640"/>
            <a:ext cx="69750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LA SATISFACCIÓ DELS NOSTRES CLIENTS ÉS EL NOSTRE MAJOR AVAL     </a:t>
            </a:r>
            <a:r>
              <a:rPr lang="es-ES_tradnl" sz="1000" b="1" dirty="0">
                <a:solidFill>
                  <a:srgbClr val="E82C2E"/>
                </a:solidFill>
                <a:latin typeface="RoBOTO"/>
                <a:cs typeface="RoBOTO"/>
              </a:rPr>
              <a:t>I  PROJECTES</a:t>
            </a:r>
            <a:endParaRPr lang="ca-ES" sz="1000" b="1" dirty="0" smtClean="0">
              <a:solidFill>
                <a:srgbClr val="E82C2E"/>
              </a:solidFill>
              <a:latin typeface="RoBOTO"/>
              <a:cs typeface="RoBOTO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395536" y="548680"/>
            <a:ext cx="8352928" cy="0"/>
          </a:xfrm>
          <a:prstGeom prst="line">
            <a:avLst/>
          </a:prstGeom>
          <a:ln w="19050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2"/>
          <p:cNvSpPr txBox="1"/>
          <p:nvPr/>
        </p:nvSpPr>
        <p:spPr>
          <a:xfrm>
            <a:off x="1763688" y="915348"/>
            <a:ext cx="496855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Alguns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dels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</a:t>
            </a:r>
            <a:r>
              <a:rPr lang="pt-BR" sz="2000" b="1" dirty="0" err="1">
                <a:solidFill>
                  <a:srgbClr val="E82C2E"/>
                </a:solidFill>
                <a:latin typeface="RoBOTO"/>
                <a:ea typeface="Arial" charset="0"/>
                <a:cs typeface="RoBOTO"/>
              </a:rPr>
              <a:t>projectes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que hem </a:t>
            </a:r>
            <a:r>
              <a:rPr lang="pt-BR" sz="1400" dirty="0" err="1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realitzat</a:t>
            </a:r>
            <a:r>
              <a:rPr lang="pt-BR" sz="1400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 a </a:t>
            </a:r>
            <a:r>
              <a:rPr lang="pt-BR" sz="1400" b="1" dirty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RECMAI</a:t>
            </a:r>
            <a:r>
              <a:rPr lang="pt-BR" sz="1400" dirty="0" smtClean="0">
                <a:solidFill>
                  <a:srgbClr val="5B6063"/>
                </a:solidFill>
                <a:latin typeface="RoBOTO"/>
                <a:ea typeface="Arial" charset="0"/>
                <a:cs typeface="RoBOTO"/>
              </a:rPr>
              <a:t>:</a:t>
            </a:r>
            <a:endParaRPr lang="es-ES_tradnl" sz="1400" dirty="0" smtClean="0">
              <a:solidFill>
                <a:srgbClr val="5B6063"/>
              </a:solidFill>
              <a:latin typeface="RoBOTO"/>
              <a:ea typeface="Arial" charset="0"/>
              <a:cs typeface="RoBOTO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17623"/>
            <a:ext cx="228600" cy="6604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" y="201464"/>
            <a:ext cx="1016000" cy="2032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6712"/>
            <a:ext cx="864096" cy="86409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1074"/>
            <a:ext cx="1260000" cy="1210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03648" y="3686835"/>
            <a:ext cx="1745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Hotel Condes de Barcelona</a:t>
            </a:r>
            <a:endParaRPr lang="es-ES" sz="1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581738" y="3686835"/>
            <a:ext cx="1926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Restaurant </a:t>
            </a:r>
            <a:r>
              <a:rPr lang="es-ES_tradnl" sz="1000" b="1" dirty="0" err="1">
                <a:solidFill>
                  <a:srgbClr val="5B6063"/>
                </a:solidFill>
                <a:latin typeface="Roboto"/>
                <a:cs typeface="Roboto"/>
              </a:rPr>
              <a:t>Lasarte</a:t>
            </a:r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, Barcelona</a:t>
            </a:r>
            <a:endParaRPr lang="es-ES" sz="1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868144" y="3686835"/>
            <a:ext cx="18133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b="1" dirty="0" err="1">
                <a:solidFill>
                  <a:srgbClr val="5B6063"/>
                </a:solidFill>
                <a:latin typeface="Roboto"/>
                <a:cs typeface="Roboto"/>
              </a:rPr>
              <a:t>Oficines</a:t>
            </a:r>
            <a:r>
              <a:rPr lang="de-DE" sz="1000" b="1" dirty="0">
                <a:solidFill>
                  <a:srgbClr val="5B6063"/>
                </a:solidFill>
                <a:latin typeface="Roboto"/>
                <a:cs typeface="Roboto"/>
              </a:rPr>
              <a:t> </a:t>
            </a:r>
            <a:r>
              <a:rPr lang="de-DE" sz="1000" b="1" dirty="0" err="1">
                <a:solidFill>
                  <a:srgbClr val="5B6063"/>
                </a:solidFill>
                <a:latin typeface="Roboto"/>
                <a:cs typeface="Roboto"/>
              </a:rPr>
              <a:t>Gestiser</a:t>
            </a:r>
            <a:r>
              <a:rPr lang="de-DE" sz="1000" b="1" dirty="0">
                <a:solidFill>
                  <a:srgbClr val="5B6063"/>
                </a:solidFill>
                <a:latin typeface="Roboto"/>
                <a:cs typeface="Roboto"/>
              </a:rPr>
              <a:t>, Barcelona</a:t>
            </a:r>
            <a:endParaRPr lang="es-ES" sz="1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333236" y="5991091"/>
            <a:ext cx="2238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5B6063"/>
                </a:solidFill>
                <a:latin typeface="Roboto"/>
                <a:cs typeface="Roboto"/>
              </a:rPr>
              <a:t>Residència</a:t>
            </a:r>
            <a:r>
              <a:rPr lang="pt-BR" sz="1000" b="1" dirty="0">
                <a:solidFill>
                  <a:srgbClr val="5B6063"/>
                </a:solidFill>
                <a:latin typeface="Roboto"/>
                <a:cs typeface="Roboto"/>
              </a:rPr>
              <a:t> La República, Barcelona</a:t>
            </a:r>
            <a:endParaRPr lang="es-ES" sz="1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279598" y="5991091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000" b="1" dirty="0" err="1">
                <a:solidFill>
                  <a:srgbClr val="5B6063"/>
                </a:solidFill>
                <a:latin typeface="Roboto"/>
                <a:cs typeface="Roboto"/>
              </a:rPr>
              <a:t>Sefora</a:t>
            </a:r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, Barcelona</a:t>
            </a:r>
            <a:endParaRPr lang="es-ES" sz="1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pic>
        <p:nvPicPr>
          <p:cNvPr id="2" name="Imagen 1" descr="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1728192" cy="1728192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3" name="Imagen 2" descr="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76" y="1916833"/>
            <a:ext cx="1728192" cy="1728192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5" name="Imagen 4" descr="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04" y="1916832"/>
            <a:ext cx="1728192" cy="1728192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6" name="Imagen 5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07" y="4221088"/>
            <a:ext cx="2308097" cy="1728192"/>
          </a:xfrm>
          <a:prstGeom prst="rect">
            <a:avLst/>
          </a:prstGeom>
        </p:spPr>
      </p:pic>
      <p:pic>
        <p:nvPicPr>
          <p:cNvPr id="7" name="Imagen 6" descr="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1728192" cy="1728192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1403648" y="4221088"/>
            <a:ext cx="4104456" cy="1728192"/>
          </a:xfrm>
          <a:prstGeom prst="rect">
            <a:avLst/>
          </a:prstGeom>
          <a:noFill/>
          <a:ln w="19050" cmpd="sng">
            <a:solidFill>
              <a:srgbClr val="BFC0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6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04" y="4221088"/>
            <a:ext cx="1728192" cy="1728192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</p:spTree>
    <p:extLst>
      <p:ext uri="{BB962C8B-B14F-4D97-AF65-F5344CB8AC3E}">
        <p14:creationId xmlns:p14="http://schemas.microsoft.com/office/powerpoint/2010/main" val="4174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395536" y="1052736"/>
            <a:ext cx="8352928" cy="518457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95536" y="548680"/>
            <a:ext cx="8352928" cy="504056"/>
          </a:xfrm>
          <a:prstGeom prst="rect">
            <a:avLst/>
          </a:prstGeom>
          <a:solidFill>
            <a:srgbClr val="E8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2"/>
          <p:cNvSpPr txBox="1"/>
          <p:nvPr/>
        </p:nvSpPr>
        <p:spPr>
          <a:xfrm>
            <a:off x="1835696" y="188640"/>
            <a:ext cx="697505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_tradnl" sz="1000" b="1" dirty="0">
                <a:solidFill>
                  <a:srgbClr val="5B6063"/>
                </a:solidFill>
                <a:latin typeface="RoBOTO"/>
                <a:cs typeface="RoBOTO"/>
              </a:rPr>
              <a:t>LA SATISFACCIÓ DELS NOSTRES CLIENTS ÉS EL NOSTRE MAJOR AVAL    </a:t>
            </a:r>
            <a:r>
              <a:rPr lang="es-ES_tradnl" sz="1000" b="1" dirty="0">
                <a:solidFill>
                  <a:srgbClr val="E82C2E"/>
                </a:solidFill>
                <a:latin typeface="RoBOTO"/>
                <a:cs typeface="RoBOTO"/>
              </a:rPr>
              <a:t> I  FITXA TÈCNICA</a:t>
            </a:r>
            <a:endParaRPr lang="ca-ES" sz="1000" b="1" dirty="0" smtClean="0">
              <a:solidFill>
                <a:srgbClr val="E82C2E"/>
              </a:solidFill>
              <a:latin typeface="RoBOTO"/>
              <a:cs typeface="RoBOTO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95536" y="548680"/>
            <a:ext cx="8352928" cy="0"/>
          </a:xfrm>
          <a:prstGeom prst="line">
            <a:avLst/>
          </a:prstGeom>
          <a:ln w="19050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17623"/>
            <a:ext cx="228600" cy="6604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" y="201464"/>
            <a:ext cx="1016000" cy="2032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60040" cy="3600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51920" y="62068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chemeClr val="bg1"/>
                </a:solidFill>
                <a:latin typeface="Roboto"/>
                <a:cs typeface="Roboto"/>
              </a:rPr>
              <a:t>Hotel </a:t>
            </a:r>
            <a:r>
              <a:rPr lang="de-DE" b="1" dirty="0" err="1">
                <a:solidFill>
                  <a:schemeClr val="bg1"/>
                </a:solidFill>
                <a:latin typeface="Roboto"/>
                <a:cs typeface="Roboto"/>
              </a:rPr>
              <a:t>Claris</a:t>
            </a:r>
            <a:r>
              <a:rPr lang="de-DE" b="1" dirty="0">
                <a:solidFill>
                  <a:schemeClr val="bg1"/>
                </a:solidFill>
                <a:latin typeface="Roboto"/>
                <a:cs typeface="Roboto"/>
              </a:rPr>
              <a:t> 5* CL, Barcelona   I   Case Study</a:t>
            </a:r>
            <a:endParaRPr lang="es-ES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95536" y="6217623"/>
            <a:ext cx="8064896" cy="360040"/>
          </a:xfrm>
          <a:prstGeom prst="rect">
            <a:avLst/>
          </a:prstGeom>
          <a:gradFill flip="none" rotWithShape="1">
            <a:gsLst>
              <a:gs pos="0">
                <a:srgbClr val="BFC0C2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FC0C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rot="5400000">
            <a:off x="1295636" y="728700"/>
            <a:ext cx="1440160" cy="2664296"/>
          </a:xfrm>
          <a:prstGeom prst="rect">
            <a:avLst/>
          </a:prstGeom>
          <a:solidFill>
            <a:srgbClr val="BFC0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611560" y="2881966"/>
            <a:ext cx="2808312" cy="31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REPTE DEL PROJECTE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El repte del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projecte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consistia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a substituir una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vella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instal·lació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VRF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sense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afectar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l’activitat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normal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l’hotel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. Un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dels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objectius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era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reduir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el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cost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funcionament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i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aconseguir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un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ambient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confortable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amb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un control de la temperatura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precís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i un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funcionament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silenciós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per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als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hostes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. 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la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propietat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l’hotel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exigia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un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servei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postvenda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excel·lent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disponible les 24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hores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tots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els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dies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l’any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. </a:t>
            </a:r>
          </a:p>
          <a:p>
            <a:endParaRPr lang="es-ES_tradnl" sz="900" dirty="0">
              <a:solidFill>
                <a:srgbClr val="494B52"/>
              </a:solidFill>
              <a:latin typeface="Roboto"/>
              <a:cs typeface="Roboto"/>
            </a:endParaRPr>
          </a:p>
          <a:p>
            <a:pPr algn="just"/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LA SOLUCIÓ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El sistema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recuperació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calor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l’opció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ideal per a un hotel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d’aquesta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categoria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. 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una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combinació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intel·ligent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d’unitats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2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tubs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i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recuperació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calor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reduïa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els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costos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d’inversió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significativament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sense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afectar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els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requeriments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confort.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Gràcies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a la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modularitat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del sistema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ECOi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es va poder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realitzar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la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instal·lació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planta per planta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sense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afectar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l’activitat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normal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l’hotel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. </a:t>
            </a:r>
          </a:p>
          <a:p>
            <a:pPr algn="just"/>
            <a:endParaRPr lang="es-ES_tradnl" sz="900" dirty="0">
              <a:latin typeface="Roboto"/>
              <a:cs typeface="Roboto"/>
            </a:endParaRPr>
          </a:p>
          <a:p>
            <a:pPr algn="just"/>
            <a:endParaRPr lang="es-ES" sz="900" dirty="0">
              <a:latin typeface="Roboto"/>
              <a:cs typeface="Roboto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55576" y="6237312"/>
            <a:ext cx="7740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err="1">
                <a:solidFill>
                  <a:srgbClr val="5B6063"/>
                </a:solidFill>
                <a:latin typeface="Roboto"/>
                <a:cs typeface="Roboto"/>
              </a:rPr>
              <a:t>Estalvi</a:t>
            </a:r>
            <a:r>
              <a:rPr lang="es-ES_tradnl" sz="1200" b="1" dirty="0">
                <a:solidFill>
                  <a:srgbClr val="5B6063"/>
                </a:solidFill>
                <a:latin typeface="Roboto"/>
                <a:cs typeface="Roboto"/>
              </a:rPr>
              <a:t> </a:t>
            </a:r>
            <a:r>
              <a:rPr lang="es-ES_tradnl" sz="1200" b="1" dirty="0" err="1">
                <a:solidFill>
                  <a:srgbClr val="5B6063"/>
                </a:solidFill>
                <a:latin typeface="Roboto"/>
                <a:cs typeface="Roboto"/>
              </a:rPr>
              <a:t>energètic</a:t>
            </a:r>
            <a:r>
              <a:rPr lang="es-ES_tradnl" sz="1200" b="1" dirty="0">
                <a:solidFill>
                  <a:srgbClr val="5B6063"/>
                </a:solidFill>
                <a:latin typeface="Roboto"/>
                <a:cs typeface="Roboto"/>
              </a:rPr>
              <a:t> </a:t>
            </a:r>
            <a:r>
              <a:rPr lang="es-ES_tradnl" sz="1200" b="1" dirty="0" err="1">
                <a:solidFill>
                  <a:srgbClr val="5B6063"/>
                </a:solidFill>
                <a:latin typeface="Roboto"/>
                <a:cs typeface="Roboto"/>
              </a:rPr>
              <a:t>aconseguit</a:t>
            </a:r>
            <a:r>
              <a:rPr lang="es-ES_tradnl" sz="1200" b="1" dirty="0">
                <a:solidFill>
                  <a:srgbClr val="5B6063"/>
                </a:solidFill>
                <a:latin typeface="Roboto"/>
                <a:cs typeface="Roboto"/>
              </a:rPr>
              <a:t> </a:t>
            </a:r>
            <a:r>
              <a:rPr lang="es-ES_tradnl" sz="1200" b="1" dirty="0" err="1">
                <a:solidFill>
                  <a:srgbClr val="5B6063"/>
                </a:solidFill>
                <a:latin typeface="Roboto"/>
                <a:cs typeface="Roboto"/>
              </a:rPr>
              <a:t>després</a:t>
            </a:r>
            <a:r>
              <a:rPr lang="es-ES_tradnl" sz="1200" b="1" dirty="0">
                <a:solidFill>
                  <a:srgbClr val="5B6063"/>
                </a:solidFill>
                <a:latin typeface="Roboto"/>
                <a:cs typeface="Roboto"/>
              </a:rPr>
              <a:t> de la </a:t>
            </a:r>
            <a:r>
              <a:rPr lang="es-ES_tradnl" sz="1200" b="1" dirty="0" err="1">
                <a:solidFill>
                  <a:srgbClr val="5B6063"/>
                </a:solidFill>
                <a:latin typeface="Roboto"/>
                <a:cs typeface="Roboto"/>
              </a:rPr>
              <a:t>implantació</a:t>
            </a:r>
            <a:r>
              <a:rPr lang="es-ES_tradnl" sz="1200" b="1" dirty="0">
                <a:solidFill>
                  <a:srgbClr val="5B6063"/>
                </a:solidFill>
                <a:latin typeface="Roboto"/>
                <a:cs typeface="Roboto"/>
              </a:rPr>
              <a:t> del sistema: </a:t>
            </a:r>
            <a:r>
              <a:rPr lang="es-ES_tradnl" sz="1200" b="1" dirty="0" err="1">
                <a:solidFill>
                  <a:srgbClr val="E82C2E"/>
                </a:solidFill>
                <a:latin typeface="Roboto"/>
                <a:cs typeface="Roboto"/>
              </a:rPr>
              <a:t>Més</a:t>
            </a:r>
            <a:r>
              <a:rPr lang="es-ES_tradnl" sz="1200" b="1" dirty="0">
                <a:solidFill>
                  <a:srgbClr val="E82C2E"/>
                </a:solidFill>
                <a:latin typeface="Roboto"/>
                <a:cs typeface="Roboto"/>
              </a:rPr>
              <a:t> del 40% total en </a:t>
            </a:r>
            <a:r>
              <a:rPr lang="es-ES_tradnl" sz="1200" b="1" dirty="0" err="1">
                <a:solidFill>
                  <a:srgbClr val="E82C2E"/>
                </a:solidFill>
                <a:latin typeface="Roboto"/>
                <a:cs typeface="Roboto"/>
              </a:rPr>
              <a:t>potència</a:t>
            </a:r>
            <a:r>
              <a:rPr lang="es-ES_tradnl" sz="1200" b="1" dirty="0">
                <a:solidFill>
                  <a:srgbClr val="E82C2E"/>
                </a:solidFill>
                <a:latin typeface="Roboto"/>
                <a:cs typeface="Roboto"/>
              </a:rPr>
              <a:t> consumida</a:t>
            </a:r>
            <a:endParaRPr lang="es-ES" sz="1200" b="1" dirty="0">
              <a:solidFill>
                <a:srgbClr val="E82C2E"/>
              </a:solidFill>
              <a:latin typeface="Roboto"/>
              <a:cs typeface="Roboto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683568" y="4394134"/>
            <a:ext cx="266429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3563888" y="1352957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CONTROL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Per a la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seva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integració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en el sistema de control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l’hotel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es va optar per la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interfície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KNX / EIB. 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més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, per a un control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centralitzat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del sistema de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climatització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s’hi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va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instal·lar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un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panell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tàctil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central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amb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servidor web (CZ-256ESMC2).</a:t>
            </a:r>
          </a:p>
          <a:p>
            <a:pPr algn="just"/>
            <a:endParaRPr lang="es-ES_tradnl" sz="900" dirty="0">
              <a:solidFill>
                <a:srgbClr val="494B52"/>
              </a:solidFill>
              <a:latin typeface="Roboto"/>
              <a:cs typeface="Roboto"/>
            </a:endParaRPr>
          </a:p>
          <a:p>
            <a:pPr algn="just"/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SOLUCIÓ INSTAL·LADA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Gamma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ECOi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(VRF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Elèctric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).</a:t>
            </a: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Unitats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exteriors</a:t>
            </a:r>
            <a:endParaRPr lang="es-ES_tradnl" sz="900" dirty="0">
              <a:solidFill>
                <a:srgbClr val="494B52"/>
              </a:solidFill>
              <a:latin typeface="Roboto"/>
              <a:cs typeface="Roboto"/>
            </a:endParaRP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ECOi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Recuperació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de la calor: U-14MF1E8 x 12u</a:t>
            </a: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ECOi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2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tubs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: U-8ME1E8 x 1u; U-10ME1E8 x 5u; U-14ME1E8 x 2u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Mini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ECOi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: U-6LE1E8 x 3u</a:t>
            </a:r>
          </a:p>
          <a:p>
            <a:pPr algn="just"/>
            <a:endParaRPr lang="es-ES_tradnl" sz="900" dirty="0">
              <a:solidFill>
                <a:srgbClr val="494B52"/>
              </a:solidFill>
              <a:latin typeface="Roboto"/>
              <a:cs typeface="Roboto"/>
            </a:endParaRPr>
          </a:p>
          <a:p>
            <a:pPr algn="just"/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UNITATS INTERIORS</a:t>
            </a: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Conductes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Tipus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Hotel MM: S-22MM1E51 x 3u; S-28MM1E51 x 60u; S-36MM1E5 x 99u; S-45MM1E5 x 27u</a:t>
            </a: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Conductes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Alta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Pressió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ME: S-73ME1E5 x 1u; S-106ME1E5 x 6u; S-140ME1E5 x 5u; S-224ME1E5 x 1u; S-280ME1E5 x 5u</a:t>
            </a: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Conductes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Estàndar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MF: S-56MF1E5 x 1u; S-140MF1E5 x 1u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Sostre MT: S-45MT1E5 x 3u</a:t>
            </a:r>
          </a:p>
          <a:p>
            <a:pPr algn="just"/>
            <a:endParaRPr lang="es-ES_tradnl" sz="900" dirty="0">
              <a:solidFill>
                <a:srgbClr val="494B52"/>
              </a:solidFill>
              <a:latin typeface="Roboto"/>
              <a:cs typeface="Roboto"/>
            </a:endParaRPr>
          </a:p>
          <a:p>
            <a:pPr algn="just"/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CONTROL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Control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paret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: CZ-RTC2 x 233u</a:t>
            </a:r>
          </a:p>
          <a:p>
            <a:pPr algn="just"/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Pantalla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tàctil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</a:t>
            </a:r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central·litzada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: CZ-256ESMC2 x 1u.</a:t>
            </a:r>
          </a:p>
          <a:p>
            <a:pPr algn="just"/>
            <a:endParaRPr lang="es-ES_tradnl" sz="900" dirty="0">
              <a:solidFill>
                <a:srgbClr val="494B52"/>
              </a:solidFill>
              <a:latin typeface="Roboto"/>
              <a:cs typeface="Roboto"/>
            </a:endParaRPr>
          </a:p>
          <a:p>
            <a:pPr algn="just"/>
            <a:r>
              <a:rPr lang="es-ES_tradnl" sz="900" b="1" dirty="0">
                <a:solidFill>
                  <a:srgbClr val="494B52"/>
                </a:solidFill>
                <a:latin typeface="Roboto"/>
                <a:cs typeface="Roboto"/>
              </a:rPr>
              <a:t>CONNECTIVITAT I BMS</a:t>
            </a:r>
          </a:p>
          <a:p>
            <a:pPr algn="just"/>
            <a:r>
              <a:rPr lang="es-ES_tradnl" sz="900" dirty="0" err="1">
                <a:solidFill>
                  <a:srgbClr val="494B52"/>
                </a:solidFill>
                <a:latin typeface="Roboto"/>
                <a:cs typeface="Roboto"/>
              </a:rPr>
              <a:t>Interfaç</a:t>
            </a:r>
            <a:r>
              <a:rPr lang="es-ES_tradnl" sz="900" dirty="0">
                <a:solidFill>
                  <a:srgbClr val="494B52"/>
                </a:solidFill>
                <a:latin typeface="Roboto"/>
                <a:cs typeface="Roboto"/>
              </a:rPr>
              <a:t> KNX/EIB: PAW-AC-KNX-128 x 2u.</a:t>
            </a:r>
            <a:endParaRPr lang="es-ES" sz="900" dirty="0">
              <a:latin typeface="Roboto"/>
              <a:cs typeface="Roboto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3635896" y="2289061"/>
            <a:ext cx="266429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3635896" y="3369181"/>
            <a:ext cx="266429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3635896" y="4881349"/>
            <a:ext cx="266429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83568" y="5762286"/>
            <a:ext cx="2664296" cy="0"/>
          </a:xfrm>
          <a:prstGeom prst="line">
            <a:avLst/>
          </a:prstGeom>
          <a:ln w="9525" cap="flat" cmpd="sng">
            <a:solidFill>
              <a:srgbClr val="E82C2E"/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971600" y="1556792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>
                <a:solidFill>
                  <a:srgbClr val="5B6063"/>
                </a:solidFill>
                <a:latin typeface="Roboto"/>
                <a:cs typeface="Roboto"/>
              </a:rPr>
              <a:t>REMODELACIÓ DE L’HOTEL</a:t>
            </a:r>
          </a:p>
          <a:p>
            <a:pPr algn="just"/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SISTEMA: </a:t>
            </a:r>
            <a:r>
              <a:rPr lang="es-ES_tradnl" sz="900" b="1" dirty="0" err="1">
                <a:solidFill>
                  <a:srgbClr val="5B6063"/>
                </a:solidFill>
                <a:latin typeface="Roboto"/>
                <a:cs typeface="Roboto"/>
              </a:rPr>
              <a:t>ECOi</a:t>
            </a:r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 23u. </a:t>
            </a:r>
            <a:r>
              <a:rPr lang="es-ES_tradnl" sz="900" b="1" dirty="0" err="1">
                <a:solidFill>
                  <a:srgbClr val="5B6063"/>
                </a:solidFill>
                <a:latin typeface="Roboto"/>
                <a:cs typeface="Roboto"/>
              </a:rPr>
              <a:t>exteriors</a:t>
            </a:r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 (2 </a:t>
            </a:r>
            <a:r>
              <a:rPr lang="es-ES_tradnl" sz="900" b="1" dirty="0" err="1">
                <a:solidFill>
                  <a:srgbClr val="5B6063"/>
                </a:solidFill>
                <a:latin typeface="Roboto"/>
                <a:cs typeface="Roboto"/>
              </a:rPr>
              <a:t>tubs</a:t>
            </a:r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 i </a:t>
            </a:r>
            <a:r>
              <a:rPr lang="es-ES_tradnl" sz="900" b="1" dirty="0" err="1">
                <a:solidFill>
                  <a:srgbClr val="5B6063"/>
                </a:solidFill>
                <a:latin typeface="Roboto"/>
                <a:cs typeface="Roboto"/>
              </a:rPr>
              <a:t>recuperació</a:t>
            </a:r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)</a:t>
            </a:r>
          </a:p>
          <a:p>
            <a:pPr algn="just"/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CAPACITAT INSTAL·LADA: 761 kW</a:t>
            </a:r>
          </a:p>
          <a:p>
            <a:pPr algn="just"/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ENGINYERIA: RF2</a:t>
            </a:r>
          </a:p>
          <a:p>
            <a:pPr algn="just"/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INSTAL·LADORA: RECMAI</a:t>
            </a:r>
          </a:p>
          <a:p>
            <a:pPr algn="just"/>
            <a:r>
              <a:rPr lang="es-ES_tradnl" sz="900" b="1" dirty="0">
                <a:solidFill>
                  <a:srgbClr val="5B6063"/>
                </a:solidFill>
                <a:latin typeface="Roboto"/>
                <a:cs typeface="Roboto"/>
              </a:rPr>
              <a:t>ANY DE LA INSTAL·LACIÓ: 2012</a:t>
            </a:r>
            <a:endParaRPr lang="es-ES" sz="9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pic>
        <p:nvPicPr>
          <p:cNvPr id="3" name="Imagen 2" descr="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913" r="2069" b="67348"/>
          <a:stretch/>
        </p:blipFill>
        <p:spPr>
          <a:xfrm>
            <a:off x="6701726" y="1295359"/>
            <a:ext cx="1791662" cy="1485569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31" name="Imagen 30" descr="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913" r="2069" b="67348"/>
          <a:stretch/>
        </p:blipFill>
        <p:spPr>
          <a:xfrm>
            <a:off x="6701726" y="2866235"/>
            <a:ext cx="1791662" cy="1485569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41" name="Imagen 40" descr="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913" r="2069" b="67348"/>
          <a:stretch/>
        </p:blipFill>
        <p:spPr>
          <a:xfrm>
            <a:off x="6701726" y="4437112"/>
            <a:ext cx="1791662" cy="1485569"/>
          </a:xfrm>
          <a:prstGeom prst="rect">
            <a:avLst/>
          </a:prstGeom>
          <a:ln w="19050" cmpd="sng">
            <a:solidFill>
              <a:srgbClr val="BFC0C2"/>
            </a:solidFill>
          </a:ln>
        </p:spPr>
      </p:pic>
      <p:pic>
        <p:nvPicPr>
          <p:cNvPr id="5" name="Imagen 4" descr="icona-cli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5435"/>
            <a:ext cx="287621" cy="6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43608" y="2780055"/>
            <a:ext cx="3564397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5B6063"/>
                </a:solidFill>
                <a:latin typeface="Roboto"/>
                <a:cs typeface="Roboto"/>
              </a:rPr>
              <a:t>MOLTES GRÀCIES</a:t>
            </a:r>
          </a:p>
          <a:p>
            <a:endParaRPr lang="it-IT" sz="2000" b="1" dirty="0" smtClean="0">
              <a:solidFill>
                <a:srgbClr val="5B6063"/>
              </a:solidFill>
              <a:latin typeface="Roboto"/>
              <a:cs typeface="Roboto"/>
            </a:endParaRPr>
          </a:p>
          <a:p>
            <a:r>
              <a:rPr lang="it-IT" sz="2500" b="1" dirty="0" smtClean="0">
                <a:solidFill>
                  <a:srgbClr val="5B6063"/>
                </a:solidFill>
                <a:latin typeface="Roboto"/>
                <a:cs typeface="Roboto"/>
              </a:rPr>
              <a:t>Santi </a:t>
            </a:r>
            <a:r>
              <a:rPr lang="it-IT" sz="2500" b="1" dirty="0" err="1">
                <a:solidFill>
                  <a:srgbClr val="5B6063"/>
                </a:solidFill>
                <a:latin typeface="Roboto"/>
                <a:cs typeface="Roboto"/>
              </a:rPr>
              <a:t>Alcaraz</a:t>
            </a:r>
            <a:r>
              <a:rPr lang="it-IT" sz="2500" b="1" dirty="0">
                <a:solidFill>
                  <a:srgbClr val="5B6063"/>
                </a:solidFill>
                <a:latin typeface="Roboto"/>
                <a:cs typeface="Roboto"/>
              </a:rPr>
              <a:t> Ribes</a:t>
            </a:r>
          </a:p>
          <a:p>
            <a:r>
              <a:rPr lang="it-IT" sz="2000" b="1" dirty="0" err="1">
                <a:solidFill>
                  <a:srgbClr val="5B6063"/>
                </a:solidFill>
                <a:latin typeface="Roboto"/>
                <a:cs typeface="Roboto"/>
              </a:rPr>
              <a:t>Enginyer</a:t>
            </a:r>
            <a:r>
              <a:rPr lang="it-IT" sz="2000" b="1" dirty="0">
                <a:solidFill>
                  <a:srgbClr val="5B6063"/>
                </a:solidFill>
                <a:latin typeface="Roboto"/>
                <a:cs typeface="Roboto"/>
              </a:rPr>
              <a:t> Industrial  I  CEO</a:t>
            </a:r>
            <a:endParaRPr lang="es-ES" sz="2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43608" y="5085184"/>
            <a:ext cx="5768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5B6063"/>
                </a:solidFill>
                <a:latin typeface="Roboto light"/>
                <a:cs typeface="Roboto light"/>
              </a:rPr>
              <a:t>+34 619 463 722</a:t>
            </a:r>
          </a:p>
          <a:p>
            <a:r>
              <a:rPr lang="fr-FR" sz="2000" dirty="0">
                <a:solidFill>
                  <a:srgbClr val="5B6063"/>
                </a:solidFill>
                <a:latin typeface="Roboto light"/>
                <a:cs typeface="Roboto light"/>
              </a:rPr>
              <a:t>C. </a:t>
            </a:r>
            <a:r>
              <a:rPr lang="fr-FR" sz="2000" dirty="0" err="1">
                <a:solidFill>
                  <a:srgbClr val="5B6063"/>
                </a:solidFill>
                <a:latin typeface="Roboto light"/>
                <a:cs typeface="Roboto light"/>
              </a:rPr>
              <a:t>Marquès</a:t>
            </a:r>
            <a:r>
              <a:rPr lang="fr-FR" sz="2000" dirty="0">
                <a:solidFill>
                  <a:srgbClr val="5B6063"/>
                </a:solidFill>
                <a:latin typeface="Roboto light"/>
                <a:cs typeface="Roboto light"/>
              </a:rPr>
              <a:t> de </a:t>
            </a:r>
            <a:r>
              <a:rPr lang="fr-FR" sz="2000" dirty="0" err="1">
                <a:solidFill>
                  <a:srgbClr val="5B6063"/>
                </a:solidFill>
                <a:latin typeface="Roboto light"/>
                <a:cs typeface="Roboto light"/>
              </a:rPr>
              <a:t>Sentmenat</a:t>
            </a:r>
            <a:r>
              <a:rPr lang="fr-FR" sz="2000" dirty="0">
                <a:solidFill>
                  <a:srgbClr val="5B6063"/>
                </a:solidFill>
                <a:latin typeface="Roboto light"/>
                <a:cs typeface="Roboto light"/>
              </a:rPr>
              <a:t>, 82, 08029 - Barcelona</a:t>
            </a:r>
          </a:p>
          <a:p>
            <a:r>
              <a:rPr lang="fr-FR" sz="2000" b="1" dirty="0" err="1">
                <a:solidFill>
                  <a:srgbClr val="5B6063"/>
                </a:solidFill>
                <a:latin typeface="Roboto"/>
                <a:cs typeface="Roboto"/>
              </a:rPr>
              <a:t>www.recmai.com</a:t>
            </a:r>
            <a:endParaRPr lang="es-ES" sz="2000" b="1" dirty="0">
              <a:solidFill>
                <a:srgbClr val="5B6063"/>
              </a:solidFill>
              <a:latin typeface="Roboto"/>
              <a:cs typeface="Roboto"/>
            </a:endParaRPr>
          </a:p>
        </p:txBody>
      </p:sp>
      <p:pic>
        <p:nvPicPr>
          <p:cNvPr id="9" name="Imagen 8" descr="recami-desped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4320480" cy="830861"/>
          </a:xfrm>
          <a:prstGeom prst="rect">
            <a:avLst/>
          </a:prstGeom>
        </p:spPr>
      </p:pic>
      <p:pic>
        <p:nvPicPr>
          <p:cNvPr id="10" name="Imagen 9" descr="biga-vermella-despedi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24744"/>
            <a:ext cx="63029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672</Words>
  <Application>Microsoft Macintosh PowerPoint</Application>
  <PresentationFormat>Presentación en pantalla (4:3)</PresentationFormat>
  <Paragraphs>83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Marta</dc:creator>
  <cp:lastModifiedBy>hjjhg jhggjhjgh</cp:lastModifiedBy>
  <cp:revision>69</cp:revision>
  <dcterms:created xsi:type="dcterms:W3CDTF">2020-02-01T17:11:19Z</dcterms:created>
  <dcterms:modified xsi:type="dcterms:W3CDTF">2020-10-22T15:46:20Z</dcterms:modified>
</cp:coreProperties>
</file>