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3541" r:id="rId2"/>
    <p:sldId id="3556" r:id="rId3"/>
    <p:sldId id="3504" r:id="rId4"/>
    <p:sldId id="350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405"/>
  </p:normalViewPr>
  <p:slideViewPr>
    <p:cSldViewPr snapToGrid="0" snapToObjects="1">
      <p:cViewPr varScale="1">
        <p:scale>
          <a:sx n="104" d="100"/>
          <a:sy n="104" d="100"/>
        </p:scale>
        <p:origin x="232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FB0754-A4B9-EE47-8918-5C955BD93EFE}" type="datetimeFigureOut">
              <a:rPr lang="en-US" smtClean="0"/>
              <a:t>1/15/21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4F671-EFE3-9D45-B8D7-83D497C60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114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SUMMARIZED AND LINKED SECTION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05D0C-7B1E-8443-8BB8-0CD9D0D655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80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SUMMARIZED AND LINKED SECTION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05D0C-7B1E-8443-8BB8-0CD9D0D655B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85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CCDA ICON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C5953-062A-FB4E-A829-37CEE9A9C30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519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CCDA ICON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C5953-062A-FB4E-A829-37CEE9A9C30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050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D9FFE-660B-854E-B87E-D485AFDF04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8C55B-8F14-8642-8EFE-9F63119AB6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C4E61-6990-B749-A555-6C988BDC1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09982-CE2F-A347-95A1-6EF7D19EA595}" type="datetimeFigureOut">
              <a:rPr lang="en-US" smtClean="0"/>
              <a:t>1/15/21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4B774-9EFC-D848-9C03-F087ECF4C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97555-5868-D748-9AD7-132E1982C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5645-2B33-A742-9643-6CB88FDB3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832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3358F-1824-414A-A41A-1408EC6A3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3DFE9C-64D5-5A41-BE52-C8E06045B7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F9E69-F911-4842-BDE1-0DB57F0BE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09982-CE2F-A347-95A1-6EF7D19EA595}" type="datetimeFigureOut">
              <a:rPr lang="en-US" smtClean="0"/>
              <a:t>1/15/21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B8034-E9C5-0B4F-9B7B-5C960668A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8991D-8AA6-0B4C-916F-F10144FAD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5645-2B33-A742-9643-6CB88FDB3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556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666A56-AA55-284B-B6B3-73775D9940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62E7E5-6C26-A14D-9D93-D77D59C840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064F4F-BA37-8747-9B3C-C7B0D6880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09982-CE2F-A347-95A1-6EF7D19EA595}" type="datetimeFigureOut">
              <a:rPr lang="en-US" smtClean="0"/>
              <a:t>1/15/21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1E18B-41E8-4047-8D9D-2ABA22D29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8B4AD-E09E-EC44-ACCA-AA5039B90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5645-2B33-A742-9643-6CB88FDB3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0094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pic" idx="13"/>
          </p:nvPr>
        </p:nvSpPr>
        <p:spPr>
          <a:xfrm>
            <a:off x="1562984" y="336550"/>
            <a:ext cx="9067801" cy="436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317500" y="472440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0" name="Shape 20"/>
          <p:cNvSpPr>
            <a:spLocks noGrp="1"/>
          </p:cNvSpPr>
          <p:nvPr>
            <p:ph type="body" sz="quarter" idx="1"/>
          </p:nvPr>
        </p:nvSpPr>
        <p:spPr>
          <a:xfrm>
            <a:off x="317500" y="57594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14300" algn="ctr">
              <a:spcBef>
                <a:spcPts val="0"/>
              </a:spcBef>
              <a:buSzTx/>
              <a:buNone/>
              <a:defRPr sz="2200"/>
            </a:lvl2pPr>
            <a:lvl3pPr marL="0" indent="228600" algn="ctr">
              <a:spcBef>
                <a:spcPts val="0"/>
              </a:spcBef>
              <a:buSzTx/>
              <a:buNone/>
              <a:defRPr sz="2200"/>
            </a:lvl3pPr>
            <a:lvl4pPr marL="0" indent="342900" algn="ctr">
              <a:spcBef>
                <a:spcPts val="0"/>
              </a:spcBef>
              <a:buSzTx/>
              <a:buNone/>
              <a:defRPr sz="2200"/>
            </a:lvl4pPr>
            <a:lvl5pPr marL="0" indent="457200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030502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0C4D4-7094-5543-8A15-56E4D6127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463AF-8D0C-8141-98C5-42534FBA6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84B56-3646-1E47-A7F1-81A3EBA2E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09982-CE2F-A347-95A1-6EF7D19EA595}" type="datetimeFigureOut">
              <a:rPr lang="en-US" smtClean="0"/>
              <a:t>1/15/21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9A8B92-2F1D-B649-8FF6-1EEC8AF3F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BFE022-D451-C348-B305-41CA6CF55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5645-2B33-A742-9643-6CB88FDB3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56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5861-EAA5-1D43-84A9-66D4EC3A5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2A216-B600-1C4B-9144-67AF34A30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69E2D-5FDB-7146-BEFC-58B3FA013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09982-CE2F-A347-95A1-6EF7D19EA595}" type="datetimeFigureOut">
              <a:rPr lang="en-US" smtClean="0"/>
              <a:t>1/15/21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827205-C589-184B-A022-BEAAFBAA9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65224-6C7F-2649-9643-32AF63EFA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5645-2B33-A742-9643-6CB88FDB3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185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BC63A-A8CD-FA40-9ED3-0718E5351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B2B28-577C-AC46-B674-D8CF30848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4F7B5C-4E5E-A44C-B225-FB5AB60BE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8013E2-75E2-3A46-9BDF-52595472B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09982-CE2F-A347-95A1-6EF7D19EA595}" type="datetimeFigureOut">
              <a:rPr lang="en-US" smtClean="0"/>
              <a:t>1/15/21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85907-4612-544E-B71A-4756F10CD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E9309E-83A7-0742-96B7-E758714BE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5645-2B33-A742-9643-6CB88FDB3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743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6E7BB-8ACB-CB47-B21B-39058C59A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2DA5CC-2ACD-A14A-9231-39F76D5377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F26CED-194C-8049-B14C-8E5D2EB361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00499-1CDA-4D4B-850E-A7A4F09637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4ED2CD-D3DF-AE4B-83EC-6C45985FFC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A5FB3A-B9EC-DE4B-B843-EE9E34AF2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09982-CE2F-A347-95A1-6EF7D19EA595}" type="datetimeFigureOut">
              <a:rPr lang="en-US" smtClean="0"/>
              <a:t>1/15/21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D443F4-861F-E245-9478-CC1D20F70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5985C7-617B-1E4C-B02E-38F6CEE5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5645-2B33-A742-9643-6CB88FDB3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251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E4036-BC94-BB4D-8E2B-6E897A441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F7856E-43E4-4F4C-A8CA-F74139CF2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09982-CE2F-A347-95A1-6EF7D19EA595}" type="datetimeFigureOut">
              <a:rPr lang="en-US" smtClean="0"/>
              <a:t>1/15/21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A39C60-C075-3443-AA56-D7D4DC5A7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9D182F-4AFC-414B-BD30-4A5E7F669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5645-2B33-A742-9643-6CB88FDB3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16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98E90-45BF-AB48-BC5F-BA72E2173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09982-CE2F-A347-95A1-6EF7D19EA595}" type="datetimeFigureOut">
              <a:rPr lang="en-US" smtClean="0"/>
              <a:t>1/15/21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F00D1D-4495-2445-927F-80CA544E1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9AD6D3-1A3A-2A4D-9FB4-B65CE6C30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5645-2B33-A742-9643-6CB88FDB3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05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A460E-4BD6-4B4B-819E-D113B317C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5F12B-9A78-674F-A269-538F211F7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367A1C-D2A9-A440-9D96-1F86F26FF6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3D6E3-492C-0C4E-93A9-DE1EDA61D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09982-CE2F-A347-95A1-6EF7D19EA595}" type="datetimeFigureOut">
              <a:rPr lang="en-US" smtClean="0"/>
              <a:t>1/15/21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D646AC-F9BB-5545-BAC2-312F1A52E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FD43B7-96AF-0744-9EE8-D6A81AEC6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5645-2B33-A742-9643-6CB88FDB3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736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A66F4-6FAB-D74F-A2B4-56FB7B298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A2D2A3-9C3F-3440-BFE6-5D5A38D9C9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1E48C2-3E5B-FE49-ADE7-CE47B6DD7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4BDC94-EFE2-6E47-B1B9-446572162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09982-CE2F-A347-95A1-6EF7D19EA595}" type="datetimeFigureOut">
              <a:rPr lang="en-US" smtClean="0"/>
              <a:t>1/15/21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58748B-641B-E047-B5A9-26374A7B6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848394-03EF-274A-9363-5D442B287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5645-2B33-A742-9643-6CB88FDB3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626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1CAA1B-8B40-934B-A01D-80697056D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500464-D9B5-4B42-BF14-EB903A4E2B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BF20A-8B8C-474A-8C94-DB6AE45E2F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09982-CE2F-A347-95A1-6EF7D19EA595}" type="datetimeFigureOut">
              <a:rPr lang="en-US" smtClean="0"/>
              <a:t>1/15/21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2A4AF7-2692-684B-A024-D171D53243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45362-76ED-074E-9C67-8E179B1C2D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C5645-2B33-A742-9643-6CB88FDB3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632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sv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18.svg"/><Relationship Id="rId10" Type="http://schemas.openxmlformats.org/officeDocument/2006/relationships/image" Target="../media/image19.tiff"/><Relationship Id="rId4" Type="http://schemas.openxmlformats.org/officeDocument/2006/relationships/image" Target="../media/image17.png"/><Relationship Id="rId9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7169250-1D54-6E43-9A40-39E8EDE30C77}"/>
              </a:ext>
            </a:extLst>
          </p:cNvPr>
          <p:cNvGrpSpPr/>
          <p:nvPr/>
        </p:nvGrpSpPr>
        <p:grpSpPr>
          <a:xfrm>
            <a:off x="2762079" y="-688309"/>
            <a:ext cx="6926999" cy="6256274"/>
            <a:chOff x="2122409" y="0"/>
            <a:chExt cx="6926999" cy="6256274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8E4E1BA-FED7-C44E-A260-1C569749D245}"/>
                </a:ext>
              </a:extLst>
            </p:cNvPr>
            <p:cNvSpPr/>
            <p:nvPr/>
          </p:nvSpPr>
          <p:spPr>
            <a:xfrm>
              <a:off x="3594281" y="0"/>
              <a:ext cx="3983256" cy="2657992"/>
            </a:xfrm>
            <a:prstGeom prst="rect">
              <a:avLst/>
            </a:prstGeom>
            <a:solidFill>
              <a:srgbClr val="5113A2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8178E4D-076B-4349-AAA2-A9E67DFFACF0}"/>
                </a:ext>
              </a:extLst>
            </p:cNvPr>
            <p:cNvGrpSpPr/>
            <p:nvPr/>
          </p:nvGrpSpPr>
          <p:grpSpPr>
            <a:xfrm>
              <a:off x="2122409" y="226184"/>
              <a:ext cx="6926999" cy="6030090"/>
              <a:chOff x="3546763" y="472071"/>
              <a:chExt cx="6926999" cy="6030090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AB1D175-07DD-234E-B950-4AD92768EC58}"/>
                  </a:ext>
                </a:extLst>
              </p:cNvPr>
              <p:cNvSpPr/>
              <p:nvPr/>
            </p:nvSpPr>
            <p:spPr>
              <a:xfrm>
                <a:off x="4490240" y="742300"/>
                <a:ext cx="5040050" cy="2362430"/>
              </a:xfrm>
              <a:prstGeom prst="rect">
                <a:avLst/>
              </a:prstGeom>
              <a:solidFill>
                <a:srgbClr val="5113A2">
                  <a:alpha val="6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F2ED6F36-8836-9145-8BCF-C81C54E13894}"/>
                  </a:ext>
                </a:extLst>
              </p:cNvPr>
              <p:cNvSpPr/>
              <p:nvPr/>
            </p:nvSpPr>
            <p:spPr>
              <a:xfrm>
                <a:off x="4767494" y="472071"/>
                <a:ext cx="4485542" cy="2780440"/>
              </a:xfrm>
              <a:prstGeom prst="rect">
                <a:avLst/>
              </a:prstGeom>
              <a:solidFill>
                <a:srgbClr val="5113A2">
                  <a:alpha val="5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4BAA2E6-D198-014D-B4B6-01127AC58C49}"/>
                  </a:ext>
                </a:extLst>
              </p:cNvPr>
              <p:cNvSpPr/>
              <p:nvPr/>
            </p:nvSpPr>
            <p:spPr>
              <a:xfrm>
                <a:off x="4267759" y="1077268"/>
                <a:ext cx="5622437" cy="1570046"/>
              </a:xfrm>
              <a:prstGeom prst="rect">
                <a:avLst/>
              </a:prstGeom>
              <a:solidFill>
                <a:srgbClr val="5113A2">
                  <a:alpha val="8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FC9B4924-2F57-DE42-B31B-19FA11142CF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100731" y="1484625"/>
                <a:ext cx="5943601" cy="670939"/>
                <a:chOff x="6653334" y="-591942"/>
                <a:chExt cx="3870517" cy="429817"/>
              </a:xfrm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1A88B389-7598-D047-A6FE-4DEBF00DE089}"/>
                    </a:ext>
                  </a:extLst>
                </p:cNvPr>
                <p:cNvSpPr/>
                <p:nvPr/>
              </p:nvSpPr>
              <p:spPr>
                <a:xfrm>
                  <a:off x="6653334" y="-591942"/>
                  <a:ext cx="3870517" cy="429817"/>
                </a:xfrm>
                <a:prstGeom prst="rect">
                  <a:avLst/>
                </a:prstGeom>
                <a:solidFill>
                  <a:srgbClr val="E9ECF0"/>
                </a:solidFill>
                <a:ln w="85725">
                  <a:solidFill>
                    <a:srgbClr val="5D1CCF">
                      <a:alpha val="90000"/>
                    </a:srgbClr>
                  </a:solidFill>
                </a:ln>
                <a:effectLst>
                  <a:glow rad="139700">
                    <a:srgbClr val="5D1CCF">
                      <a:alpha val="47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  <a:latin typeface="Century" panose="02040604050505020304" pitchFamily="18" charset="0"/>
                  </a:endParaRPr>
                </a:p>
              </p:txBody>
            </p:sp>
            <p:pic>
              <p:nvPicPr>
                <p:cNvPr id="49" name="Picture 48">
                  <a:extLst>
                    <a:ext uri="{FF2B5EF4-FFF2-40B4-BE49-F238E27FC236}">
                      <a16:creationId xmlns:a16="http://schemas.microsoft.com/office/drawing/2014/main" id="{15F1BA88-960C-9447-A50B-B654130FB0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770285" y="-510685"/>
                  <a:ext cx="928790" cy="125238"/>
                </a:xfrm>
                <a:prstGeom prst="rect">
                  <a:avLst/>
                </a:prstGeom>
              </p:spPr>
            </p:pic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295E763-F75F-E942-A9C3-FBE311350729}"/>
                    </a:ext>
                  </a:extLst>
                </p:cNvPr>
                <p:cNvSpPr txBox="1"/>
                <p:nvPr/>
              </p:nvSpPr>
              <p:spPr>
                <a:xfrm>
                  <a:off x="8266534" y="-553989"/>
                  <a:ext cx="688392" cy="276999"/>
                </a:xfrm>
                <a:prstGeom prst="rect">
                  <a:avLst/>
                </a:prstGeom>
                <a:noFill/>
                <a:ln w="85725">
                  <a:noFill/>
                </a:ln>
                <a:effectLst/>
                <a:scene3d>
                  <a:camera prst="orthographicFront"/>
                  <a:lightRig rig="threePt" dir="t"/>
                </a:scene3d>
                <a:sp3d/>
              </p:spPr>
              <p:txBody>
                <a:bodyPr wrap="square" rtlCol="0">
                  <a:spAutoFit/>
                  <a:sp3d prstMaterial="matte"/>
                </a:bodyPr>
                <a:lstStyle/>
                <a:p>
                  <a:pPr algn="ctr"/>
                  <a:r>
                    <a:rPr lang="en-US" sz="1200" dirty="0">
                      <a:ln w="19050">
                        <a:solidFill>
                          <a:srgbClr val="E9ECF0">
                            <a:alpha val="17000"/>
                          </a:srgbClr>
                        </a:solidFill>
                      </a:ln>
                      <a:ea typeface="Microsoft YaHei" panose="020B0503020204020204" pitchFamily="34" charset="-122"/>
                      <a:cs typeface="Verdana" panose="020B0604030504040204" pitchFamily="34" charset="0"/>
                    </a:rPr>
                    <a:t>C-CDA</a:t>
                  </a: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AC135400-7F4B-0546-9359-44104914A08F}"/>
                    </a:ext>
                  </a:extLst>
                </p:cNvPr>
                <p:cNvSpPr txBox="1"/>
                <p:nvPr/>
              </p:nvSpPr>
              <p:spPr>
                <a:xfrm>
                  <a:off x="9717998" y="-561700"/>
                  <a:ext cx="786762" cy="369332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b="1" dirty="0">
                      <a:ln>
                        <a:solidFill>
                          <a:srgbClr val="E9ECF0">
                            <a:alpha val="16000"/>
                          </a:srgbClr>
                        </a:solidFill>
                      </a:ln>
                      <a:ea typeface="Microsoft YaHei" panose="020B0503020204020204" pitchFamily="34" charset="-122"/>
                      <a:cs typeface="Verdana" panose="020B0604030504040204" pitchFamily="34" charset="0"/>
                    </a:rPr>
                    <a:t>Doe, John </a:t>
                  </a:r>
                  <a:r>
                    <a:rPr lang="en-US" sz="900" dirty="0">
                      <a:ln>
                        <a:solidFill>
                          <a:srgbClr val="E9ECF0">
                            <a:alpha val="16000"/>
                          </a:srgbClr>
                        </a:solidFill>
                      </a:ln>
                      <a:ea typeface="Microsoft YaHei" panose="020B0503020204020204" pitchFamily="34" charset="-122"/>
                      <a:cs typeface="Verdana" panose="020B0604030504040204" pitchFamily="34" charset="0"/>
                    </a:rPr>
                    <a:t>01/11/1956</a:t>
                  </a: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D4D192A9-FAA5-D140-966F-017C05F3FF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8560" r="9644"/>
              <a:stretch/>
            </p:blipFill>
            <p:spPr>
              <a:xfrm>
                <a:off x="3546763" y="2235196"/>
                <a:ext cx="6926999" cy="4266965"/>
              </a:xfrm>
              <a:prstGeom prst="rect">
                <a:avLst/>
              </a:prstGeom>
              <a:ln w="92075">
                <a:solidFill>
                  <a:srgbClr val="5D1CCF">
                    <a:alpha val="75000"/>
                  </a:srgbClr>
                </a:solidFill>
              </a:ln>
              <a:effectLst>
                <a:glow rad="127000">
                  <a:srgbClr val="8B51DB">
                    <a:alpha val="86000"/>
                  </a:srgbClr>
                </a:glow>
              </a:effectLst>
            </p:spPr>
          </p:pic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0095245-B493-AD44-8F25-41F2D82F9E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32" r="9963" b="463"/>
          <a:stretch/>
        </p:blipFill>
        <p:spPr>
          <a:xfrm>
            <a:off x="9350469" y="3089689"/>
            <a:ext cx="259118" cy="3447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20F13C-4C0E-1746-9728-83D0C47AA0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679" t="20366" r="11112" b="15010"/>
          <a:stretch/>
        </p:blipFill>
        <p:spPr>
          <a:xfrm>
            <a:off x="3831019" y="3599658"/>
            <a:ext cx="8013185" cy="5257452"/>
          </a:xfrm>
          <a:prstGeom prst="rect">
            <a:avLst/>
          </a:prstGeom>
          <a:ln w="139700">
            <a:solidFill>
              <a:srgbClr val="5D1CCF">
                <a:alpha val="80000"/>
              </a:srgbClr>
            </a:solidFill>
          </a:ln>
          <a:effectLst>
            <a:glow rad="177800">
              <a:srgbClr val="6D2FD3">
                <a:alpha val="40000"/>
              </a:srgbClr>
            </a:glow>
            <a:outerShdw blurRad="50800" dist="38100" dir="16200000" sx="41000" sy="41000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4F24F9-151D-554F-A2C7-6C29716B84CC}"/>
              </a:ext>
            </a:extLst>
          </p:cNvPr>
          <p:cNvSpPr txBox="1"/>
          <p:nvPr/>
        </p:nvSpPr>
        <p:spPr>
          <a:xfrm>
            <a:off x="103878" y="926231"/>
            <a:ext cx="2437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Screenshot 1, 2, 3 – CCDA, Summary, Summary Detail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5D7B41-520B-C748-8EB2-CBB94CBEA0F9}"/>
              </a:ext>
            </a:extLst>
          </p:cNvPr>
          <p:cNvSpPr txBox="1"/>
          <p:nvPr/>
        </p:nvSpPr>
        <p:spPr>
          <a:xfrm>
            <a:off x="185670" y="1988495"/>
            <a:ext cx="22991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Doesnt</a:t>
            </a:r>
            <a:r>
              <a:rPr lang="en-US" dirty="0">
                <a:solidFill>
                  <a:schemeClr val="bg1"/>
                </a:solidFill>
              </a:rPr>
              <a:t> have to have purple background just thought it might look good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872157-062A-5443-AD84-37AF232E9680}"/>
              </a:ext>
            </a:extLst>
          </p:cNvPr>
          <p:cNvSpPr txBox="1"/>
          <p:nvPr/>
        </p:nvSpPr>
        <p:spPr>
          <a:xfrm>
            <a:off x="203767" y="3446127"/>
            <a:ext cx="22991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You can use this as is or change to look better or fit your theme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49F529-AD2A-0545-BC7F-C1D4C7466E72}"/>
              </a:ext>
            </a:extLst>
          </p:cNvPr>
          <p:cNvSpPr txBox="1"/>
          <p:nvPr/>
        </p:nvSpPr>
        <p:spPr>
          <a:xfrm>
            <a:off x="102622" y="129904"/>
            <a:ext cx="2720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SUMMARIZED AND LINKED</a:t>
            </a:r>
          </a:p>
          <a:p>
            <a:r>
              <a:rPr lang="en-US" dirty="0">
                <a:solidFill>
                  <a:schemeClr val="bg1"/>
                </a:solidFill>
              </a:rPr>
              <a:t>SECTION - PART 1</a:t>
            </a:r>
          </a:p>
        </p:txBody>
      </p:sp>
    </p:spTree>
    <p:extLst>
      <p:ext uri="{BB962C8B-B14F-4D97-AF65-F5344CB8AC3E}">
        <p14:creationId xmlns:p14="http://schemas.microsoft.com/office/powerpoint/2010/main" val="338691893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76A059DE-2F29-CF45-963A-09E71AE5F14B}"/>
              </a:ext>
            </a:extLst>
          </p:cNvPr>
          <p:cNvGrpSpPr/>
          <p:nvPr/>
        </p:nvGrpSpPr>
        <p:grpSpPr>
          <a:xfrm>
            <a:off x="2705437" y="1031718"/>
            <a:ext cx="5187497" cy="5026405"/>
            <a:chOff x="181893" y="699887"/>
            <a:chExt cx="5187497" cy="502640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59E2D46-79D8-6A48-BC4F-4894A12395BB}"/>
                </a:ext>
              </a:extLst>
            </p:cNvPr>
            <p:cNvSpPr/>
            <p:nvPr/>
          </p:nvSpPr>
          <p:spPr>
            <a:xfrm>
              <a:off x="181893" y="699887"/>
              <a:ext cx="5187497" cy="5026405"/>
            </a:xfrm>
            <a:prstGeom prst="rect">
              <a:avLst/>
            </a:prstGeom>
            <a:solidFill>
              <a:schemeClr val="bg1"/>
            </a:solidFill>
            <a:ln w="92075">
              <a:solidFill>
                <a:srgbClr val="6D2FD3"/>
              </a:solidFill>
            </a:ln>
            <a:effectLst>
              <a:glow rad="127000">
                <a:srgbClr val="6D2FD3">
                  <a:alpha val="86000"/>
                </a:srgb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B5EDE8D-30CE-0043-BD34-87FD61BF6A6A}"/>
                </a:ext>
              </a:extLst>
            </p:cNvPr>
            <p:cNvGrpSpPr/>
            <p:nvPr/>
          </p:nvGrpSpPr>
          <p:grpSpPr>
            <a:xfrm>
              <a:off x="309966" y="904849"/>
              <a:ext cx="4950590" cy="4634427"/>
              <a:chOff x="1988842" y="1624640"/>
              <a:chExt cx="4268968" cy="3824830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79905937-CF5B-4A41-A3B6-4291E1EC9DC1}"/>
                  </a:ext>
                </a:extLst>
              </p:cNvPr>
              <p:cNvSpPr/>
              <p:nvPr/>
            </p:nvSpPr>
            <p:spPr>
              <a:xfrm rot="5400000">
                <a:off x="3569329" y="44155"/>
                <a:ext cx="1107996" cy="4268965"/>
              </a:xfrm>
              <a:prstGeom prst="rect">
                <a:avLst/>
              </a:prstGeom>
              <a:solidFill>
                <a:srgbClr val="EDEE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FB36C835-C96D-304B-9CF8-5B6E9C16B306}"/>
                  </a:ext>
                </a:extLst>
              </p:cNvPr>
              <p:cNvSpPr/>
              <p:nvPr/>
            </p:nvSpPr>
            <p:spPr>
              <a:xfrm rot="5400000">
                <a:off x="3569327" y="2206230"/>
                <a:ext cx="1107995" cy="4268965"/>
              </a:xfrm>
              <a:prstGeom prst="rect">
                <a:avLst/>
              </a:prstGeom>
              <a:solidFill>
                <a:srgbClr val="EDEE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208763A4-DB35-B541-AD88-8C7830403CBE}"/>
                  </a:ext>
                </a:extLst>
              </p:cNvPr>
              <p:cNvSpPr/>
              <p:nvPr/>
            </p:nvSpPr>
            <p:spPr>
              <a:xfrm rot="5400000">
                <a:off x="3569330" y="1094798"/>
                <a:ext cx="1107997" cy="4268963"/>
              </a:xfrm>
              <a:prstGeom prst="rect">
                <a:avLst/>
              </a:prstGeom>
              <a:solidFill>
                <a:srgbClr val="FAFA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6A07D532-7028-CF4B-BC94-8A1BB6B6B222}"/>
                  </a:ext>
                </a:extLst>
              </p:cNvPr>
              <p:cNvSpPr/>
              <p:nvPr/>
            </p:nvSpPr>
            <p:spPr>
              <a:xfrm rot="5400000">
                <a:off x="3813860" y="3005523"/>
                <a:ext cx="618931" cy="4268963"/>
              </a:xfrm>
              <a:prstGeom prst="rect">
                <a:avLst/>
              </a:prstGeom>
              <a:solidFill>
                <a:srgbClr val="FAFA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D2D1A5D5-7FB0-FB48-859B-19FA21DCFFF2}"/>
                  </a:ext>
                </a:extLst>
              </p:cNvPr>
              <p:cNvSpPr txBox="1"/>
              <p:nvPr/>
            </p:nvSpPr>
            <p:spPr>
              <a:xfrm>
                <a:off x="2555309" y="1745555"/>
                <a:ext cx="1497106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Lab Results</a:t>
                </a:r>
              </a:p>
              <a:p>
                <a:r>
                  <a:rPr lang="en-US" sz="1200" dirty="0"/>
                  <a:t>Hemoglobin A1C</a:t>
                </a:r>
              </a:p>
              <a:p>
                <a:r>
                  <a:rPr lang="en-US" sz="1200" dirty="0"/>
                  <a:t>06/15/20</a:t>
                </a:r>
              </a:p>
              <a:p>
                <a:r>
                  <a:rPr lang="en-US" sz="1200" dirty="0"/>
                  <a:t>5.9%</a:t>
                </a: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54CB927C-54F5-4D4A-9BE6-4A8BB0824A51}"/>
                  </a:ext>
                </a:extLst>
              </p:cNvPr>
              <p:cNvSpPr txBox="1"/>
              <p:nvPr/>
            </p:nvSpPr>
            <p:spPr>
              <a:xfrm>
                <a:off x="2555309" y="2844080"/>
                <a:ext cx="149710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Medications</a:t>
                </a: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386FA5E8-F710-4648-87E0-06D81C621AB5}"/>
                  </a:ext>
                </a:extLst>
              </p:cNvPr>
              <p:cNvSpPr txBox="1"/>
              <p:nvPr/>
            </p:nvSpPr>
            <p:spPr>
              <a:xfrm>
                <a:off x="2555309" y="3852647"/>
                <a:ext cx="1497106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Clinical Note: Assessment</a:t>
                </a:r>
              </a:p>
              <a:p>
                <a:r>
                  <a:rPr lang="en-US" sz="1200" dirty="0"/>
                  <a:t>Chronic stable angina (HCC)</a:t>
                </a:r>
              </a:p>
              <a:p>
                <a:endParaRPr lang="en-US" sz="1400" b="1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882A60B-D9A6-FD4B-815C-23503DB23B80}"/>
                </a:ext>
              </a:extLst>
            </p:cNvPr>
            <p:cNvGrpSpPr/>
            <p:nvPr/>
          </p:nvGrpSpPr>
          <p:grpSpPr>
            <a:xfrm>
              <a:off x="2703472" y="3859109"/>
              <a:ext cx="2075209" cy="673439"/>
              <a:chOff x="3041857" y="4011508"/>
              <a:chExt cx="2075209" cy="673439"/>
            </a:xfrm>
          </p:grpSpPr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1537105C-C001-F843-A935-6142343B279B}"/>
                  </a:ext>
                </a:extLst>
              </p:cNvPr>
              <p:cNvSpPr/>
              <p:nvPr/>
            </p:nvSpPr>
            <p:spPr>
              <a:xfrm>
                <a:off x="3041857" y="4011508"/>
                <a:ext cx="2075209" cy="673439"/>
              </a:xfrm>
              <a:prstGeom prst="roundRect">
                <a:avLst/>
              </a:prstGeom>
              <a:solidFill>
                <a:schemeClr val="bg1">
                  <a:alpha val="79000"/>
                </a:schemeClr>
              </a:solidFill>
              <a:ln w="25400">
                <a:solidFill>
                  <a:srgbClr val="6D2FD3">
                    <a:alpha val="79000"/>
                  </a:srgbClr>
                </a:solidFill>
              </a:ln>
              <a:effectLst>
                <a:outerShdw blurRad="50800" dist="38100" dir="5400000" algn="t" rotWithShape="0">
                  <a:schemeClr val="bg1">
                    <a:lumMod val="8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2000" dirty="0">
                    <a:solidFill>
                      <a:schemeClr val="tx1"/>
                    </a:solidFill>
                    <a:latin typeface="+mj-lt"/>
                  </a:rPr>
                  <a:t>View Source</a:t>
                </a:r>
              </a:p>
            </p:txBody>
          </p:sp>
          <p:pic>
            <p:nvPicPr>
              <p:cNvPr id="42" name="Graphic 41" descr="Document">
                <a:extLst>
                  <a:ext uri="{FF2B5EF4-FFF2-40B4-BE49-F238E27FC236}">
                    <a16:creationId xmlns:a16="http://schemas.microsoft.com/office/drawing/2014/main" id="{724C77A4-AED3-A24B-8629-874C70B75A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153192" y="4069893"/>
                <a:ext cx="543765" cy="556668"/>
              </a:xfrm>
              <a:prstGeom prst="rect">
                <a:avLst/>
              </a:prstGeom>
            </p:spPr>
          </p:pic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B643C83-7B0A-D249-B62A-5AE78FA2D00B}"/>
                </a:ext>
              </a:extLst>
            </p:cNvPr>
            <p:cNvGrpSpPr/>
            <p:nvPr/>
          </p:nvGrpSpPr>
          <p:grpSpPr>
            <a:xfrm>
              <a:off x="2703027" y="2525048"/>
              <a:ext cx="2075209" cy="673439"/>
              <a:chOff x="3041857" y="4011508"/>
              <a:chExt cx="2075209" cy="673439"/>
            </a:xfrm>
          </p:grpSpPr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F0A136A8-2F63-344C-98CC-7EAA1D88DDD7}"/>
                  </a:ext>
                </a:extLst>
              </p:cNvPr>
              <p:cNvSpPr/>
              <p:nvPr/>
            </p:nvSpPr>
            <p:spPr>
              <a:xfrm>
                <a:off x="3041857" y="4011508"/>
                <a:ext cx="2075209" cy="673439"/>
              </a:xfrm>
              <a:prstGeom prst="roundRect">
                <a:avLst/>
              </a:prstGeom>
              <a:solidFill>
                <a:schemeClr val="bg1">
                  <a:alpha val="79000"/>
                </a:schemeClr>
              </a:solidFill>
              <a:ln w="25400">
                <a:solidFill>
                  <a:srgbClr val="6D2FD3">
                    <a:alpha val="79000"/>
                  </a:srgbClr>
                </a:solidFill>
              </a:ln>
              <a:effectLst>
                <a:outerShdw blurRad="50800" dist="38100" dir="5400000" algn="t" rotWithShape="0">
                  <a:schemeClr val="bg1">
                    <a:lumMod val="8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2000" dirty="0">
                    <a:solidFill>
                      <a:schemeClr val="tx1"/>
                    </a:solidFill>
                    <a:latin typeface="+mj-lt"/>
                  </a:rPr>
                  <a:t>View Source</a:t>
                </a:r>
              </a:p>
            </p:txBody>
          </p:sp>
          <p:pic>
            <p:nvPicPr>
              <p:cNvPr id="46" name="Graphic 45" descr="Document">
                <a:extLst>
                  <a:ext uri="{FF2B5EF4-FFF2-40B4-BE49-F238E27FC236}">
                    <a16:creationId xmlns:a16="http://schemas.microsoft.com/office/drawing/2014/main" id="{8D484C0A-4F11-9340-A688-6A400550DA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153192" y="4069893"/>
                <a:ext cx="543765" cy="556668"/>
              </a:xfrm>
              <a:prstGeom prst="rect">
                <a:avLst/>
              </a:prstGeom>
            </p:spPr>
          </p:pic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BD6A214B-55C0-084B-9703-F733BA0257AA}"/>
                </a:ext>
              </a:extLst>
            </p:cNvPr>
            <p:cNvGrpSpPr/>
            <p:nvPr/>
          </p:nvGrpSpPr>
          <p:grpSpPr>
            <a:xfrm>
              <a:off x="2716286" y="1131708"/>
              <a:ext cx="2075209" cy="673439"/>
              <a:chOff x="3041857" y="4011508"/>
              <a:chExt cx="2075209" cy="673439"/>
            </a:xfrm>
          </p:grpSpPr>
          <p:sp>
            <p:nvSpPr>
              <p:cNvPr id="48" name="Rounded Rectangle 47">
                <a:extLst>
                  <a:ext uri="{FF2B5EF4-FFF2-40B4-BE49-F238E27FC236}">
                    <a16:creationId xmlns:a16="http://schemas.microsoft.com/office/drawing/2014/main" id="{F464CEF9-B93B-814C-AAA3-97A629C876AD}"/>
                  </a:ext>
                </a:extLst>
              </p:cNvPr>
              <p:cNvSpPr/>
              <p:nvPr/>
            </p:nvSpPr>
            <p:spPr>
              <a:xfrm>
                <a:off x="3041857" y="4011508"/>
                <a:ext cx="2075209" cy="673439"/>
              </a:xfrm>
              <a:prstGeom prst="roundRect">
                <a:avLst/>
              </a:prstGeom>
              <a:solidFill>
                <a:schemeClr val="bg1">
                  <a:alpha val="79000"/>
                </a:schemeClr>
              </a:solidFill>
              <a:ln w="25400">
                <a:solidFill>
                  <a:srgbClr val="6D2FD3">
                    <a:alpha val="79000"/>
                  </a:srgbClr>
                </a:solidFill>
              </a:ln>
              <a:effectLst>
                <a:outerShdw blurRad="50800" dist="38100" dir="5400000" algn="t" rotWithShape="0">
                  <a:schemeClr val="bg1">
                    <a:lumMod val="8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2000" dirty="0">
                    <a:solidFill>
                      <a:schemeClr val="tx1"/>
                    </a:solidFill>
                    <a:latin typeface="+mj-lt"/>
                  </a:rPr>
                  <a:t>View Source</a:t>
                </a:r>
              </a:p>
            </p:txBody>
          </p:sp>
          <p:pic>
            <p:nvPicPr>
              <p:cNvPr id="49" name="Graphic 48" descr="Document">
                <a:extLst>
                  <a:ext uri="{FF2B5EF4-FFF2-40B4-BE49-F238E27FC236}">
                    <a16:creationId xmlns:a16="http://schemas.microsoft.com/office/drawing/2014/main" id="{C059573A-2B0A-064B-BE7D-8697610672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153192" y="4069893"/>
                <a:ext cx="543765" cy="556668"/>
              </a:xfrm>
              <a:prstGeom prst="rect">
                <a:avLst/>
              </a:prstGeom>
            </p:spPr>
          </p:pic>
        </p:grpSp>
      </p:grp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8AB063F-446D-C548-8DE1-736CB036FA0C}"/>
              </a:ext>
            </a:extLst>
          </p:cNvPr>
          <p:cNvCxnSpPr>
            <a:cxnSpLocks/>
            <a:endCxn id="48" idx="3"/>
          </p:cNvCxnSpPr>
          <p:nvPr/>
        </p:nvCxnSpPr>
        <p:spPr>
          <a:xfrm flipH="1">
            <a:off x="7315039" y="649587"/>
            <a:ext cx="1184876" cy="1150672"/>
          </a:xfrm>
          <a:prstGeom prst="line">
            <a:avLst/>
          </a:prstGeom>
          <a:ln w="12700" cap="rnd">
            <a:solidFill>
              <a:srgbClr val="6D2FD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7AAC353-B3AC-ED43-89E2-F32D1CBE2B76}"/>
              </a:ext>
            </a:extLst>
          </p:cNvPr>
          <p:cNvCxnSpPr>
            <a:cxnSpLocks/>
            <a:stCxn id="48" idx="3"/>
          </p:cNvCxnSpPr>
          <p:nvPr/>
        </p:nvCxnSpPr>
        <p:spPr>
          <a:xfrm flipV="1">
            <a:off x="7315039" y="1636531"/>
            <a:ext cx="1313706" cy="163728"/>
          </a:xfrm>
          <a:prstGeom prst="line">
            <a:avLst/>
          </a:prstGeom>
          <a:ln w="12700">
            <a:solidFill>
              <a:srgbClr val="6D2FD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406DEC4-9DF9-834E-9B73-68627A7CFB42}"/>
              </a:ext>
            </a:extLst>
          </p:cNvPr>
          <p:cNvCxnSpPr>
            <a:cxnSpLocks/>
          </p:cNvCxnSpPr>
          <p:nvPr/>
        </p:nvCxnSpPr>
        <p:spPr>
          <a:xfrm flipH="1">
            <a:off x="7353331" y="2749201"/>
            <a:ext cx="1222756" cy="399354"/>
          </a:xfrm>
          <a:prstGeom prst="line">
            <a:avLst/>
          </a:prstGeom>
          <a:ln w="12700" cap="rnd">
            <a:solidFill>
              <a:srgbClr val="6D2FD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FB72A6A-4771-5140-ACCA-FD2F5564DFD7}"/>
              </a:ext>
            </a:extLst>
          </p:cNvPr>
          <p:cNvCxnSpPr>
            <a:cxnSpLocks/>
            <a:stCxn id="45" idx="3"/>
          </p:cNvCxnSpPr>
          <p:nvPr/>
        </p:nvCxnSpPr>
        <p:spPr>
          <a:xfrm>
            <a:off x="7301780" y="3193599"/>
            <a:ext cx="1326965" cy="410686"/>
          </a:xfrm>
          <a:prstGeom prst="line">
            <a:avLst/>
          </a:prstGeom>
          <a:ln w="19050">
            <a:solidFill>
              <a:srgbClr val="6D2FD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AD1E2B4-3D7E-A845-BF75-097127D9FDC1}"/>
              </a:ext>
            </a:extLst>
          </p:cNvPr>
          <p:cNvCxnSpPr>
            <a:cxnSpLocks/>
            <a:endCxn id="41" idx="3"/>
          </p:cNvCxnSpPr>
          <p:nvPr/>
        </p:nvCxnSpPr>
        <p:spPr>
          <a:xfrm flipH="1" flipV="1">
            <a:off x="7302225" y="4527660"/>
            <a:ext cx="1122582" cy="26228"/>
          </a:xfrm>
          <a:prstGeom prst="line">
            <a:avLst/>
          </a:prstGeom>
          <a:ln w="12700" cap="rnd">
            <a:solidFill>
              <a:srgbClr val="6D2FD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9D4FEAF-3DF2-694D-BC4C-9D8E91BFD566}"/>
              </a:ext>
            </a:extLst>
          </p:cNvPr>
          <p:cNvCxnSpPr>
            <a:cxnSpLocks/>
            <a:stCxn id="41" idx="3"/>
          </p:cNvCxnSpPr>
          <p:nvPr/>
        </p:nvCxnSpPr>
        <p:spPr>
          <a:xfrm>
            <a:off x="7302225" y="4527660"/>
            <a:ext cx="1122582" cy="1280111"/>
          </a:xfrm>
          <a:prstGeom prst="line">
            <a:avLst/>
          </a:prstGeom>
          <a:ln w="12700">
            <a:solidFill>
              <a:srgbClr val="6D2FD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765B7794-B4F3-2B47-8C5D-4D0B1AAB6ED2}"/>
              </a:ext>
            </a:extLst>
          </p:cNvPr>
          <p:cNvSpPr txBox="1"/>
          <p:nvPr/>
        </p:nvSpPr>
        <p:spPr>
          <a:xfrm>
            <a:off x="8999845" y="4561238"/>
            <a:ext cx="14971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Clinical Note: Assessment</a:t>
            </a:r>
          </a:p>
          <a:p>
            <a:r>
              <a:rPr lang="en-US" sz="1200" dirty="0"/>
              <a:t>Chronic stable angina (HCC)</a:t>
            </a:r>
          </a:p>
          <a:p>
            <a:endParaRPr lang="en-US" sz="1400" b="1" dirty="0"/>
          </a:p>
        </p:txBody>
      </p:sp>
      <p:pic>
        <p:nvPicPr>
          <p:cNvPr id="132" name="Picture 131">
            <a:extLst>
              <a:ext uri="{FF2B5EF4-FFF2-40B4-BE49-F238E27FC236}">
                <a16:creationId xmlns:a16="http://schemas.microsoft.com/office/drawing/2014/main" id="{7FD4AF93-12CC-964B-82A3-C75956C4E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9846" y="362636"/>
            <a:ext cx="2153880" cy="1619192"/>
          </a:xfrm>
          <a:prstGeom prst="rect">
            <a:avLst/>
          </a:prstGeom>
          <a:ln w="66675">
            <a:solidFill>
              <a:srgbClr val="6D2FD3"/>
            </a:solidFill>
          </a:ln>
          <a:effectLst>
            <a:glow rad="38100">
              <a:srgbClr val="6D2FD3"/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620144-FE88-C447-A734-F23044BAC1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0491"/>
          <a:stretch/>
        </p:blipFill>
        <p:spPr>
          <a:xfrm>
            <a:off x="8450210" y="4305939"/>
            <a:ext cx="2910064" cy="1857633"/>
          </a:xfrm>
          <a:prstGeom prst="rect">
            <a:avLst/>
          </a:prstGeom>
          <a:ln w="66675">
            <a:solidFill>
              <a:srgbClr val="6D2FD3"/>
            </a:solidFill>
          </a:ln>
          <a:effectLst>
            <a:glow rad="38100">
              <a:srgbClr val="6D2FD3"/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02BB2FD-E3AD-B74F-B1C6-EFA5ED4C598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9029" b="47211"/>
          <a:stretch/>
        </p:blipFill>
        <p:spPr>
          <a:xfrm>
            <a:off x="8580209" y="2469719"/>
            <a:ext cx="2293112" cy="1253284"/>
          </a:xfrm>
          <a:prstGeom prst="rect">
            <a:avLst/>
          </a:prstGeom>
          <a:ln w="66675">
            <a:solidFill>
              <a:srgbClr val="6D2FD3"/>
            </a:solidFill>
          </a:ln>
          <a:effectLst>
            <a:glow rad="38100">
              <a:srgbClr val="6D2FD3"/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FF39F6B-AE2F-554A-A39E-24AE766BC2A4}"/>
              </a:ext>
            </a:extLst>
          </p:cNvPr>
          <p:cNvGrpSpPr/>
          <p:nvPr/>
        </p:nvGrpSpPr>
        <p:grpSpPr>
          <a:xfrm>
            <a:off x="10476935" y="3398942"/>
            <a:ext cx="883339" cy="874513"/>
            <a:chOff x="9914240" y="3385219"/>
            <a:chExt cx="883339" cy="874513"/>
          </a:xfrm>
        </p:grpSpPr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B1195781-C101-4047-AEC2-99A3B132E535}"/>
                </a:ext>
              </a:extLst>
            </p:cNvPr>
            <p:cNvSpPr/>
            <p:nvPr/>
          </p:nvSpPr>
          <p:spPr>
            <a:xfrm>
              <a:off x="9914240" y="3385219"/>
              <a:ext cx="883339" cy="874513"/>
            </a:xfrm>
            <a:prstGeom prst="ellipse">
              <a:avLst/>
            </a:prstGeom>
            <a:solidFill>
              <a:srgbClr val="6D2FD3">
                <a:alpha val="61000"/>
              </a:srgbClr>
            </a:solidFill>
            <a:ln>
              <a:noFill/>
            </a:ln>
            <a:effectLst>
              <a:glow>
                <a:srgbClr val="8739C6"/>
              </a:glow>
              <a:outerShdw blurRad="50800" dist="38100" dir="8100000" algn="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4" name="Graphic 133">
              <a:extLst>
                <a:ext uri="{FF2B5EF4-FFF2-40B4-BE49-F238E27FC236}">
                  <a16:creationId xmlns:a16="http://schemas.microsoft.com/office/drawing/2014/main" id="{081BE575-015E-774B-AE11-59A075E86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182507" y="3498886"/>
              <a:ext cx="467544" cy="542228"/>
            </a:xfrm>
            <a:prstGeom prst="rect">
              <a:avLst/>
            </a:prstGeom>
            <a:effectLst/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0B9A2C6-6FEE-6140-9B78-45EE21FACE4C}"/>
              </a:ext>
            </a:extLst>
          </p:cNvPr>
          <p:cNvGrpSpPr/>
          <p:nvPr/>
        </p:nvGrpSpPr>
        <p:grpSpPr>
          <a:xfrm>
            <a:off x="10269779" y="1584731"/>
            <a:ext cx="883340" cy="852771"/>
            <a:chOff x="7660398" y="1529635"/>
            <a:chExt cx="959976" cy="874511"/>
          </a:xfrm>
        </p:grpSpPr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310E77FC-8D53-B34C-978C-D285A3FF790E}"/>
                </a:ext>
              </a:extLst>
            </p:cNvPr>
            <p:cNvSpPr/>
            <p:nvPr/>
          </p:nvSpPr>
          <p:spPr>
            <a:xfrm>
              <a:off x="7660398" y="1529635"/>
              <a:ext cx="883339" cy="874511"/>
            </a:xfrm>
            <a:prstGeom prst="ellipse">
              <a:avLst/>
            </a:prstGeom>
            <a:solidFill>
              <a:srgbClr val="6D2FD3">
                <a:alpha val="61000"/>
              </a:srgbClr>
            </a:solidFill>
            <a:ln>
              <a:noFill/>
            </a:ln>
            <a:effectLst>
              <a:glow>
                <a:srgbClr val="8739C6"/>
              </a:glow>
              <a:outerShdw blurRad="50800" dist="38100" dir="8100000" algn="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8" name="Graphic 137">
              <a:extLst>
                <a:ext uri="{FF2B5EF4-FFF2-40B4-BE49-F238E27FC236}">
                  <a16:creationId xmlns:a16="http://schemas.microsoft.com/office/drawing/2014/main" id="{DA0FBC47-BB12-8040-953B-199363E14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928987" y="1568102"/>
              <a:ext cx="691387" cy="64146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5" name="Oval 134">
            <a:extLst>
              <a:ext uri="{FF2B5EF4-FFF2-40B4-BE49-F238E27FC236}">
                <a16:creationId xmlns:a16="http://schemas.microsoft.com/office/drawing/2014/main" id="{821E3B9B-BBB7-E540-A1CE-38585676B309}"/>
              </a:ext>
            </a:extLst>
          </p:cNvPr>
          <p:cNvSpPr/>
          <p:nvPr/>
        </p:nvSpPr>
        <p:spPr>
          <a:xfrm>
            <a:off x="10890051" y="5850239"/>
            <a:ext cx="883339" cy="874511"/>
          </a:xfrm>
          <a:prstGeom prst="ellipse">
            <a:avLst/>
          </a:prstGeom>
          <a:solidFill>
            <a:srgbClr val="6D2FD3">
              <a:alpha val="61000"/>
            </a:srgbClr>
          </a:solidFill>
          <a:ln>
            <a:noFill/>
          </a:ln>
          <a:effectLst>
            <a:glow>
              <a:srgbClr val="8739C6"/>
            </a:glow>
            <a:outerShdw blurRad="50800" dist="38100" dir="8100000" algn="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CF81DD1-8E3A-DF42-9D65-9CEBC977BA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11209">
            <a:off x="11012406" y="5995247"/>
            <a:ext cx="590493" cy="5904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A4B9E64-306D-B245-8042-B92FCB8855AF}"/>
              </a:ext>
            </a:extLst>
          </p:cNvPr>
          <p:cNvSpPr txBox="1"/>
          <p:nvPr/>
        </p:nvSpPr>
        <p:spPr>
          <a:xfrm>
            <a:off x="155444" y="39471"/>
            <a:ext cx="2549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View Source closeup </a:t>
            </a:r>
          </a:p>
          <a:p>
            <a:r>
              <a:rPr lang="en-US" dirty="0">
                <a:solidFill>
                  <a:schemeClr val="bg1"/>
                </a:solidFill>
              </a:rPr>
              <a:t>with 3 source documents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AC8E9DA-082E-A44B-B9B4-666FC79AE60C}"/>
              </a:ext>
            </a:extLst>
          </p:cNvPr>
          <p:cNvSpPr/>
          <p:nvPr/>
        </p:nvSpPr>
        <p:spPr>
          <a:xfrm>
            <a:off x="90499" y="1081337"/>
            <a:ext cx="207521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You can use the 4 “screenshots” as is BUT these need to separate on page-not 1 all in one screenshot and the connecting lines and icons need to be created as part of webpage </a:t>
            </a:r>
          </a:p>
          <a:p>
            <a:r>
              <a:rPr lang="en-US" dirty="0">
                <a:solidFill>
                  <a:schemeClr val="bg1"/>
                </a:solidFill>
              </a:rPr>
              <a:t>not copied and pasted from here.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The lines and icon placement and style need to look much better than these (actual icons are ok - referring to style/framing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CBA4C5C-7F7A-2241-B645-31965B870EC0}"/>
              </a:ext>
            </a:extLst>
          </p:cNvPr>
          <p:cNvSpPr txBox="1"/>
          <p:nvPr/>
        </p:nvSpPr>
        <p:spPr>
          <a:xfrm>
            <a:off x="1994820" y="6373494"/>
            <a:ext cx="5789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View Source Buttons can be used as is or changed if needed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F57E78C-AA38-2B4A-A91B-EA527FD226CD}"/>
              </a:ext>
            </a:extLst>
          </p:cNvPr>
          <p:cNvSpPr txBox="1"/>
          <p:nvPr/>
        </p:nvSpPr>
        <p:spPr>
          <a:xfrm>
            <a:off x="3713967" y="193928"/>
            <a:ext cx="2720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SUMMARIZED AND LINKED</a:t>
            </a:r>
          </a:p>
          <a:p>
            <a:r>
              <a:rPr lang="en-US" dirty="0">
                <a:solidFill>
                  <a:schemeClr val="bg1"/>
                </a:solidFill>
              </a:rPr>
              <a:t>SECTION - PART 2</a:t>
            </a:r>
          </a:p>
        </p:txBody>
      </p:sp>
    </p:spTree>
    <p:extLst>
      <p:ext uri="{BB962C8B-B14F-4D97-AF65-F5344CB8AC3E}">
        <p14:creationId xmlns:p14="http://schemas.microsoft.com/office/powerpoint/2010/main" val="164911674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Oval 58">
            <a:extLst>
              <a:ext uri="{FF2B5EF4-FFF2-40B4-BE49-F238E27FC236}">
                <a16:creationId xmlns:a16="http://schemas.microsoft.com/office/drawing/2014/main" id="{BFB06B7B-31C4-4C40-A547-D6FB3105CBBC}"/>
              </a:ext>
            </a:extLst>
          </p:cNvPr>
          <p:cNvSpPr/>
          <p:nvPr/>
        </p:nvSpPr>
        <p:spPr>
          <a:xfrm>
            <a:off x="1639642" y="3067901"/>
            <a:ext cx="224258" cy="396845"/>
          </a:xfrm>
          <a:prstGeom prst="ellipse">
            <a:avLst/>
          </a:prstGeom>
          <a:solidFill>
            <a:srgbClr val="7030A0"/>
          </a:solidFill>
          <a:ln w="22225">
            <a:noFill/>
          </a:ln>
          <a:effectLst>
            <a:glow rad="1079500">
              <a:srgbClr val="332067"/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52400"/>
          </a:effectLst>
          <a:scene3d>
            <a:camera prst="orthographicFront"/>
            <a:lightRig rig="threePt" dir="t"/>
          </a:scene3d>
          <a:sp3d prstMaterial="powder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B15F48C-CFAF-AD44-9E97-627248042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87" y="3681953"/>
            <a:ext cx="2975571" cy="297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457E5C5-F898-2F4D-937B-D6405B04F187}"/>
              </a:ext>
            </a:extLst>
          </p:cNvPr>
          <p:cNvGrpSpPr/>
          <p:nvPr/>
        </p:nvGrpSpPr>
        <p:grpSpPr>
          <a:xfrm>
            <a:off x="320454" y="5269512"/>
            <a:ext cx="1061963" cy="1110858"/>
            <a:chOff x="10285347" y="3708872"/>
            <a:chExt cx="1558258" cy="1510150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BD255A1-4C8A-2E4F-A43C-14924CFEA388}"/>
                </a:ext>
              </a:extLst>
            </p:cNvPr>
            <p:cNvSpPr/>
            <p:nvPr/>
          </p:nvSpPr>
          <p:spPr>
            <a:xfrm>
              <a:off x="10460164" y="4463947"/>
              <a:ext cx="329062" cy="539489"/>
            </a:xfrm>
            <a:prstGeom prst="ellipse">
              <a:avLst/>
            </a:prstGeom>
            <a:solidFill>
              <a:srgbClr val="1C2660"/>
            </a:solidFill>
            <a:ln w="22225">
              <a:noFill/>
            </a:ln>
            <a:effectLst>
              <a:glow rad="1270000">
                <a:srgbClr val="002060">
                  <a:alpha val="93000"/>
                </a:srgbClr>
              </a:glow>
              <a:outerShdw blurRad="50800" dist="38100" dir="5400000" algn="t" rotWithShape="0">
                <a:prstClr val="black">
                  <a:alpha val="40000"/>
                </a:prstClr>
              </a:outerShdw>
              <a:softEdge rad="152400"/>
            </a:effectLst>
            <a:scene3d>
              <a:camera prst="orthographicFront"/>
              <a:lightRig rig="threePt" dir="t"/>
            </a:scene3d>
            <a:sp3d prstMaterial="powder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2A4C24C-F421-C349-8561-F4AD6E9F2546}"/>
                </a:ext>
              </a:extLst>
            </p:cNvPr>
            <p:cNvGrpSpPr/>
            <p:nvPr/>
          </p:nvGrpSpPr>
          <p:grpSpPr>
            <a:xfrm>
              <a:off x="10285347" y="3708872"/>
              <a:ext cx="1558258" cy="1510150"/>
              <a:chOff x="3696203" y="3945668"/>
              <a:chExt cx="1558258" cy="1510150"/>
            </a:xfrm>
          </p:grpSpPr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D4B9400F-77D3-8F4B-8F6D-02DB41A4A100}"/>
                  </a:ext>
                </a:extLst>
              </p:cNvPr>
              <p:cNvGrpSpPr/>
              <p:nvPr/>
            </p:nvGrpSpPr>
            <p:grpSpPr>
              <a:xfrm>
                <a:off x="3696203" y="3945668"/>
                <a:ext cx="1558258" cy="1510150"/>
                <a:chOff x="2134517" y="2707518"/>
                <a:chExt cx="1558258" cy="1510150"/>
              </a:xfrm>
            </p:grpSpPr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id="{CAE45CCB-45CB-9742-A61E-8957A46175BA}"/>
                    </a:ext>
                  </a:extLst>
                </p:cNvPr>
                <p:cNvSpPr/>
                <p:nvPr/>
              </p:nvSpPr>
              <p:spPr>
                <a:xfrm>
                  <a:off x="2134517" y="2707518"/>
                  <a:ext cx="1558258" cy="1510150"/>
                </a:xfrm>
                <a:prstGeom prst="ellipse">
                  <a:avLst/>
                </a:prstGeom>
                <a:noFill/>
                <a:ln w="12700">
                  <a:solidFill>
                    <a:srgbClr val="129490"/>
                  </a:solidFill>
                </a:ln>
                <a:effectLst>
                  <a:glow rad="76200">
                    <a:srgbClr val="129490">
                      <a:alpha val="21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162939C4-1C4C-3441-9D05-C00AF0001685}"/>
                    </a:ext>
                  </a:extLst>
                </p:cNvPr>
                <p:cNvSpPr/>
                <p:nvPr/>
              </p:nvSpPr>
              <p:spPr>
                <a:xfrm>
                  <a:off x="2291280" y="2881299"/>
                  <a:ext cx="1213920" cy="1161238"/>
                </a:xfrm>
                <a:prstGeom prst="ellipse">
                  <a:avLst/>
                </a:prstGeom>
                <a:solidFill>
                  <a:srgbClr val="2C2550"/>
                </a:solidFill>
                <a:ln w="15875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114" name="Graphic 113">
                <a:extLst>
                  <a:ext uri="{FF2B5EF4-FFF2-40B4-BE49-F238E27FC236}">
                    <a16:creationId xmlns:a16="http://schemas.microsoft.com/office/drawing/2014/main" id="{782EB559-DD36-3F4B-87B3-A2E971EBF8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053450" y="4435451"/>
                <a:ext cx="761999" cy="609599"/>
              </a:xfrm>
              <a:prstGeom prst="rect">
                <a:avLst/>
              </a:prstGeom>
            </p:spPr>
          </p:pic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03D2EC3-4814-194E-97C4-0B6EFB1D5843}"/>
              </a:ext>
            </a:extLst>
          </p:cNvPr>
          <p:cNvGrpSpPr/>
          <p:nvPr/>
        </p:nvGrpSpPr>
        <p:grpSpPr>
          <a:xfrm>
            <a:off x="507139" y="3846151"/>
            <a:ext cx="1061963" cy="1110858"/>
            <a:chOff x="604455" y="4540267"/>
            <a:chExt cx="1558258" cy="1510150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7A2CAF1-CE9F-6749-8C11-859DE833A090}"/>
                </a:ext>
              </a:extLst>
            </p:cNvPr>
            <p:cNvSpPr/>
            <p:nvPr/>
          </p:nvSpPr>
          <p:spPr>
            <a:xfrm>
              <a:off x="836764" y="5241004"/>
              <a:ext cx="329062" cy="539489"/>
            </a:xfrm>
            <a:prstGeom prst="ellipse">
              <a:avLst/>
            </a:prstGeom>
            <a:solidFill>
              <a:srgbClr val="1C2660"/>
            </a:solidFill>
            <a:ln w="22225">
              <a:noFill/>
            </a:ln>
            <a:effectLst>
              <a:glow rad="1270000">
                <a:srgbClr val="002060">
                  <a:alpha val="93000"/>
                </a:srgbClr>
              </a:glow>
              <a:outerShdw blurRad="50800" dist="38100" dir="5400000" algn="t" rotWithShape="0">
                <a:prstClr val="black">
                  <a:alpha val="40000"/>
                </a:prstClr>
              </a:outerShdw>
              <a:softEdge rad="152400"/>
            </a:effectLst>
            <a:scene3d>
              <a:camera prst="orthographicFront"/>
              <a:lightRig rig="threePt" dir="t"/>
            </a:scene3d>
            <a:sp3d prstMaterial="powder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AF1C6A7-B4EE-694A-8E9D-C692CB53D847}"/>
                </a:ext>
              </a:extLst>
            </p:cNvPr>
            <p:cNvGrpSpPr/>
            <p:nvPr/>
          </p:nvGrpSpPr>
          <p:grpSpPr>
            <a:xfrm>
              <a:off x="604455" y="4540267"/>
              <a:ext cx="1558258" cy="1510150"/>
              <a:chOff x="236305" y="352400"/>
              <a:chExt cx="1558258" cy="1510150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51494DC7-54D0-7A43-84A8-CE966A4C9189}"/>
                  </a:ext>
                </a:extLst>
              </p:cNvPr>
              <p:cNvSpPr/>
              <p:nvPr/>
            </p:nvSpPr>
            <p:spPr>
              <a:xfrm>
                <a:off x="236305" y="352400"/>
                <a:ext cx="1558258" cy="1510150"/>
              </a:xfrm>
              <a:prstGeom prst="ellipse">
                <a:avLst/>
              </a:prstGeom>
              <a:noFill/>
              <a:ln w="12700">
                <a:solidFill>
                  <a:srgbClr val="129490"/>
                </a:solidFill>
              </a:ln>
              <a:effectLst>
                <a:glow rad="76200">
                  <a:srgbClr val="129490">
                    <a:alpha val="21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EBC79D67-A1F1-6B4E-BFCD-4A0AB9C01692}"/>
                  </a:ext>
                </a:extLst>
              </p:cNvPr>
              <p:cNvSpPr/>
              <p:nvPr/>
            </p:nvSpPr>
            <p:spPr>
              <a:xfrm>
                <a:off x="441339" y="524879"/>
                <a:ext cx="1213920" cy="1161238"/>
              </a:xfrm>
              <a:prstGeom prst="ellipse">
                <a:avLst/>
              </a:prstGeom>
              <a:solidFill>
                <a:srgbClr val="2C2550"/>
              </a:solidFill>
              <a:ln w="158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58" name="Graphic 57">
                <a:extLst>
                  <a:ext uri="{FF2B5EF4-FFF2-40B4-BE49-F238E27FC236}">
                    <a16:creationId xmlns:a16="http://schemas.microsoft.com/office/drawing/2014/main" id="{564B2416-5343-EC42-A07C-C1049D75CB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59374" y="773191"/>
                <a:ext cx="501426" cy="668568"/>
              </a:xfrm>
              <a:prstGeom prst="rect">
                <a:avLst/>
              </a:prstGeom>
              <a:effectLst/>
            </p:spPr>
          </p:pic>
        </p:grp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7F94C2B8-2862-1E49-9C0C-E8DBC8662CF8}"/>
              </a:ext>
            </a:extLst>
          </p:cNvPr>
          <p:cNvSpPr txBox="1"/>
          <p:nvPr/>
        </p:nvSpPr>
        <p:spPr>
          <a:xfrm>
            <a:off x="512089" y="17594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1A44E51-B278-A046-A347-32F4303D2CA6}"/>
              </a:ext>
            </a:extLst>
          </p:cNvPr>
          <p:cNvGrpSpPr/>
          <p:nvPr/>
        </p:nvGrpSpPr>
        <p:grpSpPr>
          <a:xfrm>
            <a:off x="2420747" y="4869128"/>
            <a:ext cx="1061963" cy="1110858"/>
            <a:chOff x="1189575" y="2411374"/>
            <a:chExt cx="1558258" cy="1510150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A4F68921-56AB-494A-B54F-4D3471A50CF2}"/>
                </a:ext>
              </a:extLst>
            </p:cNvPr>
            <p:cNvGrpSpPr/>
            <p:nvPr/>
          </p:nvGrpSpPr>
          <p:grpSpPr>
            <a:xfrm>
              <a:off x="1189575" y="2411374"/>
              <a:ext cx="1558258" cy="1510150"/>
              <a:chOff x="10285347" y="3708872"/>
              <a:chExt cx="1558258" cy="1510150"/>
            </a:xfrm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0D038090-AC48-8D43-9386-381CCAC8A49B}"/>
                  </a:ext>
                </a:extLst>
              </p:cNvPr>
              <p:cNvSpPr/>
              <p:nvPr/>
            </p:nvSpPr>
            <p:spPr>
              <a:xfrm>
                <a:off x="10460164" y="4463947"/>
                <a:ext cx="329062" cy="539489"/>
              </a:xfrm>
              <a:prstGeom prst="ellipse">
                <a:avLst/>
              </a:prstGeom>
              <a:solidFill>
                <a:srgbClr val="1C2660"/>
              </a:solidFill>
              <a:ln w="22225">
                <a:noFill/>
              </a:ln>
              <a:effectLst>
                <a:glow rad="1270000">
                  <a:srgbClr val="002060">
                    <a:alpha val="93000"/>
                  </a:srgb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  <a:softEdge rad="152400"/>
              </a:effectLst>
              <a:scene3d>
                <a:camera prst="orthographicFront"/>
                <a:lightRig rig="threePt" dir="t"/>
              </a:scene3d>
              <a:sp3d prstMaterial="powder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90378A67-4D2D-F249-93F7-4827397C5003}"/>
                  </a:ext>
                </a:extLst>
              </p:cNvPr>
              <p:cNvGrpSpPr/>
              <p:nvPr/>
            </p:nvGrpSpPr>
            <p:grpSpPr>
              <a:xfrm>
                <a:off x="10285347" y="3708872"/>
                <a:ext cx="1558258" cy="1510150"/>
                <a:chOff x="2134517" y="2707518"/>
                <a:chExt cx="1558258" cy="1510150"/>
              </a:xfrm>
            </p:grpSpPr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DA64E419-28F8-204B-8757-ED18135C8E0B}"/>
                    </a:ext>
                  </a:extLst>
                </p:cNvPr>
                <p:cNvSpPr/>
                <p:nvPr/>
              </p:nvSpPr>
              <p:spPr>
                <a:xfrm>
                  <a:off x="2134517" y="2707518"/>
                  <a:ext cx="1558258" cy="1510150"/>
                </a:xfrm>
                <a:prstGeom prst="ellipse">
                  <a:avLst/>
                </a:prstGeom>
                <a:noFill/>
                <a:ln w="12700">
                  <a:solidFill>
                    <a:srgbClr val="129490"/>
                  </a:solidFill>
                </a:ln>
                <a:effectLst>
                  <a:glow rad="76200">
                    <a:srgbClr val="129490">
                      <a:alpha val="21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00DB7BD5-EE17-AA42-94CD-EF9994047BC1}"/>
                    </a:ext>
                  </a:extLst>
                </p:cNvPr>
                <p:cNvSpPr/>
                <p:nvPr/>
              </p:nvSpPr>
              <p:spPr>
                <a:xfrm>
                  <a:off x="2291280" y="2881299"/>
                  <a:ext cx="1213920" cy="1161238"/>
                </a:xfrm>
                <a:prstGeom prst="ellipse">
                  <a:avLst/>
                </a:prstGeom>
                <a:solidFill>
                  <a:srgbClr val="2C2550"/>
                </a:solidFill>
                <a:ln w="15875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pic>
          <p:nvPicPr>
            <p:cNvPr id="138" name="Graphic 137">
              <a:extLst>
                <a:ext uri="{FF2B5EF4-FFF2-40B4-BE49-F238E27FC236}">
                  <a16:creationId xmlns:a16="http://schemas.microsoft.com/office/drawing/2014/main" id="{0A9D3EC4-9C0E-5F44-8248-41DEF41D7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603003" y="2783334"/>
              <a:ext cx="764834" cy="815823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5CFBCD4-F569-2040-A54E-424E6BA42952}"/>
              </a:ext>
            </a:extLst>
          </p:cNvPr>
          <p:cNvGrpSpPr/>
          <p:nvPr/>
        </p:nvGrpSpPr>
        <p:grpSpPr>
          <a:xfrm>
            <a:off x="5396318" y="1301419"/>
            <a:ext cx="6148811" cy="3841321"/>
            <a:chOff x="512089" y="1759477"/>
            <a:chExt cx="7116919" cy="457128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79805D7-4DEA-0543-B1A9-F15F49672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9923" y="2128809"/>
              <a:ext cx="6723120" cy="4201951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E948EBB-B135-0345-B243-488D3A53A16C}"/>
                </a:ext>
              </a:extLst>
            </p:cNvPr>
            <p:cNvSpPr/>
            <p:nvPr/>
          </p:nvSpPr>
          <p:spPr>
            <a:xfrm>
              <a:off x="3491013" y="3599157"/>
              <a:ext cx="1325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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1A111B5-EBA0-CA40-8A28-B06AB4676DDB}"/>
                </a:ext>
              </a:extLst>
            </p:cNvPr>
            <p:cNvGrpSpPr/>
            <p:nvPr/>
          </p:nvGrpSpPr>
          <p:grpSpPr>
            <a:xfrm>
              <a:off x="6200462" y="3831945"/>
              <a:ext cx="1428546" cy="1407595"/>
              <a:chOff x="4273328" y="3836850"/>
              <a:chExt cx="1428545" cy="1407595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D6716814-56CA-A541-8DE9-4FB7E599AC63}"/>
                  </a:ext>
                </a:extLst>
              </p:cNvPr>
              <p:cNvGrpSpPr/>
              <p:nvPr/>
            </p:nvGrpSpPr>
            <p:grpSpPr>
              <a:xfrm>
                <a:off x="4273328" y="3836850"/>
                <a:ext cx="1428545" cy="1407595"/>
                <a:chOff x="2711642" y="2598700"/>
                <a:chExt cx="1428545" cy="1407595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D2131D96-BF85-8641-B45E-FAE9345F4B2B}"/>
                    </a:ext>
                  </a:extLst>
                </p:cNvPr>
                <p:cNvSpPr/>
                <p:nvPr/>
              </p:nvSpPr>
              <p:spPr>
                <a:xfrm>
                  <a:off x="2711642" y="2598700"/>
                  <a:ext cx="1428545" cy="1407595"/>
                </a:xfrm>
                <a:prstGeom prst="ellipse">
                  <a:avLst/>
                </a:prstGeom>
                <a:noFill/>
                <a:ln w="12700">
                  <a:solidFill>
                    <a:srgbClr val="129490"/>
                  </a:solidFill>
                </a:ln>
                <a:effectLst>
                  <a:glow rad="76200">
                    <a:srgbClr val="129490">
                      <a:alpha val="21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019C5E8F-EEFD-EA4E-A9E9-1ADA34611B8A}"/>
                    </a:ext>
                  </a:extLst>
                </p:cNvPr>
                <p:cNvSpPr/>
                <p:nvPr/>
              </p:nvSpPr>
              <p:spPr>
                <a:xfrm>
                  <a:off x="2794474" y="2650240"/>
                  <a:ext cx="1213920" cy="1161238"/>
                </a:xfrm>
                <a:prstGeom prst="ellipse">
                  <a:avLst/>
                </a:prstGeom>
                <a:solidFill>
                  <a:srgbClr val="2C2550"/>
                </a:solidFill>
                <a:ln w="15875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41" name="Graphic 40">
                <a:extLst>
                  <a:ext uri="{FF2B5EF4-FFF2-40B4-BE49-F238E27FC236}">
                    <a16:creationId xmlns:a16="http://schemas.microsoft.com/office/drawing/2014/main" id="{BA7FF1A0-7483-AC44-9BE7-DBC1B9EF0F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582121" y="4114370"/>
                <a:ext cx="761999" cy="609599"/>
              </a:xfrm>
              <a:prstGeom prst="rect">
                <a:avLst/>
              </a:prstGeom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B56A55E-4970-164A-B320-C58A5579BABB}"/>
                </a:ext>
              </a:extLst>
            </p:cNvPr>
            <p:cNvSpPr txBox="1"/>
            <p:nvPr/>
          </p:nvSpPr>
          <p:spPr>
            <a:xfrm>
              <a:off x="512089" y="1759477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B77CD43-3BE4-C147-9509-B4378DD28591}"/>
                </a:ext>
              </a:extLst>
            </p:cNvPr>
            <p:cNvGrpSpPr/>
            <p:nvPr/>
          </p:nvGrpSpPr>
          <p:grpSpPr>
            <a:xfrm>
              <a:off x="1024282" y="4239810"/>
              <a:ext cx="1558258" cy="1510150"/>
              <a:chOff x="2090504" y="2676986"/>
              <a:chExt cx="1558258" cy="1510150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6123A15B-09E7-7042-A173-ACB1A9C4D980}"/>
                  </a:ext>
                </a:extLst>
              </p:cNvPr>
              <p:cNvSpPr/>
              <p:nvPr/>
            </p:nvSpPr>
            <p:spPr>
              <a:xfrm>
                <a:off x="2090504" y="2676986"/>
                <a:ext cx="1558258" cy="1510150"/>
              </a:xfrm>
              <a:prstGeom prst="ellipse">
                <a:avLst/>
              </a:prstGeom>
              <a:noFill/>
              <a:ln w="12700">
                <a:solidFill>
                  <a:srgbClr val="129490"/>
                </a:solidFill>
              </a:ln>
              <a:effectLst>
                <a:glow rad="76200">
                  <a:srgbClr val="129490">
                    <a:alpha val="21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E9B439F4-E76A-6A45-855F-49760731184C}"/>
                  </a:ext>
                </a:extLst>
              </p:cNvPr>
              <p:cNvSpPr/>
              <p:nvPr/>
            </p:nvSpPr>
            <p:spPr>
              <a:xfrm>
                <a:off x="2171874" y="2851442"/>
                <a:ext cx="1213920" cy="1161238"/>
              </a:xfrm>
              <a:prstGeom prst="ellipse">
                <a:avLst/>
              </a:prstGeom>
              <a:solidFill>
                <a:srgbClr val="2C2550"/>
              </a:solidFill>
              <a:ln w="158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411BD6CF-6FD4-2B47-8AAB-2CD1ECB3A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27826" y="4660601"/>
              <a:ext cx="501426" cy="668568"/>
            </a:xfrm>
            <a:prstGeom prst="rect">
              <a:avLst/>
            </a:prstGeom>
            <a:effectLst/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226FBB6-FC59-A045-8AED-9A6C9E3AD436}"/>
                </a:ext>
              </a:extLst>
            </p:cNvPr>
            <p:cNvGrpSpPr/>
            <p:nvPr/>
          </p:nvGrpSpPr>
          <p:grpSpPr>
            <a:xfrm>
              <a:off x="1359805" y="2430474"/>
              <a:ext cx="1558258" cy="1510150"/>
              <a:chOff x="2134517" y="2707518"/>
              <a:chExt cx="1558258" cy="1510150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941711B0-7616-F04C-A635-45A45AA2BD31}"/>
                  </a:ext>
                </a:extLst>
              </p:cNvPr>
              <p:cNvSpPr/>
              <p:nvPr/>
            </p:nvSpPr>
            <p:spPr>
              <a:xfrm>
                <a:off x="2134517" y="2707518"/>
                <a:ext cx="1558258" cy="1510150"/>
              </a:xfrm>
              <a:prstGeom prst="ellipse">
                <a:avLst/>
              </a:prstGeom>
              <a:noFill/>
              <a:ln w="12700">
                <a:solidFill>
                  <a:srgbClr val="129490"/>
                </a:solidFill>
              </a:ln>
              <a:effectLst>
                <a:glow rad="76200">
                  <a:srgbClr val="129490">
                    <a:alpha val="21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04BBB0B-4F6C-D149-A7D6-63E4B0B5C623}"/>
                  </a:ext>
                </a:extLst>
              </p:cNvPr>
              <p:cNvSpPr/>
              <p:nvPr/>
            </p:nvSpPr>
            <p:spPr>
              <a:xfrm>
                <a:off x="2291280" y="2881299"/>
                <a:ext cx="1213920" cy="1161238"/>
              </a:xfrm>
              <a:prstGeom prst="ellipse">
                <a:avLst/>
              </a:prstGeom>
              <a:solidFill>
                <a:srgbClr val="2C2550"/>
              </a:solidFill>
              <a:ln w="158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E5654101-7E01-1140-8861-C4264C04E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17706" y="2776962"/>
              <a:ext cx="764834" cy="815823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025A8055-07C1-1341-9790-CCBAA9E52873}"/>
              </a:ext>
            </a:extLst>
          </p:cNvPr>
          <p:cNvSpPr txBox="1"/>
          <p:nvPr/>
        </p:nvSpPr>
        <p:spPr>
          <a:xfrm>
            <a:off x="12834152" y="1168089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  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E853E4D-EB92-4C4C-B633-E186395D555D}"/>
              </a:ext>
            </a:extLst>
          </p:cNvPr>
          <p:cNvSpPr txBox="1"/>
          <p:nvPr/>
        </p:nvSpPr>
        <p:spPr>
          <a:xfrm>
            <a:off x="408770" y="439937"/>
            <a:ext cx="3117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Alternative Data Network Ideas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950DCA-3024-8A4F-9A2E-E281D46744E3}"/>
              </a:ext>
            </a:extLst>
          </p:cNvPr>
          <p:cNvSpPr txBox="1"/>
          <p:nvPr/>
        </p:nvSpPr>
        <p:spPr>
          <a:xfrm>
            <a:off x="4388718" y="5295425"/>
            <a:ext cx="34800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Would need to be recreated (so it looks right and so source type icons can line up with Source Types text) not copied and pasted from here</a:t>
            </a:r>
          </a:p>
        </p:txBody>
      </p:sp>
    </p:spTree>
    <p:extLst>
      <p:ext uri="{BB962C8B-B14F-4D97-AF65-F5344CB8AC3E}">
        <p14:creationId xmlns:p14="http://schemas.microsoft.com/office/powerpoint/2010/main" val="1936018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6E0EAD7-52A4-E24D-B5F7-4ABFB9439F1B}"/>
              </a:ext>
            </a:extLst>
          </p:cNvPr>
          <p:cNvGrpSpPr/>
          <p:nvPr/>
        </p:nvGrpSpPr>
        <p:grpSpPr>
          <a:xfrm>
            <a:off x="364535" y="1444817"/>
            <a:ext cx="4573941" cy="4488058"/>
            <a:chOff x="364535" y="1444817"/>
            <a:chExt cx="4573941" cy="4488058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192FB38-36E4-BA41-8521-D917537B6F1F}"/>
                </a:ext>
              </a:extLst>
            </p:cNvPr>
            <p:cNvSpPr/>
            <p:nvPr/>
          </p:nvSpPr>
          <p:spPr>
            <a:xfrm>
              <a:off x="1484894" y="2089686"/>
              <a:ext cx="2679852" cy="2700960"/>
            </a:xfrm>
            <a:prstGeom prst="ellipse">
              <a:avLst/>
            </a:prstGeom>
            <a:noFill/>
            <a:ln w="0">
              <a:solidFill>
                <a:srgbClr val="E2E7FF"/>
              </a:solidFill>
              <a:prstDash val="dash"/>
            </a:ln>
            <a:effectLst>
              <a:outerShdw blurRad="50800" dist="38100" dir="2700000" algn="tl" rotWithShape="0">
                <a:srgbClr val="E2E7FF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73E33C9-ADC7-4247-A0A1-BC6DBC12C543}"/>
                </a:ext>
              </a:extLst>
            </p:cNvPr>
            <p:cNvGrpSpPr/>
            <p:nvPr/>
          </p:nvGrpSpPr>
          <p:grpSpPr>
            <a:xfrm>
              <a:off x="1141520" y="1573399"/>
              <a:ext cx="3647087" cy="3779418"/>
              <a:chOff x="-102784" y="1810399"/>
              <a:chExt cx="3647087" cy="3779418"/>
            </a:xfrm>
          </p:grpSpPr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C9058BB0-2F1D-0E4D-B715-10D06100A869}"/>
                  </a:ext>
                </a:extLst>
              </p:cNvPr>
              <p:cNvSpPr/>
              <p:nvPr/>
            </p:nvSpPr>
            <p:spPr>
              <a:xfrm>
                <a:off x="786908" y="2938351"/>
                <a:ext cx="2200052" cy="2394463"/>
              </a:xfrm>
              <a:prstGeom prst="ellipse">
                <a:avLst/>
              </a:prstGeom>
              <a:noFill/>
              <a:ln w="6350">
                <a:solidFill>
                  <a:srgbClr val="129490">
                    <a:alpha val="48000"/>
                  </a:srgbClr>
                </a:solidFill>
                <a:prstDash val="sysDot"/>
              </a:ln>
              <a:effectLst>
                <a:glow rad="76200">
                  <a:srgbClr val="129490">
                    <a:alpha val="21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E5C4A333-8B25-0641-A63F-C120F791D78F}"/>
                  </a:ext>
                </a:extLst>
              </p:cNvPr>
              <p:cNvSpPr/>
              <p:nvPr/>
            </p:nvSpPr>
            <p:spPr>
              <a:xfrm>
                <a:off x="-102784" y="1810399"/>
                <a:ext cx="3647087" cy="3745310"/>
              </a:xfrm>
              <a:prstGeom prst="ellipse">
                <a:avLst/>
              </a:prstGeom>
              <a:noFill/>
              <a:ln w="9525" cmpd="sng">
                <a:solidFill>
                  <a:srgbClr val="36B9B6">
                    <a:alpha val="51000"/>
                  </a:srgbClr>
                </a:solidFill>
                <a:prstDash val="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1D2AF1A9-E584-644D-8214-7A3E0993DAB3}"/>
                  </a:ext>
                </a:extLst>
              </p:cNvPr>
              <p:cNvGrpSpPr/>
              <p:nvPr/>
            </p:nvGrpSpPr>
            <p:grpSpPr>
              <a:xfrm>
                <a:off x="840176" y="1844507"/>
                <a:ext cx="2114077" cy="3745310"/>
                <a:chOff x="9475174" y="110826"/>
                <a:chExt cx="2791589" cy="4755052"/>
              </a:xfrm>
            </p:grpSpPr>
            <p:sp>
              <p:nvSpPr>
                <p:cNvPr id="185" name="Freeform 6">
                  <a:extLst>
                    <a:ext uri="{FF2B5EF4-FFF2-40B4-BE49-F238E27FC236}">
                      <a16:creationId xmlns:a16="http://schemas.microsoft.com/office/drawing/2014/main" id="{A4F26779-9FC5-894F-8C1F-CCFC5DF8E0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75174" y="122773"/>
                  <a:ext cx="2779037" cy="4743105"/>
                </a:xfrm>
                <a:custGeom>
                  <a:avLst/>
                  <a:gdLst>
                    <a:gd name="T0" fmla="*/ 308 w 400"/>
                    <a:gd name="T1" fmla="*/ 0 h 536"/>
                    <a:gd name="T2" fmla="*/ 308 w 400"/>
                    <a:gd name="T3" fmla="*/ 90 h 536"/>
                    <a:gd name="T4" fmla="*/ 400 w 400"/>
                    <a:gd name="T5" fmla="*/ 90 h 536"/>
                    <a:gd name="T6" fmla="*/ 400 w 400"/>
                    <a:gd name="T7" fmla="*/ 513 h 536"/>
                    <a:gd name="T8" fmla="*/ 377 w 400"/>
                    <a:gd name="T9" fmla="*/ 536 h 536"/>
                    <a:gd name="T10" fmla="*/ 23 w 400"/>
                    <a:gd name="T11" fmla="*/ 536 h 536"/>
                    <a:gd name="T12" fmla="*/ 0 w 400"/>
                    <a:gd name="T13" fmla="*/ 513 h 536"/>
                    <a:gd name="T14" fmla="*/ 0 w 400"/>
                    <a:gd name="T15" fmla="*/ 23 h 536"/>
                    <a:gd name="T16" fmla="*/ 23 w 400"/>
                    <a:gd name="T17" fmla="*/ 0 h 536"/>
                    <a:gd name="T18" fmla="*/ 308 w 400"/>
                    <a:gd name="T19" fmla="*/ 0 h 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00" h="536">
                      <a:moveTo>
                        <a:pt x="308" y="0"/>
                      </a:moveTo>
                      <a:cubicBezTo>
                        <a:pt x="308" y="90"/>
                        <a:pt x="308" y="90"/>
                        <a:pt x="308" y="90"/>
                      </a:cubicBezTo>
                      <a:cubicBezTo>
                        <a:pt x="400" y="90"/>
                        <a:pt x="400" y="90"/>
                        <a:pt x="400" y="90"/>
                      </a:cubicBezTo>
                      <a:cubicBezTo>
                        <a:pt x="400" y="513"/>
                        <a:pt x="400" y="513"/>
                        <a:pt x="400" y="513"/>
                      </a:cubicBezTo>
                      <a:cubicBezTo>
                        <a:pt x="400" y="526"/>
                        <a:pt x="390" y="536"/>
                        <a:pt x="377" y="536"/>
                      </a:cubicBezTo>
                      <a:cubicBezTo>
                        <a:pt x="23" y="536"/>
                        <a:pt x="23" y="536"/>
                        <a:pt x="23" y="536"/>
                      </a:cubicBezTo>
                      <a:cubicBezTo>
                        <a:pt x="10" y="536"/>
                        <a:pt x="0" y="526"/>
                        <a:pt x="0" y="513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0" y="10"/>
                        <a:pt x="10" y="0"/>
                        <a:pt x="23" y="0"/>
                      </a:cubicBezTo>
                      <a:lnTo>
                        <a:pt x="308" y="0"/>
                      </a:lnTo>
                      <a:close/>
                    </a:path>
                  </a:pathLst>
                </a:custGeom>
                <a:solidFill>
                  <a:srgbClr val="2E2A54"/>
                </a:solidFill>
                <a:ln w="25400">
                  <a:solidFill>
                    <a:srgbClr val="8676D6"/>
                  </a:solidFill>
                </a:ln>
                <a:effectLst>
                  <a:glow>
                    <a:schemeClr val="accent1">
                      <a:alpha val="40000"/>
                    </a:schemeClr>
                  </a:glow>
                  <a:outerShdw blurRad="685800" dist="152400" dir="8100000" algn="tr" rotWithShape="0">
                    <a:prstClr val="black"/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E2E7FF"/>
                    </a:solidFill>
                  </a:endParaRPr>
                </a:p>
              </p:txBody>
            </p:sp>
            <p:sp>
              <p:nvSpPr>
                <p:cNvPr id="186" name="Freeform 5">
                  <a:extLst>
                    <a:ext uri="{FF2B5EF4-FFF2-40B4-BE49-F238E27FC236}">
                      <a16:creationId xmlns:a16="http://schemas.microsoft.com/office/drawing/2014/main" id="{5E73FAD9-1954-6F46-900C-5F05A0B30E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24096" y="110826"/>
                  <a:ext cx="642667" cy="802169"/>
                </a:xfrm>
                <a:custGeom>
                  <a:avLst/>
                  <a:gdLst>
                    <a:gd name="T0" fmla="*/ 0 w 190"/>
                    <a:gd name="T1" fmla="*/ 0 h 186"/>
                    <a:gd name="T2" fmla="*/ 0 w 190"/>
                    <a:gd name="T3" fmla="*/ 186 h 186"/>
                    <a:gd name="T4" fmla="*/ 190 w 190"/>
                    <a:gd name="T5" fmla="*/ 186 h 186"/>
                    <a:gd name="T6" fmla="*/ 0 w 190"/>
                    <a:gd name="T7" fmla="*/ 0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0" h="186">
                      <a:moveTo>
                        <a:pt x="0" y="0"/>
                      </a:moveTo>
                      <a:lnTo>
                        <a:pt x="0" y="186"/>
                      </a:lnTo>
                      <a:lnTo>
                        <a:pt x="190" y="18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2E7FF"/>
                </a:solidFill>
                <a:ln w="25400">
                  <a:solidFill>
                    <a:srgbClr val="332067"/>
                  </a:solidFill>
                </a:ln>
                <a:effectLst>
                  <a:outerShdw blurRad="685800" dist="152400" dir="8100000" algn="tr" rotWithShape="0">
                    <a:prstClr val="black"/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87" name="Group 186">
                <a:extLst>
                  <a:ext uri="{FF2B5EF4-FFF2-40B4-BE49-F238E27FC236}">
                    <a16:creationId xmlns:a16="http://schemas.microsoft.com/office/drawing/2014/main" id="{A2E05801-CF04-424C-9C22-1D5D283BE19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252205" y="3085813"/>
                <a:ext cx="1264344" cy="2177137"/>
                <a:chOff x="6433647" y="2032339"/>
                <a:chExt cx="2377589" cy="7301338"/>
              </a:xfrm>
            </p:grpSpPr>
            <p:sp>
              <p:nvSpPr>
                <p:cNvPr id="188" name="Shape 555">
                  <a:extLst>
                    <a:ext uri="{FF2B5EF4-FFF2-40B4-BE49-F238E27FC236}">
                      <a16:creationId xmlns:a16="http://schemas.microsoft.com/office/drawing/2014/main" id="{1CF7AA4A-CDC9-E14A-A15F-F1B222885C39}"/>
                    </a:ext>
                  </a:extLst>
                </p:cNvPr>
                <p:cNvSpPr/>
                <p:nvPr/>
              </p:nvSpPr>
              <p:spPr>
                <a:xfrm>
                  <a:off x="6485402" y="2032339"/>
                  <a:ext cx="2323578" cy="476786"/>
                </a:xfrm>
                <a:prstGeom prst="roundRect">
                  <a:avLst/>
                </a:prstGeom>
                <a:noFill/>
                <a:ln w="9525" cap="rnd">
                  <a:noFill/>
                  <a:prstDash val="sysDot"/>
                  <a:round/>
                </a:ln>
                <a:effectLst>
                  <a:outerShdw blurRad="57785" dist="33020" dir="3180000" algn="ctr">
                    <a:srgbClr val="000000">
                      <a:alpha val="30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lIns="50800" tIns="50800" rIns="50800" bIns="50800" anchor="ctr"/>
                <a:lstStyle>
                  <a:lvl1pPr algn="ctr" defTabSz="825500">
                    <a:lnSpc>
                      <a:spcPct val="100000"/>
                    </a:lnSpc>
                    <a:defRPr sz="3200">
                      <a:solidFill>
                        <a:srgbClr val="FFFFFF"/>
                      </a:solidFill>
                      <a:latin typeface="Montserrat Regular"/>
                      <a:ea typeface="Montserrat Regular"/>
                      <a:cs typeface="Montserrat Regular"/>
                      <a:sym typeface="Montserrat Regular"/>
                    </a:defRPr>
                  </a:lvl1pPr>
                </a:lstStyle>
                <a:p>
                  <a:r>
                    <a:rPr sz="1050" b="1" dirty="0">
                      <a:solidFill>
                        <a:schemeClr val="bg1"/>
                      </a:solidFill>
                      <a:latin typeface="+mn-lt"/>
                    </a:rPr>
                    <a:t>Insurance Providers</a:t>
                  </a:r>
                </a:p>
              </p:txBody>
            </p:sp>
            <p:sp>
              <p:nvSpPr>
                <p:cNvPr id="189" name="Shape 556">
                  <a:extLst>
                    <a:ext uri="{FF2B5EF4-FFF2-40B4-BE49-F238E27FC236}">
                      <a16:creationId xmlns:a16="http://schemas.microsoft.com/office/drawing/2014/main" id="{457F648B-0E11-FD43-A6BA-4CBC18E96195}"/>
                    </a:ext>
                  </a:extLst>
                </p:cNvPr>
                <p:cNvSpPr/>
                <p:nvPr/>
              </p:nvSpPr>
              <p:spPr>
                <a:xfrm>
                  <a:off x="6486919" y="2744564"/>
                  <a:ext cx="2324317" cy="473666"/>
                </a:xfrm>
                <a:prstGeom prst="roundRect">
                  <a:avLst/>
                </a:prstGeom>
                <a:noFill/>
                <a:ln w="9525">
                  <a:noFill/>
                  <a:prstDash val="sysDot"/>
                  <a:miter lim="400000"/>
                </a:ln>
                <a:effectLst>
                  <a:outerShdw blurRad="57785" dist="33020" dir="3180000" algn="ctr">
                    <a:srgbClr val="000000">
                      <a:alpha val="30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lIns="50800" tIns="50800" rIns="50800" bIns="50800" anchor="ctr"/>
                <a:lstStyle>
                  <a:lvl1pPr algn="ctr" defTabSz="825500">
                    <a:lnSpc>
                      <a:spcPct val="100000"/>
                    </a:lnSpc>
                    <a:defRPr sz="3200">
                      <a:solidFill>
                        <a:srgbClr val="FFFFFF"/>
                      </a:solidFill>
                      <a:latin typeface="Montserrat Regular"/>
                      <a:ea typeface="Montserrat Regular"/>
                      <a:cs typeface="Montserrat Regular"/>
                      <a:sym typeface="Montserrat Regular"/>
                    </a:defRPr>
                  </a:lvl1pPr>
                </a:lstStyle>
                <a:p>
                  <a:r>
                    <a:rPr sz="1050" b="1" dirty="0">
                      <a:solidFill>
                        <a:schemeClr val="bg1"/>
                      </a:solidFill>
                      <a:latin typeface="+mn-lt"/>
                    </a:rPr>
                    <a:t>Problem</a:t>
                  </a:r>
                  <a:r>
                    <a:rPr lang="en-US" sz="1050" b="1" dirty="0">
                      <a:solidFill>
                        <a:schemeClr val="bg1"/>
                      </a:solidFill>
                      <a:latin typeface="+mn-lt"/>
                    </a:rPr>
                    <a:t>s</a:t>
                  </a:r>
                  <a:endParaRPr sz="1050" b="1" dirty="0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  <p:sp>
              <p:nvSpPr>
                <p:cNvPr id="190" name="Shape 557">
                  <a:extLst>
                    <a:ext uri="{FF2B5EF4-FFF2-40B4-BE49-F238E27FC236}">
                      <a16:creationId xmlns:a16="http://schemas.microsoft.com/office/drawing/2014/main" id="{66C472B8-340A-FE4A-BCD6-4D65E437107F}"/>
                    </a:ext>
                  </a:extLst>
                </p:cNvPr>
                <p:cNvSpPr/>
                <p:nvPr/>
              </p:nvSpPr>
              <p:spPr>
                <a:xfrm>
                  <a:off x="6475185" y="3464406"/>
                  <a:ext cx="2333292" cy="473669"/>
                </a:xfrm>
                <a:prstGeom prst="roundRect">
                  <a:avLst/>
                </a:prstGeom>
                <a:noFill/>
                <a:ln w="9525">
                  <a:noFill/>
                  <a:prstDash val="sysDot"/>
                  <a:miter lim="400000"/>
                </a:ln>
                <a:effectLst>
                  <a:outerShdw blurRad="57785" dist="33020" dir="3180000" algn="ctr">
                    <a:srgbClr val="000000">
                      <a:alpha val="30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lIns="50800" tIns="50800" rIns="50800" bIns="50800" anchor="ctr"/>
                <a:lstStyle>
                  <a:lvl1pPr algn="ctr" defTabSz="825500">
                    <a:lnSpc>
                      <a:spcPct val="100000"/>
                    </a:lnSpc>
                    <a:defRPr sz="3200">
                      <a:solidFill>
                        <a:srgbClr val="FFFFFF"/>
                      </a:solidFill>
                      <a:latin typeface="Montserrat Regular"/>
                      <a:ea typeface="Montserrat Regular"/>
                      <a:cs typeface="Montserrat Regular"/>
                      <a:sym typeface="Montserrat Regular"/>
                    </a:defRPr>
                  </a:lvl1pPr>
                </a:lstStyle>
                <a:p>
                  <a:r>
                    <a:rPr sz="1050" b="1" dirty="0">
                      <a:solidFill>
                        <a:schemeClr val="bg1"/>
                      </a:solidFill>
                      <a:latin typeface="+mn-lt"/>
                    </a:rPr>
                    <a:t>Results</a:t>
                  </a:r>
                </a:p>
              </p:txBody>
            </p:sp>
            <p:sp>
              <p:nvSpPr>
                <p:cNvPr id="191" name="Shape 559">
                  <a:extLst>
                    <a:ext uri="{FF2B5EF4-FFF2-40B4-BE49-F238E27FC236}">
                      <a16:creationId xmlns:a16="http://schemas.microsoft.com/office/drawing/2014/main" id="{6255AF08-1C0C-F144-BBD6-37A3B22BD30C}"/>
                    </a:ext>
                  </a:extLst>
                </p:cNvPr>
                <p:cNvSpPr/>
                <p:nvPr/>
              </p:nvSpPr>
              <p:spPr>
                <a:xfrm>
                  <a:off x="6449627" y="6923579"/>
                  <a:ext cx="2333292" cy="473669"/>
                </a:xfrm>
                <a:prstGeom prst="roundRect">
                  <a:avLst/>
                </a:prstGeom>
                <a:noFill/>
                <a:ln w="9525">
                  <a:noFill/>
                  <a:prstDash val="sysDot"/>
                  <a:miter lim="400000"/>
                </a:ln>
                <a:effectLst>
                  <a:outerShdw blurRad="57785" dist="33020" dir="3180000" algn="ctr">
                    <a:srgbClr val="000000">
                      <a:alpha val="30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lIns="50800" tIns="50800" rIns="50800" bIns="50800" anchor="ctr"/>
                <a:lstStyle>
                  <a:lvl1pPr algn="ctr" defTabSz="825500">
                    <a:lnSpc>
                      <a:spcPct val="100000"/>
                    </a:lnSpc>
                    <a:defRPr sz="3200">
                      <a:solidFill>
                        <a:srgbClr val="FFFFFF"/>
                      </a:solidFill>
                      <a:latin typeface="Montserrat Regular"/>
                      <a:ea typeface="Montserrat Regular"/>
                      <a:cs typeface="Montserrat Regular"/>
                      <a:sym typeface="Montserrat Regular"/>
                    </a:defRPr>
                  </a:lvl1pPr>
                </a:lstStyle>
                <a:p>
                  <a:r>
                    <a:rPr sz="1050" b="1" dirty="0">
                      <a:solidFill>
                        <a:schemeClr val="bg1"/>
                      </a:solidFill>
                      <a:latin typeface="+mn-lt"/>
                    </a:rPr>
                    <a:t>Immunizations</a:t>
                  </a:r>
                </a:p>
              </p:txBody>
            </p:sp>
            <p:sp>
              <p:nvSpPr>
                <p:cNvPr id="192" name="Shape 560">
                  <a:extLst>
                    <a:ext uri="{FF2B5EF4-FFF2-40B4-BE49-F238E27FC236}">
                      <a16:creationId xmlns:a16="http://schemas.microsoft.com/office/drawing/2014/main" id="{91DA4332-3C2B-6B49-8ADC-703FEA0FDC12}"/>
                    </a:ext>
                  </a:extLst>
                </p:cNvPr>
                <p:cNvSpPr/>
                <p:nvPr/>
              </p:nvSpPr>
              <p:spPr>
                <a:xfrm>
                  <a:off x="6433647" y="5564945"/>
                  <a:ext cx="2333292" cy="473669"/>
                </a:xfrm>
                <a:prstGeom prst="roundRect">
                  <a:avLst/>
                </a:prstGeom>
                <a:noFill/>
                <a:ln w="9525">
                  <a:noFill/>
                  <a:prstDash val="sysDot"/>
                  <a:miter lim="400000"/>
                </a:ln>
                <a:effectLst>
                  <a:outerShdw blurRad="57785" dist="33020" dir="3180000" algn="ctr">
                    <a:srgbClr val="000000">
                      <a:alpha val="30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lIns="50800" tIns="50800" rIns="50800" bIns="50800" anchor="ctr"/>
                <a:lstStyle>
                  <a:lvl1pPr algn="ctr" defTabSz="825500">
                    <a:lnSpc>
                      <a:spcPct val="100000"/>
                    </a:lnSpc>
                    <a:defRPr sz="3200">
                      <a:solidFill>
                        <a:srgbClr val="FFFFFF"/>
                      </a:solidFill>
                      <a:latin typeface="Montserrat Regular"/>
                      <a:ea typeface="Montserrat Regular"/>
                      <a:cs typeface="Montserrat Regular"/>
                      <a:sym typeface="Montserrat Regular"/>
                    </a:defRPr>
                  </a:lvl1pPr>
                </a:lstStyle>
                <a:p>
                  <a:r>
                    <a:rPr sz="1050" b="1" dirty="0">
                      <a:solidFill>
                        <a:schemeClr val="bg1"/>
                      </a:solidFill>
                      <a:latin typeface="+mn-lt"/>
                    </a:rPr>
                    <a:t>Medications</a:t>
                  </a:r>
                </a:p>
              </p:txBody>
            </p:sp>
            <p:sp>
              <p:nvSpPr>
                <p:cNvPr id="193" name="Shape 561">
                  <a:extLst>
                    <a:ext uri="{FF2B5EF4-FFF2-40B4-BE49-F238E27FC236}">
                      <a16:creationId xmlns:a16="http://schemas.microsoft.com/office/drawing/2014/main" id="{0665C41E-4BDA-3E47-9E73-876523504190}"/>
                    </a:ext>
                  </a:extLst>
                </p:cNvPr>
                <p:cNvSpPr/>
                <p:nvPr/>
              </p:nvSpPr>
              <p:spPr>
                <a:xfrm>
                  <a:off x="6449883" y="6250290"/>
                  <a:ext cx="2333294" cy="473669"/>
                </a:xfrm>
                <a:prstGeom prst="roundRect">
                  <a:avLst/>
                </a:prstGeom>
                <a:noFill/>
                <a:ln w="9525">
                  <a:noFill/>
                  <a:prstDash val="sysDot"/>
                  <a:miter lim="400000"/>
                </a:ln>
                <a:effectLst>
                  <a:outerShdw blurRad="57785" dist="33020" dir="3180000" algn="ctr">
                    <a:srgbClr val="000000">
                      <a:alpha val="30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lIns="50800" tIns="50800" rIns="50800" bIns="50800" anchor="ctr"/>
                <a:lstStyle>
                  <a:lvl1pPr algn="ctr" defTabSz="825500">
                    <a:lnSpc>
                      <a:spcPct val="100000"/>
                    </a:lnSpc>
                    <a:defRPr sz="3200">
                      <a:solidFill>
                        <a:srgbClr val="FFFFFF"/>
                      </a:solidFill>
                      <a:latin typeface="Montserrat Regular"/>
                      <a:ea typeface="Montserrat Regular"/>
                      <a:cs typeface="Montserrat Regular"/>
                      <a:sym typeface="Montserrat Regular"/>
                    </a:defRPr>
                  </a:lvl1pPr>
                </a:lstStyle>
                <a:p>
                  <a:r>
                    <a:rPr sz="1050" b="1" dirty="0">
                      <a:solidFill>
                        <a:schemeClr val="bg1"/>
                      </a:solidFill>
                      <a:latin typeface="+mn-lt"/>
                    </a:rPr>
                    <a:t>Vital </a:t>
                  </a:r>
                  <a:r>
                    <a:rPr lang="en-US" sz="1050" b="1" dirty="0">
                      <a:solidFill>
                        <a:schemeClr val="bg1"/>
                      </a:solidFill>
                      <a:latin typeface="+mn-lt"/>
                    </a:rPr>
                    <a:t>S</a:t>
                  </a:r>
                  <a:r>
                    <a:rPr sz="1050" b="1" dirty="0">
                      <a:solidFill>
                        <a:schemeClr val="bg1"/>
                      </a:solidFill>
                      <a:latin typeface="+mn-lt"/>
                    </a:rPr>
                    <a:t>igns</a:t>
                  </a:r>
                </a:p>
              </p:txBody>
            </p:sp>
            <p:sp>
              <p:nvSpPr>
                <p:cNvPr id="194" name="Shape 562">
                  <a:extLst>
                    <a:ext uri="{FF2B5EF4-FFF2-40B4-BE49-F238E27FC236}">
                      <a16:creationId xmlns:a16="http://schemas.microsoft.com/office/drawing/2014/main" id="{1548CA64-0BD2-6542-A63D-37D6AA43CC35}"/>
                    </a:ext>
                  </a:extLst>
                </p:cNvPr>
                <p:cNvSpPr/>
                <p:nvPr/>
              </p:nvSpPr>
              <p:spPr>
                <a:xfrm>
                  <a:off x="6438494" y="4173511"/>
                  <a:ext cx="2333292" cy="473669"/>
                </a:xfrm>
                <a:prstGeom prst="roundRect">
                  <a:avLst/>
                </a:prstGeom>
                <a:noFill/>
                <a:ln w="9525">
                  <a:noFill/>
                  <a:prstDash val="sysDot"/>
                  <a:miter lim="400000"/>
                </a:ln>
                <a:effectLst>
                  <a:outerShdw blurRad="57785" dist="33020" dir="3180000" algn="ctr">
                    <a:srgbClr val="000000">
                      <a:alpha val="30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lIns="50800" tIns="50800" rIns="50800" bIns="50800" anchor="ctr"/>
                <a:lstStyle>
                  <a:lvl1pPr algn="ctr" defTabSz="825500">
                    <a:lnSpc>
                      <a:spcPct val="100000"/>
                    </a:lnSpc>
                    <a:defRPr sz="3200">
                      <a:solidFill>
                        <a:srgbClr val="FFFFFF"/>
                      </a:solidFill>
                      <a:latin typeface="Montserrat Regular"/>
                      <a:ea typeface="Montserrat Regular"/>
                      <a:cs typeface="Montserrat Regular"/>
                      <a:sym typeface="Montserrat Regular"/>
                    </a:defRPr>
                  </a:lvl1pPr>
                </a:lstStyle>
                <a:p>
                  <a:r>
                    <a:rPr sz="1050" b="1" dirty="0">
                      <a:solidFill>
                        <a:schemeClr val="bg1"/>
                      </a:solidFill>
                      <a:latin typeface="+mn-lt"/>
                    </a:rPr>
                    <a:t>Procedures</a:t>
                  </a:r>
                </a:p>
              </p:txBody>
            </p:sp>
            <p:sp>
              <p:nvSpPr>
                <p:cNvPr id="195" name="Shape 563">
                  <a:extLst>
                    <a:ext uri="{FF2B5EF4-FFF2-40B4-BE49-F238E27FC236}">
                      <a16:creationId xmlns:a16="http://schemas.microsoft.com/office/drawing/2014/main" id="{4ECF9991-9758-7D42-9D4C-664022729B05}"/>
                    </a:ext>
                  </a:extLst>
                </p:cNvPr>
                <p:cNvSpPr/>
                <p:nvPr/>
              </p:nvSpPr>
              <p:spPr>
                <a:xfrm>
                  <a:off x="6469084" y="8189466"/>
                  <a:ext cx="2333292" cy="473669"/>
                </a:xfrm>
                <a:prstGeom prst="roundRect">
                  <a:avLst/>
                </a:prstGeom>
                <a:noFill/>
                <a:ln w="9525">
                  <a:noFill/>
                  <a:prstDash val="sysDot"/>
                  <a:miter lim="400000"/>
                </a:ln>
                <a:effectLst>
                  <a:outerShdw blurRad="57785" dist="33020" dir="3180000" algn="ctr">
                    <a:srgbClr val="000000">
                      <a:alpha val="30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lIns="50800" tIns="50800" rIns="50800" bIns="50800" anchor="ctr"/>
                <a:lstStyle>
                  <a:lvl1pPr algn="ctr" defTabSz="825500">
                    <a:lnSpc>
                      <a:spcPct val="100000"/>
                    </a:lnSpc>
                    <a:defRPr sz="3200">
                      <a:solidFill>
                        <a:srgbClr val="FFFFFF"/>
                      </a:solidFill>
                      <a:latin typeface="Montserrat Regular"/>
                      <a:ea typeface="Montserrat Regular"/>
                      <a:cs typeface="Montserrat Regular"/>
                      <a:sym typeface="Montserrat Regular"/>
                    </a:defRPr>
                  </a:lvl1pPr>
                </a:lstStyle>
                <a:p>
                  <a:r>
                    <a:rPr sz="1050" b="1" dirty="0">
                      <a:solidFill>
                        <a:schemeClr val="bg1"/>
                      </a:solidFill>
                      <a:latin typeface="+mn-lt"/>
                    </a:rPr>
                    <a:t>Family History</a:t>
                  </a:r>
                </a:p>
              </p:txBody>
            </p:sp>
            <p:sp>
              <p:nvSpPr>
                <p:cNvPr id="196" name="Shape 564">
                  <a:extLst>
                    <a:ext uri="{FF2B5EF4-FFF2-40B4-BE49-F238E27FC236}">
                      <a16:creationId xmlns:a16="http://schemas.microsoft.com/office/drawing/2014/main" id="{270D3444-29A8-EC4D-A22D-57CBE10709FE}"/>
                    </a:ext>
                  </a:extLst>
                </p:cNvPr>
                <p:cNvSpPr/>
                <p:nvPr/>
              </p:nvSpPr>
              <p:spPr>
                <a:xfrm>
                  <a:off x="6449627" y="7542195"/>
                  <a:ext cx="2333294" cy="473669"/>
                </a:xfrm>
                <a:prstGeom prst="roundRect">
                  <a:avLst/>
                </a:prstGeom>
                <a:noFill/>
                <a:ln w="9525">
                  <a:noFill/>
                  <a:prstDash val="sysDot"/>
                  <a:miter lim="400000"/>
                </a:ln>
                <a:effectLst>
                  <a:outerShdw blurRad="57785" dist="33020" dir="3180000" algn="ctr">
                    <a:srgbClr val="000000">
                      <a:alpha val="30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lIns="50800" tIns="50800" rIns="50800" bIns="50800" anchor="ctr"/>
                <a:lstStyle>
                  <a:lvl1pPr algn="ctr" defTabSz="825500">
                    <a:lnSpc>
                      <a:spcPct val="100000"/>
                    </a:lnSpc>
                    <a:defRPr sz="3200">
                      <a:solidFill>
                        <a:srgbClr val="FFFFFF"/>
                      </a:solidFill>
                      <a:latin typeface="Montserrat Regular"/>
                      <a:ea typeface="Montserrat Regular"/>
                      <a:cs typeface="Montserrat Regular"/>
                      <a:sym typeface="Montserrat Regular"/>
                    </a:defRPr>
                  </a:lvl1pPr>
                </a:lstStyle>
                <a:p>
                  <a:r>
                    <a:rPr sz="1050" b="1" dirty="0">
                      <a:solidFill>
                        <a:schemeClr val="bg1"/>
                      </a:solidFill>
                      <a:latin typeface="+mn-lt"/>
                    </a:rPr>
                    <a:t>Social History</a:t>
                  </a:r>
                </a:p>
              </p:txBody>
            </p:sp>
            <p:sp>
              <p:nvSpPr>
                <p:cNvPr id="197" name="Shape 565">
                  <a:extLst>
                    <a:ext uri="{FF2B5EF4-FFF2-40B4-BE49-F238E27FC236}">
                      <a16:creationId xmlns:a16="http://schemas.microsoft.com/office/drawing/2014/main" id="{AAD91666-523E-B74C-B1C3-D0773BD35181}"/>
                    </a:ext>
                  </a:extLst>
                </p:cNvPr>
                <p:cNvSpPr/>
                <p:nvPr/>
              </p:nvSpPr>
              <p:spPr>
                <a:xfrm>
                  <a:off x="6449627" y="4879600"/>
                  <a:ext cx="2333292" cy="473669"/>
                </a:xfrm>
                <a:prstGeom prst="roundRect">
                  <a:avLst/>
                </a:prstGeom>
                <a:noFill/>
                <a:ln w="9525">
                  <a:noFill/>
                  <a:prstDash val="sysDot"/>
                  <a:miter lim="400000"/>
                </a:ln>
                <a:effectLst>
                  <a:outerShdw blurRad="57785" dist="33020" dir="3180000" algn="ctr">
                    <a:srgbClr val="000000">
                      <a:alpha val="30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lIns="50800" tIns="50800" rIns="50800" bIns="50800" anchor="ctr"/>
                <a:lstStyle>
                  <a:lvl1pPr algn="ctr" defTabSz="825500">
                    <a:lnSpc>
                      <a:spcPct val="100000"/>
                    </a:lnSpc>
                    <a:defRPr sz="3200">
                      <a:solidFill>
                        <a:srgbClr val="FFFFFF"/>
                      </a:solidFill>
                      <a:latin typeface="Montserrat Regular"/>
                      <a:ea typeface="Montserrat Regular"/>
                      <a:cs typeface="Montserrat Regular"/>
                      <a:sym typeface="Montserrat Regular"/>
                    </a:defRPr>
                  </a:lvl1pPr>
                </a:lstStyle>
                <a:p>
                  <a:r>
                    <a:rPr sz="1050" b="1" dirty="0">
                      <a:solidFill>
                        <a:schemeClr val="bg1"/>
                      </a:solidFill>
                      <a:latin typeface="+mn-lt"/>
                    </a:rPr>
                    <a:t>Encounters</a:t>
                  </a:r>
                </a:p>
              </p:txBody>
            </p:sp>
            <p:sp>
              <p:nvSpPr>
                <p:cNvPr id="198" name="Shape 566">
                  <a:extLst>
                    <a:ext uri="{FF2B5EF4-FFF2-40B4-BE49-F238E27FC236}">
                      <a16:creationId xmlns:a16="http://schemas.microsoft.com/office/drawing/2014/main" id="{000C0A0D-10E2-0D4C-A08C-09CF42397A21}"/>
                    </a:ext>
                  </a:extLst>
                </p:cNvPr>
                <p:cNvSpPr/>
                <p:nvPr/>
              </p:nvSpPr>
              <p:spPr>
                <a:xfrm>
                  <a:off x="6449627" y="8860008"/>
                  <a:ext cx="2333292" cy="473669"/>
                </a:xfrm>
                <a:prstGeom prst="roundRect">
                  <a:avLst/>
                </a:prstGeom>
                <a:noFill/>
                <a:ln w="9525">
                  <a:noFill/>
                  <a:prstDash val="sysDot"/>
                  <a:miter lim="400000"/>
                </a:ln>
                <a:effectLst>
                  <a:outerShdw blurRad="57785" dist="33020" dir="3180000" algn="ctr">
                    <a:srgbClr val="000000">
                      <a:alpha val="30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lIns="50800" tIns="50800" rIns="50800" bIns="50800" anchor="ctr"/>
                <a:lstStyle>
                  <a:lvl1pPr algn="ctr" defTabSz="825500">
                    <a:lnSpc>
                      <a:spcPct val="100000"/>
                    </a:lnSpc>
                    <a:defRPr sz="3200">
                      <a:solidFill>
                        <a:srgbClr val="FFFFFF"/>
                      </a:solidFill>
                      <a:latin typeface="Montserrat Regular"/>
                      <a:ea typeface="Montserrat Regular"/>
                      <a:cs typeface="Montserrat Regular"/>
                      <a:sym typeface="Montserrat Regular"/>
                    </a:defRPr>
                  </a:lvl1pPr>
                </a:lstStyle>
                <a:p>
                  <a:r>
                    <a:rPr sz="1050" b="1" dirty="0">
                      <a:solidFill>
                        <a:schemeClr val="bg1"/>
                      </a:solidFill>
                      <a:latin typeface="+mn-lt"/>
                    </a:rPr>
                    <a:t>Plan of Care</a:t>
                  </a:r>
                </a:p>
              </p:txBody>
            </p:sp>
          </p:grp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2143C673-D77D-474F-9BF0-3CF0F8040498}"/>
                  </a:ext>
                </a:extLst>
              </p:cNvPr>
              <p:cNvSpPr/>
              <p:nvPr/>
            </p:nvSpPr>
            <p:spPr>
              <a:xfrm>
                <a:off x="787157" y="2294847"/>
                <a:ext cx="1174228" cy="425865"/>
              </a:xfrm>
              <a:prstGeom prst="rect">
                <a:avLst/>
              </a:prstGeom>
              <a:solidFill>
                <a:srgbClr val="8676D6">
                  <a:alpha val="21000"/>
                </a:srgbClr>
              </a:solidFill>
              <a:ln w="412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C-CDA</a:t>
                </a:r>
              </a:p>
            </p:txBody>
          </p:sp>
        </p:grp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3AA3543F-C706-3947-AC15-F9FB60F53EA1}"/>
                </a:ext>
              </a:extLst>
            </p:cNvPr>
            <p:cNvSpPr/>
            <p:nvPr/>
          </p:nvSpPr>
          <p:spPr>
            <a:xfrm>
              <a:off x="364535" y="1444817"/>
              <a:ext cx="4573941" cy="4488058"/>
            </a:xfrm>
            <a:prstGeom prst="ellipse">
              <a:avLst/>
            </a:prstGeom>
            <a:noFill/>
            <a:ln w="9525" cmpd="sng">
              <a:solidFill>
                <a:srgbClr val="36B9B6">
                  <a:alpha val="51000"/>
                </a:srgbClr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FAE622F2-1D0F-A044-85C1-90AED249EC20}"/>
              </a:ext>
            </a:extLst>
          </p:cNvPr>
          <p:cNvSpPr/>
          <p:nvPr/>
        </p:nvSpPr>
        <p:spPr>
          <a:xfrm>
            <a:off x="7704326" y="1376860"/>
            <a:ext cx="1838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F9415A-8B26-0849-8BE2-DD12BEA50CAA}"/>
              </a:ext>
            </a:extLst>
          </p:cNvPr>
          <p:cNvSpPr txBox="1"/>
          <p:nvPr/>
        </p:nvSpPr>
        <p:spPr>
          <a:xfrm>
            <a:off x="5263978" y="1001777"/>
            <a:ext cx="4065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General idea I created, needs to be recreated and enhanced </a:t>
            </a:r>
          </a:p>
          <a:p>
            <a:r>
              <a:rPr lang="en-US" dirty="0">
                <a:solidFill>
                  <a:schemeClr val="bg1"/>
                </a:solidFill>
              </a:rPr>
              <a:t>not copied from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969438-0F44-8843-BD7F-D82F556C95F1}"/>
              </a:ext>
            </a:extLst>
          </p:cNvPr>
          <p:cNvSpPr txBox="1"/>
          <p:nvPr/>
        </p:nvSpPr>
        <p:spPr>
          <a:xfrm>
            <a:off x="5281850" y="3016947"/>
            <a:ext cx="6738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This is instead of previous C-CDA Screenshot, that is no longer needed</a:t>
            </a:r>
          </a:p>
        </p:txBody>
      </p:sp>
    </p:spTree>
    <p:extLst>
      <p:ext uri="{BB962C8B-B14F-4D97-AF65-F5344CB8AC3E}">
        <p14:creationId xmlns:p14="http://schemas.microsoft.com/office/powerpoint/2010/main" val="278359243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280</Words>
  <Application>Microsoft Macintosh PowerPoint</Application>
  <PresentationFormat>Widescreen</PresentationFormat>
  <Paragraphs>56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Avenir Book</vt:lpstr>
      <vt:lpstr>Calibri</vt:lpstr>
      <vt:lpstr>Calibri Light</vt:lpstr>
      <vt:lpstr>Century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</cp:revision>
  <dcterms:created xsi:type="dcterms:W3CDTF">2021-01-15T19:19:30Z</dcterms:created>
  <dcterms:modified xsi:type="dcterms:W3CDTF">2021-01-15T19:30:15Z</dcterms:modified>
</cp:coreProperties>
</file>