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2" r:id="rId3"/>
    <p:sldId id="258" r:id="rId4"/>
    <p:sldId id="259" r:id="rId5"/>
    <p:sldId id="260" r:id="rId6"/>
    <p:sldId id="264" r:id="rId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9" autoAdjust="0"/>
  </p:normalViewPr>
  <p:slideViewPr>
    <p:cSldViewPr>
      <p:cViewPr varScale="1">
        <p:scale>
          <a:sx n="70" d="100"/>
          <a:sy n="70" d="100"/>
        </p:scale>
        <p:origin x="84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81005-DA40-0749-8D60-FCED1CDAE58D}" type="datetimeFigureOut">
              <a:rPr lang="en-US" smtClean="0"/>
              <a:t>11/1/20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D0C9E-5FF3-EF45-98FC-6BAF502B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2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bd.green" TargetMode="External"/><Relationship Id="rId4" Type="http://schemas.openxmlformats.org/officeDocument/2006/relationships/image" Target="../media/image2.jpeg"/><Relationship Id="rId5" Type="http://schemas.openxmlformats.org/officeDocument/2006/relationships/hyperlink" Target="mailto:huenewaldt@gbd.green" TargetMode="External"/><Relationship Id="rId6" Type="http://schemas.openxmlformats.org/officeDocument/2006/relationships/hyperlink" Target="https://www.green-venture.net/" TargetMode="Externa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846" y="-82996"/>
            <a:ext cx="21381518" cy="10369997"/>
          </a:xfrm>
          <a:prstGeom prst="rect">
            <a:avLst/>
          </a:prstGeom>
        </p:spPr>
      </p:pic>
      <p:sp>
        <p:nvSpPr>
          <p:cNvPr id="9" name="Rechteck 8">
            <a:hlinkClick r:id="rId3"/>
          </p:cNvPr>
          <p:cNvSpPr/>
          <p:nvPr/>
        </p:nvSpPr>
        <p:spPr>
          <a:xfrm>
            <a:off x="2041019" y="9406906"/>
            <a:ext cx="15657047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50">
                <a:solidFill>
                  <a:prstClr val="white"/>
                </a:solidFill>
                <a:latin typeface="Candara" panose="020E0502030303020204" pitchFamily="34" charset="0"/>
              </a:rPr>
              <a:t>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8120" y="365447"/>
            <a:ext cx="3486861" cy="89034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57116894-85B9-469E-AF7F-3F473D70348D}"/>
              </a:ext>
            </a:extLst>
          </p:cNvPr>
          <p:cNvSpPr txBox="1"/>
          <p:nvPr/>
        </p:nvSpPr>
        <p:spPr>
          <a:xfrm>
            <a:off x="15575280" y="1311824"/>
            <a:ext cx="244194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35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F O U N D E D  I N   </a:t>
            </a:r>
            <a:r>
              <a:rPr lang="de-DE" sz="165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2 0 0 4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D8DA9D4C-EEE9-4B9B-9072-383D05C274E6}"/>
              </a:ext>
            </a:extLst>
          </p:cNvPr>
          <p:cNvSpPr txBox="1"/>
          <p:nvPr/>
        </p:nvSpPr>
        <p:spPr>
          <a:xfrm>
            <a:off x="0" y="260809"/>
            <a:ext cx="4008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5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B E R L I N </a:t>
            </a:r>
          </a:p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5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M D   E G B E R T  H Ü N E W A L D T</a:t>
            </a:r>
          </a:p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50" err="1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  <a:hlinkClick r:id="rId5">
                  <a:extLst>
                    <a:ext uri="{A12FA001-AC4F-418D-AE19-62706E023703}">
                      <ahyp:hlinkClr xmlns:p14="http://schemas.microsoft.com/office/powerpoint/2010/main" xmlns:p15="http://schemas.microsoft.com/office/powerpoint/2012/main" xmlns:ahyp="http://schemas.microsoft.com/office/drawing/2018/hyperlinkcolor" xmlns="" val="tx"/>
                    </a:ext>
                  </a:extLst>
                </a:hlinkClick>
              </a:rPr>
              <a:t>huenewaldt@gbd.green</a:t>
            </a:r>
            <a:endParaRPr lang="de-DE" sz="1650">
              <a:solidFill>
                <a:schemeClr val="bg2">
                  <a:lumMod val="25000"/>
                </a:schemeClr>
              </a:solidFill>
              <a:latin typeface="Candara" panose="020E0502030303020204" pitchFamily="34" charset="0"/>
            </a:endParaRPr>
          </a:p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50">
                <a:solidFill>
                  <a:schemeClr val="bg2">
                    <a:lumMod val="25000"/>
                  </a:schemeClr>
                </a:solidFill>
                <a:latin typeface="Calibri" panose="020F0502020204030204"/>
                <a:hlinkClick r:id="rId6">
                  <a:extLst>
                    <a:ext uri="{A12FA001-AC4F-418D-AE19-62706E023703}">
                      <ahyp:hlinkClr xmlns:p14="http://schemas.microsoft.com/office/powerpoint/2010/main" xmlns:p15="http://schemas.microsoft.com/office/powerpoint/2012/main" xmlns:ahyp="http://schemas.microsoft.com/office/drawing/2018/hyperlinkcolor" xmlns="" val="tx"/>
                    </a:ext>
                  </a:extLst>
                </a:hlinkClick>
              </a:rPr>
              <a:t>https://www.green-venture.net/</a:t>
            </a:r>
            <a:r>
              <a:rPr lang="de-DE" sz="165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p14="http://schemas.microsoft.com/office/powerpoint/2010/main" xmlns:p15="http://schemas.microsoft.com/office/powerpoint/2012/main" xmlns:a16="http://schemas.microsoft.com/office/drawing/2014/main" xmlns="" id="{EF90E804-8991-461F-B827-2184596D7E0D}"/>
              </a:ext>
            </a:extLst>
          </p:cNvPr>
          <p:cNvSpPr txBox="1"/>
          <p:nvPr/>
        </p:nvSpPr>
        <p:spPr>
          <a:xfrm>
            <a:off x="1479531" y="487680"/>
            <a:ext cx="1653769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4800" b="1">
                <a:solidFill>
                  <a:srgbClr val="5E5E5E"/>
                </a:solidFill>
                <a:latin typeface="Candara" panose="020E0502030303020204" pitchFamily="34" charset="0"/>
              </a:rPr>
              <a:t> </a:t>
            </a:r>
          </a:p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algn="ctr" defTabSz="1371600">
              <a:spcBef>
                <a:spcPct val="0"/>
              </a:spcBef>
              <a:spcAft>
                <a:spcPct val="0"/>
              </a:spcAft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r>
              <a:rPr lang="de-DE" sz="4800" b="1">
                <a:solidFill>
                  <a:srgbClr val="5E5E5E"/>
                </a:solidFill>
                <a:latin typeface="Candara" panose="020E0502030303020204" pitchFamily="34" charset="0"/>
              </a:rPr>
              <a:t>„Company X Logo“</a:t>
            </a:r>
          </a:p>
          <a:p>
            <a:pPr lvl="0" algn="ctr"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endParaRPr lang="de-DE" sz="4800" b="1">
              <a:solidFill>
                <a:srgbClr val="5E5E5E"/>
              </a:solidFill>
              <a:latin typeface="Candara" panose="020E0502030303020204" pitchFamily="34" charset="0"/>
            </a:endParaRPr>
          </a:p>
          <a:p>
            <a:pPr lvl="0" algn="ctr">
              <a:defRPr/>
            </a:pPr>
            <a:r>
              <a:rPr lang="de-DE" sz="4800" b="1">
                <a:solidFill>
                  <a:srgbClr val="5E5E5E"/>
                </a:solidFill>
                <a:latin typeface="Candara" panose="020E0502030303020204" pitchFamily="34" charset="0"/>
              </a:rPr>
              <a:t>SMART CITY &amp; SUSTAINABLE MOBILITY IN </a:t>
            </a:r>
          </a:p>
        </p:txBody>
      </p:sp>
    </p:spTree>
    <p:extLst>
      <p:ext uri="{BB962C8B-B14F-4D97-AF65-F5344CB8AC3E}">
        <p14:creationId xmlns:p14="http://schemas.microsoft.com/office/powerpoint/2010/main" val="13209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50633" y="1713939"/>
            <a:ext cx="16079586" cy="46704"/>
          </a:xfrm>
          <a:prstGeom prst="rect">
            <a:avLst/>
          </a:prstGeom>
          <a:solidFill>
            <a:srgbClr val="302E2C"/>
          </a:solidFill>
        </p:spPr>
      </p:sp>
      <p:sp>
        <p:nvSpPr>
          <p:cNvPr id="3" name="TextBox 3"/>
          <p:cNvSpPr txBox="1"/>
          <p:nvPr/>
        </p:nvSpPr>
        <p:spPr>
          <a:xfrm>
            <a:off x="1550633" y="421613"/>
            <a:ext cx="15576051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spc="80" dirty="0" smtClean="0">
                <a:solidFill>
                  <a:srgbClr val="302E2C"/>
                </a:solidFill>
                <a:latin typeface="Playfair Display Bold"/>
              </a:rPr>
              <a:t>Value Proposition</a:t>
            </a:r>
            <a:endParaRPr lang="en-US" sz="8000" spc="80" dirty="0">
              <a:solidFill>
                <a:srgbClr val="302E2C"/>
              </a:solidFill>
              <a:latin typeface="Playfair Display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42406" y="266680"/>
            <a:ext cx="881602" cy="911590"/>
            <a:chOff x="0" y="0"/>
            <a:chExt cx="628022" cy="6493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8022" cy="649385"/>
            </a:xfrm>
            <a:custGeom>
              <a:avLst/>
              <a:gdLst/>
              <a:ahLst/>
              <a:cxnLst/>
              <a:rect l="l" t="t" r="r" b="b"/>
              <a:pathLst>
                <a:path w="628022" h="649385">
                  <a:moveTo>
                    <a:pt x="464192" y="0"/>
                  </a:moveTo>
                  <a:lnTo>
                    <a:pt x="0" y="0"/>
                  </a:lnTo>
                  <a:lnTo>
                    <a:pt x="0" y="649385"/>
                  </a:lnTo>
                  <a:lnTo>
                    <a:pt x="76200" y="649385"/>
                  </a:lnTo>
                  <a:lnTo>
                    <a:pt x="76200" y="76200"/>
                  </a:lnTo>
                  <a:lnTo>
                    <a:pt x="628022" y="76200"/>
                  </a:lnTo>
                  <a:lnTo>
                    <a:pt x="628022" y="0"/>
                  </a:lnTo>
                  <a:close/>
                </a:path>
              </a:pathLst>
            </a:custGeom>
            <a:solidFill>
              <a:srgbClr val="302E2C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24007" y="2748495"/>
            <a:ext cx="4473618" cy="317977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413723" y="3106839"/>
            <a:ext cx="2463090" cy="24630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024372" y="212378"/>
            <a:ext cx="2911414" cy="102019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2408459" y="6211247"/>
            <a:ext cx="4473618" cy="2010692"/>
            <a:chOff x="0" y="-19050"/>
            <a:chExt cx="5964824" cy="268092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9050"/>
              <a:ext cx="5964824" cy="13737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79"/>
                </a:lnSpc>
              </a:pPr>
              <a:r>
                <a:rPr lang="en-US" sz="3400" spc="238">
                  <a:solidFill>
                    <a:srgbClr val="302E2C"/>
                  </a:solidFill>
                  <a:latin typeface="Raleway Bold"/>
                </a:rPr>
                <a:t>START UP SCREENING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512840"/>
              <a:ext cx="5964824" cy="1149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2800" dirty="0"/>
                <a:t>Screen startups that would be strategically important for you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550633" y="6206485"/>
            <a:ext cx="4473618" cy="52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400" spc="238">
                <a:solidFill>
                  <a:srgbClr val="302E2C"/>
                </a:solidFill>
                <a:latin typeface="Raleway Bold"/>
              </a:rPr>
              <a:t>NEW MOBILITY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50633" y="7458568"/>
            <a:ext cx="4473618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800" spc="140" dirty="0">
                <a:solidFill>
                  <a:srgbClr val="302E2C"/>
                </a:solidFill>
                <a:latin typeface="Raleway"/>
              </a:rPr>
              <a:t>Evaluate new/existing opportunities in new mobility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07191" y="6206485"/>
            <a:ext cx="4473618" cy="52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400" spc="238" dirty="0" smtClean="0">
                <a:solidFill>
                  <a:srgbClr val="302E2C"/>
                </a:solidFill>
                <a:latin typeface="Raleway Bold"/>
              </a:rPr>
              <a:t>ASSESS </a:t>
            </a:r>
            <a:r>
              <a:rPr lang="en-US" sz="3400" spc="238" dirty="0">
                <a:solidFill>
                  <a:srgbClr val="302E2C"/>
                </a:solidFill>
                <a:latin typeface="Raleway Bold"/>
              </a:rPr>
              <a:t>KINTO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07191" y="7458568"/>
            <a:ext cx="4473618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800" dirty="0"/>
              <a:t>Strategically assess </a:t>
            </a:r>
            <a:r>
              <a:rPr lang="en-US" sz="2800" dirty="0" err="1"/>
              <a:t>Kinto</a:t>
            </a:r>
            <a:r>
              <a:rPr lang="en-US" sz="2800" dirty="0"/>
              <a:t> Service, </a:t>
            </a:r>
            <a:r>
              <a:rPr lang="en-US" sz="2800" dirty="0" err="1"/>
              <a:t>Kinto</a:t>
            </a:r>
            <a:r>
              <a:rPr lang="en-US" sz="2800" dirty="0"/>
              <a:t> Leasing and </a:t>
            </a:r>
            <a:r>
              <a:rPr lang="en-US" sz="2800" dirty="0" err="1"/>
              <a:t>Kinto</a:t>
            </a:r>
            <a:r>
              <a:rPr lang="en-US" sz="2800" dirty="0"/>
              <a:t> Join in post corona times</a:t>
            </a:r>
          </a:p>
        </p:txBody>
      </p:sp>
      <p:pic>
        <p:nvPicPr>
          <p:cNvPr id="17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772400" y="3207049"/>
            <a:ext cx="2467049" cy="24670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3763" y="9197647"/>
            <a:ext cx="16485537" cy="50243"/>
          </a:xfrm>
          <a:prstGeom prst="rect">
            <a:avLst/>
          </a:prstGeom>
          <a:solidFill>
            <a:srgbClr val="302E2C"/>
          </a:solidFill>
        </p:spPr>
      </p:sp>
      <p:grpSp>
        <p:nvGrpSpPr>
          <p:cNvPr id="3" name="Group 3"/>
          <p:cNvGrpSpPr/>
          <p:nvPr/>
        </p:nvGrpSpPr>
        <p:grpSpPr>
          <a:xfrm>
            <a:off x="773763" y="2572889"/>
            <a:ext cx="3119641" cy="706044"/>
            <a:chOff x="0" y="0"/>
            <a:chExt cx="1878638" cy="425178"/>
          </a:xfrm>
        </p:grpSpPr>
        <p:sp>
          <p:nvSpPr>
            <p:cNvPr id="4" name="Freeform 4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773763" y="4815723"/>
            <a:ext cx="3119641" cy="706044"/>
            <a:chOff x="0" y="0"/>
            <a:chExt cx="1878638" cy="425178"/>
          </a:xfrm>
        </p:grpSpPr>
        <p:sp>
          <p:nvSpPr>
            <p:cNvPr id="8" name="Freeform 8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839004" y="6434973"/>
            <a:ext cx="3054401" cy="691279"/>
            <a:chOff x="0" y="0"/>
            <a:chExt cx="1878638" cy="425178"/>
          </a:xfrm>
        </p:grpSpPr>
        <p:sp>
          <p:nvSpPr>
            <p:cNvPr id="12" name="Freeform 12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037804" y="3138577"/>
            <a:ext cx="717745" cy="71774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037804" y="2366575"/>
            <a:ext cx="717745" cy="72911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46863" y="4026272"/>
            <a:ext cx="899627" cy="395738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940562" y="6374688"/>
            <a:ext cx="8545312" cy="2277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spc="109">
                <a:solidFill>
                  <a:srgbClr val="302E2C"/>
                </a:solidFill>
                <a:latin typeface="Raleway"/>
              </a:rPr>
              <a:t>2017-20, Toyota, Germany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2018-20 GRDF, France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2018        KIC Inno Energy Incubator, Sweden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2016-18  EU New Mobility Expert Survey, Paris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2012-15   Multicity E car Sharing, Berlin</a:t>
            </a:r>
          </a:p>
          <a:p>
            <a:pPr marL="474980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2008-10  Ridesharing, Berlin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 l="21631" t="13223" r="19973" b="8189"/>
          <a:stretch>
            <a:fillRect/>
          </a:stretch>
        </p:blipFill>
        <p:spPr>
          <a:xfrm>
            <a:off x="11333413" y="6574825"/>
            <a:ext cx="1246087" cy="9433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799187" y="6422313"/>
            <a:ext cx="943300" cy="9433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455997" y="7518124"/>
            <a:ext cx="2418820" cy="981684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2697742" y="7160817"/>
            <a:ext cx="1148748" cy="632487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2224003" y="1501217"/>
            <a:ext cx="13104013" cy="5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80">
                <a:solidFill>
                  <a:srgbClr val="302E2C"/>
                </a:solidFill>
                <a:latin typeface="Raleway"/>
              </a:rPr>
              <a:t>FOUNDER AND MANAGING DIRECTOR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rcRect t="17302"/>
          <a:stretch>
            <a:fillRect/>
          </a:stretch>
        </p:blipFill>
        <p:spPr>
          <a:xfrm>
            <a:off x="14109278" y="4564884"/>
            <a:ext cx="3599893" cy="4446222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 rot="-5400000">
            <a:off x="9857830" y="4859671"/>
            <a:ext cx="8293345" cy="9525"/>
          </a:xfrm>
          <a:prstGeom prst="rect">
            <a:avLst/>
          </a:prstGeom>
          <a:solidFill>
            <a:srgbClr val="545454"/>
          </a:solidFill>
        </p:spPr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04763" y="283343"/>
            <a:ext cx="2911414" cy="1020194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3940562" y="2525264"/>
            <a:ext cx="8545312" cy="189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spc="109">
                <a:solidFill>
                  <a:srgbClr val="302E2C"/>
                </a:solidFill>
                <a:latin typeface="Raleway"/>
              </a:rPr>
              <a:t>02/95 Masters in Media &amp; Communication, Ludwig Maximillians University, Munich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07/93 Diplome d'information, IFP French Press Institute, University of Paris II Pantheon Assas</a:t>
            </a:r>
          </a:p>
          <a:p>
            <a:pPr marL="474980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07/04 Essec Mannheim Executive MBA, Paris Mannheim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4236055" y="756005"/>
            <a:ext cx="3892220" cy="3521480"/>
            <a:chOff x="0" y="0"/>
            <a:chExt cx="5189627" cy="4695307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9525"/>
              <a:ext cx="5189627" cy="84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50"/>
                </a:lnSpc>
              </a:pPr>
              <a:r>
                <a:rPr lang="en-US" sz="4208" spc="294">
                  <a:solidFill>
                    <a:srgbClr val="302E2C"/>
                  </a:solidFill>
                  <a:latin typeface="Raleway Bold"/>
                </a:rPr>
                <a:t>CONTACT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1365818"/>
              <a:ext cx="5189627" cy="3329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Green Business Development, GmbH, Zelterstrasse 8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D-10439, Berlin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huenewaldt@gbd.green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+49/151/64619411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657069" y="575943"/>
            <a:ext cx="4973862" cy="6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3"/>
              </a:lnSpc>
            </a:pPr>
            <a:r>
              <a:rPr lang="en-US" sz="4178" spc="41">
                <a:solidFill>
                  <a:srgbClr val="302E2C"/>
                </a:solidFill>
                <a:latin typeface="Playfair Display Bold"/>
              </a:rPr>
              <a:t>Egbert Hunewaldt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99058" y="2719536"/>
            <a:ext cx="3194346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>
                <a:solidFill>
                  <a:srgbClr val="FFFFFF"/>
                </a:solidFill>
                <a:latin typeface="Raleway Bold"/>
              </a:rPr>
              <a:t>EDUCATION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39004" y="4990945"/>
            <a:ext cx="2914455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>
                <a:solidFill>
                  <a:srgbClr val="FFFFFF"/>
                </a:solidFill>
                <a:latin typeface="Raleway Bold"/>
              </a:rPr>
              <a:t>WORK EXPERIENCE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9058" y="6591145"/>
            <a:ext cx="3194346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>
                <a:solidFill>
                  <a:srgbClr val="FFFFFF"/>
                </a:solidFill>
                <a:latin typeface="Raleway Bold"/>
              </a:rPr>
              <a:t>PROJECTS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940562" y="4895695"/>
            <a:ext cx="9667094" cy="113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spc="109">
                <a:solidFill>
                  <a:srgbClr val="302E2C"/>
                </a:solidFill>
                <a:latin typeface="Raleway"/>
              </a:rPr>
              <a:t>1997-00 Publishing Director COSMOPOLITAN MAGAZINE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2001-03 Managing Director Eco - Test Publishing House</a:t>
            </a:r>
          </a:p>
          <a:p>
            <a:pPr marL="474980" lvl="1" indent="-237490">
              <a:lnSpc>
                <a:spcPts val="3079"/>
              </a:lnSpc>
              <a:buFont typeface="Arial"/>
              <a:buChar char="•"/>
            </a:pPr>
            <a:r>
              <a:rPr lang="en-US" sz="2199" spc="109">
                <a:solidFill>
                  <a:srgbClr val="302E2C"/>
                </a:solidFill>
                <a:latin typeface="Raleway"/>
              </a:rPr>
              <a:t>2004- To date, Founder &amp; MD GBG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47800" y="3473636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 </a:t>
            </a:r>
            <a:r>
              <a:rPr lang="en-US" smtClean="0"/>
              <a:t>DESIGN HERE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271503" y="568948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 </a:t>
            </a:r>
            <a:r>
              <a:rPr lang="en-US" smtClean="0"/>
              <a:t>DESIGN HERE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258239" y="743217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 </a:t>
            </a:r>
            <a:r>
              <a:rPr lang="en-US" smtClean="0"/>
              <a:t>DESIGN HERE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3763" y="9197647"/>
            <a:ext cx="16485537" cy="50243"/>
          </a:xfrm>
          <a:prstGeom prst="rect">
            <a:avLst/>
          </a:prstGeom>
          <a:solidFill>
            <a:srgbClr val="302E2C"/>
          </a:solidFill>
        </p:spPr>
      </p:sp>
      <p:grpSp>
        <p:nvGrpSpPr>
          <p:cNvPr id="3" name="Group 3"/>
          <p:cNvGrpSpPr/>
          <p:nvPr/>
        </p:nvGrpSpPr>
        <p:grpSpPr>
          <a:xfrm>
            <a:off x="773763" y="2540542"/>
            <a:ext cx="3119641" cy="706044"/>
            <a:chOff x="0" y="0"/>
            <a:chExt cx="1878638" cy="425178"/>
          </a:xfrm>
        </p:grpSpPr>
        <p:sp>
          <p:nvSpPr>
            <p:cNvPr id="4" name="Freeform 4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773763" y="5811738"/>
            <a:ext cx="3119641" cy="706044"/>
            <a:chOff x="0" y="0"/>
            <a:chExt cx="1878638" cy="425178"/>
          </a:xfrm>
        </p:grpSpPr>
        <p:sp>
          <p:nvSpPr>
            <p:cNvPr id="8" name="Freeform 8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2224003" y="1501217"/>
            <a:ext cx="13104013" cy="5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80">
                <a:solidFill>
                  <a:srgbClr val="302E2C"/>
                </a:solidFill>
                <a:latin typeface="Raleway"/>
              </a:rPr>
              <a:t>FOUNDER AND MANAGING DIRECTOR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t="17302"/>
          <a:stretch>
            <a:fillRect/>
          </a:stretch>
        </p:blipFill>
        <p:spPr>
          <a:xfrm>
            <a:off x="14109278" y="4564884"/>
            <a:ext cx="3599893" cy="4446222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 rot="-5400000">
            <a:off x="9857830" y="4859671"/>
            <a:ext cx="8293345" cy="9525"/>
          </a:xfrm>
          <a:prstGeom prst="rect">
            <a:avLst/>
          </a:prstGeom>
          <a:solidFill>
            <a:srgbClr val="545454"/>
          </a:solid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 l="4897" t="8117" r="4897" b="2435"/>
          <a:stretch>
            <a:fillRect/>
          </a:stretch>
        </p:blipFill>
        <p:spPr>
          <a:xfrm>
            <a:off x="12380149" y="2572889"/>
            <a:ext cx="1283999" cy="731563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rcRect t="1191" b="1191"/>
          <a:stretch>
            <a:fillRect/>
          </a:stretch>
        </p:blipFill>
        <p:spPr>
          <a:xfrm>
            <a:off x="12238557" y="3482007"/>
            <a:ext cx="1428561" cy="4326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 t="7222" b="7222"/>
          <a:stretch>
            <a:fillRect/>
          </a:stretch>
        </p:blipFill>
        <p:spPr>
          <a:xfrm>
            <a:off x="11765150" y="4096258"/>
            <a:ext cx="1867930" cy="51117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/>
          <a:srcRect t="12745" b="12745"/>
          <a:stretch>
            <a:fillRect/>
          </a:stretch>
        </p:blipFill>
        <p:spPr>
          <a:xfrm>
            <a:off x="11500795" y="5811738"/>
            <a:ext cx="2166324" cy="121057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500795" y="7129852"/>
            <a:ext cx="841373" cy="84137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2694212" y="7064085"/>
            <a:ext cx="972906" cy="97290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04763" y="283343"/>
            <a:ext cx="2911414" cy="1020194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3923835" y="5754588"/>
            <a:ext cx="6370824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9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20">
                <a:solidFill>
                  <a:srgbClr val="302E2C"/>
                </a:solidFill>
                <a:latin typeface="Raleway"/>
              </a:rPr>
              <a:t>2019 FTWC, "Energy Transition" Vienna, Austria</a:t>
            </a:r>
          </a:p>
          <a:p>
            <a:pPr marL="518159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19">
                <a:solidFill>
                  <a:srgbClr val="302E2C"/>
                </a:solidFill>
                <a:latin typeface="Raleway"/>
              </a:rPr>
              <a:t>2019 HSBA, Guest Lecture, Zero Emission Mobility</a:t>
            </a: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19">
                <a:solidFill>
                  <a:srgbClr val="302E2C"/>
                </a:solidFill>
                <a:latin typeface="Raleway"/>
              </a:rPr>
              <a:t>2018 Eurobike, "Financing Start Ups" Friedrichshafen Germany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40562" y="2515739"/>
            <a:ext cx="7690369" cy="20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59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20">
                <a:solidFill>
                  <a:srgbClr val="302E2C"/>
                </a:solidFill>
                <a:latin typeface="Raleway"/>
              </a:rPr>
              <a:t>2019-To Date Member of DIN consortium</a:t>
            </a:r>
          </a:p>
          <a:p>
            <a:pPr marL="518159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19">
                <a:solidFill>
                  <a:srgbClr val="302E2C"/>
                </a:solidFill>
                <a:latin typeface="Raleway"/>
              </a:rPr>
              <a:t>2018-To Date Rhein Main University Wiesbaden</a:t>
            </a: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399" spc="119">
                <a:solidFill>
                  <a:srgbClr val="302E2C"/>
                </a:solidFill>
                <a:latin typeface="Raleway"/>
              </a:rPr>
              <a:t>2014-To Date Member of Federal Association of Green Business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57069" y="575943"/>
            <a:ext cx="4973862" cy="6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3"/>
              </a:lnSpc>
            </a:pPr>
            <a:r>
              <a:rPr lang="en-US" sz="4178" spc="41">
                <a:solidFill>
                  <a:srgbClr val="302E2C"/>
                </a:solidFill>
                <a:latin typeface="Playfair Display Bold"/>
              </a:rPr>
              <a:t>Egbert Hunewaldt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9058" y="2630039"/>
            <a:ext cx="319434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195">
                <a:solidFill>
                  <a:srgbClr val="FFFFFF"/>
                </a:solidFill>
                <a:latin typeface="Raleway Bold"/>
              </a:rPr>
              <a:t>HONORARY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9058" y="5901236"/>
            <a:ext cx="319434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spc="195">
                <a:solidFill>
                  <a:srgbClr val="FFFFFF"/>
                </a:solidFill>
                <a:latin typeface="Raleway Bold"/>
              </a:rPr>
              <a:t>SPEAKER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4236055" y="756005"/>
            <a:ext cx="3892220" cy="3521480"/>
            <a:chOff x="0" y="0"/>
            <a:chExt cx="5189627" cy="4695307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9525"/>
              <a:ext cx="5189627" cy="84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50"/>
                </a:lnSpc>
              </a:pPr>
              <a:r>
                <a:rPr lang="en-US" sz="4208" spc="294">
                  <a:solidFill>
                    <a:srgbClr val="302E2C"/>
                  </a:solidFill>
                  <a:latin typeface="Raleway Bold"/>
                </a:rPr>
                <a:t>CONTACT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365818"/>
              <a:ext cx="5189627" cy="3329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Green Business Development, GmbH, Zelterstrasse 8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D-10439, Berlin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huenewaldt@gbd.green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>
                  <a:solidFill>
                    <a:srgbClr val="302E2C"/>
                  </a:solidFill>
                  <a:latin typeface="Arimo"/>
                </a:rPr>
                <a:t>+49/151/64619411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3763" y="9197647"/>
            <a:ext cx="16485537" cy="50243"/>
          </a:xfrm>
          <a:prstGeom prst="rect">
            <a:avLst/>
          </a:prstGeom>
          <a:solidFill>
            <a:srgbClr val="302E2C"/>
          </a:solidFill>
        </p:spPr>
      </p:sp>
      <p:grpSp>
        <p:nvGrpSpPr>
          <p:cNvPr id="3" name="Group 3"/>
          <p:cNvGrpSpPr/>
          <p:nvPr/>
        </p:nvGrpSpPr>
        <p:grpSpPr>
          <a:xfrm>
            <a:off x="773763" y="2572889"/>
            <a:ext cx="3119641" cy="706044"/>
            <a:chOff x="0" y="0"/>
            <a:chExt cx="1878638" cy="425178"/>
          </a:xfrm>
        </p:grpSpPr>
        <p:sp>
          <p:nvSpPr>
            <p:cNvPr id="4" name="Freeform 4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857635" y="7423128"/>
            <a:ext cx="3054401" cy="691279"/>
            <a:chOff x="0" y="0"/>
            <a:chExt cx="1878638" cy="425178"/>
          </a:xfrm>
        </p:grpSpPr>
        <p:sp>
          <p:nvSpPr>
            <p:cNvPr id="12" name="Freeform 12"/>
            <p:cNvSpPr/>
            <p:nvPr/>
          </p:nvSpPr>
          <p:spPr>
            <a:xfrm>
              <a:off x="92710" y="106680"/>
              <a:ext cx="1774498" cy="305798"/>
            </a:xfrm>
            <a:custGeom>
              <a:avLst/>
              <a:gdLst/>
              <a:ahLst/>
              <a:cxnLst/>
              <a:rect l="l" t="t" r="r" b="b"/>
              <a:pathLst>
                <a:path w="1774498" h="305798">
                  <a:moveTo>
                    <a:pt x="1747828" y="116568"/>
                  </a:moveTo>
                  <a:cubicBezTo>
                    <a:pt x="1747828" y="204198"/>
                    <a:pt x="1671628" y="275318"/>
                    <a:pt x="1590348" y="275318"/>
                  </a:cubicBezTo>
                  <a:lnTo>
                    <a:pt x="66040" y="275318"/>
                  </a:lnTo>
                  <a:cubicBezTo>
                    <a:pt x="43180" y="275318"/>
                    <a:pt x="20320" y="270238"/>
                    <a:pt x="0" y="261348"/>
                  </a:cubicBezTo>
                  <a:cubicBezTo>
                    <a:pt x="26670" y="289288"/>
                    <a:pt x="63500" y="305798"/>
                    <a:pt x="105437" y="305798"/>
                  </a:cubicBezTo>
                  <a:lnTo>
                    <a:pt x="1628448" y="305798"/>
                  </a:lnTo>
                  <a:cubicBezTo>
                    <a:pt x="1708458" y="305798"/>
                    <a:pt x="1774498" y="239758"/>
                    <a:pt x="1774498" y="159748"/>
                  </a:cubicBezTo>
                  <a:lnTo>
                    <a:pt x="1774498" y="95250"/>
                  </a:lnTo>
                  <a:cubicBezTo>
                    <a:pt x="1774498" y="58420"/>
                    <a:pt x="1760528" y="25400"/>
                    <a:pt x="1738938" y="0"/>
                  </a:cubicBezTo>
                  <a:cubicBezTo>
                    <a:pt x="1745288" y="16510"/>
                    <a:pt x="1747828" y="34290"/>
                    <a:pt x="1747828" y="52070"/>
                  </a:cubicBezTo>
                  <a:lnTo>
                    <a:pt x="1747828" y="116568"/>
                  </a:lnTo>
                  <a:lnTo>
                    <a:pt x="1747828" y="116568"/>
                  </a:lnTo>
                  <a:close/>
                </a:path>
              </a:pathLst>
            </a:custGeom>
            <a:solidFill>
              <a:srgbClr val="9AA7B2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2700" y="12700"/>
              <a:ext cx="1813868" cy="356598"/>
            </a:xfrm>
            <a:custGeom>
              <a:avLst/>
              <a:gdLst/>
              <a:ahLst/>
              <a:cxnLst/>
              <a:rect l="l" t="t" r="r" b="b"/>
              <a:pathLst>
                <a:path w="1813868" h="356598">
                  <a:moveTo>
                    <a:pt x="146050" y="356598"/>
                  </a:moveTo>
                  <a:lnTo>
                    <a:pt x="1667818" y="356598"/>
                  </a:lnTo>
                  <a:cubicBezTo>
                    <a:pt x="1747828" y="356598"/>
                    <a:pt x="1813868" y="290558"/>
                    <a:pt x="1813868" y="210548"/>
                  </a:cubicBezTo>
                  <a:lnTo>
                    <a:pt x="1813868" y="146050"/>
                  </a:lnTo>
                  <a:cubicBezTo>
                    <a:pt x="1813868" y="66040"/>
                    <a:pt x="1747828" y="0"/>
                    <a:pt x="1667818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10548"/>
                  </a:lnTo>
                  <a:cubicBezTo>
                    <a:pt x="0" y="291828"/>
                    <a:pt x="66040" y="356598"/>
                    <a:pt x="146050" y="356598"/>
                  </a:cubicBezTo>
                  <a:close/>
                </a:path>
              </a:pathLst>
            </a:custGeom>
            <a:solidFill>
              <a:srgbClr val="BBD83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1878638" cy="425178"/>
            </a:xfrm>
            <a:custGeom>
              <a:avLst/>
              <a:gdLst/>
              <a:ahLst/>
              <a:cxnLst/>
              <a:rect l="l" t="t" r="r" b="b"/>
              <a:pathLst>
                <a:path w="1878638" h="425178">
                  <a:moveTo>
                    <a:pt x="1815138" y="74930"/>
                  </a:moveTo>
                  <a:cubicBezTo>
                    <a:pt x="1787198" y="30480"/>
                    <a:pt x="1737668" y="0"/>
                    <a:pt x="1680518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23248"/>
                  </a:lnTo>
                  <a:cubicBezTo>
                    <a:pt x="0" y="275318"/>
                    <a:pt x="25400" y="321038"/>
                    <a:pt x="63500" y="350248"/>
                  </a:cubicBezTo>
                  <a:cubicBezTo>
                    <a:pt x="91440" y="394698"/>
                    <a:pt x="140970" y="425178"/>
                    <a:pt x="199619" y="425178"/>
                  </a:cubicBezTo>
                  <a:lnTo>
                    <a:pt x="1719888" y="425178"/>
                  </a:lnTo>
                  <a:cubicBezTo>
                    <a:pt x="1807518" y="425178"/>
                    <a:pt x="1878638" y="354058"/>
                    <a:pt x="1878638" y="266428"/>
                  </a:cubicBezTo>
                  <a:lnTo>
                    <a:pt x="1878638" y="201930"/>
                  </a:lnTo>
                  <a:cubicBezTo>
                    <a:pt x="1878638" y="149860"/>
                    <a:pt x="1853238" y="104140"/>
                    <a:pt x="1815138" y="74930"/>
                  </a:cubicBezTo>
                  <a:close/>
                  <a:moveTo>
                    <a:pt x="12700" y="2232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680518" y="12700"/>
                  </a:lnTo>
                  <a:cubicBezTo>
                    <a:pt x="1760528" y="12700"/>
                    <a:pt x="1826568" y="78740"/>
                    <a:pt x="1826568" y="158750"/>
                  </a:cubicBezTo>
                  <a:lnTo>
                    <a:pt x="1826568" y="223248"/>
                  </a:lnTo>
                  <a:cubicBezTo>
                    <a:pt x="1826568" y="303258"/>
                    <a:pt x="1760528" y="369298"/>
                    <a:pt x="1680518" y="369298"/>
                  </a:cubicBezTo>
                  <a:lnTo>
                    <a:pt x="158750" y="369298"/>
                  </a:lnTo>
                  <a:cubicBezTo>
                    <a:pt x="78740" y="369298"/>
                    <a:pt x="12700" y="304528"/>
                    <a:pt x="12700" y="223248"/>
                  </a:cubicBezTo>
                  <a:close/>
                  <a:moveTo>
                    <a:pt x="1867208" y="266428"/>
                  </a:moveTo>
                  <a:cubicBezTo>
                    <a:pt x="1867208" y="346438"/>
                    <a:pt x="1799898" y="412478"/>
                    <a:pt x="1719888" y="412478"/>
                  </a:cubicBezTo>
                  <a:lnTo>
                    <a:pt x="199619" y="412478"/>
                  </a:lnTo>
                  <a:cubicBezTo>
                    <a:pt x="157480" y="412478"/>
                    <a:pt x="120650" y="395968"/>
                    <a:pt x="93980" y="368028"/>
                  </a:cubicBezTo>
                  <a:cubicBezTo>
                    <a:pt x="114300" y="376918"/>
                    <a:pt x="135890" y="381998"/>
                    <a:pt x="160020" y="381998"/>
                  </a:cubicBezTo>
                  <a:lnTo>
                    <a:pt x="1681788" y="381998"/>
                  </a:lnTo>
                  <a:cubicBezTo>
                    <a:pt x="1769418" y="381998"/>
                    <a:pt x="1840538" y="310878"/>
                    <a:pt x="1840538" y="223248"/>
                  </a:cubicBezTo>
                  <a:lnTo>
                    <a:pt x="1840538" y="158750"/>
                  </a:lnTo>
                  <a:cubicBezTo>
                    <a:pt x="1840538" y="140970"/>
                    <a:pt x="1836728" y="123190"/>
                    <a:pt x="1831648" y="106680"/>
                  </a:cubicBezTo>
                  <a:cubicBezTo>
                    <a:pt x="1853238" y="132080"/>
                    <a:pt x="1867208" y="165100"/>
                    <a:pt x="1867208" y="201930"/>
                  </a:cubicBezTo>
                  <a:lnTo>
                    <a:pt x="1867208" y="266428"/>
                  </a:lnTo>
                  <a:cubicBezTo>
                    <a:pt x="1867208" y="266428"/>
                    <a:pt x="1867208" y="266428"/>
                    <a:pt x="1867208" y="266428"/>
                  </a:cubicBezTo>
                  <a:close/>
                </a:path>
              </a:pathLst>
            </a:custGeom>
            <a:solidFill>
              <a:srgbClr val="77838D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957462" y="7409751"/>
            <a:ext cx="8545312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Masters in Economic and Management Sciences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, Humboldt University Berlin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Bachelors in Electronics Engineering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, NIT Calicut </a:t>
            </a:r>
            <a:endParaRPr lang="en-US" sz="2199" spc="109" dirty="0">
              <a:solidFill>
                <a:srgbClr val="302E2C"/>
              </a:solidFill>
              <a:latin typeface="Ralewa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663085" y="1374440"/>
            <a:ext cx="2961831" cy="5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80">
                <a:solidFill>
                  <a:srgbClr val="302E2C"/>
                </a:solidFill>
                <a:latin typeface="Raleway"/>
              </a:rPr>
              <a:t>PARTNER</a:t>
            </a:r>
          </a:p>
        </p:txBody>
      </p:sp>
      <p:sp>
        <p:nvSpPr>
          <p:cNvPr id="17" name="AutoShape 17"/>
          <p:cNvSpPr/>
          <p:nvPr/>
        </p:nvSpPr>
        <p:spPr>
          <a:xfrm rot="-5400000">
            <a:off x="9857830" y="4859671"/>
            <a:ext cx="8293345" cy="9525"/>
          </a:xfrm>
          <a:prstGeom prst="rect">
            <a:avLst/>
          </a:prstGeom>
          <a:solidFill>
            <a:srgbClr val="545454"/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763" y="283343"/>
            <a:ext cx="2911414" cy="102019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940561" y="2525264"/>
            <a:ext cx="10059179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Product Manager, </a:t>
            </a:r>
            <a:r>
              <a:rPr lang="en-US" sz="2200" b="1" spc="109" dirty="0">
                <a:solidFill>
                  <a:srgbClr val="302E2C"/>
                </a:solidFill>
                <a:latin typeface="Raleway"/>
              </a:rPr>
              <a:t>FREE </a:t>
            </a: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NOW</a:t>
            </a:r>
            <a:br>
              <a:rPr lang="en-US" sz="2200" b="1" spc="109" dirty="0" smtClean="0">
                <a:solidFill>
                  <a:srgbClr val="302E2C"/>
                </a:solidFill>
                <a:latin typeface="Raleway"/>
              </a:rPr>
            </a:b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-Help build Multi modality platform with Car sharing/Scooter sharing </a:t>
            </a: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/>
            </a:r>
            <a:br>
              <a:rPr lang="en-US" sz="2200" b="1" spc="109" dirty="0" smtClean="0">
                <a:solidFill>
                  <a:srgbClr val="302E2C"/>
                </a:solidFill>
                <a:latin typeface="Raleway"/>
              </a:rPr>
            </a:b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-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Worked with Daimler Autonomous services to bring optimization and routing for autonomous vehicles </a:t>
            </a:r>
            <a:endParaRPr lang="en-US" sz="2200" b="1" spc="109" dirty="0" smtClean="0">
              <a:solidFill>
                <a:srgbClr val="302E2C"/>
              </a:solidFill>
              <a:latin typeface="Raleway"/>
            </a:endParaRP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Product Manager, FRESH ENERGY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/>
            </a:r>
            <a:br>
              <a:rPr lang="en-US" sz="2200" spc="109" dirty="0" smtClean="0">
                <a:solidFill>
                  <a:srgbClr val="302E2C"/>
                </a:solidFill>
                <a:latin typeface="Raleway"/>
              </a:rPr>
            </a:br>
            <a:r>
              <a:rPr lang="en-US" sz="2200" spc="109" dirty="0">
                <a:solidFill>
                  <a:srgbClr val="302E2C"/>
                </a:solidFill>
                <a:latin typeface="Raleway"/>
              </a:rPr>
              <a:t>-Leading product decisions in a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 </a:t>
            </a:r>
            <a:r>
              <a:rPr lang="en-US" sz="2200" spc="109" dirty="0">
                <a:solidFill>
                  <a:srgbClr val="302E2C"/>
                </a:solidFill>
                <a:latin typeface="Raleway"/>
              </a:rPr>
              <a:t>team of 7 engineers, 3 data scientists, 2 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designers</a:t>
            </a:r>
            <a:br>
              <a:rPr lang="en-US" sz="2200" spc="109" dirty="0" smtClean="0">
                <a:solidFill>
                  <a:srgbClr val="302E2C"/>
                </a:solidFill>
                <a:latin typeface="Raleway"/>
              </a:rPr>
            </a:b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-Growing </a:t>
            </a:r>
            <a:r>
              <a:rPr lang="en-US" sz="2200" spc="109" dirty="0">
                <a:solidFill>
                  <a:srgbClr val="302E2C"/>
                </a:solidFill>
                <a:latin typeface="Raleway"/>
              </a:rPr>
              <a:t>from 0 to~3 Million contracted German households through 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partners</a:t>
            </a:r>
          </a:p>
          <a:p>
            <a:pPr marL="474979" lvl="1" indent="-237490">
              <a:lnSpc>
                <a:spcPts val="3079"/>
              </a:lnSpc>
              <a:buFont typeface="Arial"/>
              <a:buChar char="•"/>
            </a:pP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Venture Associate, ASIMOV VENTURE CAPITAL</a:t>
            </a:r>
            <a:br>
              <a:rPr lang="en-US" sz="2200" b="1" spc="109" dirty="0" smtClean="0">
                <a:solidFill>
                  <a:srgbClr val="302E2C"/>
                </a:solidFill>
                <a:latin typeface="Raleway"/>
              </a:rPr>
            </a:b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>-</a:t>
            </a:r>
            <a:r>
              <a:rPr lang="en-US" sz="2200" spc="109" dirty="0" smtClean="0">
                <a:solidFill>
                  <a:srgbClr val="302E2C"/>
                </a:solidFill>
                <a:latin typeface="Raleway"/>
              </a:rPr>
              <a:t>Focusing on startups with futuristic visions in Automotive and mobility</a:t>
            </a:r>
            <a:r>
              <a:rPr lang="en-US" sz="2200" b="1" spc="109" dirty="0" smtClean="0">
                <a:solidFill>
                  <a:srgbClr val="302E2C"/>
                </a:solidFill>
                <a:latin typeface="Raleway"/>
              </a:rPr>
              <a:t/>
            </a:r>
            <a:br>
              <a:rPr lang="en-US" sz="2200" b="1" spc="109" dirty="0" smtClean="0">
                <a:solidFill>
                  <a:srgbClr val="302E2C"/>
                </a:solidFill>
                <a:latin typeface="Raleway"/>
              </a:rPr>
            </a:br>
            <a:endParaRPr lang="en-US" sz="2199" b="1" spc="109" dirty="0">
              <a:solidFill>
                <a:srgbClr val="302E2C"/>
              </a:solidFill>
              <a:latin typeface="Raleway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4236055" y="756005"/>
            <a:ext cx="3892220" cy="3521480"/>
            <a:chOff x="0" y="0"/>
            <a:chExt cx="5189627" cy="4695307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9525"/>
              <a:ext cx="5189627" cy="84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50"/>
                </a:lnSpc>
              </a:pPr>
              <a:r>
                <a:rPr lang="en-US" sz="4208" spc="294">
                  <a:solidFill>
                    <a:srgbClr val="302E2C"/>
                  </a:solidFill>
                  <a:latin typeface="Raleway Bold"/>
                </a:rPr>
                <a:t>CONTACT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365818"/>
              <a:ext cx="5189627" cy="3329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Green Business Development, GmbH, </a:t>
              </a:r>
              <a:r>
                <a:rPr lang="en-US" sz="2375" spc="118" dirty="0" err="1">
                  <a:solidFill>
                    <a:srgbClr val="302E2C"/>
                  </a:solidFill>
                  <a:latin typeface="Arimo"/>
                </a:rPr>
                <a:t>Zelterstrasse</a:t>
              </a: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 8</a:t>
              </a:r>
            </a:p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D-10439, Berlin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 dirty="0" err="1">
                  <a:solidFill>
                    <a:srgbClr val="302E2C"/>
                  </a:solidFill>
                  <a:latin typeface="Arimo"/>
                </a:rPr>
                <a:t>huenewaldt@gbd.green</a:t>
              </a:r>
              <a:endParaRPr lang="en-US" sz="2375" spc="118" dirty="0">
                <a:solidFill>
                  <a:srgbClr val="302E2C"/>
                </a:solidFill>
                <a:latin typeface="Arimo"/>
              </a:endParaRPr>
            </a:p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+49/151/64619411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57069" y="575943"/>
            <a:ext cx="4973862" cy="6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3"/>
              </a:lnSpc>
            </a:pPr>
            <a:r>
              <a:rPr lang="en-US" sz="4178" spc="41">
                <a:solidFill>
                  <a:srgbClr val="302E2C"/>
                </a:solidFill>
                <a:latin typeface="Playfair Display Bold"/>
              </a:rPr>
              <a:t>Hitesh Kar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9058" y="2719536"/>
            <a:ext cx="319434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 dirty="0" smtClean="0">
                <a:solidFill>
                  <a:srgbClr val="FFFFFF"/>
                </a:solidFill>
                <a:latin typeface="Raleway Bold"/>
              </a:rPr>
              <a:t>WORK EXPERIENCE</a:t>
            </a:r>
            <a:endParaRPr lang="en-US" sz="2099" spc="146" dirty="0">
              <a:solidFill>
                <a:srgbClr val="FFFFFF"/>
              </a:solidFill>
              <a:latin typeface="Raleway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839004" y="4990945"/>
            <a:ext cx="291445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 dirty="0" smtClean="0">
                <a:solidFill>
                  <a:srgbClr val="FFFFFF"/>
                </a:solidFill>
                <a:latin typeface="Raleway Bold"/>
              </a:rPr>
              <a:t>PROJECTS</a:t>
            </a:r>
            <a:endParaRPr lang="en-US" sz="2099" spc="146" dirty="0">
              <a:solidFill>
                <a:srgbClr val="FFFFFF"/>
              </a:solidFill>
              <a:latin typeface="Raleway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17689" y="7579300"/>
            <a:ext cx="319434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spc="146" dirty="0" smtClean="0">
                <a:solidFill>
                  <a:srgbClr val="FFFFFF"/>
                </a:solidFill>
                <a:latin typeface="Raleway Bold"/>
              </a:rPr>
              <a:t>EDUCATION</a:t>
            </a:r>
            <a:endParaRPr lang="en-US" sz="2099" spc="146" dirty="0">
              <a:solidFill>
                <a:srgbClr val="FFFFFF"/>
              </a:solidFill>
              <a:latin typeface="Raleway Bold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47800" y="3473636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 </a:t>
            </a:r>
            <a:r>
              <a:rPr lang="en-US" smtClean="0"/>
              <a:t>DESIGN HERE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083259" y="833596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 A </a:t>
            </a:r>
            <a:r>
              <a:rPr lang="en-US" smtClean="0"/>
              <a:t>DESIGN 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314" y="4533226"/>
            <a:ext cx="3866116" cy="38027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73763" y="9197647"/>
            <a:ext cx="16485537" cy="50243"/>
          </a:xfrm>
          <a:prstGeom prst="rect">
            <a:avLst/>
          </a:prstGeom>
          <a:solidFill>
            <a:srgbClr val="302E2C"/>
          </a:solidFill>
        </p:spPr>
      </p:sp>
      <p:sp>
        <p:nvSpPr>
          <p:cNvPr id="16" name="TextBox 16"/>
          <p:cNvSpPr txBox="1"/>
          <p:nvPr/>
        </p:nvSpPr>
        <p:spPr>
          <a:xfrm>
            <a:off x="7663085" y="1374440"/>
            <a:ext cx="2961831" cy="5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80">
                <a:solidFill>
                  <a:srgbClr val="302E2C"/>
                </a:solidFill>
                <a:latin typeface="Raleway"/>
              </a:rPr>
              <a:t>PARTNER</a:t>
            </a:r>
          </a:p>
        </p:txBody>
      </p:sp>
      <p:sp>
        <p:nvSpPr>
          <p:cNvPr id="17" name="AutoShape 17"/>
          <p:cNvSpPr/>
          <p:nvPr/>
        </p:nvSpPr>
        <p:spPr>
          <a:xfrm rot="-5400000">
            <a:off x="9857830" y="4859671"/>
            <a:ext cx="8293345" cy="9525"/>
          </a:xfrm>
          <a:prstGeom prst="rect">
            <a:avLst/>
          </a:prstGeom>
          <a:solidFill>
            <a:srgbClr val="545454"/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763" y="283343"/>
            <a:ext cx="2911414" cy="102019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216177" y="3266179"/>
            <a:ext cx="10059179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/>
              <a:t>Started with the autonomous industry 10 years ago with </a:t>
            </a:r>
            <a:r>
              <a:rPr lang="en-US" dirty="0" err="1"/>
              <a:t>defence</a:t>
            </a:r>
            <a:r>
              <a:rPr lang="en-US" dirty="0"/>
              <a:t> research</a:t>
            </a:r>
          </a:p>
          <a:p>
            <a:r>
              <a:rPr lang="en-US" dirty="0"/>
              <a:t>Built out car sharing tech stack from inception to final implementation with a focus on building multi modality platform at Free Now</a:t>
            </a:r>
          </a:p>
          <a:p>
            <a:r>
              <a:rPr lang="en-US" dirty="0"/>
              <a:t>Involved with Mobility and Energy since 5 years</a:t>
            </a:r>
          </a:p>
          <a:p>
            <a:r>
              <a:rPr lang="en-US" dirty="0"/>
              <a:t>Worked for Autonomous services at Daimler</a:t>
            </a:r>
          </a:p>
          <a:p>
            <a:r>
              <a:rPr lang="en-US" dirty="0"/>
              <a:t>As VC, focused on startups with futuristic visions in automotive, energy, mobility</a:t>
            </a:r>
          </a:p>
          <a:p>
            <a:r>
              <a:rPr lang="en-US" dirty="0"/>
              <a:t>Retail Investor in the ongoing Electric revolution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4236055" y="756005"/>
            <a:ext cx="3892220" cy="3521480"/>
            <a:chOff x="0" y="0"/>
            <a:chExt cx="5189627" cy="4695307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9525"/>
              <a:ext cx="5189627" cy="848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050"/>
                </a:lnSpc>
              </a:pPr>
              <a:r>
                <a:rPr lang="en-US" sz="4208" spc="294">
                  <a:solidFill>
                    <a:srgbClr val="302E2C"/>
                  </a:solidFill>
                  <a:latin typeface="Raleway Bold"/>
                </a:rPr>
                <a:t>CONTACT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365818"/>
              <a:ext cx="5189627" cy="3329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Green Business Development, GmbH, </a:t>
              </a:r>
              <a:r>
                <a:rPr lang="en-US" sz="2375" spc="118" dirty="0" err="1">
                  <a:solidFill>
                    <a:srgbClr val="302E2C"/>
                  </a:solidFill>
                  <a:latin typeface="Arimo"/>
                </a:rPr>
                <a:t>Zelterstrasse</a:t>
              </a: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 8</a:t>
              </a:r>
            </a:p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D-10439, Berlin</a:t>
              </a:r>
            </a:p>
            <a:p>
              <a:pPr>
                <a:lnSpc>
                  <a:spcPts val="3326"/>
                </a:lnSpc>
              </a:pPr>
              <a:r>
                <a:rPr lang="en-US" sz="2375" spc="118" dirty="0" err="1">
                  <a:solidFill>
                    <a:srgbClr val="302E2C"/>
                  </a:solidFill>
                  <a:latin typeface="Arimo"/>
                </a:rPr>
                <a:t>huenewaldt@gbd.green</a:t>
              </a:r>
              <a:endParaRPr lang="en-US" sz="2375" spc="118" dirty="0">
                <a:solidFill>
                  <a:srgbClr val="302E2C"/>
                </a:solidFill>
                <a:latin typeface="Arimo"/>
              </a:endParaRPr>
            </a:p>
            <a:p>
              <a:pPr>
                <a:lnSpc>
                  <a:spcPts val="3326"/>
                </a:lnSpc>
              </a:pPr>
              <a:r>
                <a:rPr lang="en-US" sz="2375" spc="118" dirty="0">
                  <a:solidFill>
                    <a:srgbClr val="302E2C"/>
                  </a:solidFill>
                  <a:latin typeface="Arimo"/>
                </a:rPr>
                <a:t>+49/151/64619411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57069" y="575943"/>
            <a:ext cx="4973862" cy="6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3"/>
              </a:lnSpc>
            </a:pPr>
            <a:r>
              <a:rPr lang="en-US" sz="4178" spc="41">
                <a:solidFill>
                  <a:srgbClr val="302E2C"/>
                </a:solidFill>
                <a:latin typeface="Playfair Display Bold"/>
              </a:rPr>
              <a:t>Hitesh Kar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314" y="4533226"/>
            <a:ext cx="3866116" cy="380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84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432</Words>
  <Application>Microsoft Macintosh PowerPoint</Application>
  <PresentationFormat>Custom</PresentationFormat>
  <Paragraphs>92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Arimo</vt:lpstr>
      <vt:lpstr>Calibri</vt:lpstr>
      <vt:lpstr>Candara</vt:lpstr>
      <vt:lpstr>Playfair Display Bold</vt:lpstr>
      <vt:lpstr>Raleway</vt:lpstr>
      <vt:lpstr>Raleway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Smart City &amp; Sustainable</dc:title>
  <cp:lastModifiedBy>hitesh.kar.123@gmail.com</cp:lastModifiedBy>
  <cp:revision>12</cp:revision>
  <dcterms:created xsi:type="dcterms:W3CDTF">2006-08-16T00:00:00Z</dcterms:created>
  <dcterms:modified xsi:type="dcterms:W3CDTF">2020-11-01T09:35:39Z</dcterms:modified>
  <dc:identifier>DAELzmMfm_4</dc:identifier>
</cp:coreProperties>
</file>