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"/>
  </p:notesMasterIdLst>
  <p:sldIdLst>
    <p:sldId id="259" r:id="rId2"/>
    <p:sldId id="260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261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/>
    <p:restoredTop sz="94663"/>
  </p:normalViewPr>
  <p:slideViewPr>
    <p:cSldViewPr snapToGrid="0" snapToObjects="1">
      <p:cViewPr>
        <p:scale>
          <a:sx n="130" d="100"/>
          <a:sy n="130" d="100"/>
        </p:scale>
        <p:origin x="38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CFBC6-A8D7-2B46-8D82-CE00059B98EE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14F1A-3CC0-F345-96B5-E667D14D8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24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A1EA-6FF8-9544-9668-D1384F6AA78D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F0EE8-D1FC-DC4C-B8DF-5571A2EE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21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A1EA-6FF8-9544-9668-D1384F6AA78D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F0EE8-D1FC-DC4C-B8DF-5571A2EE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5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A1EA-6FF8-9544-9668-D1384F6AA78D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F0EE8-D1FC-DC4C-B8DF-5571A2EE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74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A1EA-6FF8-9544-9668-D1384F6AA78D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F0EE8-D1FC-DC4C-B8DF-5571A2EE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6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A1EA-6FF8-9544-9668-D1384F6AA78D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F0EE8-D1FC-DC4C-B8DF-5571A2EE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5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A1EA-6FF8-9544-9668-D1384F6AA78D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F0EE8-D1FC-DC4C-B8DF-5571A2EE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9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A1EA-6FF8-9544-9668-D1384F6AA78D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F0EE8-D1FC-DC4C-B8DF-5571A2EE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2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A1EA-6FF8-9544-9668-D1384F6AA78D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F0EE8-D1FC-DC4C-B8DF-5571A2EE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6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A1EA-6FF8-9544-9668-D1384F6AA78D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F0EE8-D1FC-DC4C-B8DF-5571A2EE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1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A1EA-6FF8-9544-9668-D1384F6AA78D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F0EE8-D1FC-DC4C-B8DF-5571A2EE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68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A1EA-6FF8-9544-9668-D1384F6AA78D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F0EE8-D1FC-DC4C-B8DF-5571A2EE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02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DA1EA-6FF8-9544-9668-D1384F6AA78D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F0EE8-D1FC-DC4C-B8DF-5571A2EE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5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7AF4103-1836-5C4A-A94C-30BB8F991718}"/>
              </a:ext>
            </a:extLst>
          </p:cNvPr>
          <p:cNvSpPr txBox="1"/>
          <p:nvPr/>
        </p:nvSpPr>
        <p:spPr>
          <a:xfrm>
            <a:off x="0" y="0"/>
            <a:ext cx="6858000" cy="1615827"/>
          </a:xfrm>
          <a:prstGeom prst="rect">
            <a:avLst/>
          </a:prstGeom>
          <a:gradFill>
            <a:gsLst>
              <a:gs pos="45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  <a:effectLst>
            <a:glow>
              <a:schemeClr val="accent1">
                <a:alpha val="40000"/>
              </a:schemeClr>
            </a:glow>
            <a:softEdge rad="0"/>
          </a:effectLst>
        </p:spPr>
        <p:txBody>
          <a:bodyPr wrap="square" rtlCol="0">
            <a:spAutoFit/>
          </a:bodyPr>
          <a:lstStyle/>
          <a:p>
            <a:pPr algn="ctr" fontAlgn="base"/>
            <a:endParaRPr lang="en-CA" sz="1100" dirty="0"/>
          </a:p>
          <a:p>
            <a:pPr algn="ctr" fontAlgn="base"/>
            <a:endParaRPr lang="en-CA" sz="1100" dirty="0"/>
          </a:p>
          <a:p>
            <a:pPr algn="ctr" fontAlgn="base"/>
            <a:endParaRPr lang="en-CA" sz="1100" dirty="0"/>
          </a:p>
          <a:p>
            <a:pPr algn="ctr" fontAlgn="base"/>
            <a:endParaRPr lang="en-CA" sz="1100" dirty="0"/>
          </a:p>
          <a:p>
            <a:pPr algn="ctr" fontAlgn="base"/>
            <a:endParaRPr lang="en-CA" sz="1100" dirty="0"/>
          </a:p>
          <a:p>
            <a:pPr algn="ctr" fontAlgn="base"/>
            <a:endParaRPr lang="en-CA" sz="1100" dirty="0"/>
          </a:p>
          <a:p>
            <a:pPr algn="ctr" fontAlgn="base"/>
            <a:endParaRPr lang="en-CA" sz="1100" dirty="0"/>
          </a:p>
          <a:p>
            <a:pPr algn="ctr" fontAlgn="base"/>
            <a:endParaRPr lang="en-CA" sz="1100" dirty="0"/>
          </a:p>
          <a:p>
            <a:pPr algn="ctr" fontAlgn="base"/>
            <a:endParaRPr lang="en-CA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333C5-0A9C-184B-9CC1-A3902CE1B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8"/>
          <a:stretch/>
        </p:blipFill>
        <p:spPr>
          <a:xfrm>
            <a:off x="1103231" y="1589995"/>
            <a:ext cx="4651538" cy="221592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2FBD3D-0934-8D4A-9653-A751F593C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420126"/>
              </p:ext>
            </p:extLst>
          </p:nvPr>
        </p:nvGraphicFramePr>
        <p:xfrm>
          <a:off x="-126834" y="4497092"/>
          <a:ext cx="6858005" cy="5257793"/>
        </p:xfrm>
        <a:graphic>
          <a:graphicData uri="http://schemas.openxmlformats.org/drawingml/2006/table">
            <a:tbl>
              <a:tblPr/>
              <a:tblGrid>
                <a:gridCol w="236252">
                  <a:extLst>
                    <a:ext uri="{9D8B030D-6E8A-4147-A177-3AD203B41FA5}">
                      <a16:colId xmlns:a16="http://schemas.microsoft.com/office/drawing/2014/main" val="3986826145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2331530072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4118816193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1373403982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2412999583"/>
                    </a:ext>
                  </a:extLst>
                </a:gridCol>
                <a:gridCol w="205057">
                  <a:extLst>
                    <a:ext uri="{9D8B030D-6E8A-4147-A177-3AD203B41FA5}">
                      <a16:colId xmlns:a16="http://schemas.microsoft.com/office/drawing/2014/main" val="1864049520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3573651953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32224030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339299423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2286293822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548557699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2982565254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2739582406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1070006669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742000805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3821358146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1916488065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300501522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620269753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1146020952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1211141525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805112255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3950972547"/>
                    </a:ext>
                  </a:extLst>
                </a:gridCol>
                <a:gridCol w="291668">
                  <a:extLst>
                    <a:ext uri="{9D8B030D-6E8A-4147-A177-3AD203B41FA5}">
                      <a16:colId xmlns:a16="http://schemas.microsoft.com/office/drawing/2014/main" val="3490763007"/>
                    </a:ext>
                  </a:extLst>
                </a:gridCol>
              </a:tblGrid>
              <a:tr h="199857">
                <a:tc>
                  <a:txBody>
                    <a:bodyPr/>
                    <a:lstStyle/>
                    <a:p>
                      <a:pPr algn="l" fontAlgn="b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028731"/>
                  </a:ext>
                </a:extLst>
              </a:tr>
              <a:tr h="317568">
                <a:tc>
                  <a:txBody>
                    <a:bodyPr/>
                    <a:lstStyle/>
                    <a:p>
                      <a:pPr algn="l" fontAlgn="b"/>
                      <a:endParaRPr lang="en-CA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CA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January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45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CA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February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45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CA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March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45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94027"/>
                  </a:ext>
                </a:extLst>
              </a:tr>
              <a:tr h="2764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Tu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Tu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Tu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111133"/>
                  </a:ext>
                </a:extLst>
              </a:tr>
              <a:tr h="2764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61820"/>
                  </a:ext>
                </a:extLst>
              </a:tr>
              <a:tr h="2764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7926273"/>
                  </a:ext>
                </a:extLst>
              </a:tr>
              <a:tr h="2764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516975"/>
                  </a:ext>
                </a:extLst>
              </a:tr>
              <a:tr h="2764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1361341"/>
                  </a:ext>
                </a:extLst>
              </a:tr>
              <a:tr h="2764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750585"/>
                  </a:ext>
                </a:extLst>
              </a:tr>
              <a:tr h="2764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422430"/>
                  </a:ext>
                </a:extLst>
              </a:tr>
              <a:tr h="2764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5435051"/>
                  </a:ext>
                </a:extLst>
              </a:tr>
              <a:tr h="317568">
                <a:tc>
                  <a:txBody>
                    <a:bodyPr/>
                    <a:lstStyle/>
                    <a:p>
                      <a:pPr algn="l" fontAlgn="b"/>
                      <a:endParaRPr lang="en-CA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CA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April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45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CA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May 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45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CA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June 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45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78928"/>
                  </a:ext>
                </a:extLst>
              </a:tr>
              <a:tr h="2764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Tu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Tu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Tu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632496"/>
                  </a:ext>
                </a:extLst>
              </a:tr>
              <a:tr h="2764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995699"/>
                  </a:ext>
                </a:extLst>
              </a:tr>
              <a:tr h="2764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76000"/>
                  </a:ext>
                </a:extLst>
              </a:tr>
              <a:tr h="2764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670403"/>
                  </a:ext>
                </a:extLst>
              </a:tr>
              <a:tr h="2764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9724015"/>
                  </a:ext>
                </a:extLst>
              </a:tr>
              <a:tr h="2764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903078"/>
                  </a:ext>
                </a:extLst>
              </a:tr>
              <a:tr h="2764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638234"/>
                  </a:ext>
                </a:extLst>
              </a:tr>
              <a:tr h="2764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2146005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0267F143-CDDF-0444-BA10-7B33213E0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362587"/>
              </p:ext>
            </p:extLst>
          </p:nvPr>
        </p:nvGraphicFramePr>
        <p:xfrm>
          <a:off x="58120" y="4064999"/>
          <a:ext cx="6799880" cy="617315"/>
        </p:xfrm>
        <a:graphic>
          <a:graphicData uri="http://schemas.openxmlformats.org/drawingml/2006/table">
            <a:tbl>
              <a:tblPr/>
              <a:tblGrid>
                <a:gridCol w="6799880">
                  <a:extLst>
                    <a:ext uri="{9D8B030D-6E8A-4147-A177-3AD203B41FA5}">
                      <a16:colId xmlns:a16="http://schemas.microsoft.com/office/drawing/2014/main" val="131227663"/>
                    </a:ext>
                  </a:extLst>
                </a:gridCol>
              </a:tblGrid>
              <a:tr h="462915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4000" b="1" i="0" u="none" strike="noStrike" dirty="0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715" marR="7715" marT="77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022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526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ADC2452D-3BAB-BF4E-8DCA-385111B05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69430"/>
              </p:ext>
            </p:extLst>
          </p:nvPr>
        </p:nvGraphicFramePr>
        <p:xfrm>
          <a:off x="401448" y="6797111"/>
          <a:ext cx="6262838" cy="291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62838">
                  <a:extLst>
                    <a:ext uri="{9D8B030D-6E8A-4147-A177-3AD203B41FA5}">
                      <a16:colId xmlns:a16="http://schemas.microsoft.com/office/drawing/2014/main" val="247565113"/>
                    </a:ext>
                  </a:extLst>
                </a:gridCol>
              </a:tblGrid>
              <a:tr h="1259048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1B4261"/>
                          </a:solidFill>
                        </a:rPr>
                        <a:t>Notes:</a:t>
                      </a:r>
                    </a:p>
                    <a:p>
                      <a:r>
                        <a:rPr lang="en-US" sz="1600" dirty="0">
                          <a:solidFill>
                            <a:srgbClr val="1B4261"/>
                          </a:solidFill>
                        </a:rPr>
                        <a:t>___________________________________________________________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1B4261"/>
                          </a:solidFill>
                        </a:rPr>
                        <a:t>______________________________________________________________________________________________________________________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1B4261"/>
                          </a:solidFill>
                        </a:rPr>
                        <a:t>___________________________________________________________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1B4261"/>
                          </a:solidFill>
                        </a:rPr>
                        <a:t>___________________________________________________________</a:t>
                      </a:r>
                    </a:p>
                    <a:p>
                      <a:endParaRPr lang="en-US" dirty="0">
                        <a:solidFill>
                          <a:srgbClr val="1B426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587971"/>
                  </a:ext>
                </a:extLst>
              </a:tr>
              <a:tr h="130156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B426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5927064"/>
                  </a:ext>
                </a:extLst>
              </a:tr>
              <a:tr h="130156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B426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91892"/>
                  </a:ext>
                </a:extLst>
              </a:tr>
              <a:tr h="130156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B426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68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B426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19079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FC0E97-C8DA-2D4F-A0E1-3B67F4908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040643"/>
              </p:ext>
            </p:extLst>
          </p:nvPr>
        </p:nvGraphicFramePr>
        <p:xfrm>
          <a:off x="-106683" y="328732"/>
          <a:ext cx="6857994" cy="4624268"/>
        </p:xfrm>
        <a:graphic>
          <a:graphicData uri="http://schemas.openxmlformats.org/drawingml/2006/table">
            <a:tbl>
              <a:tblPr/>
              <a:tblGrid>
                <a:gridCol w="233304">
                  <a:extLst>
                    <a:ext uri="{9D8B030D-6E8A-4147-A177-3AD203B41FA5}">
                      <a16:colId xmlns:a16="http://schemas.microsoft.com/office/drawing/2014/main" val="2100428233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1020126624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3678486754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3363847058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2242615499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2476288555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2604966558"/>
                    </a:ext>
                  </a:extLst>
                </a:gridCol>
                <a:gridCol w="278799">
                  <a:extLst>
                    <a:ext uri="{9D8B030D-6E8A-4147-A177-3AD203B41FA5}">
                      <a16:colId xmlns:a16="http://schemas.microsoft.com/office/drawing/2014/main" val="3105875612"/>
                    </a:ext>
                  </a:extLst>
                </a:gridCol>
                <a:gridCol w="297261">
                  <a:extLst>
                    <a:ext uri="{9D8B030D-6E8A-4147-A177-3AD203B41FA5}">
                      <a16:colId xmlns:a16="http://schemas.microsoft.com/office/drawing/2014/main" val="3048372691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2898572948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1346575198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1892694738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2404036557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3918148698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3269006331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354138499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4232319745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854979859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2802317787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3166439559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832324545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1544623028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768498125"/>
                    </a:ext>
                  </a:extLst>
                </a:gridCol>
                <a:gridCol w="288030">
                  <a:extLst>
                    <a:ext uri="{9D8B030D-6E8A-4147-A177-3AD203B41FA5}">
                      <a16:colId xmlns:a16="http://schemas.microsoft.com/office/drawing/2014/main" val="3910389506"/>
                    </a:ext>
                  </a:extLst>
                </a:gridCol>
              </a:tblGrid>
              <a:tr h="252724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003664"/>
                  </a:ext>
                </a:extLst>
              </a:tr>
              <a:tr h="290342">
                <a:tc>
                  <a:txBody>
                    <a:bodyPr/>
                    <a:lstStyle/>
                    <a:p>
                      <a:pPr algn="l" fontAlgn="b"/>
                      <a:endParaRPr lang="en-CA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CA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July 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45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CA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August 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45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CA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September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45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731961"/>
                  </a:ext>
                </a:extLst>
              </a:tr>
              <a:tr h="252724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Tu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Tu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Tu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840743"/>
                  </a:ext>
                </a:extLst>
              </a:tr>
              <a:tr h="252724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411310"/>
                  </a:ext>
                </a:extLst>
              </a:tr>
              <a:tr h="252724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1538959"/>
                  </a:ext>
                </a:extLst>
              </a:tr>
              <a:tr h="252724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1758823"/>
                  </a:ext>
                </a:extLst>
              </a:tr>
              <a:tr h="252724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630048"/>
                  </a:ext>
                </a:extLst>
              </a:tr>
              <a:tr h="252724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110993"/>
                  </a:ext>
                </a:extLst>
              </a:tr>
              <a:tr h="252724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608534"/>
                  </a:ext>
                </a:extLst>
              </a:tr>
              <a:tr h="252724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54010"/>
                  </a:ext>
                </a:extLst>
              </a:tr>
              <a:tr h="290342">
                <a:tc>
                  <a:txBody>
                    <a:bodyPr/>
                    <a:lstStyle/>
                    <a:p>
                      <a:pPr algn="l" fontAlgn="b"/>
                      <a:endParaRPr lang="en-CA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CA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October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45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CA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November 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45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CA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December 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2C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45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464087"/>
                  </a:ext>
                </a:extLst>
              </a:tr>
              <a:tr h="252724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Tu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Tu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Tu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</a:t>
                      </a:r>
                    </a:p>
                  </a:txBody>
                  <a:tcPr marL="7456" marR="7456" marT="7456" marB="0" anchor="ctr">
                    <a:lnL>
                      <a:noFill/>
                    </a:lnL>
                    <a:lnR w="6350" cap="flat" cmpd="sng" algn="ctr">
                      <a:solidFill>
                        <a:srgbClr val="7D9A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9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193333"/>
                  </a:ext>
                </a:extLst>
              </a:tr>
              <a:tr h="252724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947740"/>
                  </a:ext>
                </a:extLst>
              </a:tr>
              <a:tr h="252724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608477"/>
                  </a:ext>
                </a:extLst>
              </a:tr>
              <a:tr h="252724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2885726"/>
                  </a:ext>
                </a:extLst>
              </a:tr>
              <a:tr h="252724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991951"/>
                  </a:ext>
                </a:extLst>
              </a:tr>
              <a:tr h="252724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solidFill>
                            <a:srgbClr val="FAFAFA"/>
                          </a:solidFill>
                          <a:effectLst/>
                          <a:latin typeface="Arial" panose="020B0604020202020204" pitchFamily="34" charset="0"/>
                        </a:rPr>
                        <a:t>{42}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85166"/>
                  </a:ext>
                </a:extLst>
              </a:tr>
              <a:tr h="252724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b">
                    <a:lnL>
                      <a:noFill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solidFill>
                            <a:srgbClr val="2C4574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CA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56" marR="7456" marT="7456" marB="0" anchor="ctr">
                    <a:lnL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8B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37652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7B55E72-DC88-B24A-A6E7-E15A59A8C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229257"/>
              </p:ext>
            </p:extLst>
          </p:nvPr>
        </p:nvGraphicFramePr>
        <p:xfrm>
          <a:off x="121920" y="5217699"/>
          <a:ext cx="6629391" cy="13337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9797">
                  <a:extLst>
                    <a:ext uri="{9D8B030D-6E8A-4147-A177-3AD203B41FA5}">
                      <a16:colId xmlns:a16="http://schemas.microsoft.com/office/drawing/2014/main" val="3556472758"/>
                    </a:ext>
                  </a:extLst>
                </a:gridCol>
                <a:gridCol w="2209797">
                  <a:extLst>
                    <a:ext uri="{9D8B030D-6E8A-4147-A177-3AD203B41FA5}">
                      <a16:colId xmlns:a16="http://schemas.microsoft.com/office/drawing/2014/main" val="1855892060"/>
                    </a:ext>
                  </a:extLst>
                </a:gridCol>
                <a:gridCol w="2209797">
                  <a:extLst>
                    <a:ext uri="{9D8B030D-6E8A-4147-A177-3AD203B41FA5}">
                      <a16:colId xmlns:a16="http://schemas.microsoft.com/office/drawing/2014/main" val="1785313949"/>
                    </a:ext>
                  </a:extLst>
                </a:gridCol>
              </a:tblGrid>
              <a:tr h="274602">
                <a:tc gridSpan="3"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r>
                        <a:rPr lang="en-CA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Statutory Holidays (Ontario):</a:t>
                      </a:r>
                    </a:p>
                  </a:txBody>
                  <a:tcPr marL="9525" marR="180000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endParaRPr lang="en-CA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800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endParaRPr lang="en-CA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800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908787"/>
                  </a:ext>
                </a:extLst>
              </a:tr>
              <a:tr h="274602">
                <a:tc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r>
                        <a:rPr lang="en-CA" sz="1150" u="none" strike="noStrike" dirty="0">
                          <a:effectLst/>
                        </a:rPr>
                        <a:t>Jan 1: New Year’s Day</a:t>
                      </a:r>
                      <a:endParaRPr lang="en-CA" sz="11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800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r>
                        <a:rPr lang="en-CA" sz="1150" u="none" strike="noStrike" dirty="0">
                          <a:effectLst/>
                        </a:rPr>
                        <a:t>May 24: Victoria  Day</a:t>
                      </a:r>
                      <a:endParaRPr lang="en-CA" sz="11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800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r>
                        <a:rPr lang="en-CA" sz="1150" u="none" strike="noStrike" dirty="0">
                          <a:effectLst/>
                        </a:rPr>
                        <a:t>Oct 11: Thanksgiving</a:t>
                      </a:r>
                      <a:endParaRPr lang="en-CA" sz="11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800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790977"/>
                  </a:ext>
                </a:extLst>
              </a:tr>
              <a:tr h="254988">
                <a:tc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r>
                        <a:rPr lang="en-CA" sz="1150" u="none" strike="noStrike" dirty="0">
                          <a:effectLst/>
                        </a:rPr>
                        <a:t>Feb 15: Family Day</a:t>
                      </a:r>
                      <a:endParaRPr lang="en-CA" sz="11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800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r>
                        <a:rPr lang="en-CA" sz="1150" u="none" strike="noStrike" dirty="0">
                          <a:effectLst/>
                        </a:rPr>
                        <a:t>July 1: Canada Day</a:t>
                      </a:r>
                      <a:endParaRPr lang="en-CA" sz="11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800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r>
                        <a:rPr lang="en-CA" sz="1150" u="none" strike="noStrike" dirty="0">
                          <a:effectLst/>
                        </a:rPr>
                        <a:t>Nov 11: Remembrance Day</a:t>
                      </a:r>
                      <a:endParaRPr lang="en-CA" sz="11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800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95315"/>
                  </a:ext>
                </a:extLst>
              </a:tr>
              <a:tr h="274602">
                <a:tc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r>
                        <a:rPr lang="en-CA" sz="1150" u="none" strike="noStrike" dirty="0">
                          <a:effectLst/>
                        </a:rPr>
                        <a:t>April 2: Good Friday</a:t>
                      </a:r>
                      <a:endParaRPr lang="en-CA" sz="11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800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r>
                        <a:rPr lang="en-CA" sz="1150" u="none" strike="noStrike" dirty="0">
                          <a:effectLst/>
                        </a:rPr>
                        <a:t>Aug 2: Civic Holiday</a:t>
                      </a:r>
                      <a:endParaRPr lang="en-CA" sz="11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800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r>
                        <a:rPr lang="en-CA" sz="1150" u="none" strike="noStrike" dirty="0">
                          <a:effectLst/>
                        </a:rPr>
                        <a:t>Dec 25: Christmas Day</a:t>
                      </a:r>
                      <a:endParaRPr lang="en-CA" sz="11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800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18192"/>
                  </a:ext>
                </a:extLst>
              </a:tr>
              <a:tr h="254988">
                <a:tc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r>
                        <a:rPr lang="en-CA" sz="1150" u="none" strike="noStrike" dirty="0">
                          <a:effectLst/>
                        </a:rPr>
                        <a:t>April 5: Easter Monday</a:t>
                      </a:r>
                      <a:endParaRPr lang="en-CA" sz="11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800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r>
                        <a:rPr lang="en-CA" sz="1150" u="none" strike="noStrike" dirty="0">
                          <a:effectLst/>
                        </a:rPr>
                        <a:t>Sep 6: Labour Day</a:t>
                      </a:r>
                      <a:endParaRPr lang="en-CA" sz="11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800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r>
                        <a:rPr lang="en-CA" sz="1150" u="none" strike="noStrike" dirty="0">
                          <a:effectLst/>
                        </a:rPr>
                        <a:t>Dec 26: Boxing Day</a:t>
                      </a:r>
                      <a:endParaRPr lang="en-CA" sz="11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1800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2894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334AC755-19BA-5B41-AD03-0216A9412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836" y="8479875"/>
            <a:ext cx="1449164" cy="14574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549CCC-6740-F84A-B8D8-AB2A4AD45BFD}"/>
              </a:ext>
            </a:extLst>
          </p:cNvPr>
          <p:cNvSpPr txBox="1"/>
          <p:nvPr/>
        </p:nvSpPr>
        <p:spPr>
          <a:xfrm>
            <a:off x="-13648" y="8541895"/>
            <a:ext cx="5422483" cy="1384995"/>
          </a:xfrm>
          <a:prstGeom prst="rect">
            <a:avLst/>
          </a:prstGeom>
          <a:gradFill>
            <a:gsLst>
              <a:gs pos="45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 fontAlgn="base"/>
            <a:r>
              <a:rPr lang="en-CA" sz="1200" dirty="0"/>
              <a:t>1730 St. Laurent Blvd, Suite 610, Ottawa, Ontario, K1G 5L1, Canada</a:t>
            </a:r>
          </a:p>
          <a:p>
            <a:pPr algn="ctr" fontAlgn="base"/>
            <a:r>
              <a:rPr lang="en-CA" sz="1200" dirty="0" err="1"/>
              <a:t>www.precisioncornea.com</a:t>
            </a:r>
            <a:endParaRPr lang="en-CA" sz="1200" dirty="0"/>
          </a:p>
          <a:p>
            <a:pPr algn="ctr" fontAlgn="base"/>
            <a:r>
              <a:rPr lang="en-CA" sz="1200" dirty="0"/>
              <a:t>General : info@precisioncornea.com</a:t>
            </a:r>
          </a:p>
          <a:p>
            <a:pPr algn="ctr" fontAlgn="base"/>
            <a:r>
              <a:rPr lang="en-CA" sz="1200" dirty="0"/>
              <a:t>Education and learning opportunities: education@precisioncornea.com</a:t>
            </a:r>
          </a:p>
          <a:p>
            <a:pPr algn="ctr" fontAlgn="base"/>
            <a:r>
              <a:rPr lang="en-CA" sz="1200" dirty="0"/>
              <a:t>Research and innovation: research@precisioncornea.com</a:t>
            </a:r>
          </a:p>
          <a:p>
            <a:pPr algn="ctr" fontAlgn="base"/>
            <a:r>
              <a:rPr lang="en-CA" sz="1200" dirty="0"/>
              <a:t>Tel: +1-613-746-2244</a:t>
            </a:r>
          </a:p>
          <a:p>
            <a:pPr algn="ctr" fontAlgn="base"/>
            <a:r>
              <a:rPr lang="en-CA" sz="1200" dirty="0"/>
              <a:t>Fax: +1-613-739-2733</a:t>
            </a:r>
          </a:p>
        </p:txBody>
      </p:sp>
    </p:spTree>
    <p:extLst>
      <p:ext uri="{BB962C8B-B14F-4D97-AF65-F5344CB8AC3E}">
        <p14:creationId xmlns:p14="http://schemas.microsoft.com/office/powerpoint/2010/main" val="1059376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731</Words>
  <Application>Microsoft Office PowerPoint</Application>
  <PresentationFormat>A4 Paper (210x297 mm)</PresentationFormat>
  <Paragraphs>634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Selya Amrani</dc:creator>
  <cp:lastModifiedBy>Kashif Baig</cp:lastModifiedBy>
  <cp:revision>12</cp:revision>
  <dcterms:created xsi:type="dcterms:W3CDTF">2020-12-15T23:44:27Z</dcterms:created>
  <dcterms:modified xsi:type="dcterms:W3CDTF">2020-12-16T08:33:13Z</dcterms:modified>
</cp:coreProperties>
</file>