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aven Pro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MavenPr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aven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a57f8fad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a57f8fad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afdec616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afdec616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a57f8fad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a57f8fad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afdec644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afdec644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na columna de texto 1">
  <p:cSld name="ONE_COLUMN_TEXT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311700" y="1152469"/>
            <a:ext cx="420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B80016"/>
              </a:buClr>
              <a:buSzPts val="1800"/>
              <a:buFont typeface="Maven Pro"/>
              <a:buChar char="●"/>
              <a:defRPr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006AC6"/>
              </a:buClr>
              <a:buSzPts val="1400"/>
              <a:buFont typeface="Maven Pro"/>
              <a:buChar char="✓"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Maven Pro"/>
              <a:buChar char="■"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B80016"/>
              </a:buClr>
              <a:buSzPts val="1400"/>
              <a:buFont typeface="Maven Pro"/>
              <a:buChar char="●"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06DC2"/>
              </a:buClr>
              <a:buSzPts val="1400"/>
              <a:buFont typeface="Maven Pro"/>
              <a:buChar char="○"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Maven Pro"/>
              <a:buChar char="■"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B80016"/>
              </a:buClr>
              <a:buSzPts val="1400"/>
              <a:buFont typeface="Maven Pro"/>
              <a:buChar char="㇑"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Maven Pro"/>
              <a:buChar char="○"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Maven Pro"/>
              <a:buChar char="■"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52" name="Google Shape;52;p13"/>
          <p:cNvSpPr/>
          <p:nvPr/>
        </p:nvSpPr>
        <p:spPr>
          <a:xfrm>
            <a:off x="0" y="4860472"/>
            <a:ext cx="8061000" cy="282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19948" y="1692"/>
                </a:lnTo>
                <a:lnTo>
                  <a:pt x="119909" y="1692"/>
                </a:lnTo>
                <a:lnTo>
                  <a:pt x="119225" y="25398"/>
                </a:lnTo>
                <a:lnTo>
                  <a:pt x="116339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006BC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89502" y="4885122"/>
            <a:ext cx="3069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‹#›</a:t>
            </a:fld>
            <a:endParaRPr sz="14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8149" y="4860668"/>
            <a:ext cx="1010700" cy="2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title"/>
          </p:nvPr>
        </p:nvSpPr>
        <p:spPr>
          <a:xfrm>
            <a:off x="368850" y="73556"/>
            <a:ext cx="394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aven Pro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aven Pro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aven Pro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aven Pro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aven Pro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aven Pro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aven Pro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aven Pro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aven Pro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cxnSp>
        <p:nvCxnSpPr>
          <p:cNvPr id="56" name="Google Shape;56;p13"/>
          <p:cNvCxnSpPr/>
          <p:nvPr/>
        </p:nvCxnSpPr>
        <p:spPr>
          <a:xfrm>
            <a:off x="495300" y="593602"/>
            <a:ext cx="642300" cy="0"/>
          </a:xfrm>
          <a:prstGeom prst="straightConnector1">
            <a:avLst/>
          </a:prstGeom>
          <a:noFill/>
          <a:ln cap="flat" cmpd="sng" w="63500">
            <a:solidFill>
              <a:srgbClr val="B80016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5173625" y="520800"/>
            <a:ext cx="3758700" cy="39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" sz="1600"/>
              <a:t>Antecedentes: 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✓"/>
            </a:pPr>
            <a:r>
              <a:rPr lang="es" sz="1200"/>
              <a:t>MSFT Olap Services + Excel como entorno analítico.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✓"/>
            </a:pPr>
            <a:r>
              <a:rPr lang="es" sz="1200"/>
              <a:t>Rigidez del sistema ante cambios en las BBDD origen y complejidad de añadir fuentes.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✓"/>
            </a:pPr>
            <a:r>
              <a:rPr lang="es" sz="1200"/>
              <a:t>Excel no es un entorno de BI avanzado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✓"/>
            </a:pPr>
            <a:r>
              <a:rPr lang="es" sz="1200"/>
              <a:t>Escalabilidad y Capex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" sz="1600"/>
              <a:t>Solución propuesta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✓"/>
            </a:pPr>
            <a:r>
              <a:rPr lang="es" sz="1200"/>
              <a:t>Moverse a una arquitectura escalable, filosofía Opex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✓"/>
            </a:pPr>
            <a:r>
              <a:rPr lang="es" sz="1200"/>
              <a:t>Facilidad de incorporar múltiples fuentes (nube y on premise).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✓"/>
            </a:pPr>
            <a:r>
              <a:rPr lang="es" sz="1200"/>
              <a:t>Crear un “almacén” con todos los datos - separar OLTP de OLAP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✓"/>
            </a:pPr>
            <a:r>
              <a:rPr lang="es" sz="1200"/>
              <a:t>Varias alternativas para Advanced analytics: DataStudio, Looker, Tableau</a:t>
            </a:r>
            <a:endParaRPr sz="1200"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445050" y="149750"/>
            <a:ext cx="865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Almacén en la nube: análisis en tiempo real,  “serverless”, BI ágil (visual analytics &amp; data discovery)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2450"/>
            <a:ext cx="4500474" cy="2552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0" l="0" r="4425" t="0"/>
          <a:stretch/>
        </p:blipFill>
        <p:spPr>
          <a:xfrm>
            <a:off x="3429925" y="3509875"/>
            <a:ext cx="2103002" cy="11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50" y="3509875"/>
            <a:ext cx="1474518" cy="11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4638" y="4622575"/>
            <a:ext cx="578454" cy="21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438" y="4622573"/>
            <a:ext cx="870341" cy="2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64074" y="4622574"/>
            <a:ext cx="948052" cy="2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70075" y="3509875"/>
            <a:ext cx="1840789" cy="111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5687425" y="749400"/>
            <a:ext cx="3168600" cy="39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" sz="1600"/>
              <a:t>Antecedentes: 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✓"/>
            </a:pPr>
            <a:r>
              <a:rPr lang="es" sz="1200"/>
              <a:t>Necesidad de entender en detalle el “comportamiento” en la web de los clientes.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✓"/>
            </a:pPr>
            <a:r>
              <a:rPr lang="es" sz="1200"/>
              <a:t>Ratios de conversión y comportamiento - clicks por “zonas” 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✓"/>
            </a:pPr>
            <a:r>
              <a:rPr lang="es" sz="1200"/>
              <a:t>Google Analytics no es “suficiente”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" sz="1600"/>
              <a:t>Solución propuesta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✓"/>
            </a:pPr>
            <a:r>
              <a:rPr lang="es" sz="1200"/>
              <a:t>Arquitectura basada en Google Analytics + BigQuery + Data Studio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✓"/>
            </a:pPr>
            <a:r>
              <a:rPr lang="es" sz="1200"/>
              <a:t>Diseño personalizado en función de la web</a:t>
            </a:r>
            <a:endParaRPr sz="1200"/>
          </a:p>
        </p:txBody>
      </p:sp>
      <p:sp>
        <p:nvSpPr>
          <p:cNvPr id="75" name="Google Shape;75;p15"/>
          <p:cNvSpPr txBox="1"/>
          <p:nvPr>
            <p:ph type="title"/>
          </p:nvPr>
        </p:nvSpPr>
        <p:spPr>
          <a:xfrm>
            <a:off x="445050" y="149750"/>
            <a:ext cx="865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Customer 360 - “Embudo del cliente digital”</a:t>
            </a:r>
            <a:endParaRPr sz="16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151" y="837174"/>
            <a:ext cx="3758701" cy="1144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296" y="2066325"/>
            <a:ext cx="1587328" cy="26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5625" y="2066325"/>
            <a:ext cx="1875444" cy="269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875" y="2066325"/>
            <a:ext cx="1633050" cy="26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68850" y="73550"/>
            <a:ext cx="807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Bots de “atención al cliente / usuarios”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09600" y="866212"/>
            <a:ext cx="8079002" cy="252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6725" y="713798"/>
            <a:ext cx="4926000" cy="223822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6152675" y="1152475"/>
            <a:ext cx="269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Reducción de los costes de atención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Mejora del nivel de servicio percibido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Fácil implementación e integración - basado en DialogFlow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Ejemplo: MRG, Affinity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650" y="1936301"/>
            <a:ext cx="3840551" cy="284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5911400" y="216000"/>
            <a:ext cx="2868300" cy="39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Objetivos</a:t>
            </a:r>
            <a:r>
              <a:rPr lang="es" sz="1200"/>
              <a:t>: </a:t>
            </a:r>
            <a:endParaRPr sz="1200"/>
          </a:p>
          <a:p>
            <a:pPr indent="-158750" lvl="0" marL="89999" rtl="0" algn="l">
              <a:spcBef>
                <a:spcPts val="1600"/>
              </a:spcBef>
              <a:spcAft>
                <a:spcPts val="0"/>
              </a:spcAft>
              <a:buSzPts val="1000"/>
              <a:buChar char="●"/>
            </a:pPr>
            <a:r>
              <a:rPr lang="es" sz="1000"/>
              <a:t>Mejorar el sistema de comunicación entre las tiendas y las oficinas centrales de una empresa.</a:t>
            </a:r>
            <a:endParaRPr sz="1000"/>
          </a:p>
          <a:p>
            <a:pPr indent="-158750" lvl="0" marL="89999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000"/>
              <a:t>Que las tiendas reciban una comunicación rápida y visual de los eventos planificados por la compañía (calendario de rebajas, promociones, etc.) en un calendario.</a:t>
            </a:r>
            <a:endParaRPr sz="1000"/>
          </a:p>
          <a:p>
            <a:pPr indent="-158750" lvl="0" marL="89999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000"/>
              <a:t>Proporcionar un mecanismo ágil para que las oficinas centrales puedan visualizar y validar elementos físicos de las tiendas mediante fotos (escaparate, almacén, etc.) , lo que se llama “photo feedback”.</a:t>
            </a:r>
            <a:endParaRPr sz="1000"/>
          </a:p>
        </p:txBody>
      </p:sp>
      <p:sp>
        <p:nvSpPr>
          <p:cNvPr id="94" name="Google Shape;94;p17"/>
          <p:cNvSpPr txBox="1"/>
          <p:nvPr>
            <p:ph type="title"/>
          </p:nvPr>
        </p:nvSpPr>
        <p:spPr>
          <a:xfrm>
            <a:off x="445050" y="149750"/>
            <a:ext cx="865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GSuite - Flujos de trabajo: plan operativo de “tiendas”</a:t>
            </a:r>
            <a:endParaRPr sz="21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00"/>
              </a:solidFill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825" y="722450"/>
            <a:ext cx="5270400" cy="2820401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50" y="2837025"/>
            <a:ext cx="7765651" cy="1773225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