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4"/>
  </p:notesMasterIdLst>
  <p:sldIdLst>
    <p:sldId id="256" r:id="rId2"/>
    <p:sldId id="282" r:id="rId3"/>
    <p:sldId id="283" r:id="rId4"/>
    <p:sldId id="262" r:id="rId5"/>
    <p:sldId id="263" r:id="rId6"/>
    <p:sldId id="259" r:id="rId7"/>
    <p:sldId id="260" r:id="rId8"/>
    <p:sldId id="261" r:id="rId9"/>
    <p:sldId id="264" r:id="rId10"/>
    <p:sldId id="267" r:id="rId11"/>
    <p:sldId id="276" r:id="rId12"/>
    <p:sldId id="281"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Google Sans" panose="020B0503030502040204" pitchFamily="34" charset="0"/>
      <p:regular r:id="rId19"/>
      <p:bold r:id="rId20"/>
      <p:italic r:id="rId21"/>
      <p:boldItalic r:id="rId22"/>
    </p:embeddedFont>
    <p:embeddedFont>
      <p:font typeface="Google Sans Medium" panose="020B0603030502040204" pitchFamily="34" charset="0"/>
      <p:regular r:id="rId23"/>
      <p:bold r:id="rId24"/>
      <p:italic r:id="rId25"/>
      <p:boldItalic r:id="rId26"/>
    </p:embeddedFont>
    <p:embeddedFont>
      <p:font typeface="Roboto" panose="020000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4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870DF0-1AFF-4BF9-ABDE-C569953F1455}">
  <a:tblStyle styleId="{B3870DF0-1AFF-4BF9-ABDE-C569953F145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8"/>
    <p:restoredTop sz="94643"/>
  </p:normalViewPr>
  <p:slideViewPr>
    <p:cSldViewPr snapToGrid="0">
      <p:cViewPr varScale="1">
        <p:scale>
          <a:sx n="159" d="100"/>
          <a:sy n="159" d="100"/>
        </p:scale>
        <p:origin x="184" y="192"/>
      </p:cViewPr>
      <p:guideLst>
        <p:guide orient="horz" pos="1620"/>
        <p:guide pos="2880"/>
        <p:guide pos="4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apigee.com/about/stories/5-capabilities-every-api-management-platform-should-have" TargetMode="External"/><Relationship Id="rId13" Type="http://schemas.openxmlformats.org/officeDocument/2006/relationships/hyperlink" Target="https://aws.amazon.com/tensorflow/" TargetMode="External"/><Relationship Id="rId3" Type="http://schemas.openxmlformats.org/officeDocument/2006/relationships/hyperlink" Target="https://cloud.google.com/blog/topics/hybrid-cloud/new-platform-for-managing-applications-in-todays-multi-cloud-world" TargetMode="External"/><Relationship Id="rId7" Type="http://schemas.openxmlformats.org/officeDocument/2006/relationships/hyperlink" Target="https://www.forbes.com/sites/jeanbaptiste/2019/04/15/google-anthos-takes-on-amazon-web-service-and-microsoft-azure-with-multi-cloud-strategy-analysis/#94ebe89626fa" TargetMode="External"/><Relationship Id="rId12" Type="http://schemas.openxmlformats.org/officeDocument/2006/relationships/hyperlink" Target="https://cloud.google.com/blog/products/gcp/why-google-believes-in-open-cloud" TargetMode="External"/><Relationship Id="rId17" Type="http://schemas.openxmlformats.org/officeDocument/2006/relationships/hyperlink" Target="https://aws.amazon.com/blogs/aws/amazon-eks-now-generally-available/" TargetMode="External"/><Relationship Id="rId2" Type="http://schemas.openxmlformats.org/officeDocument/2006/relationships/slide" Target="../slides/slide10.xml"/><Relationship Id="rId16" Type="http://schemas.openxmlformats.org/officeDocument/2006/relationships/hyperlink" Target="https://azure.microsoft.com/en-us/blog/azure-kubernetes-service-aks-ga-new-regions-new-features-new-productivity/" TargetMode="External"/><Relationship Id="rId1" Type="http://schemas.openxmlformats.org/officeDocument/2006/relationships/notesMaster" Target="../notesMasters/notesMaster1.xml"/><Relationship Id="rId6" Type="http://schemas.openxmlformats.org/officeDocument/2006/relationships/hyperlink" Target="https://techcrunch.com/2019/01/17/google-remains-the-top-open-source-contributor-to-cncf-projects/" TargetMode="External"/><Relationship Id="rId11" Type="http://schemas.openxmlformats.org/officeDocument/2006/relationships/hyperlink" Target="https://www.gartner.com/doc/reprints?id=1-4Y2SY8F&amp;ct=180501&amp;st=sb" TargetMode="External"/><Relationship Id="rId5" Type="http://schemas.openxmlformats.org/officeDocument/2006/relationships/hyperlink" Target="https://azure.microsoft.com/en-us/overview/azure-stack/" TargetMode="External"/><Relationship Id="rId15" Type="http://schemas.openxmlformats.org/officeDocument/2006/relationships/hyperlink" Target="https://cloudplatform.googleblog.com/2015/08/Google-Container-Engine-is-Generally-Available.html" TargetMode="External"/><Relationship Id="rId10" Type="http://schemas.openxmlformats.org/officeDocument/2006/relationships/hyperlink" Target="https://azure.microsoft.com/en-us/services/api-management/" TargetMode="External"/><Relationship Id="rId4" Type="http://schemas.openxmlformats.org/officeDocument/2006/relationships/hyperlink" Target="https://aws.amazon.com/outposts/faqs/" TargetMode="External"/><Relationship Id="rId9" Type="http://schemas.openxmlformats.org/officeDocument/2006/relationships/hyperlink" Target="https://docs.aws.amazon.com/apigateway/latest/developerguide/welcome.html" TargetMode="External"/><Relationship Id="rId14" Type="http://schemas.openxmlformats.org/officeDocument/2006/relationships/hyperlink" Target="https://azure.microsoft.com/en-us/services/machine-learning-servic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loud.google.com/vis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ervices.google.com/fh/files/misc/digital_shopping_assistant_capgemini.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loud.google.com/solutions/contact-cent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loud.google.com/blog/topics/retail/google-cloud-for-retail-helping-retailers-transform-their-business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g3bec517c07_32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7" name="Google Shape;1467;g3bec517c07_32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9125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d437ffb89_0_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d437ffb89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[Short]: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In addition to best-in-class security, Google Cloud is committed to an open cloud that enables retailers to set up the optimal solution, spanning on-premise and multiple clouds, without being locked into a single provider. Google Cloud offers tools that operate across systems and vendors and allow you to monitor your systems from a single place.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[Long]:</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Google Cloud is committed to an open cloud that enables retailers to set up the optimal solution, spanning on-premise and multiple clouds, without being locked into a single provider. Google Cloud offers tools that operate across systems and vendors and allow you to monitor your system from a single place.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u="sng">
                <a:solidFill>
                  <a:srgbClr val="1A73E8"/>
                </a:solidFill>
                <a:hlinkClick r:id="rId3">
                  <a:extLst>
                    <a:ext uri="{A12FA001-AC4F-418D-AE19-62706E023703}">
                      <ahyp:hlinkClr xmlns:ahyp="http://schemas.microsoft.com/office/drawing/2018/hyperlinkcolor" val="tx"/>
                    </a:ext>
                  </a:extLst>
                </a:hlinkClick>
              </a:rPr>
              <a:t>Anthos</a:t>
            </a:r>
            <a:r>
              <a:rPr lang="en">
                <a:solidFill>
                  <a:srgbClr val="1A73E8"/>
                </a:solidFill>
                <a:uFill>
                  <a:noFill/>
                </a:uFill>
                <a:hlinkClick r:id="rId3">
                  <a:extLst>
                    <a:ext uri="{A12FA001-AC4F-418D-AE19-62706E023703}">
                      <ahyp:hlinkClr xmlns:ahyp="http://schemas.microsoft.com/office/drawing/2018/hyperlinkcolor" val="tx"/>
                    </a:ext>
                  </a:extLst>
                </a:hlinkClick>
              </a:rPr>
              <a:t> </a:t>
            </a:r>
            <a:r>
              <a:rPr lang="en">
                <a:solidFill>
                  <a:schemeClr val="dk1"/>
                </a:solidFill>
              </a:rPr>
              <a:t>provides a single platform for multi-cloud management, allowing you to deploy applications across hybrid and multi cloud without changing the underlying code. Anthos’ full suite of features, including</a:t>
            </a:r>
            <a:r>
              <a:rPr lang="en">
                <a:solidFill>
                  <a:srgbClr val="202124"/>
                </a:solidFill>
              </a:rPr>
              <a:t> Migration and Configuration Management, enable you to migrate and modernize your VMs</a:t>
            </a:r>
            <a:r>
              <a:rPr lang="en" b="1">
                <a:solidFill>
                  <a:srgbClr val="202124"/>
                </a:solidFill>
              </a:rPr>
              <a:t> </a:t>
            </a:r>
            <a:r>
              <a:rPr lang="en">
                <a:solidFill>
                  <a:srgbClr val="202124"/>
                </a:solidFill>
              </a:rPr>
              <a:t>to your container and cloud provider of choice in one streamlined motion, without upfront modifications to the original VMs or applications. This means that you don’t have to jump through hoops or learn a new language - you can run all your container workloads on one consistent platform. Anthos is also a </a:t>
            </a:r>
            <a:r>
              <a:rPr lang="en" u="sng">
                <a:solidFill>
                  <a:srgbClr val="1A73E8"/>
                </a:solidFill>
                <a:hlinkClick r:id="rId3">
                  <a:extLst>
                    <a:ext uri="{A12FA001-AC4F-418D-AE19-62706E023703}">
                      <ahyp:hlinkClr xmlns:ahyp="http://schemas.microsoft.com/office/drawing/2018/hyperlinkcolor" val="tx"/>
                    </a:ext>
                  </a:extLst>
                </a:hlinkClick>
              </a:rPr>
              <a:t>100% software solution</a:t>
            </a:r>
            <a:r>
              <a:rPr lang="en">
                <a:solidFill>
                  <a:schemeClr val="dk1"/>
                </a:solidFill>
              </a:rPr>
              <a:t> that works on your existing hardware, whereas </a:t>
            </a:r>
            <a:r>
              <a:rPr lang="en" u="sng">
                <a:solidFill>
                  <a:srgbClr val="1A73E8"/>
                </a:solidFill>
                <a:hlinkClick r:id="rId4">
                  <a:extLst>
                    <a:ext uri="{A12FA001-AC4F-418D-AE19-62706E023703}">
                      <ahyp:hlinkClr xmlns:ahyp="http://schemas.microsoft.com/office/drawing/2018/hyperlinkcolor" val="tx"/>
                    </a:ext>
                  </a:extLst>
                </a:hlinkClick>
              </a:rPr>
              <a:t>AWS Outposts</a:t>
            </a:r>
            <a:r>
              <a:rPr lang="en">
                <a:solidFill>
                  <a:schemeClr val="dk1"/>
                </a:solidFill>
              </a:rPr>
              <a:t> and </a:t>
            </a:r>
            <a:r>
              <a:rPr lang="en" u="sng">
                <a:solidFill>
                  <a:srgbClr val="1A73E8"/>
                </a:solidFill>
                <a:hlinkClick r:id="rId5">
                  <a:extLst>
                    <a:ext uri="{A12FA001-AC4F-418D-AE19-62706E023703}">
                      <ahyp:hlinkClr xmlns:ahyp="http://schemas.microsoft.com/office/drawing/2018/hyperlinkcolor" val="tx"/>
                    </a:ext>
                  </a:extLst>
                </a:hlinkClick>
              </a:rPr>
              <a:t>Azure Stack</a:t>
            </a:r>
            <a:r>
              <a:rPr lang="en">
                <a:solidFill>
                  <a:schemeClr val="dk1"/>
                </a:solidFill>
              </a:rPr>
              <a:t> depend on custom-built hardware.</a:t>
            </a:r>
            <a:endParaRPr>
              <a:solidFill>
                <a:schemeClr val="dk1"/>
              </a:solidFill>
            </a:endParaRPr>
          </a:p>
          <a:p>
            <a:pPr marL="0" lvl="0" indent="0" algn="l" rtl="0">
              <a:spcBef>
                <a:spcPts val="0"/>
              </a:spcBef>
              <a:spcAft>
                <a:spcPts val="0"/>
              </a:spcAft>
              <a:buNone/>
            </a:pPr>
            <a:endParaRPr sz="1050">
              <a:solidFill>
                <a:srgbClr val="202124"/>
              </a:solidFill>
            </a:endParaRPr>
          </a:p>
          <a:p>
            <a:pPr marL="0" lvl="0" indent="0" algn="l" rtl="0">
              <a:spcBef>
                <a:spcPts val="0"/>
              </a:spcBef>
              <a:spcAft>
                <a:spcPts val="0"/>
              </a:spcAft>
              <a:buNone/>
            </a:pPr>
            <a:r>
              <a:rPr lang="en">
                <a:solidFill>
                  <a:schemeClr val="dk1"/>
                </a:solidFill>
              </a:rPr>
              <a:t>Google Cloud’s versatility extends across the portfolio.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rgbClr val="222222"/>
                </a:solidFill>
              </a:rPr>
              <a:t>Google Cloud's Apigee API management platform can also be an important multi-cloud enabler. </a:t>
            </a:r>
            <a:r>
              <a:rPr lang="en">
                <a:solidFill>
                  <a:srgbClr val="222222"/>
                </a:solidFill>
                <a:highlight>
                  <a:schemeClr val="lt1"/>
                </a:highlight>
              </a:rPr>
              <a:t>With Apigee’s cross-platform capabilities, you can securely connect both legacy and cloud-native workloads across on premises and multiple clouds with APIs. </a:t>
            </a:r>
            <a:r>
              <a:rPr lang="en">
                <a:solidFill>
                  <a:srgbClr val="222222"/>
                </a:solidFill>
              </a:rPr>
              <a:t>Industry analysts like Forrester </a:t>
            </a:r>
            <a:r>
              <a:rPr lang="en">
                <a:solidFill>
                  <a:schemeClr val="dk1"/>
                </a:solidFill>
              </a:rPr>
              <a:t>(The Forrester Wave: API Management Solutions, Q4 2018) </a:t>
            </a:r>
            <a:r>
              <a:rPr lang="en">
                <a:solidFill>
                  <a:srgbClr val="222222"/>
                </a:solidFill>
              </a:rPr>
              <a:t>have consistently recognized Apigee as a leader in its space.</a:t>
            </a:r>
            <a:endParaRPr>
              <a:solidFill>
                <a:srgbClr val="222222"/>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Google Cloud believes in the power of open-source to give customers the freedom to choose where to deploy their workloads and avoid vendor lock-in. Google is the </a:t>
            </a:r>
            <a:r>
              <a:rPr lang="en" u="sng">
                <a:solidFill>
                  <a:srgbClr val="0000FF"/>
                </a:solidFill>
                <a:hlinkClick r:id="rId6">
                  <a:extLst>
                    <a:ext uri="{A12FA001-AC4F-418D-AE19-62706E023703}">
                      <ahyp:hlinkClr xmlns:ahyp="http://schemas.microsoft.com/office/drawing/2018/hyperlinkcolor" val="tx"/>
                    </a:ext>
                  </a:extLst>
                </a:hlinkClick>
              </a:rPr>
              <a:t>#1 contributor to the Cloud Native Computing Foundation</a:t>
            </a:r>
            <a:r>
              <a:rPr lang="en">
                <a:solidFill>
                  <a:schemeClr val="dk1"/>
                </a:solidFill>
              </a:rPr>
              <a:t>, an open source development community, with 50%+ of code commits. Furthermore, industry leading solutions, Kubernetes and Tensorflow, both originated at Google as open source projects and they are now supported by AWS and Azure.</a:t>
            </a:r>
            <a:endParaRPr>
              <a:solidFill>
                <a:schemeClr val="dk1"/>
              </a:solidFill>
            </a:endParaRPr>
          </a:p>
          <a:p>
            <a:pPr marL="0" lvl="0" indent="0" algn="l" rtl="0">
              <a:spcBef>
                <a:spcPts val="200"/>
              </a:spcBef>
              <a:spcAft>
                <a:spcPts val="0"/>
              </a:spcAft>
              <a:buNone/>
            </a:pPr>
            <a:endParaRPr>
              <a:solidFill>
                <a:schemeClr val="dk1"/>
              </a:solidFill>
            </a:endParaRPr>
          </a:p>
          <a:p>
            <a:pPr marL="0" lvl="0" indent="0" algn="l" rtl="0">
              <a:spcBef>
                <a:spcPts val="200"/>
              </a:spcBef>
              <a:spcAft>
                <a:spcPts val="0"/>
              </a:spcAft>
              <a:buNone/>
            </a:pPr>
            <a:r>
              <a:rPr lang="en" b="1" i="1">
                <a:solidFill>
                  <a:srgbClr val="434343"/>
                </a:solidFill>
              </a:rPr>
              <a:t>Sources: </a:t>
            </a:r>
            <a:r>
              <a:rPr lang="en" b="1">
                <a:solidFill>
                  <a:srgbClr val="434343"/>
                </a:solidFill>
              </a:rPr>
              <a:t>Proof Points</a:t>
            </a:r>
            <a:endParaRPr b="1">
              <a:solidFill>
                <a:srgbClr val="434343"/>
              </a:solidFill>
            </a:endParaRPr>
          </a:p>
          <a:p>
            <a:pPr marL="0" lvl="0" indent="0" algn="l" rtl="0">
              <a:spcBef>
                <a:spcPts val="0"/>
              </a:spcBef>
              <a:spcAft>
                <a:spcPts val="0"/>
              </a:spcAft>
              <a:buNone/>
            </a:pPr>
            <a:endParaRPr b="1">
              <a:solidFill>
                <a:srgbClr val="434343"/>
              </a:solidFill>
            </a:endParaRPr>
          </a:p>
          <a:p>
            <a:pPr marL="457200" lvl="0" indent="-298450" algn="l" rtl="0">
              <a:spcBef>
                <a:spcPts val="0"/>
              </a:spcBef>
              <a:spcAft>
                <a:spcPts val="0"/>
              </a:spcAft>
              <a:buClr>
                <a:schemeClr val="dk1"/>
              </a:buClr>
              <a:buSzPts val="1100"/>
              <a:buFont typeface="Google Sans"/>
              <a:buChar char="●"/>
            </a:pPr>
            <a:r>
              <a:rPr lang="en" b="1">
                <a:solidFill>
                  <a:srgbClr val="434343"/>
                </a:solidFill>
              </a:rPr>
              <a:t>Analyst Call-Out: “</a:t>
            </a:r>
            <a:r>
              <a:rPr lang="en">
                <a:solidFill>
                  <a:srgbClr val="333333"/>
                </a:solidFill>
                <a:highlight>
                  <a:srgbClr val="FCFCFC"/>
                </a:highlight>
              </a:rPr>
              <a:t>Anthos' multi-cloud capabilities are so far unique in the industry and could well be the killer product Google needs to finally break into the enterprise cloud market…” - Jean Baptiste Su, Contributor (</a:t>
            </a:r>
            <a:r>
              <a:rPr lang="en" u="sng">
                <a:solidFill>
                  <a:srgbClr val="1A73E8"/>
                </a:solidFill>
                <a:highlight>
                  <a:srgbClr val="FCFCFC"/>
                </a:highlight>
                <a:hlinkClick r:id="rId7">
                  <a:extLst>
                    <a:ext uri="{A12FA001-AC4F-418D-AE19-62706E023703}">
                      <ahyp:hlinkClr xmlns:ahyp="http://schemas.microsoft.com/office/drawing/2018/hyperlinkcolor" val="tx"/>
                    </a:ext>
                  </a:extLst>
                </a:hlinkClick>
              </a:rPr>
              <a:t>Forbes, April 15, 2019</a:t>
            </a:r>
            <a:r>
              <a:rPr lang="en">
                <a:solidFill>
                  <a:srgbClr val="333333"/>
                </a:solidFill>
                <a:highlight>
                  <a:srgbClr val="FCFCFC"/>
                </a:highlight>
              </a:rPr>
              <a:t>)</a:t>
            </a:r>
            <a:endParaRPr b="1">
              <a:solidFill>
                <a:srgbClr val="434343"/>
              </a:solidFill>
            </a:endParaRPr>
          </a:p>
          <a:p>
            <a:pPr marL="457200" lvl="0" indent="0" algn="l" rtl="0">
              <a:spcBef>
                <a:spcPts val="0"/>
              </a:spcBef>
              <a:spcAft>
                <a:spcPts val="0"/>
              </a:spcAft>
              <a:buNone/>
            </a:pPr>
            <a:endParaRPr b="1">
              <a:solidFill>
                <a:srgbClr val="434343"/>
              </a:solidFill>
            </a:endParaRPr>
          </a:p>
          <a:p>
            <a:pPr marL="457200" lvl="0" indent="-298450" algn="l" rtl="0">
              <a:spcBef>
                <a:spcPts val="0"/>
              </a:spcBef>
              <a:spcAft>
                <a:spcPts val="0"/>
              </a:spcAft>
              <a:buClr>
                <a:schemeClr val="dk1"/>
              </a:buClr>
              <a:buSzPts val="1100"/>
              <a:buFont typeface="Google Sans"/>
              <a:buChar char="●"/>
            </a:pPr>
            <a:r>
              <a:rPr lang="en" b="1">
                <a:solidFill>
                  <a:srgbClr val="434343"/>
                </a:solidFill>
              </a:rPr>
              <a:t>Write once, run anywhere - Innovative hybrid and multi-cloud solutions</a:t>
            </a:r>
            <a:r>
              <a:rPr lang="en">
                <a:solidFill>
                  <a:srgbClr val="434343"/>
                </a:solidFill>
              </a:rPr>
              <a:t>: A</a:t>
            </a:r>
            <a:r>
              <a:rPr lang="en">
                <a:solidFill>
                  <a:srgbClr val="202124"/>
                </a:solidFill>
              </a:rPr>
              <a:t>nthos is a </a:t>
            </a:r>
            <a:r>
              <a:rPr lang="en" u="sng">
                <a:solidFill>
                  <a:srgbClr val="1A73E8"/>
                </a:solidFill>
                <a:hlinkClick r:id="rId3">
                  <a:extLst>
                    <a:ext uri="{A12FA001-AC4F-418D-AE19-62706E023703}">
                      <ahyp:hlinkClr xmlns:ahyp="http://schemas.microsoft.com/office/drawing/2018/hyperlinkcolor" val="tx"/>
                    </a:ext>
                  </a:extLst>
                </a:hlinkClick>
              </a:rPr>
              <a:t>100% software solution</a:t>
            </a:r>
            <a:r>
              <a:rPr lang="en">
                <a:solidFill>
                  <a:schemeClr val="dk1"/>
                </a:solidFill>
              </a:rPr>
              <a:t> that works on customer’s existing hardware. </a:t>
            </a:r>
            <a:r>
              <a:rPr lang="en">
                <a:solidFill>
                  <a:srgbClr val="434343"/>
                </a:solidFill>
              </a:rPr>
              <a:t>In contrast, </a:t>
            </a:r>
            <a:r>
              <a:rPr lang="en" u="sng">
                <a:solidFill>
                  <a:srgbClr val="1A73E8"/>
                </a:solidFill>
                <a:hlinkClick r:id="rId4">
                  <a:extLst>
                    <a:ext uri="{A12FA001-AC4F-418D-AE19-62706E023703}">
                      <ahyp:hlinkClr xmlns:ahyp="http://schemas.microsoft.com/office/drawing/2018/hyperlinkcolor" val="tx"/>
                    </a:ext>
                  </a:extLst>
                </a:hlinkClick>
              </a:rPr>
              <a:t>AWS Outposts</a:t>
            </a:r>
            <a:r>
              <a:rPr lang="en">
                <a:solidFill>
                  <a:srgbClr val="263238"/>
                </a:solidFill>
              </a:rPr>
              <a:t> will be delivered as an AWS or VMware managed appliance, while </a:t>
            </a:r>
            <a:r>
              <a:rPr lang="en" u="sng">
                <a:solidFill>
                  <a:srgbClr val="1A73E8"/>
                </a:solidFill>
                <a:hlinkClick r:id="rId5">
                  <a:extLst>
                    <a:ext uri="{A12FA001-AC4F-418D-AE19-62706E023703}">
                      <ahyp:hlinkClr xmlns:ahyp="http://schemas.microsoft.com/office/drawing/2018/hyperlinkcolor" val="tx"/>
                    </a:ext>
                  </a:extLst>
                </a:hlinkClick>
              </a:rPr>
              <a:t>Azure Stack</a:t>
            </a:r>
            <a:r>
              <a:rPr lang="en">
                <a:solidFill>
                  <a:srgbClr val="263238"/>
                </a:solidFill>
              </a:rPr>
              <a:t> is delivered via certified hardware partners.</a:t>
            </a:r>
            <a:endParaRPr>
              <a:solidFill>
                <a:srgbClr val="263238"/>
              </a:solidFill>
            </a:endParaRPr>
          </a:p>
          <a:p>
            <a:pPr marL="457200" lvl="0" indent="0" algn="l" rtl="0">
              <a:spcBef>
                <a:spcPts val="0"/>
              </a:spcBef>
              <a:spcAft>
                <a:spcPts val="0"/>
              </a:spcAft>
              <a:buNone/>
            </a:pPr>
            <a:endParaRPr>
              <a:solidFill>
                <a:srgbClr val="263238"/>
              </a:solidFill>
            </a:endParaRPr>
          </a:p>
          <a:p>
            <a:pPr marL="457200" lvl="0" indent="-298450" algn="l" rtl="0">
              <a:spcBef>
                <a:spcPts val="0"/>
              </a:spcBef>
              <a:spcAft>
                <a:spcPts val="0"/>
              </a:spcAft>
              <a:buClr>
                <a:schemeClr val="dk1"/>
              </a:buClr>
              <a:buSzPts val="1100"/>
              <a:buFont typeface="Google Sans"/>
              <a:buChar char="●"/>
            </a:pPr>
            <a:r>
              <a:rPr lang="en" b="1">
                <a:solidFill>
                  <a:srgbClr val="333333"/>
                </a:solidFill>
              </a:rPr>
              <a:t>Connect legacy apps across clouds: </a:t>
            </a:r>
            <a:r>
              <a:rPr lang="en">
                <a:solidFill>
                  <a:srgbClr val="333333"/>
                </a:solidFill>
              </a:rPr>
              <a:t>Apigee Edge is available both on-premises and across multiple clouds, and allows customers to </a:t>
            </a:r>
            <a:r>
              <a:rPr lang="en">
                <a:solidFill>
                  <a:srgbClr val="434343"/>
                </a:solidFill>
              </a:rPr>
              <a:t>design, secure, deploy, and monitor APIs everywhere with a cross-cloud API </a:t>
            </a:r>
            <a:r>
              <a:rPr lang="en" u="sng">
                <a:solidFill>
                  <a:srgbClr val="1A73E8"/>
                </a:solidFill>
                <a:hlinkClick r:id="rId8">
                  <a:extLst>
                    <a:ext uri="{A12FA001-AC4F-418D-AE19-62706E023703}">
                      <ahyp:hlinkClr xmlns:ahyp="http://schemas.microsoft.com/office/drawing/2018/hyperlinkcolor" val="tx"/>
                    </a:ext>
                  </a:extLst>
                </a:hlinkClick>
              </a:rPr>
              <a:t>management platform</a:t>
            </a:r>
            <a:r>
              <a:rPr lang="en">
                <a:solidFill>
                  <a:schemeClr val="dk1"/>
                </a:solidFill>
              </a:rPr>
              <a:t>. AWS (AWS </a:t>
            </a:r>
            <a:r>
              <a:rPr lang="en" u="sng">
                <a:solidFill>
                  <a:srgbClr val="1A73E8"/>
                </a:solidFill>
                <a:hlinkClick r:id="rId9">
                  <a:extLst>
                    <a:ext uri="{A12FA001-AC4F-418D-AE19-62706E023703}">
                      <ahyp:hlinkClr xmlns:ahyp="http://schemas.microsoft.com/office/drawing/2018/hyperlinkcolor" val="tx"/>
                    </a:ext>
                  </a:extLst>
                </a:hlinkClick>
              </a:rPr>
              <a:t>API Gateway</a:t>
            </a:r>
            <a:r>
              <a:rPr lang="en">
                <a:solidFill>
                  <a:schemeClr val="dk1"/>
                </a:solidFill>
              </a:rPr>
              <a:t>) and Azure (</a:t>
            </a:r>
            <a:r>
              <a:rPr lang="en" u="sng">
                <a:solidFill>
                  <a:srgbClr val="1A73E8"/>
                </a:solidFill>
                <a:hlinkClick r:id="rId10">
                  <a:extLst>
                    <a:ext uri="{A12FA001-AC4F-418D-AE19-62706E023703}">
                      <ahyp:hlinkClr xmlns:ahyp="http://schemas.microsoft.com/office/drawing/2018/hyperlinkcolor" val="tx"/>
                    </a:ext>
                  </a:extLst>
                </a:hlinkClick>
              </a:rPr>
              <a:t>Azure API Management</a:t>
            </a:r>
            <a:r>
              <a:rPr lang="en">
                <a:solidFill>
                  <a:schemeClr val="dk1"/>
                </a:solidFill>
              </a:rPr>
              <a:t>) </a:t>
            </a:r>
            <a:r>
              <a:rPr lang="en">
                <a:solidFill>
                  <a:srgbClr val="434343"/>
                </a:solidFill>
              </a:rPr>
              <a:t>can only be used on their respective platform</a:t>
            </a:r>
            <a:r>
              <a:rPr lang="en" b="1">
                <a:solidFill>
                  <a:srgbClr val="434343"/>
                </a:solidFill>
              </a:rPr>
              <a:t>. </a:t>
            </a:r>
            <a:r>
              <a:rPr lang="en">
                <a:solidFill>
                  <a:srgbClr val="434343"/>
                </a:solidFill>
              </a:rPr>
              <a:t>Per</a:t>
            </a:r>
            <a:r>
              <a:rPr lang="en" b="1">
                <a:solidFill>
                  <a:srgbClr val="434343"/>
                </a:solidFill>
              </a:rPr>
              <a:t> </a:t>
            </a:r>
            <a:r>
              <a:rPr lang="en" u="sng">
                <a:solidFill>
                  <a:srgbClr val="1A73E8"/>
                </a:solidFill>
                <a:hlinkClick r:id="rId11">
                  <a:extLst>
                    <a:ext uri="{A12FA001-AC4F-418D-AE19-62706E023703}">
                      <ahyp:hlinkClr xmlns:ahyp="http://schemas.microsoft.com/office/drawing/2018/hyperlinkcolor" val="tx"/>
                    </a:ext>
                  </a:extLst>
                </a:hlinkClick>
              </a:rPr>
              <a:t>Gartner</a:t>
            </a:r>
            <a:r>
              <a:rPr lang="en">
                <a:solidFill>
                  <a:schemeClr val="dk1"/>
                </a:solidFill>
              </a:rPr>
              <a:t> (April 2018), Apigee is the leader in the </a:t>
            </a:r>
            <a:r>
              <a:rPr lang="en">
                <a:solidFill>
                  <a:srgbClr val="434343"/>
                </a:solidFill>
                <a:highlight>
                  <a:schemeClr val="lt1"/>
                </a:highlight>
              </a:rPr>
              <a:t>Magic Quadrant for Full Life Cycle API Management.</a:t>
            </a:r>
            <a:endParaRPr>
              <a:solidFill>
                <a:srgbClr val="434343"/>
              </a:solidFill>
              <a:highlight>
                <a:schemeClr val="lt1"/>
              </a:highlight>
            </a:endParaRPr>
          </a:p>
          <a:p>
            <a:pPr marL="457200" lvl="0" indent="0" algn="l" rtl="0">
              <a:spcBef>
                <a:spcPts val="0"/>
              </a:spcBef>
              <a:spcAft>
                <a:spcPts val="0"/>
              </a:spcAft>
              <a:buNone/>
            </a:pPr>
            <a:endParaRPr>
              <a:solidFill>
                <a:srgbClr val="434343"/>
              </a:solidFill>
              <a:highlight>
                <a:schemeClr val="lt1"/>
              </a:highlight>
            </a:endParaRPr>
          </a:p>
          <a:p>
            <a:pPr marL="457200" lvl="0" indent="-298450" algn="l" rtl="0">
              <a:spcBef>
                <a:spcPts val="0"/>
              </a:spcBef>
              <a:spcAft>
                <a:spcPts val="0"/>
              </a:spcAft>
              <a:buClr>
                <a:schemeClr val="dk1"/>
              </a:buClr>
              <a:buSzPts val="1100"/>
              <a:buChar char="●"/>
            </a:pPr>
            <a:r>
              <a:rPr lang="en" b="1">
                <a:solidFill>
                  <a:srgbClr val="434343"/>
                </a:solidFill>
              </a:rPr>
              <a:t>Avoid lock-in with open source: </a:t>
            </a:r>
            <a:endParaRPr b="1">
              <a:solidFill>
                <a:srgbClr val="434343"/>
              </a:solidFill>
            </a:endParaRPr>
          </a:p>
          <a:p>
            <a:pPr marL="914400" lvl="1" indent="-298450" algn="l" rtl="0">
              <a:spcBef>
                <a:spcPts val="0"/>
              </a:spcBef>
              <a:spcAft>
                <a:spcPts val="0"/>
              </a:spcAft>
              <a:buClr>
                <a:schemeClr val="dk1"/>
              </a:buClr>
              <a:buSzPts val="1100"/>
              <a:buChar char="○"/>
            </a:pPr>
            <a:r>
              <a:rPr lang="en">
                <a:solidFill>
                  <a:srgbClr val="434343"/>
                </a:solidFill>
              </a:rPr>
              <a:t>Google is the #1 contributor to the Cloud Native Computing Foundation with 50%+  of code commits </a:t>
            </a:r>
            <a:r>
              <a:rPr lang="en">
                <a:solidFill>
                  <a:srgbClr val="424242"/>
                </a:solidFill>
              </a:rPr>
              <a:t>(</a:t>
            </a:r>
            <a:r>
              <a:rPr lang="en" u="sng">
                <a:solidFill>
                  <a:srgbClr val="1A73E8"/>
                </a:solidFill>
                <a:hlinkClick r:id="rId6">
                  <a:extLst>
                    <a:ext uri="{A12FA001-AC4F-418D-AE19-62706E023703}">
                      <ahyp:hlinkClr xmlns:ahyp="http://schemas.microsoft.com/office/drawing/2018/hyperlinkcolor" val="tx"/>
                    </a:ext>
                  </a:extLst>
                </a:hlinkClick>
              </a:rPr>
              <a:t>TechCrunch</a:t>
            </a:r>
            <a:r>
              <a:rPr lang="en">
                <a:solidFill>
                  <a:srgbClr val="424242"/>
                </a:solidFill>
              </a:rPr>
              <a:t>)</a:t>
            </a:r>
            <a:endParaRPr>
              <a:solidFill>
                <a:srgbClr val="424242"/>
              </a:solidFill>
            </a:endParaRPr>
          </a:p>
          <a:p>
            <a:pPr marL="914400" lvl="1" indent="-298450" algn="l" rtl="0">
              <a:spcBef>
                <a:spcPts val="0"/>
              </a:spcBef>
              <a:spcAft>
                <a:spcPts val="0"/>
              </a:spcAft>
              <a:buClr>
                <a:schemeClr val="dk1"/>
              </a:buClr>
              <a:buSzPts val="1100"/>
              <a:buChar char="○"/>
            </a:pPr>
            <a:r>
              <a:rPr lang="en">
                <a:solidFill>
                  <a:srgbClr val="424242"/>
                </a:solidFill>
              </a:rPr>
              <a:t>Open source enables choice -  “Open clouds matter more than ever…</a:t>
            </a:r>
            <a:r>
              <a:rPr lang="en">
                <a:solidFill>
                  <a:srgbClr val="202124"/>
                </a:solidFill>
                <a:highlight>
                  <a:schemeClr val="lt1"/>
                </a:highlight>
              </a:rPr>
              <a:t>Open source is an enabler of open clouds because open source in the cloud preserves your control over where you deploy your IT investments. For example, customers are using Kubernetes to manage containers and TensorFlow to build machine learning models on-premises and on multiple clouds.”</a:t>
            </a:r>
            <a:r>
              <a:rPr lang="en">
                <a:solidFill>
                  <a:srgbClr val="424242"/>
                </a:solidFill>
              </a:rPr>
              <a:t> (</a:t>
            </a:r>
            <a:r>
              <a:rPr lang="en" u="sng">
                <a:solidFill>
                  <a:srgbClr val="1A73E8"/>
                </a:solidFill>
                <a:hlinkClick r:id="rId12">
                  <a:extLst>
                    <a:ext uri="{A12FA001-AC4F-418D-AE19-62706E023703}">
                      <ahyp:hlinkClr xmlns:ahyp="http://schemas.microsoft.com/office/drawing/2018/hyperlinkcolor" val="tx"/>
                    </a:ext>
                  </a:extLst>
                </a:hlinkClick>
              </a:rPr>
              <a:t>Google blog</a:t>
            </a:r>
            <a:r>
              <a:rPr lang="en">
                <a:solidFill>
                  <a:srgbClr val="424242"/>
                </a:solidFill>
              </a:rPr>
              <a:t>)</a:t>
            </a:r>
            <a:endParaRPr>
              <a:solidFill>
                <a:srgbClr val="434343"/>
              </a:solidFill>
            </a:endParaRPr>
          </a:p>
          <a:p>
            <a:pPr marL="914400" lvl="1" indent="-298450" algn="l" rtl="0">
              <a:spcBef>
                <a:spcPts val="0"/>
              </a:spcBef>
              <a:spcAft>
                <a:spcPts val="0"/>
              </a:spcAft>
              <a:buClr>
                <a:schemeClr val="dk1"/>
              </a:buClr>
              <a:buSzPts val="1100"/>
              <a:buChar char="○"/>
            </a:pPr>
            <a:r>
              <a:rPr lang="en">
                <a:solidFill>
                  <a:srgbClr val="434343"/>
                </a:solidFill>
              </a:rPr>
              <a:t>Several technologies that have gone on to become industry standards for cloud solutions - Kubernetes and Tensorflow (e.g. Tensorflow on </a:t>
            </a:r>
            <a:r>
              <a:rPr lang="en" u="sng">
                <a:solidFill>
                  <a:srgbClr val="1A73E8"/>
                </a:solidFill>
                <a:hlinkClick r:id="rId13">
                  <a:extLst>
                    <a:ext uri="{A12FA001-AC4F-418D-AE19-62706E023703}">
                      <ahyp:hlinkClr xmlns:ahyp="http://schemas.microsoft.com/office/drawing/2018/hyperlinkcolor" val="tx"/>
                    </a:ext>
                  </a:extLst>
                </a:hlinkClick>
              </a:rPr>
              <a:t>AWS</a:t>
            </a:r>
            <a:r>
              <a:rPr lang="en">
                <a:solidFill>
                  <a:srgbClr val="434343"/>
                </a:solidFill>
              </a:rPr>
              <a:t>, </a:t>
            </a:r>
            <a:r>
              <a:rPr lang="en" u="sng">
                <a:solidFill>
                  <a:srgbClr val="1A73E8"/>
                </a:solidFill>
                <a:hlinkClick r:id="rId14">
                  <a:extLst>
                    <a:ext uri="{A12FA001-AC4F-418D-AE19-62706E023703}">
                      <ahyp:hlinkClr xmlns:ahyp="http://schemas.microsoft.com/office/drawing/2018/hyperlinkcolor" val="tx"/>
                    </a:ext>
                  </a:extLst>
                </a:hlinkClick>
              </a:rPr>
              <a:t>Azure</a:t>
            </a:r>
            <a:r>
              <a:rPr lang="en">
                <a:solidFill>
                  <a:schemeClr val="dk1"/>
                </a:solidFill>
              </a:rPr>
              <a:t>) </a:t>
            </a:r>
            <a:r>
              <a:rPr lang="en">
                <a:solidFill>
                  <a:srgbClr val="434343"/>
                </a:solidFill>
              </a:rPr>
              <a:t>are major examples. Both enable customers to port their applications across clouds. </a:t>
            </a:r>
            <a:endParaRPr>
              <a:solidFill>
                <a:srgbClr val="434343"/>
              </a:solidFill>
            </a:endParaRPr>
          </a:p>
          <a:p>
            <a:pPr marL="914400" lvl="1" indent="-298450" algn="l" rtl="0">
              <a:spcBef>
                <a:spcPts val="0"/>
              </a:spcBef>
              <a:spcAft>
                <a:spcPts val="0"/>
              </a:spcAft>
              <a:buClr>
                <a:schemeClr val="dk1"/>
              </a:buClr>
              <a:buSzPts val="1100"/>
              <a:buChar char="○"/>
            </a:pPr>
            <a:r>
              <a:rPr lang="en">
                <a:solidFill>
                  <a:srgbClr val="434343"/>
                </a:solidFill>
              </a:rPr>
              <a:t>While providing this flexibility,</a:t>
            </a:r>
            <a:r>
              <a:rPr lang="en">
                <a:solidFill>
                  <a:schemeClr val="dk1"/>
                </a:solidFill>
              </a:rPr>
              <a:t> Google Cloud co</a:t>
            </a:r>
            <a:r>
              <a:rPr lang="en">
                <a:solidFill>
                  <a:srgbClr val="434343"/>
                </a:solidFill>
              </a:rPr>
              <a:t>ntinues to lead in advancing these technologies and staying ahead of the competition (e.g, GKE</a:t>
            </a:r>
            <a:r>
              <a:rPr lang="en">
                <a:solidFill>
                  <a:schemeClr val="dk1"/>
                </a:solidFill>
              </a:rPr>
              <a:t> </a:t>
            </a:r>
            <a:r>
              <a:rPr lang="en" u="sng">
                <a:solidFill>
                  <a:srgbClr val="1A73E8"/>
                </a:solidFill>
                <a:hlinkClick r:id="rId15">
                  <a:extLst>
                    <a:ext uri="{A12FA001-AC4F-418D-AE19-62706E023703}">
                      <ahyp:hlinkClr xmlns:ahyp="http://schemas.microsoft.com/office/drawing/2018/hyperlinkcolor" val="tx"/>
                    </a:ext>
                  </a:extLst>
                </a:hlinkClick>
              </a:rPr>
              <a:t>went GA</a:t>
            </a:r>
            <a:r>
              <a:rPr lang="en">
                <a:solidFill>
                  <a:schemeClr val="dk1"/>
                </a:solidFill>
              </a:rPr>
              <a:t> </a:t>
            </a:r>
            <a:r>
              <a:rPr lang="en">
                <a:solidFill>
                  <a:srgbClr val="434343"/>
                </a:solidFill>
              </a:rPr>
              <a:t>2 years ahead of </a:t>
            </a:r>
            <a:r>
              <a:rPr lang="en" u="sng">
                <a:solidFill>
                  <a:srgbClr val="1A73E8"/>
                </a:solidFill>
                <a:hlinkClick r:id="rId16">
                  <a:extLst>
                    <a:ext uri="{A12FA001-AC4F-418D-AE19-62706E023703}">
                      <ahyp:hlinkClr xmlns:ahyp="http://schemas.microsoft.com/office/drawing/2018/hyperlinkcolor" val="tx"/>
                    </a:ext>
                  </a:extLst>
                </a:hlinkClick>
              </a:rPr>
              <a:t>AKS</a:t>
            </a:r>
            <a:r>
              <a:rPr lang="en">
                <a:solidFill>
                  <a:schemeClr val="dk1"/>
                </a:solidFill>
              </a:rPr>
              <a:t> </a:t>
            </a:r>
            <a:r>
              <a:rPr lang="en">
                <a:solidFill>
                  <a:srgbClr val="434343"/>
                </a:solidFill>
              </a:rPr>
              <a:t>and </a:t>
            </a:r>
            <a:r>
              <a:rPr lang="en" u="sng">
                <a:solidFill>
                  <a:srgbClr val="1A73E8"/>
                </a:solidFill>
                <a:hlinkClick r:id="rId17">
                  <a:extLst>
                    <a:ext uri="{A12FA001-AC4F-418D-AE19-62706E023703}">
                      <ahyp:hlinkClr xmlns:ahyp="http://schemas.microsoft.com/office/drawing/2018/hyperlinkcolor" val="tx"/>
                    </a:ext>
                  </a:extLst>
                </a:hlinkClick>
              </a:rPr>
              <a:t>EKS</a:t>
            </a:r>
            <a:r>
              <a:rPr lang="en">
                <a:solidFill>
                  <a:schemeClr val="dk1"/>
                </a:solidFill>
              </a:rPr>
              <a:t>)</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5d437ffb89_0_6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5d437ffb89_0_6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Google Cloud has invested deeply in solutions for retailers and many take full advantage of their expertise and innovation in areas like data analytics and AI. This will help retailers transform their businesses and meet the growing expectations of their customers.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For example, </a:t>
            </a:r>
            <a:r>
              <a:rPr lang="en" u="sng">
                <a:solidFill>
                  <a:srgbClr val="1A73E8"/>
                </a:solidFill>
                <a:hlinkClick r:id="rId3">
                  <a:extLst>
                    <a:ext uri="{A12FA001-AC4F-418D-AE19-62706E023703}">
                      <ahyp:hlinkClr xmlns:ahyp="http://schemas.microsoft.com/office/drawing/2018/hyperlinkcolor" val="tx"/>
                    </a:ext>
                  </a:extLst>
                </a:hlinkClick>
              </a:rPr>
              <a:t>Vision Product Search</a:t>
            </a:r>
            <a:r>
              <a:rPr lang="en">
                <a:solidFill>
                  <a:schemeClr val="dk1"/>
                </a:solidFill>
              </a:rPr>
              <a:t>, which uses Cloud Vision technology, helps retailers create engaging new mobile experiences by integrating Google Lens-type capabilities. Customers can take photos and screenshots from their phone of products they like, and the mobile experience will provide real-time results of similar or complementary items from the retailer’s product catalog. Customers can find what they want instantly, and experience less friction in the product search and purchase process.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5d437ffb89_0_8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5d437ffb89_0_8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From </a:t>
            </a:r>
            <a:r>
              <a:rPr lang="en" u="sng">
                <a:solidFill>
                  <a:srgbClr val="1A73E8"/>
                </a:solidFill>
                <a:hlinkClick r:id="rId3">
                  <a:extLst>
                    <a:ext uri="{A12FA001-AC4F-418D-AE19-62706E023703}">
                      <ahyp:hlinkClr xmlns:ahyp="http://schemas.microsoft.com/office/drawing/2018/hyperlinkcolor" val="tx"/>
                    </a:ext>
                  </a:extLst>
                </a:hlinkClick>
              </a:rPr>
              <a:t>Digital Shopping Assistant</a:t>
            </a:r>
            <a:r>
              <a:rPr lang="en">
                <a:solidFill>
                  <a:schemeClr val="dk1"/>
                </a:solidFill>
              </a:rPr>
              <a:t> to </a:t>
            </a:r>
            <a:r>
              <a:rPr lang="en" u="sng">
                <a:solidFill>
                  <a:srgbClr val="1A73E8"/>
                </a:solidFill>
                <a:hlinkClick r:id="rId4">
                  <a:extLst>
                    <a:ext uri="{A12FA001-AC4F-418D-AE19-62706E023703}">
                      <ahyp:hlinkClr xmlns:ahyp="http://schemas.microsoft.com/office/drawing/2018/hyperlinkcolor" val="tx"/>
                    </a:ext>
                  </a:extLst>
                </a:hlinkClick>
              </a:rPr>
              <a:t>Contact Center AI</a:t>
            </a:r>
            <a:r>
              <a:rPr lang="en">
                <a:solidFill>
                  <a:schemeClr val="dk1"/>
                </a:solidFill>
              </a:rPr>
              <a:t>, Google Cloud delivers off-the-shelf retail-specific solutions to transform your business across the </a:t>
            </a:r>
            <a:r>
              <a:rPr lang="en" i="1">
                <a:solidFill>
                  <a:schemeClr val="dk1"/>
                </a:solidFill>
              </a:rPr>
              <a:t>entire </a:t>
            </a:r>
            <a:r>
              <a:rPr lang="en">
                <a:solidFill>
                  <a:schemeClr val="dk1"/>
                </a:solidFill>
              </a:rPr>
              <a:t>value chain.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g74475d3b6f_0_2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7" name="Google Shape;1527;g74475d3b6f_0_2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691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74475d3b6f_0_3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74475d3b6f_0_3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8329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Google Shape;1592;g6b435edb81_0_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3" name="Google Shape;1593;g6b435edb81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7574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6"/>
        <p:cNvGrpSpPr/>
        <p:nvPr/>
      </p:nvGrpSpPr>
      <p:grpSpPr>
        <a:xfrm>
          <a:off x="0" y="0"/>
          <a:ext cx="0" cy="0"/>
          <a:chOff x="0" y="0"/>
          <a:chExt cx="0" cy="0"/>
        </a:xfrm>
      </p:grpSpPr>
      <p:sp>
        <p:nvSpPr>
          <p:cNvPr id="1617" name="Google Shape;1617;g6b435edb81_0_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8" name="Google Shape;1618;g6b435edb81_0_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067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d437ffb89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d437ffb8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d437ffb89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d437ffb8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[Short]: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retail industry is going through a transformation driven by customers who expect a seamless experience between online and in store. These customers are looking for tools that can make recommendations or better help them find what they need. In fact, 2 in 3 consumers now </a:t>
            </a:r>
            <a:r>
              <a:rPr lang="en" i="1">
                <a:solidFill>
                  <a:schemeClr val="dk1"/>
                </a:solidFill>
              </a:rPr>
              <a:t>expect</a:t>
            </a:r>
            <a:r>
              <a:rPr lang="en">
                <a:solidFill>
                  <a:schemeClr val="dk1"/>
                </a:solidFill>
              </a:rPr>
              <a:t> personalization as a standard of service.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[Long]: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retail industry is going through a transformation driven by customers who expect a seamless experience between online and in store. These customers are looking for services that can make recommendations or better help them find what they need.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Consumers are increasingly turning to online and mobile channels to make purchases that they traditionally would have made in brick-and-mortar stores in years past.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Consumers are also expecting the entire retail experience to be faster and more personalized than ever. Almost 2 in 3 consumers now expect personalization as a standard of service, and believe they are recognized as individuals presented with tailored offers, discounts, and product suggestions. With these higher consumer expectations, there’s a greater risk in disappointing your consumers and weakening a loyal consumer base. Interactions consumers label as "very frustrating" include being sent an offer for a recently purchased item (34%), offers that aren't relevant (33%), or when a brand fails to recognize them as an existing customer (31%).</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meet these customer expectations, retail CIOs see AI/ML, data analytics, and mobile as the top three technologies that will enable retailers to deliver a seamless, personalized customer experience, despite the fact that AI/ML is not in retailers’ top five spending priorities. AI/ML is paramount to keeping up with consumer demands, as it allows you to glean deeper insights within each individual consumer and predict their next step in the customer journey. Today, many retailers are turning to cloud technologies to deliver on these AI/ML expectations.</a:t>
            </a:r>
            <a:endParaRPr>
              <a:solidFill>
                <a:schemeClr val="dk1"/>
              </a:solidFill>
              <a:highlight>
                <a:srgbClr val="FF00FF"/>
              </a:highlight>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d437ffb89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d437ffb89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[Short]: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Customer expectations are high and disrupting the entire retail value chain. Not one or two parts of it, but the </a:t>
            </a:r>
            <a:r>
              <a:rPr lang="en" i="1">
                <a:solidFill>
                  <a:schemeClr val="dk1"/>
                </a:solidFill>
              </a:rPr>
              <a:t>entire </a:t>
            </a:r>
            <a:r>
              <a:rPr lang="en">
                <a:solidFill>
                  <a:schemeClr val="dk1"/>
                </a:solidFill>
              </a:rPr>
              <a:t>value chain, and retailers have to reimagine, adapt, and transform all parts of their business in order to stay competitive.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Google Cloud for Retail offers a robust set of solutions that enable retailers to quickly take advantage of cloud capabilities for specific use cases—from store operations to merchandising to customer acquisition and retention.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[Long]: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Customer expectations are high and disrupting the entire retail value chain. Not one or two parts of it, but the </a:t>
            </a:r>
            <a:r>
              <a:rPr lang="en" i="1">
                <a:solidFill>
                  <a:schemeClr val="dk1"/>
                </a:solidFill>
              </a:rPr>
              <a:t>entire </a:t>
            </a:r>
            <a:r>
              <a:rPr lang="en">
                <a:solidFill>
                  <a:schemeClr val="dk1"/>
                </a:solidFill>
              </a:rPr>
              <a:t>value chain, and retailers have to reimagine, adapt, and transform all parts of their business in order to stay competitive.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To meet customer expectations and stay competitive, retailers need to undergo a large-scale transformation, and the only way to do that is with a enterprise-wide technology-driven strategy. At the heart of every retailer’s technology-driven strategy is cloud, as you prepare to build, modernize, and scale your entire business for the future.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Cloud is at the forefront of revolutionizing the entire retail value chain, enabling retailers to scale infrastructure automatically, get deeper insights faster, and work more collaboratively, so you can focus on what matters most - delivering a delightful, personalized, seamless customer experience.</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Google Cloud for Retail offers a robust set of solutions that enable retailers to quickly take advantage of cloud capabilities for specific use cases—from store operations to merchandising to customer acquisition and retention. Google Cloud solutions are focused around </a:t>
            </a:r>
            <a:r>
              <a:rPr lang="en" u="sng">
                <a:solidFill>
                  <a:srgbClr val="1A73E8"/>
                </a:solidFill>
                <a:hlinkClick r:id="rId3">
                  <a:extLst>
                    <a:ext uri="{A12FA001-AC4F-418D-AE19-62706E023703}">
                      <ahyp:hlinkClr xmlns:ahyp="http://schemas.microsoft.com/office/drawing/2018/hyperlinkcolor" val="tx"/>
                    </a:ext>
                  </a:extLst>
                </a:hlinkClick>
              </a:rPr>
              <a:t>six core pillars in the retail value chain</a:t>
            </a:r>
            <a:r>
              <a:rPr lang="en">
                <a:solidFill>
                  <a:schemeClr val="dk1"/>
                </a:solidFill>
              </a:rPr>
              <a:t> and aim to help companies apply cloud technology to get the most from each.</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5d437ffb89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5d437ffb89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Let’s dive into more about what makes Google Cloud different: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Delivering end-to-end security solutions from the data center all the way to the device with a purpose-built infrastructure and security by default to protect your business and customer data.</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Designing for an open cloud</a:t>
            </a:r>
            <a:r>
              <a:rPr lang="en">
                <a:solidFill>
                  <a:srgbClr val="FF0000"/>
                </a:solidFill>
              </a:rPr>
              <a:t> </a:t>
            </a:r>
            <a:r>
              <a:rPr lang="en">
                <a:solidFill>
                  <a:schemeClr val="dk1"/>
                </a:solidFill>
              </a:rPr>
              <a:t>to support whatever system best suits your needs whether hybrid or multi-cloud or something in between.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Striving to make cloud easy to use and scalable, so your business can meet peak demand periods like Black Friday, instead of facing IT downtime and missing out on sales.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Embedding intelligence in everything, making it easy for you to apply artificial intelligence and machine learning in your own organization to drive customer loyalty and optimize your supply chain.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Lastly, they bring you the best of Google in all of their solutions, and can help you create a more innovative, digital shopping experience for your customers and a culture of collaboration in your organization.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Google Cloud + Partner Logos">
  <p:cSld name="CAPTION_ONLY">
    <p:spTree>
      <p:nvGrpSpPr>
        <p:cNvPr id="1" name="Shape 6"/>
        <p:cNvGrpSpPr/>
        <p:nvPr/>
      </p:nvGrpSpPr>
      <p:grpSpPr>
        <a:xfrm>
          <a:off x="0" y="0"/>
          <a:ext cx="0" cy="0"/>
          <a:chOff x="0" y="0"/>
          <a:chExt cx="0" cy="0"/>
        </a:xfrm>
      </p:grpSpPr>
      <p:grpSp>
        <p:nvGrpSpPr>
          <p:cNvPr id="7" name="Google Shape;7;p2"/>
          <p:cNvGrpSpPr/>
          <p:nvPr/>
        </p:nvGrpSpPr>
        <p:grpSpPr>
          <a:xfrm>
            <a:off x="7602639" y="4598210"/>
            <a:ext cx="1138271" cy="201518"/>
            <a:chOff x="1532144" y="2517656"/>
            <a:chExt cx="1543000" cy="273170"/>
          </a:xfrm>
        </p:grpSpPr>
        <p:sp>
          <p:nvSpPr>
            <p:cNvPr id="8" name="Google Shape;8;p2"/>
            <p:cNvSpPr/>
            <p:nvPr/>
          </p:nvSpPr>
          <p:spPr>
            <a:xfrm>
              <a:off x="1532144" y="2517656"/>
              <a:ext cx="837369" cy="273170"/>
            </a:xfrm>
            <a:custGeom>
              <a:avLst/>
              <a:gdLst/>
              <a:ahLst/>
              <a:cxnLst/>
              <a:rect l="l" t="t" r="r" b="b"/>
              <a:pathLst>
                <a:path w="122333" h="39908" extrusionOk="0">
                  <a:moveTo>
                    <a:pt x="113784" y="14889"/>
                  </a:moveTo>
                  <a:lnTo>
                    <a:pt x="114381" y="14949"/>
                  </a:lnTo>
                  <a:lnTo>
                    <a:pt x="114963" y="15098"/>
                  </a:lnTo>
                  <a:lnTo>
                    <a:pt x="115515" y="15322"/>
                  </a:lnTo>
                  <a:lnTo>
                    <a:pt x="115783" y="15471"/>
                  </a:lnTo>
                  <a:lnTo>
                    <a:pt x="116022" y="15591"/>
                  </a:lnTo>
                  <a:lnTo>
                    <a:pt x="116439" y="15919"/>
                  </a:lnTo>
                  <a:lnTo>
                    <a:pt x="116783" y="16307"/>
                  </a:lnTo>
                  <a:lnTo>
                    <a:pt x="117066" y="16754"/>
                  </a:lnTo>
                  <a:lnTo>
                    <a:pt x="117185" y="16993"/>
                  </a:lnTo>
                  <a:lnTo>
                    <a:pt x="108264" y="20693"/>
                  </a:lnTo>
                  <a:lnTo>
                    <a:pt x="108264" y="20036"/>
                  </a:lnTo>
                  <a:lnTo>
                    <a:pt x="108443" y="18858"/>
                  </a:lnTo>
                  <a:lnTo>
                    <a:pt x="108846" y="17799"/>
                  </a:lnTo>
                  <a:lnTo>
                    <a:pt x="109487" y="16874"/>
                  </a:lnTo>
                  <a:lnTo>
                    <a:pt x="109890" y="16471"/>
                  </a:lnTo>
                  <a:lnTo>
                    <a:pt x="110308" y="16083"/>
                  </a:lnTo>
                  <a:lnTo>
                    <a:pt x="111173" y="15501"/>
                  </a:lnTo>
                  <a:lnTo>
                    <a:pt x="112083" y="15098"/>
                  </a:lnTo>
                  <a:lnTo>
                    <a:pt x="113008" y="14904"/>
                  </a:lnTo>
                  <a:lnTo>
                    <a:pt x="113486" y="14889"/>
                  </a:lnTo>
                  <a:close/>
                  <a:moveTo>
                    <a:pt x="41265" y="14934"/>
                  </a:moveTo>
                  <a:lnTo>
                    <a:pt x="42309" y="14964"/>
                  </a:lnTo>
                  <a:lnTo>
                    <a:pt x="43353" y="15188"/>
                  </a:lnTo>
                  <a:lnTo>
                    <a:pt x="44338" y="15620"/>
                  </a:lnTo>
                  <a:lnTo>
                    <a:pt x="45248" y="16247"/>
                  </a:lnTo>
                  <a:lnTo>
                    <a:pt x="45651" y="16635"/>
                  </a:lnTo>
                  <a:lnTo>
                    <a:pt x="46039" y="17112"/>
                  </a:lnTo>
                  <a:lnTo>
                    <a:pt x="46665" y="18142"/>
                  </a:lnTo>
                  <a:lnTo>
                    <a:pt x="47068" y="19246"/>
                  </a:lnTo>
                  <a:lnTo>
                    <a:pt x="47277" y="20394"/>
                  </a:lnTo>
                  <a:lnTo>
                    <a:pt x="47262" y="21558"/>
                  </a:lnTo>
                  <a:lnTo>
                    <a:pt x="47053" y="22707"/>
                  </a:lnTo>
                  <a:lnTo>
                    <a:pt x="46650" y="23811"/>
                  </a:lnTo>
                  <a:lnTo>
                    <a:pt x="46024" y="24840"/>
                  </a:lnTo>
                  <a:lnTo>
                    <a:pt x="45636" y="25317"/>
                  </a:lnTo>
                  <a:lnTo>
                    <a:pt x="45517" y="25437"/>
                  </a:lnTo>
                  <a:lnTo>
                    <a:pt x="45382" y="25556"/>
                  </a:lnTo>
                  <a:lnTo>
                    <a:pt x="44965" y="25914"/>
                  </a:lnTo>
                  <a:lnTo>
                    <a:pt x="44040" y="26481"/>
                  </a:lnTo>
                  <a:lnTo>
                    <a:pt x="43040" y="26854"/>
                  </a:lnTo>
                  <a:lnTo>
                    <a:pt x="42011" y="27018"/>
                  </a:lnTo>
                  <a:lnTo>
                    <a:pt x="40967" y="26988"/>
                  </a:lnTo>
                  <a:lnTo>
                    <a:pt x="39952" y="26750"/>
                  </a:lnTo>
                  <a:lnTo>
                    <a:pt x="38982" y="26332"/>
                  </a:lnTo>
                  <a:lnTo>
                    <a:pt x="38102" y="25705"/>
                  </a:lnTo>
                  <a:lnTo>
                    <a:pt x="37699" y="25317"/>
                  </a:lnTo>
                  <a:lnTo>
                    <a:pt x="37311" y="24840"/>
                  </a:lnTo>
                  <a:lnTo>
                    <a:pt x="36685" y="23811"/>
                  </a:lnTo>
                  <a:lnTo>
                    <a:pt x="36267" y="22707"/>
                  </a:lnTo>
                  <a:lnTo>
                    <a:pt x="36058" y="21558"/>
                  </a:lnTo>
                  <a:lnTo>
                    <a:pt x="36058" y="20394"/>
                  </a:lnTo>
                  <a:lnTo>
                    <a:pt x="36267" y="19246"/>
                  </a:lnTo>
                  <a:lnTo>
                    <a:pt x="36670" y="18142"/>
                  </a:lnTo>
                  <a:lnTo>
                    <a:pt x="37297" y="17112"/>
                  </a:lnTo>
                  <a:lnTo>
                    <a:pt x="37684" y="16635"/>
                  </a:lnTo>
                  <a:lnTo>
                    <a:pt x="37774" y="16530"/>
                  </a:lnTo>
                  <a:lnTo>
                    <a:pt x="37878" y="16456"/>
                  </a:lnTo>
                  <a:lnTo>
                    <a:pt x="38296" y="16083"/>
                  </a:lnTo>
                  <a:lnTo>
                    <a:pt x="39221" y="15501"/>
                  </a:lnTo>
                  <a:lnTo>
                    <a:pt x="40221" y="15113"/>
                  </a:lnTo>
                  <a:lnTo>
                    <a:pt x="41265" y="14934"/>
                  </a:lnTo>
                  <a:close/>
                  <a:moveTo>
                    <a:pt x="63076" y="14934"/>
                  </a:moveTo>
                  <a:lnTo>
                    <a:pt x="64135" y="14964"/>
                  </a:lnTo>
                  <a:lnTo>
                    <a:pt x="65164" y="15188"/>
                  </a:lnTo>
                  <a:lnTo>
                    <a:pt x="66149" y="15620"/>
                  </a:lnTo>
                  <a:lnTo>
                    <a:pt x="67059" y="16247"/>
                  </a:lnTo>
                  <a:lnTo>
                    <a:pt x="67462" y="16635"/>
                  </a:lnTo>
                  <a:lnTo>
                    <a:pt x="67865" y="17112"/>
                  </a:lnTo>
                  <a:lnTo>
                    <a:pt x="68476" y="18142"/>
                  </a:lnTo>
                  <a:lnTo>
                    <a:pt x="68894" y="19246"/>
                  </a:lnTo>
                  <a:lnTo>
                    <a:pt x="69088" y="20394"/>
                  </a:lnTo>
                  <a:lnTo>
                    <a:pt x="69088" y="21558"/>
                  </a:lnTo>
                  <a:lnTo>
                    <a:pt x="68879" y="22707"/>
                  </a:lnTo>
                  <a:lnTo>
                    <a:pt x="68461" y="23811"/>
                  </a:lnTo>
                  <a:lnTo>
                    <a:pt x="67850" y="24840"/>
                  </a:lnTo>
                  <a:lnTo>
                    <a:pt x="67447" y="25317"/>
                  </a:lnTo>
                  <a:lnTo>
                    <a:pt x="67343" y="25437"/>
                  </a:lnTo>
                  <a:lnTo>
                    <a:pt x="67208" y="25556"/>
                  </a:lnTo>
                  <a:lnTo>
                    <a:pt x="66776" y="25914"/>
                  </a:lnTo>
                  <a:lnTo>
                    <a:pt x="65851" y="26481"/>
                  </a:lnTo>
                  <a:lnTo>
                    <a:pt x="64866" y="26854"/>
                  </a:lnTo>
                  <a:lnTo>
                    <a:pt x="63822" y="27018"/>
                  </a:lnTo>
                  <a:lnTo>
                    <a:pt x="62792" y="26988"/>
                  </a:lnTo>
                  <a:lnTo>
                    <a:pt x="61763" y="26750"/>
                  </a:lnTo>
                  <a:lnTo>
                    <a:pt x="60793" y="26332"/>
                  </a:lnTo>
                  <a:lnTo>
                    <a:pt x="59913" y="25705"/>
                  </a:lnTo>
                  <a:lnTo>
                    <a:pt x="59525" y="25317"/>
                  </a:lnTo>
                  <a:lnTo>
                    <a:pt x="59122" y="24840"/>
                  </a:lnTo>
                  <a:lnTo>
                    <a:pt x="58511" y="23811"/>
                  </a:lnTo>
                  <a:lnTo>
                    <a:pt x="58093" y="22707"/>
                  </a:lnTo>
                  <a:lnTo>
                    <a:pt x="57884" y="21558"/>
                  </a:lnTo>
                  <a:lnTo>
                    <a:pt x="57884" y="20394"/>
                  </a:lnTo>
                  <a:lnTo>
                    <a:pt x="58093" y="19246"/>
                  </a:lnTo>
                  <a:lnTo>
                    <a:pt x="58496" y="18142"/>
                  </a:lnTo>
                  <a:lnTo>
                    <a:pt x="59107" y="17112"/>
                  </a:lnTo>
                  <a:lnTo>
                    <a:pt x="59510" y="16635"/>
                  </a:lnTo>
                  <a:lnTo>
                    <a:pt x="59600" y="16530"/>
                  </a:lnTo>
                  <a:lnTo>
                    <a:pt x="59689" y="16456"/>
                  </a:lnTo>
                  <a:lnTo>
                    <a:pt x="60107" y="16083"/>
                  </a:lnTo>
                  <a:lnTo>
                    <a:pt x="61032" y="15501"/>
                  </a:lnTo>
                  <a:lnTo>
                    <a:pt x="62032" y="15113"/>
                  </a:lnTo>
                  <a:lnTo>
                    <a:pt x="63076" y="14934"/>
                  </a:lnTo>
                  <a:close/>
                  <a:moveTo>
                    <a:pt x="85245" y="14964"/>
                  </a:moveTo>
                  <a:lnTo>
                    <a:pt x="85782" y="14979"/>
                  </a:lnTo>
                  <a:lnTo>
                    <a:pt x="86841" y="15203"/>
                  </a:lnTo>
                  <a:lnTo>
                    <a:pt x="87826" y="15635"/>
                  </a:lnTo>
                  <a:lnTo>
                    <a:pt x="88676" y="16292"/>
                  </a:lnTo>
                  <a:lnTo>
                    <a:pt x="89049" y="16695"/>
                  </a:lnTo>
                  <a:lnTo>
                    <a:pt x="89422" y="17157"/>
                  </a:lnTo>
                  <a:lnTo>
                    <a:pt x="90004" y="18186"/>
                  </a:lnTo>
                  <a:lnTo>
                    <a:pt x="90392" y="19290"/>
                  </a:lnTo>
                  <a:lnTo>
                    <a:pt x="90571" y="20439"/>
                  </a:lnTo>
                  <a:lnTo>
                    <a:pt x="90571" y="21036"/>
                  </a:lnTo>
                  <a:lnTo>
                    <a:pt x="90571" y="21633"/>
                  </a:lnTo>
                  <a:lnTo>
                    <a:pt x="90392" y="22781"/>
                  </a:lnTo>
                  <a:lnTo>
                    <a:pt x="90004" y="23870"/>
                  </a:lnTo>
                  <a:lnTo>
                    <a:pt x="89407" y="24870"/>
                  </a:lnTo>
                  <a:lnTo>
                    <a:pt x="89049" y="25332"/>
                  </a:lnTo>
                  <a:lnTo>
                    <a:pt x="88676" y="25720"/>
                  </a:lnTo>
                  <a:lnTo>
                    <a:pt x="87811" y="26362"/>
                  </a:lnTo>
                  <a:lnTo>
                    <a:pt x="86826" y="26809"/>
                  </a:lnTo>
                  <a:lnTo>
                    <a:pt x="85782" y="27033"/>
                  </a:lnTo>
                  <a:lnTo>
                    <a:pt x="85245" y="27048"/>
                  </a:lnTo>
                  <a:lnTo>
                    <a:pt x="84678" y="27033"/>
                  </a:lnTo>
                  <a:lnTo>
                    <a:pt x="83604" y="26809"/>
                  </a:lnTo>
                  <a:lnTo>
                    <a:pt x="82589" y="26362"/>
                  </a:lnTo>
                  <a:lnTo>
                    <a:pt x="81694" y="25720"/>
                  </a:lnTo>
                  <a:lnTo>
                    <a:pt x="81306" y="25332"/>
                  </a:lnTo>
                  <a:lnTo>
                    <a:pt x="80918" y="24885"/>
                  </a:lnTo>
                  <a:lnTo>
                    <a:pt x="80292" y="23885"/>
                  </a:lnTo>
                  <a:lnTo>
                    <a:pt x="79874" y="22796"/>
                  </a:lnTo>
                  <a:lnTo>
                    <a:pt x="79680" y="21633"/>
                  </a:lnTo>
                  <a:lnTo>
                    <a:pt x="79680" y="21036"/>
                  </a:lnTo>
                  <a:lnTo>
                    <a:pt x="79680" y="20439"/>
                  </a:lnTo>
                  <a:lnTo>
                    <a:pt x="79874" y="19261"/>
                  </a:lnTo>
                  <a:lnTo>
                    <a:pt x="80292" y="18157"/>
                  </a:lnTo>
                  <a:lnTo>
                    <a:pt x="80918" y="17142"/>
                  </a:lnTo>
                  <a:lnTo>
                    <a:pt x="81306" y="16695"/>
                  </a:lnTo>
                  <a:lnTo>
                    <a:pt x="81694" y="16292"/>
                  </a:lnTo>
                  <a:lnTo>
                    <a:pt x="82589" y="15635"/>
                  </a:lnTo>
                  <a:lnTo>
                    <a:pt x="83604" y="15203"/>
                  </a:lnTo>
                  <a:lnTo>
                    <a:pt x="84678" y="14979"/>
                  </a:lnTo>
                  <a:lnTo>
                    <a:pt x="85245" y="14964"/>
                  </a:lnTo>
                  <a:close/>
                  <a:moveTo>
                    <a:pt x="97433" y="1045"/>
                  </a:moveTo>
                  <a:lnTo>
                    <a:pt x="97433" y="30345"/>
                  </a:lnTo>
                  <a:lnTo>
                    <a:pt x="101819" y="30345"/>
                  </a:lnTo>
                  <a:lnTo>
                    <a:pt x="101819" y="1045"/>
                  </a:lnTo>
                  <a:close/>
                  <a:moveTo>
                    <a:pt x="41190" y="11040"/>
                  </a:moveTo>
                  <a:lnTo>
                    <a:pt x="40236" y="11130"/>
                  </a:lnTo>
                  <a:lnTo>
                    <a:pt x="39281" y="11309"/>
                  </a:lnTo>
                  <a:lnTo>
                    <a:pt x="38356" y="11578"/>
                  </a:lnTo>
                  <a:lnTo>
                    <a:pt x="37461" y="11936"/>
                  </a:lnTo>
                  <a:lnTo>
                    <a:pt x="36580" y="12383"/>
                  </a:lnTo>
                  <a:lnTo>
                    <a:pt x="35745" y="12905"/>
                  </a:lnTo>
                  <a:lnTo>
                    <a:pt x="34954" y="13532"/>
                  </a:lnTo>
                  <a:lnTo>
                    <a:pt x="34566" y="13875"/>
                  </a:lnTo>
                  <a:lnTo>
                    <a:pt x="34208" y="14248"/>
                  </a:lnTo>
                  <a:lnTo>
                    <a:pt x="33582" y="15054"/>
                  </a:lnTo>
                  <a:lnTo>
                    <a:pt x="33030" y="15889"/>
                  </a:lnTo>
                  <a:lnTo>
                    <a:pt x="32582" y="16769"/>
                  </a:lnTo>
                  <a:lnTo>
                    <a:pt x="32209" y="17664"/>
                  </a:lnTo>
                  <a:lnTo>
                    <a:pt x="31941" y="18604"/>
                  </a:lnTo>
                  <a:lnTo>
                    <a:pt x="31762" y="19559"/>
                  </a:lnTo>
                  <a:lnTo>
                    <a:pt x="31672" y="20514"/>
                  </a:lnTo>
                  <a:lnTo>
                    <a:pt x="31672" y="21469"/>
                  </a:lnTo>
                  <a:lnTo>
                    <a:pt x="31762" y="22438"/>
                  </a:lnTo>
                  <a:lnTo>
                    <a:pt x="31941" y="23378"/>
                  </a:lnTo>
                  <a:lnTo>
                    <a:pt x="32209" y="24318"/>
                  </a:lnTo>
                  <a:lnTo>
                    <a:pt x="32582" y="25228"/>
                  </a:lnTo>
                  <a:lnTo>
                    <a:pt x="33030" y="26093"/>
                  </a:lnTo>
                  <a:lnTo>
                    <a:pt x="33582" y="26944"/>
                  </a:lnTo>
                  <a:lnTo>
                    <a:pt x="34208" y="27734"/>
                  </a:lnTo>
                  <a:lnTo>
                    <a:pt x="34566" y="28107"/>
                  </a:lnTo>
                  <a:lnTo>
                    <a:pt x="34954" y="28450"/>
                  </a:lnTo>
                  <a:lnTo>
                    <a:pt x="35745" y="29077"/>
                  </a:lnTo>
                  <a:lnTo>
                    <a:pt x="36580" y="29614"/>
                  </a:lnTo>
                  <a:lnTo>
                    <a:pt x="37461" y="30047"/>
                  </a:lnTo>
                  <a:lnTo>
                    <a:pt x="38356" y="30405"/>
                  </a:lnTo>
                  <a:lnTo>
                    <a:pt x="39281" y="30673"/>
                  </a:lnTo>
                  <a:lnTo>
                    <a:pt x="40236" y="30852"/>
                  </a:lnTo>
                  <a:lnTo>
                    <a:pt x="41190" y="30942"/>
                  </a:lnTo>
                  <a:lnTo>
                    <a:pt x="42145" y="30942"/>
                  </a:lnTo>
                  <a:lnTo>
                    <a:pt x="43100" y="30852"/>
                  </a:lnTo>
                  <a:lnTo>
                    <a:pt x="44040" y="30673"/>
                  </a:lnTo>
                  <a:lnTo>
                    <a:pt x="44980" y="30405"/>
                  </a:lnTo>
                  <a:lnTo>
                    <a:pt x="45875" y="30047"/>
                  </a:lnTo>
                  <a:lnTo>
                    <a:pt x="46755" y="29614"/>
                  </a:lnTo>
                  <a:lnTo>
                    <a:pt x="47590" y="29077"/>
                  </a:lnTo>
                  <a:lnTo>
                    <a:pt x="48381" y="28450"/>
                  </a:lnTo>
                  <a:lnTo>
                    <a:pt x="48769" y="28107"/>
                  </a:lnTo>
                  <a:lnTo>
                    <a:pt x="49112" y="27734"/>
                  </a:lnTo>
                  <a:lnTo>
                    <a:pt x="49754" y="26944"/>
                  </a:lnTo>
                  <a:lnTo>
                    <a:pt x="50306" y="26093"/>
                  </a:lnTo>
                  <a:lnTo>
                    <a:pt x="50753" y="25228"/>
                  </a:lnTo>
                  <a:lnTo>
                    <a:pt x="51111" y="24318"/>
                  </a:lnTo>
                  <a:lnTo>
                    <a:pt x="51395" y="23378"/>
                  </a:lnTo>
                  <a:lnTo>
                    <a:pt x="51574" y="22438"/>
                  </a:lnTo>
                  <a:lnTo>
                    <a:pt x="51663" y="21469"/>
                  </a:lnTo>
                  <a:lnTo>
                    <a:pt x="51663" y="20514"/>
                  </a:lnTo>
                  <a:lnTo>
                    <a:pt x="51574" y="19559"/>
                  </a:lnTo>
                  <a:lnTo>
                    <a:pt x="51395" y="18604"/>
                  </a:lnTo>
                  <a:lnTo>
                    <a:pt x="51111" y="17664"/>
                  </a:lnTo>
                  <a:lnTo>
                    <a:pt x="50753" y="16769"/>
                  </a:lnTo>
                  <a:lnTo>
                    <a:pt x="50306" y="15889"/>
                  </a:lnTo>
                  <a:lnTo>
                    <a:pt x="49754" y="15054"/>
                  </a:lnTo>
                  <a:lnTo>
                    <a:pt x="49112" y="14248"/>
                  </a:lnTo>
                  <a:lnTo>
                    <a:pt x="48769" y="13875"/>
                  </a:lnTo>
                  <a:lnTo>
                    <a:pt x="48381" y="13532"/>
                  </a:lnTo>
                  <a:lnTo>
                    <a:pt x="47590" y="12905"/>
                  </a:lnTo>
                  <a:lnTo>
                    <a:pt x="46755" y="12383"/>
                  </a:lnTo>
                  <a:lnTo>
                    <a:pt x="45875" y="11936"/>
                  </a:lnTo>
                  <a:lnTo>
                    <a:pt x="44980" y="11578"/>
                  </a:lnTo>
                  <a:lnTo>
                    <a:pt x="44040" y="11309"/>
                  </a:lnTo>
                  <a:lnTo>
                    <a:pt x="43100" y="11130"/>
                  </a:lnTo>
                  <a:lnTo>
                    <a:pt x="42145" y="11040"/>
                  </a:lnTo>
                  <a:close/>
                  <a:moveTo>
                    <a:pt x="63031" y="11040"/>
                  </a:moveTo>
                  <a:lnTo>
                    <a:pt x="62076" y="11130"/>
                  </a:lnTo>
                  <a:lnTo>
                    <a:pt x="61121" y="11309"/>
                  </a:lnTo>
                  <a:lnTo>
                    <a:pt x="60197" y="11578"/>
                  </a:lnTo>
                  <a:lnTo>
                    <a:pt x="59286" y="11936"/>
                  </a:lnTo>
                  <a:lnTo>
                    <a:pt x="58421" y="12383"/>
                  </a:lnTo>
                  <a:lnTo>
                    <a:pt x="57586" y="12905"/>
                  </a:lnTo>
                  <a:lnTo>
                    <a:pt x="56780" y="13532"/>
                  </a:lnTo>
                  <a:lnTo>
                    <a:pt x="56407" y="13875"/>
                  </a:lnTo>
                  <a:lnTo>
                    <a:pt x="56049" y="14248"/>
                  </a:lnTo>
                  <a:lnTo>
                    <a:pt x="55408" y="15054"/>
                  </a:lnTo>
                  <a:lnTo>
                    <a:pt x="54871" y="15889"/>
                  </a:lnTo>
                  <a:lnTo>
                    <a:pt x="54408" y="16769"/>
                  </a:lnTo>
                  <a:lnTo>
                    <a:pt x="54050" y="17664"/>
                  </a:lnTo>
                  <a:lnTo>
                    <a:pt x="53782" y="18604"/>
                  </a:lnTo>
                  <a:lnTo>
                    <a:pt x="53603" y="19559"/>
                  </a:lnTo>
                  <a:lnTo>
                    <a:pt x="53513" y="20514"/>
                  </a:lnTo>
                  <a:lnTo>
                    <a:pt x="53513" y="21469"/>
                  </a:lnTo>
                  <a:lnTo>
                    <a:pt x="53603" y="22438"/>
                  </a:lnTo>
                  <a:lnTo>
                    <a:pt x="53782" y="23378"/>
                  </a:lnTo>
                  <a:lnTo>
                    <a:pt x="54050" y="24318"/>
                  </a:lnTo>
                  <a:lnTo>
                    <a:pt x="54408" y="25228"/>
                  </a:lnTo>
                  <a:lnTo>
                    <a:pt x="54871" y="26093"/>
                  </a:lnTo>
                  <a:lnTo>
                    <a:pt x="55408" y="26944"/>
                  </a:lnTo>
                  <a:lnTo>
                    <a:pt x="56049" y="27734"/>
                  </a:lnTo>
                  <a:lnTo>
                    <a:pt x="56407" y="28107"/>
                  </a:lnTo>
                  <a:lnTo>
                    <a:pt x="56780" y="28450"/>
                  </a:lnTo>
                  <a:lnTo>
                    <a:pt x="57586" y="29077"/>
                  </a:lnTo>
                  <a:lnTo>
                    <a:pt x="58421" y="29614"/>
                  </a:lnTo>
                  <a:lnTo>
                    <a:pt x="59286" y="30047"/>
                  </a:lnTo>
                  <a:lnTo>
                    <a:pt x="60197" y="30405"/>
                  </a:lnTo>
                  <a:lnTo>
                    <a:pt x="61121" y="30673"/>
                  </a:lnTo>
                  <a:lnTo>
                    <a:pt x="62076" y="30852"/>
                  </a:lnTo>
                  <a:lnTo>
                    <a:pt x="63031" y="30942"/>
                  </a:lnTo>
                  <a:lnTo>
                    <a:pt x="63986" y="30942"/>
                  </a:lnTo>
                  <a:lnTo>
                    <a:pt x="64941" y="30852"/>
                  </a:lnTo>
                  <a:lnTo>
                    <a:pt x="65880" y="30673"/>
                  </a:lnTo>
                  <a:lnTo>
                    <a:pt x="66805" y="30405"/>
                  </a:lnTo>
                  <a:lnTo>
                    <a:pt x="67715" y="30047"/>
                  </a:lnTo>
                  <a:lnTo>
                    <a:pt x="68596" y="29614"/>
                  </a:lnTo>
                  <a:lnTo>
                    <a:pt x="69431" y="29077"/>
                  </a:lnTo>
                  <a:lnTo>
                    <a:pt x="70222" y="28450"/>
                  </a:lnTo>
                  <a:lnTo>
                    <a:pt x="70595" y="28107"/>
                  </a:lnTo>
                  <a:lnTo>
                    <a:pt x="70953" y="27734"/>
                  </a:lnTo>
                  <a:lnTo>
                    <a:pt x="71594" y="26944"/>
                  </a:lnTo>
                  <a:lnTo>
                    <a:pt x="72131" y="26093"/>
                  </a:lnTo>
                  <a:lnTo>
                    <a:pt x="72594" y="25228"/>
                  </a:lnTo>
                  <a:lnTo>
                    <a:pt x="72952" y="24318"/>
                  </a:lnTo>
                  <a:lnTo>
                    <a:pt x="73220" y="23378"/>
                  </a:lnTo>
                  <a:lnTo>
                    <a:pt x="73414" y="22438"/>
                  </a:lnTo>
                  <a:lnTo>
                    <a:pt x="73504" y="21469"/>
                  </a:lnTo>
                  <a:lnTo>
                    <a:pt x="73504" y="20514"/>
                  </a:lnTo>
                  <a:lnTo>
                    <a:pt x="73414" y="19559"/>
                  </a:lnTo>
                  <a:lnTo>
                    <a:pt x="73220" y="18604"/>
                  </a:lnTo>
                  <a:lnTo>
                    <a:pt x="72952" y="17664"/>
                  </a:lnTo>
                  <a:lnTo>
                    <a:pt x="72594" y="16769"/>
                  </a:lnTo>
                  <a:lnTo>
                    <a:pt x="72131" y="15889"/>
                  </a:lnTo>
                  <a:lnTo>
                    <a:pt x="71594" y="15054"/>
                  </a:lnTo>
                  <a:lnTo>
                    <a:pt x="70953" y="14248"/>
                  </a:lnTo>
                  <a:lnTo>
                    <a:pt x="70595" y="13875"/>
                  </a:lnTo>
                  <a:lnTo>
                    <a:pt x="70222" y="13532"/>
                  </a:lnTo>
                  <a:lnTo>
                    <a:pt x="69431" y="12905"/>
                  </a:lnTo>
                  <a:lnTo>
                    <a:pt x="68596" y="12383"/>
                  </a:lnTo>
                  <a:lnTo>
                    <a:pt x="67715" y="11936"/>
                  </a:lnTo>
                  <a:lnTo>
                    <a:pt x="66805" y="11578"/>
                  </a:lnTo>
                  <a:lnTo>
                    <a:pt x="65880" y="11309"/>
                  </a:lnTo>
                  <a:lnTo>
                    <a:pt x="64941" y="11130"/>
                  </a:lnTo>
                  <a:lnTo>
                    <a:pt x="63986" y="11040"/>
                  </a:lnTo>
                  <a:close/>
                  <a:moveTo>
                    <a:pt x="14919" y="1"/>
                  </a:moveTo>
                  <a:lnTo>
                    <a:pt x="13382" y="150"/>
                  </a:lnTo>
                  <a:lnTo>
                    <a:pt x="11890" y="433"/>
                  </a:lnTo>
                  <a:lnTo>
                    <a:pt x="10413" y="866"/>
                  </a:lnTo>
                  <a:lnTo>
                    <a:pt x="9011" y="1448"/>
                  </a:lnTo>
                  <a:lnTo>
                    <a:pt x="7653" y="2164"/>
                  </a:lnTo>
                  <a:lnTo>
                    <a:pt x="6385" y="3014"/>
                  </a:lnTo>
                  <a:lnTo>
                    <a:pt x="5192" y="3999"/>
                  </a:lnTo>
                  <a:lnTo>
                    <a:pt x="4640" y="4536"/>
                  </a:lnTo>
                  <a:lnTo>
                    <a:pt x="4252" y="4924"/>
                  </a:lnTo>
                  <a:lnTo>
                    <a:pt x="3715" y="5506"/>
                  </a:lnTo>
                  <a:lnTo>
                    <a:pt x="2760" y="6714"/>
                  </a:lnTo>
                  <a:lnTo>
                    <a:pt x="1954" y="7997"/>
                  </a:lnTo>
                  <a:lnTo>
                    <a:pt x="1283" y="9325"/>
                  </a:lnTo>
                  <a:lnTo>
                    <a:pt x="746" y="10712"/>
                  </a:lnTo>
                  <a:lnTo>
                    <a:pt x="358" y="12129"/>
                  </a:lnTo>
                  <a:lnTo>
                    <a:pt x="105" y="13562"/>
                  </a:lnTo>
                  <a:lnTo>
                    <a:pt x="0" y="15024"/>
                  </a:lnTo>
                  <a:lnTo>
                    <a:pt x="15" y="16486"/>
                  </a:lnTo>
                  <a:lnTo>
                    <a:pt x="179" y="17933"/>
                  </a:lnTo>
                  <a:lnTo>
                    <a:pt x="492" y="19365"/>
                  </a:lnTo>
                  <a:lnTo>
                    <a:pt x="940" y="20767"/>
                  </a:lnTo>
                  <a:lnTo>
                    <a:pt x="1507" y="22125"/>
                  </a:lnTo>
                  <a:lnTo>
                    <a:pt x="2238" y="23438"/>
                  </a:lnTo>
                  <a:lnTo>
                    <a:pt x="3088" y="24676"/>
                  </a:lnTo>
                  <a:lnTo>
                    <a:pt x="4088" y="25855"/>
                  </a:lnTo>
                  <a:lnTo>
                    <a:pt x="4640" y="26407"/>
                  </a:lnTo>
                  <a:lnTo>
                    <a:pt x="5192" y="26959"/>
                  </a:lnTo>
                  <a:lnTo>
                    <a:pt x="6385" y="27943"/>
                  </a:lnTo>
                  <a:lnTo>
                    <a:pt x="7653" y="28794"/>
                  </a:lnTo>
                  <a:lnTo>
                    <a:pt x="8996" y="29510"/>
                  </a:lnTo>
                  <a:lnTo>
                    <a:pt x="10413" y="30091"/>
                  </a:lnTo>
                  <a:lnTo>
                    <a:pt x="11875" y="30539"/>
                  </a:lnTo>
                  <a:lnTo>
                    <a:pt x="13382" y="30822"/>
                  </a:lnTo>
                  <a:lnTo>
                    <a:pt x="14919" y="30957"/>
                  </a:lnTo>
                  <a:lnTo>
                    <a:pt x="15694" y="30957"/>
                  </a:lnTo>
                  <a:lnTo>
                    <a:pt x="16515" y="30942"/>
                  </a:lnTo>
                  <a:lnTo>
                    <a:pt x="18096" y="30808"/>
                  </a:lnTo>
                  <a:lnTo>
                    <a:pt x="19603" y="30539"/>
                  </a:lnTo>
                  <a:lnTo>
                    <a:pt x="21035" y="30136"/>
                  </a:lnTo>
                  <a:lnTo>
                    <a:pt x="22378" y="29599"/>
                  </a:lnTo>
                  <a:lnTo>
                    <a:pt x="23646" y="28928"/>
                  </a:lnTo>
                  <a:lnTo>
                    <a:pt x="24825" y="28107"/>
                  </a:lnTo>
                  <a:lnTo>
                    <a:pt x="25944" y="27167"/>
                  </a:lnTo>
                  <a:lnTo>
                    <a:pt x="26451" y="26630"/>
                  </a:lnTo>
                  <a:lnTo>
                    <a:pt x="26913" y="26168"/>
                  </a:lnTo>
                  <a:lnTo>
                    <a:pt x="27704" y="25168"/>
                  </a:lnTo>
                  <a:lnTo>
                    <a:pt x="28390" y="24094"/>
                  </a:lnTo>
                  <a:lnTo>
                    <a:pt x="28972" y="22945"/>
                  </a:lnTo>
                  <a:lnTo>
                    <a:pt x="29434" y="21707"/>
                  </a:lnTo>
                  <a:lnTo>
                    <a:pt x="29778" y="20379"/>
                  </a:lnTo>
                  <a:lnTo>
                    <a:pt x="30001" y="18977"/>
                  </a:lnTo>
                  <a:lnTo>
                    <a:pt x="30121" y="17500"/>
                  </a:lnTo>
                  <a:lnTo>
                    <a:pt x="30136" y="16739"/>
                  </a:lnTo>
                  <a:lnTo>
                    <a:pt x="30136" y="16068"/>
                  </a:lnTo>
                  <a:lnTo>
                    <a:pt x="30016" y="14740"/>
                  </a:lnTo>
                  <a:lnTo>
                    <a:pt x="29912" y="14084"/>
                  </a:lnTo>
                  <a:lnTo>
                    <a:pt x="15680" y="14084"/>
                  </a:lnTo>
                  <a:lnTo>
                    <a:pt x="15680" y="18321"/>
                  </a:lnTo>
                  <a:lnTo>
                    <a:pt x="25809" y="18321"/>
                  </a:lnTo>
                  <a:lnTo>
                    <a:pt x="25675" y="19171"/>
                  </a:lnTo>
                  <a:lnTo>
                    <a:pt x="25287" y="20693"/>
                  </a:lnTo>
                  <a:lnTo>
                    <a:pt x="24705" y="22020"/>
                  </a:lnTo>
                  <a:lnTo>
                    <a:pt x="23959" y="23154"/>
                  </a:lnTo>
                  <a:lnTo>
                    <a:pt x="23512" y="23632"/>
                  </a:lnTo>
                  <a:lnTo>
                    <a:pt x="23124" y="24005"/>
                  </a:lnTo>
                  <a:lnTo>
                    <a:pt x="22288" y="24691"/>
                  </a:lnTo>
                  <a:lnTo>
                    <a:pt x="21423" y="25273"/>
                  </a:lnTo>
                  <a:lnTo>
                    <a:pt x="20498" y="25750"/>
                  </a:lnTo>
                  <a:lnTo>
                    <a:pt x="19514" y="26138"/>
                  </a:lnTo>
                  <a:lnTo>
                    <a:pt x="18499" y="26436"/>
                  </a:lnTo>
                  <a:lnTo>
                    <a:pt x="17410" y="26630"/>
                  </a:lnTo>
                  <a:lnTo>
                    <a:pt x="16291" y="26720"/>
                  </a:lnTo>
                  <a:lnTo>
                    <a:pt x="15694" y="26735"/>
                  </a:lnTo>
                  <a:lnTo>
                    <a:pt x="15142" y="26735"/>
                  </a:lnTo>
                  <a:lnTo>
                    <a:pt x="14039" y="26630"/>
                  </a:lnTo>
                  <a:lnTo>
                    <a:pt x="12964" y="26421"/>
                  </a:lnTo>
                  <a:lnTo>
                    <a:pt x="11920" y="26108"/>
                  </a:lnTo>
                  <a:lnTo>
                    <a:pt x="10921" y="25690"/>
                  </a:lnTo>
                  <a:lnTo>
                    <a:pt x="9966" y="25168"/>
                  </a:lnTo>
                  <a:lnTo>
                    <a:pt x="9056" y="24557"/>
                  </a:lnTo>
                  <a:lnTo>
                    <a:pt x="8220" y="23841"/>
                  </a:lnTo>
                  <a:lnTo>
                    <a:pt x="7832" y="23453"/>
                  </a:lnTo>
                  <a:lnTo>
                    <a:pt x="7430" y="23020"/>
                  </a:lnTo>
                  <a:lnTo>
                    <a:pt x="6728" y="22125"/>
                  </a:lnTo>
                  <a:lnTo>
                    <a:pt x="6117" y="21185"/>
                  </a:lnTo>
                  <a:lnTo>
                    <a:pt x="5610" y="20200"/>
                  </a:lnTo>
                  <a:lnTo>
                    <a:pt x="5207" y="19186"/>
                  </a:lnTo>
                  <a:lnTo>
                    <a:pt x="4908" y="18142"/>
                  </a:lnTo>
                  <a:lnTo>
                    <a:pt x="4714" y="17082"/>
                  </a:lnTo>
                  <a:lnTo>
                    <a:pt x="4610" y="16008"/>
                  </a:lnTo>
                  <a:lnTo>
                    <a:pt x="4610" y="14934"/>
                  </a:lnTo>
                  <a:lnTo>
                    <a:pt x="4714" y="13860"/>
                  </a:lnTo>
                  <a:lnTo>
                    <a:pt x="4908" y="12786"/>
                  </a:lnTo>
                  <a:lnTo>
                    <a:pt x="5207" y="11742"/>
                  </a:lnTo>
                  <a:lnTo>
                    <a:pt x="5610" y="10727"/>
                  </a:lnTo>
                  <a:lnTo>
                    <a:pt x="6117" y="9757"/>
                  </a:lnTo>
                  <a:lnTo>
                    <a:pt x="6728" y="8818"/>
                  </a:lnTo>
                  <a:lnTo>
                    <a:pt x="7430" y="7922"/>
                  </a:lnTo>
                  <a:lnTo>
                    <a:pt x="7832" y="7505"/>
                  </a:lnTo>
                  <a:lnTo>
                    <a:pt x="8220" y="7102"/>
                  </a:lnTo>
                  <a:lnTo>
                    <a:pt x="9056" y="6386"/>
                  </a:lnTo>
                  <a:lnTo>
                    <a:pt x="9966" y="5774"/>
                  </a:lnTo>
                  <a:lnTo>
                    <a:pt x="10921" y="5252"/>
                  </a:lnTo>
                  <a:lnTo>
                    <a:pt x="11920" y="4834"/>
                  </a:lnTo>
                  <a:lnTo>
                    <a:pt x="12964" y="4521"/>
                  </a:lnTo>
                  <a:lnTo>
                    <a:pt x="14039" y="4312"/>
                  </a:lnTo>
                  <a:lnTo>
                    <a:pt x="15142" y="4223"/>
                  </a:lnTo>
                  <a:lnTo>
                    <a:pt x="16232" y="4223"/>
                  </a:lnTo>
                  <a:lnTo>
                    <a:pt x="17291" y="4312"/>
                  </a:lnTo>
                  <a:lnTo>
                    <a:pt x="18320" y="4506"/>
                  </a:lnTo>
                  <a:lnTo>
                    <a:pt x="19335" y="4804"/>
                  </a:lnTo>
                  <a:lnTo>
                    <a:pt x="20304" y="5192"/>
                  </a:lnTo>
                  <a:lnTo>
                    <a:pt x="21229" y="5670"/>
                  </a:lnTo>
                  <a:lnTo>
                    <a:pt x="22109" y="6237"/>
                  </a:lnTo>
                  <a:lnTo>
                    <a:pt x="22945" y="6893"/>
                  </a:lnTo>
                  <a:lnTo>
                    <a:pt x="23333" y="7266"/>
                  </a:lnTo>
                  <a:lnTo>
                    <a:pt x="26316" y="4282"/>
                  </a:lnTo>
                  <a:lnTo>
                    <a:pt x="25779" y="3760"/>
                  </a:lnTo>
                  <a:lnTo>
                    <a:pt x="24631" y="2835"/>
                  </a:lnTo>
                  <a:lnTo>
                    <a:pt x="23407" y="2030"/>
                  </a:lnTo>
                  <a:lnTo>
                    <a:pt x="22109" y="1358"/>
                  </a:lnTo>
                  <a:lnTo>
                    <a:pt x="20752" y="806"/>
                  </a:lnTo>
                  <a:lnTo>
                    <a:pt x="19350" y="404"/>
                  </a:lnTo>
                  <a:lnTo>
                    <a:pt x="17917" y="135"/>
                  </a:lnTo>
                  <a:lnTo>
                    <a:pt x="16440" y="1"/>
                  </a:lnTo>
                  <a:close/>
                  <a:moveTo>
                    <a:pt x="112874" y="11011"/>
                  </a:moveTo>
                  <a:lnTo>
                    <a:pt x="111934" y="11085"/>
                  </a:lnTo>
                  <a:lnTo>
                    <a:pt x="111024" y="11264"/>
                  </a:lnTo>
                  <a:lnTo>
                    <a:pt x="110144" y="11533"/>
                  </a:lnTo>
                  <a:lnTo>
                    <a:pt x="109279" y="11891"/>
                  </a:lnTo>
                  <a:lnTo>
                    <a:pt x="108473" y="12338"/>
                  </a:lnTo>
                  <a:lnTo>
                    <a:pt x="107712" y="12861"/>
                  </a:lnTo>
                  <a:lnTo>
                    <a:pt x="106996" y="13472"/>
                  </a:lnTo>
                  <a:lnTo>
                    <a:pt x="106668" y="13800"/>
                  </a:lnTo>
                  <a:lnTo>
                    <a:pt x="106325" y="14158"/>
                  </a:lnTo>
                  <a:lnTo>
                    <a:pt x="105728" y="14904"/>
                  </a:lnTo>
                  <a:lnTo>
                    <a:pt x="105221" y="15710"/>
                  </a:lnTo>
                  <a:lnTo>
                    <a:pt x="104788" y="16545"/>
                  </a:lnTo>
                  <a:lnTo>
                    <a:pt x="104445" y="17440"/>
                  </a:lnTo>
                  <a:lnTo>
                    <a:pt x="104191" y="18395"/>
                  </a:lnTo>
                  <a:lnTo>
                    <a:pt x="104012" y="19395"/>
                  </a:lnTo>
                  <a:lnTo>
                    <a:pt x="103923" y="20439"/>
                  </a:lnTo>
                  <a:lnTo>
                    <a:pt x="103923" y="20991"/>
                  </a:lnTo>
                  <a:lnTo>
                    <a:pt x="103923" y="21483"/>
                  </a:lnTo>
                  <a:lnTo>
                    <a:pt x="103997" y="22468"/>
                  </a:lnTo>
                  <a:lnTo>
                    <a:pt x="104176" y="23438"/>
                  </a:lnTo>
                  <a:lnTo>
                    <a:pt x="104445" y="24378"/>
                  </a:lnTo>
                  <a:lnTo>
                    <a:pt x="104803" y="25273"/>
                  </a:lnTo>
                  <a:lnTo>
                    <a:pt x="105251" y="26138"/>
                  </a:lnTo>
                  <a:lnTo>
                    <a:pt x="105788" y="26959"/>
                  </a:lnTo>
                  <a:lnTo>
                    <a:pt x="106414" y="27734"/>
                  </a:lnTo>
                  <a:lnTo>
                    <a:pt x="106757" y="28092"/>
                  </a:lnTo>
                  <a:lnTo>
                    <a:pt x="107115" y="28435"/>
                  </a:lnTo>
                  <a:lnTo>
                    <a:pt x="107876" y="29077"/>
                  </a:lnTo>
                  <a:lnTo>
                    <a:pt x="108682" y="29614"/>
                  </a:lnTo>
                  <a:lnTo>
                    <a:pt x="109547" y="30077"/>
                  </a:lnTo>
                  <a:lnTo>
                    <a:pt x="110457" y="30435"/>
                  </a:lnTo>
                  <a:lnTo>
                    <a:pt x="111382" y="30718"/>
                  </a:lnTo>
                  <a:lnTo>
                    <a:pt x="112352" y="30897"/>
                  </a:lnTo>
                  <a:lnTo>
                    <a:pt x="113336" y="30972"/>
                  </a:lnTo>
                  <a:lnTo>
                    <a:pt x="113829" y="30957"/>
                  </a:lnTo>
                  <a:lnTo>
                    <a:pt x="114500" y="30972"/>
                  </a:lnTo>
                  <a:lnTo>
                    <a:pt x="115828" y="30808"/>
                  </a:lnTo>
                  <a:lnTo>
                    <a:pt x="117111" y="30464"/>
                  </a:lnTo>
                  <a:lnTo>
                    <a:pt x="118334" y="29927"/>
                  </a:lnTo>
                  <a:lnTo>
                    <a:pt x="118916" y="29584"/>
                  </a:lnTo>
                  <a:lnTo>
                    <a:pt x="119378" y="29286"/>
                  </a:lnTo>
                  <a:lnTo>
                    <a:pt x="120259" y="28600"/>
                  </a:lnTo>
                  <a:lnTo>
                    <a:pt x="121064" y="27824"/>
                  </a:lnTo>
                  <a:lnTo>
                    <a:pt x="121795" y="26973"/>
                  </a:lnTo>
                  <a:lnTo>
                    <a:pt x="122123" y="26526"/>
                  </a:lnTo>
                  <a:lnTo>
                    <a:pt x="118722" y="24258"/>
                  </a:lnTo>
                  <a:lnTo>
                    <a:pt x="118498" y="24601"/>
                  </a:lnTo>
                  <a:lnTo>
                    <a:pt x="117991" y="25213"/>
                  </a:lnTo>
                  <a:lnTo>
                    <a:pt x="117439" y="25720"/>
                  </a:lnTo>
                  <a:lnTo>
                    <a:pt x="116872" y="26153"/>
                  </a:lnTo>
                  <a:lnTo>
                    <a:pt x="116260" y="26496"/>
                  </a:lnTo>
                  <a:lnTo>
                    <a:pt x="115604" y="26765"/>
                  </a:lnTo>
                  <a:lnTo>
                    <a:pt x="114918" y="26929"/>
                  </a:lnTo>
                  <a:lnTo>
                    <a:pt x="114202" y="27018"/>
                  </a:lnTo>
                  <a:lnTo>
                    <a:pt x="113829" y="27033"/>
                  </a:lnTo>
                  <a:lnTo>
                    <a:pt x="113426" y="27018"/>
                  </a:lnTo>
                  <a:lnTo>
                    <a:pt x="112650" y="26929"/>
                  </a:lnTo>
                  <a:lnTo>
                    <a:pt x="111949" y="26735"/>
                  </a:lnTo>
                  <a:lnTo>
                    <a:pt x="111278" y="26451"/>
                  </a:lnTo>
                  <a:lnTo>
                    <a:pt x="110681" y="26078"/>
                  </a:lnTo>
                  <a:lnTo>
                    <a:pt x="110129" y="25601"/>
                  </a:lnTo>
                  <a:lnTo>
                    <a:pt x="109637" y="25034"/>
                  </a:lnTo>
                  <a:lnTo>
                    <a:pt x="109189" y="24378"/>
                  </a:lnTo>
                  <a:lnTo>
                    <a:pt x="108995" y="24005"/>
                  </a:lnTo>
                  <a:lnTo>
                    <a:pt x="122332" y="18470"/>
                  </a:lnTo>
                  <a:lnTo>
                    <a:pt x="121885" y="17336"/>
                  </a:lnTo>
                  <a:lnTo>
                    <a:pt x="121661" y="16829"/>
                  </a:lnTo>
                  <a:lnTo>
                    <a:pt x="121184" y="15844"/>
                  </a:lnTo>
                  <a:lnTo>
                    <a:pt x="120900" y="15367"/>
                  </a:lnTo>
                  <a:lnTo>
                    <a:pt x="120527" y="14830"/>
                  </a:lnTo>
                  <a:lnTo>
                    <a:pt x="119722" y="13830"/>
                  </a:lnTo>
                  <a:lnTo>
                    <a:pt x="119274" y="13353"/>
                  </a:lnTo>
                  <a:lnTo>
                    <a:pt x="118991" y="13084"/>
                  </a:lnTo>
                  <a:lnTo>
                    <a:pt x="118379" y="12607"/>
                  </a:lnTo>
                  <a:lnTo>
                    <a:pt x="117737" y="12174"/>
                  </a:lnTo>
                  <a:lnTo>
                    <a:pt x="117051" y="11816"/>
                  </a:lnTo>
                  <a:lnTo>
                    <a:pt x="116693" y="11667"/>
                  </a:lnTo>
                  <a:lnTo>
                    <a:pt x="116290" y="11503"/>
                  </a:lnTo>
                  <a:lnTo>
                    <a:pt x="115470" y="11249"/>
                  </a:lnTo>
                  <a:lnTo>
                    <a:pt x="114634" y="11085"/>
                  </a:lnTo>
                  <a:lnTo>
                    <a:pt x="113769" y="11011"/>
                  </a:lnTo>
                  <a:close/>
                  <a:moveTo>
                    <a:pt x="84872" y="11026"/>
                  </a:moveTo>
                  <a:lnTo>
                    <a:pt x="84394" y="11040"/>
                  </a:lnTo>
                  <a:lnTo>
                    <a:pt x="83469" y="11130"/>
                  </a:lnTo>
                  <a:lnTo>
                    <a:pt x="82574" y="11309"/>
                  </a:lnTo>
                  <a:lnTo>
                    <a:pt x="81709" y="11578"/>
                  </a:lnTo>
                  <a:lnTo>
                    <a:pt x="80874" y="11950"/>
                  </a:lnTo>
                  <a:lnTo>
                    <a:pt x="80083" y="12398"/>
                  </a:lnTo>
                  <a:lnTo>
                    <a:pt x="79292" y="12950"/>
                  </a:lnTo>
                  <a:lnTo>
                    <a:pt x="78546" y="13592"/>
                  </a:lnTo>
                  <a:lnTo>
                    <a:pt x="78188" y="13950"/>
                  </a:lnTo>
                  <a:lnTo>
                    <a:pt x="77845" y="14308"/>
                  </a:lnTo>
                  <a:lnTo>
                    <a:pt x="77219" y="15068"/>
                  </a:lnTo>
                  <a:lnTo>
                    <a:pt x="76682" y="15874"/>
                  </a:lnTo>
                  <a:lnTo>
                    <a:pt x="76234" y="16739"/>
                  </a:lnTo>
                  <a:lnTo>
                    <a:pt x="75861" y="17634"/>
                  </a:lnTo>
                  <a:lnTo>
                    <a:pt x="75592" y="18574"/>
                  </a:lnTo>
                  <a:lnTo>
                    <a:pt x="75399" y="19529"/>
                  </a:lnTo>
                  <a:lnTo>
                    <a:pt x="75324" y="20514"/>
                  </a:lnTo>
                  <a:lnTo>
                    <a:pt x="75324" y="21006"/>
                  </a:lnTo>
                  <a:lnTo>
                    <a:pt x="75324" y="21498"/>
                  </a:lnTo>
                  <a:lnTo>
                    <a:pt x="75399" y="22483"/>
                  </a:lnTo>
                  <a:lnTo>
                    <a:pt x="75578" y="23438"/>
                  </a:lnTo>
                  <a:lnTo>
                    <a:pt x="75861" y="24363"/>
                  </a:lnTo>
                  <a:lnTo>
                    <a:pt x="76219" y="25258"/>
                  </a:lnTo>
                  <a:lnTo>
                    <a:pt x="76682" y="26123"/>
                  </a:lnTo>
                  <a:lnTo>
                    <a:pt x="77219" y="26929"/>
                  </a:lnTo>
                  <a:lnTo>
                    <a:pt x="77845" y="27675"/>
                  </a:lnTo>
                  <a:lnTo>
                    <a:pt x="78188" y="28033"/>
                  </a:lnTo>
                  <a:lnTo>
                    <a:pt x="78546" y="28391"/>
                  </a:lnTo>
                  <a:lnTo>
                    <a:pt x="79292" y="29032"/>
                  </a:lnTo>
                  <a:lnTo>
                    <a:pt x="80068" y="29569"/>
                  </a:lnTo>
                  <a:lnTo>
                    <a:pt x="80874" y="30032"/>
                  </a:lnTo>
                  <a:lnTo>
                    <a:pt x="81709" y="30390"/>
                  </a:lnTo>
                  <a:lnTo>
                    <a:pt x="82574" y="30658"/>
                  </a:lnTo>
                  <a:lnTo>
                    <a:pt x="83469" y="30837"/>
                  </a:lnTo>
                  <a:lnTo>
                    <a:pt x="84394" y="30927"/>
                  </a:lnTo>
                  <a:lnTo>
                    <a:pt x="84872" y="30942"/>
                  </a:lnTo>
                  <a:lnTo>
                    <a:pt x="85290" y="30942"/>
                  </a:lnTo>
                  <a:lnTo>
                    <a:pt x="86095" y="30867"/>
                  </a:lnTo>
                  <a:lnTo>
                    <a:pt x="86841" y="30733"/>
                  </a:lnTo>
                  <a:lnTo>
                    <a:pt x="87542" y="30509"/>
                  </a:lnTo>
                  <a:lnTo>
                    <a:pt x="88199" y="30241"/>
                  </a:lnTo>
                  <a:lnTo>
                    <a:pt x="88810" y="29883"/>
                  </a:lnTo>
                  <a:lnTo>
                    <a:pt x="89362" y="29465"/>
                  </a:lnTo>
                  <a:lnTo>
                    <a:pt x="89870" y="28958"/>
                  </a:lnTo>
                  <a:lnTo>
                    <a:pt x="90108" y="28689"/>
                  </a:lnTo>
                  <a:lnTo>
                    <a:pt x="90257" y="28689"/>
                  </a:lnTo>
                  <a:lnTo>
                    <a:pt x="90257" y="30121"/>
                  </a:lnTo>
                  <a:lnTo>
                    <a:pt x="90242" y="30822"/>
                  </a:lnTo>
                  <a:lnTo>
                    <a:pt x="90078" y="32076"/>
                  </a:lnTo>
                  <a:lnTo>
                    <a:pt x="89735" y="33165"/>
                  </a:lnTo>
                  <a:lnTo>
                    <a:pt x="89198" y="34090"/>
                  </a:lnTo>
                  <a:lnTo>
                    <a:pt x="88855" y="34477"/>
                  </a:lnTo>
                  <a:lnTo>
                    <a:pt x="88482" y="34850"/>
                  </a:lnTo>
                  <a:lnTo>
                    <a:pt x="87647" y="35417"/>
                  </a:lnTo>
                  <a:lnTo>
                    <a:pt x="86662" y="35790"/>
                  </a:lnTo>
                  <a:lnTo>
                    <a:pt x="85543" y="35984"/>
                  </a:lnTo>
                  <a:lnTo>
                    <a:pt x="84946" y="35999"/>
                  </a:lnTo>
                  <a:lnTo>
                    <a:pt x="84514" y="35984"/>
                  </a:lnTo>
                  <a:lnTo>
                    <a:pt x="83678" y="35865"/>
                  </a:lnTo>
                  <a:lnTo>
                    <a:pt x="82873" y="35596"/>
                  </a:lnTo>
                  <a:lnTo>
                    <a:pt x="82142" y="35194"/>
                  </a:lnTo>
                  <a:lnTo>
                    <a:pt x="81814" y="34940"/>
                  </a:lnTo>
                  <a:lnTo>
                    <a:pt x="81500" y="34671"/>
                  </a:lnTo>
                  <a:lnTo>
                    <a:pt x="80948" y="34105"/>
                  </a:lnTo>
                  <a:lnTo>
                    <a:pt x="80486" y="33478"/>
                  </a:lnTo>
                  <a:lnTo>
                    <a:pt x="80083" y="32792"/>
                  </a:lnTo>
                  <a:lnTo>
                    <a:pt x="79919" y="32434"/>
                  </a:lnTo>
                  <a:lnTo>
                    <a:pt x="76100" y="34015"/>
                  </a:lnTo>
                  <a:lnTo>
                    <a:pt x="76383" y="34627"/>
                  </a:lnTo>
                  <a:lnTo>
                    <a:pt x="77054" y="35760"/>
                  </a:lnTo>
                  <a:lnTo>
                    <a:pt x="77875" y="36805"/>
                  </a:lnTo>
                  <a:lnTo>
                    <a:pt x="78815" y="37730"/>
                  </a:lnTo>
                  <a:lnTo>
                    <a:pt x="79352" y="38147"/>
                  </a:lnTo>
                  <a:lnTo>
                    <a:pt x="79919" y="38565"/>
                  </a:lnTo>
                  <a:lnTo>
                    <a:pt x="81187" y="39222"/>
                  </a:lnTo>
                  <a:lnTo>
                    <a:pt x="82589" y="39669"/>
                  </a:lnTo>
                  <a:lnTo>
                    <a:pt x="84111" y="39893"/>
                  </a:lnTo>
                  <a:lnTo>
                    <a:pt x="84946" y="39908"/>
                  </a:lnTo>
                  <a:lnTo>
                    <a:pt x="85454" y="39908"/>
                  </a:lnTo>
                  <a:lnTo>
                    <a:pt x="86438" y="39818"/>
                  </a:lnTo>
                  <a:lnTo>
                    <a:pt x="87393" y="39669"/>
                  </a:lnTo>
                  <a:lnTo>
                    <a:pt x="88288" y="39416"/>
                  </a:lnTo>
                  <a:lnTo>
                    <a:pt x="89139" y="39102"/>
                  </a:lnTo>
                  <a:lnTo>
                    <a:pt x="89944" y="38699"/>
                  </a:lnTo>
                  <a:lnTo>
                    <a:pt x="90705" y="38207"/>
                  </a:lnTo>
                  <a:lnTo>
                    <a:pt x="91406" y="37640"/>
                  </a:lnTo>
                  <a:lnTo>
                    <a:pt x="91749" y="37327"/>
                  </a:lnTo>
                  <a:lnTo>
                    <a:pt x="92077" y="36984"/>
                  </a:lnTo>
                  <a:lnTo>
                    <a:pt x="92659" y="36268"/>
                  </a:lnTo>
                  <a:lnTo>
                    <a:pt x="93152" y="35447"/>
                  </a:lnTo>
                  <a:lnTo>
                    <a:pt x="93569" y="34567"/>
                  </a:lnTo>
                  <a:lnTo>
                    <a:pt x="93898" y="33582"/>
                  </a:lnTo>
                  <a:lnTo>
                    <a:pt x="94151" y="32523"/>
                  </a:lnTo>
                  <a:lnTo>
                    <a:pt x="94315" y="31389"/>
                  </a:lnTo>
                  <a:lnTo>
                    <a:pt x="94405" y="30166"/>
                  </a:lnTo>
                  <a:lnTo>
                    <a:pt x="94420" y="29525"/>
                  </a:lnTo>
                  <a:lnTo>
                    <a:pt x="94420" y="11622"/>
                  </a:lnTo>
                  <a:lnTo>
                    <a:pt x="90257" y="11622"/>
                  </a:lnTo>
                  <a:lnTo>
                    <a:pt x="90257" y="13248"/>
                  </a:lnTo>
                  <a:lnTo>
                    <a:pt x="90108" y="13248"/>
                  </a:lnTo>
                  <a:lnTo>
                    <a:pt x="89870" y="12995"/>
                  </a:lnTo>
                  <a:lnTo>
                    <a:pt x="89377" y="12547"/>
                  </a:lnTo>
                  <a:lnTo>
                    <a:pt x="88840" y="12144"/>
                  </a:lnTo>
                  <a:lnTo>
                    <a:pt x="88258" y="11801"/>
                  </a:lnTo>
                  <a:lnTo>
                    <a:pt x="87945" y="11667"/>
                  </a:lnTo>
                  <a:lnTo>
                    <a:pt x="87572" y="11503"/>
                  </a:lnTo>
                  <a:lnTo>
                    <a:pt x="86826" y="11264"/>
                  </a:lnTo>
                  <a:lnTo>
                    <a:pt x="86050" y="11100"/>
                  </a:lnTo>
                  <a:lnTo>
                    <a:pt x="85260" y="11026"/>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p2"/>
            <p:cNvGrpSpPr/>
            <p:nvPr/>
          </p:nvGrpSpPr>
          <p:grpSpPr>
            <a:xfrm>
              <a:off x="2430468" y="2536041"/>
              <a:ext cx="644676" cy="193720"/>
              <a:chOff x="2430468" y="2536041"/>
              <a:chExt cx="644676" cy="193720"/>
            </a:xfrm>
          </p:grpSpPr>
          <p:sp>
            <p:nvSpPr>
              <p:cNvPr id="10" name="Google Shape;10;p2"/>
              <p:cNvSpPr/>
              <p:nvPr/>
            </p:nvSpPr>
            <p:spPr>
              <a:xfrm>
                <a:off x="2430468" y="2536041"/>
                <a:ext cx="169523" cy="193515"/>
              </a:xfrm>
              <a:custGeom>
                <a:avLst/>
                <a:gdLst/>
                <a:ahLst/>
                <a:cxnLst/>
                <a:rect l="l" t="t" r="r" b="b"/>
                <a:pathLst>
                  <a:path w="24766" h="28271" extrusionOk="0">
                    <a:moveTo>
                      <a:pt x="14069" y="0"/>
                    </a:moveTo>
                    <a:lnTo>
                      <a:pt x="13323" y="15"/>
                    </a:lnTo>
                    <a:lnTo>
                      <a:pt x="11891" y="149"/>
                    </a:lnTo>
                    <a:lnTo>
                      <a:pt x="10518" y="403"/>
                    </a:lnTo>
                    <a:lnTo>
                      <a:pt x="9205" y="776"/>
                    </a:lnTo>
                    <a:lnTo>
                      <a:pt x="7952" y="1283"/>
                    </a:lnTo>
                    <a:lnTo>
                      <a:pt x="6759" y="1910"/>
                    </a:lnTo>
                    <a:lnTo>
                      <a:pt x="5625" y="2670"/>
                    </a:lnTo>
                    <a:lnTo>
                      <a:pt x="4566" y="3551"/>
                    </a:lnTo>
                    <a:lnTo>
                      <a:pt x="4059" y="4058"/>
                    </a:lnTo>
                    <a:lnTo>
                      <a:pt x="3551" y="4565"/>
                    </a:lnTo>
                    <a:lnTo>
                      <a:pt x="2671" y="5639"/>
                    </a:lnTo>
                    <a:lnTo>
                      <a:pt x="1910" y="6773"/>
                    </a:lnTo>
                    <a:lnTo>
                      <a:pt x="1284" y="7967"/>
                    </a:lnTo>
                    <a:lnTo>
                      <a:pt x="776" y="9235"/>
                    </a:lnTo>
                    <a:lnTo>
                      <a:pt x="389" y="10562"/>
                    </a:lnTo>
                    <a:lnTo>
                      <a:pt x="135" y="11935"/>
                    </a:lnTo>
                    <a:lnTo>
                      <a:pt x="16" y="13382"/>
                    </a:lnTo>
                    <a:lnTo>
                      <a:pt x="1" y="14143"/>
                    </a:lnTo>
                    <a:lnTo>
                      <a:pt x="16" y="14889"/>
                    </a:lnTo>
                    <a:lnTo>
                      <a:pt x="150" y="16336"/>
                    </a:lnTo>
                    <a:lnTo>
                      <a:pt x="403" y="17723"/>
                    </a:lnTo>
                    <a:lnTo>
                      <a:pt x="776" y="19051"/>
                    </a:lnTo>
                    <a:lnTo>
                      <a:pt x="1284" y="20319"/>
                    </a:lnTo>
                    <a:lnTo>
                      <a:pt x="1910" y="21513"/>
                    </a:lnTo>
                    <a:lnTo>
                      <a:pt x="2671" y="22646"/>
                    </a:lnTo>
                    <a:lnTo>
                      <a:pt x="3551" y="23721"/>
                    </a:lnTo>
                    <a:lnTo>
                      <a:pt x="4059" y="24228"/>
                    </a:lnTo>
                    <a:lnTo>
                      <a:pt x="4566" y="24720"/>
                    </a:lnTo>
                    <a:lnTo>
                      <a:pt x="5640" y="25615"/>
                    </a:lnTo>
                    <a:lnTo>
                      <a:pt x="6774" y="26376"/>
                    </a:lnTo>
                    <a:lnTo>
                      <a:pt x="7967" y="27003"/>
                    </a:lnTo>
                    <a:lnTo>
                      <a:pt x="9220" y="27510"/>
                    </a:lnTo>
                    <a:lnTo>
                      <a:pt x="10518" y="27883"/>
                    </a:lnTo>
                    <a:lnTo>
                      <a:pt x="11891" y="28136"/>
                    </a:lnTo>
                    <a:lnTo>
                      <a:pt x="13323" y="28271"/>
                    </a:lnTo>
                    <a:lnTo>
                      <a:pt x="14860" y="28271"/>
                    </a:lnTo>
                    <a:lnTo>
                      <a:pt x="16411" y="28107"/>
                    </a:lnTo>
                    <a:lnTo>
                      <a:pt x="17933" y="27763"/>
                    </a:lnTo>
                    <a:lnTo>
                      <a:pt x="19410" y="27256"/>
                    </a:lnTo>
                    <a:lnTo>
                      <a:pt x="20126" y="26928"/>
                    </a:lnTo>
                    <a:lnTo>
                      <a:pt x="20797" y="26615"/>
                    </a:lnTo>
                    <a:lnTo>
                      <a:pt x="22050" y="25869"/>
                    </a:lnTo>
                    <a:lnTo>
                      <a:pt x="23214" y="24974"/>
                    </a:lnTo>
                    <a:lnTo>
                      <a:pt x="24288" y="23959"/>
                    </a:lnTo>
                    <a:lnTo>
                      <a:pt x="24765" y="23407"/>
                    </a:lnTo>
                    <a:lnTo>
                      <a:pt x="22349" y="20990"/>
                    </a:lnTo>
                    <a:lnTo>
                      <a:pt x="21916" y="21468"/>
                    </a:lnTo>
                    <a:lnTo>
                      <a:pt x="21021" y="22333"/>
                    </a:lnTo>
                    <a:lnTo>
                      <a:pt x="20066" y="23064"/>
                    </a:lnTo>
                    <a:lnTo>
                      <a:pt x="19082" y="23676"/>
                    </a:lnTo>
                    <a:lnTo>
                      <a:pt x="18037" y="24168"/>
                    </a:lnTo>
                    <a:lnTo>
                      <a:pt x="16948" y="24541"/>
                    </a:lnTo>
                    <a:lnTo>
                      <a:pt x="15829" y="24780"/>
                    </a:lnTo>
                    <a:lnTo>
                      <a:pt x="14651" y="24914"/>
                    </a:lnTo>
                    <a:lnTo>
                      <a:pt x="13517" y="24914"/>
                    </a:lnTo>
                    <a:lnTo>
                      <a:pt x="12488" y="24839"/>
                    </a:lnTo>
                    <a:lnTo>
                      <a:pt x="11473" y="24645"/>
                    </a:lnTo>
                    <a:lnTo>
                      <a:pt x="10488" y="24377"/>
                    </a:lnTo>
                    <a:lnTo>
                      <a:pt x="9534" y="23989"/>
                    </a:lnTo>
                    <a:lnTo>
                      <a:pt x="8624" y="23512"/>
                    </a:lnTo>
                    <a:lnTo>
                      <a:pt x="7773" y="22945"/>
                    </a:lnTo>
                    <a:lnTo>
                      <a:pt x="6968" y="22303"/>
                    </a:lnTo>
                    <a:lnTo>
                      <a:pt x="6595" y="21930"/>
                    </a:lnTo>
                    <a:lnTo>
                      <a:pt x="6207" y="21557"/>
                    </a:lnTo>
                    <a:lnTo>
                      <a:pt x="5550" y="20752"/>
                    </a:lnTo>
                    <a:lnTo>
                      <a:pt x="4983" y="19886"/>
                    </a:lnTo>
                    <a:lnTo>
                      <a:pt x="4506" y="18976"/>
                    </a:lnTo>
                    <a:lnTo>
                      <a:pt x="4118" y="17992"/>
                    </a:lnTo>
                    <a:lnTo>
                      <a:pt x="3835" y="16962"/>
                    </a:lnTo>
                    <a:lnTo>
                      <a:pt x="3656" y="15873"/>
                    </a:lnTo>
                    <a:lnTo>
                      <a:pt x="3551" y="14725"/>
                    </a:lnTo>
                    <a:lnTo>
                      <a:pt x="3551" y="14128"/>
                    </a:lnTo>
                    <a:lnTo>
                      <a:pt x="3551" y="13516"/>
                    </a:lnTo>
                    <a:lnTo>
                      <a:pt x="3656" y="12368"/>
                    </a:lnTo>
                    <a:lnTo>
                      <a:pt x="3835" y="11278"/>
                    </a:lnTo>
                    <a:lnTo>
                      <a:pt x="4118" y="10249"/>
                    </a:lnTo>
                    <a:lnTo>
                      <a:pt x="4506" y="9264"/>
                    </a:lnTo>
                    <a:lnTo>
                      <a:pt x="4983" y="8354"/>
                    </a:lnTo>
                    <a:lnTo>
                      <a:pt x="5550" y="7489"/>
                    </a:lnTo>
                    <a:lnTo>
                      <a:pt x="6207" y="6684"/>
                    </a:lnTo>
                    <a:lnTo>
                      <a:pt x="6595" y="6311"/>
                    </a:lnTo>
                    <a:lnTo>
                      <a:pt x="6968" y="5938"/>
                    </a:lnTo>
                    <a:lnTo>
                      <a:pt x="7773" y="5296"/>
                    </a:lnTo>
                    <a:lnTo>
                      <a:pt x="8624" y="4729"/>
                    </a:lnTo>
                    <a:lnTo>
                      <a:pt x="9534" y="4252"/>
                    </a:lnTo>
                    <a:lnTo>
                      <a:pt x="10488" y="3864"/>
                    </a:lnTo>
                    <a:lnTo>
                      <a:pt x="11473" y="3595"/>
                    </a:lnTo>
                    <a:lnTo>
                      <a:pt x="12488" y="3401"/>
                    </a:lnTo>
                    <a:lnTo>
                      <a:pt x="13517" y="3327"/>
                    </a:lnTo>
                    <a:lnTo>
                      <a:pt x="14636" y="3327"/>
                    </a:lnTo>
                    <a:lnTo>
                      <a:pt x="15755" y="3446"/>
                    </a:lnTo>
                    <a:lnTo>
                      <a:pt x="16829" y="3655"/>
                    </a:lnTo>
                    <a:lnTo>
                      <a:pt x="17828" y="3968"/>
                    </a:lnTo>
                    <a:lnTo>
                      <a:pt x="18768" y="4401"/>
                    </a:lnTo>
                    <a:lnTo>
                      <a:pt x="19648" y="4938"/>
                    </a:lnTo>
                    <a:lnTo>
                      <a:pt x="20454" y="5580"/>
                    </a:lnTo>
                    <a:lnTo>
                      <a:pt x="21215" y="6340"/>
                    </a:lnTo>
                    <a:lnTo>
                      <a:pt x="21558" y="6758"/>
                    </a:lnTo>
                    <a:lnTo>
                      <a:pt x="23990" y="4401"/>
                    </a:lnTo>
                    <a:lnTo>
                      <a:pt x="23497" y="3864"/>
                    </a:lnTo>
                    <a:lnTo>
                      <a:pt x="22483" y="2909"/>
                    </a:lnTo>
                    <a:lnTo>
                      <a:pt x="21394" y="2074"/>
                    </a:lnTo>
                    <a:lnTo>
                      <a:pt x="20215" y="1387"/>
                    </a:lnTo>
                    <a:lnTo>
                      <a:pt x="18977" y="835"/>
                    </a:lnTo>
                    <a:lnTo>
                      <a:pt x="17664" y="433"/>
                    </a:lnTo>
                    <a:lnTo>
                      <a:pt x="16277" y="149"/>
                    </a:lnTo>
                    <a:lnTo>
                      <a:pt x="14830" y="15"/>
                    </a:lnTo>
                    <a:lnTo>
                      <a:pt x="14069"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621430" y="2540429"/>
                <a:ext cx="23800" cy="185041"/>
              </a:xfrm>
              <a:custGeom>
                <a:avLst/>
                <a:gdLst/>
                <a:ahLst/>
                <a:cxnLst/>
                <a:rect l="l" t="t" r="r" b="b"/>
                <a:pathLst>
                  <a:path w="3477" h="27033" extrusionOk="0">
                    <a:moveTo>
                      <a:pt x="0" y="1"/>
                    </a:moveTo>
                    <a:lnTo>
                      <a:pt x="0" y="27033"/>
                    </a:lnTo>
                    <a:lnTo>
                      <a:pt x="3476" y="27033"/>
                    </a:lnTo>
                    <a:lnTo>
                      <a:pt x="3476"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665546" y="2594655"/>
                <a:ext cx="130411" cy="135107"/>
              </a:xfrm>
              <a:custGeom>
                <a:avLst/>
                <a:gdLst/>
                <a:ahLst/>
                <a:cxnLst/>
                <a:rect l="l" t="t" r="r" b="b"/>
                <a:pathLst>
                  <a:path w="19052" h="19738" extrusionOk="0">
                    <a:moveTo>
                      <a:pt x="9101" y="3193"/>
                    </a:moveTo>
                    <a:lnTo>
                      <a:pt x="10219" y="3223"/>
                    </a:lnTo>
                    <a:lnTo>
                      <a:pt x="11308" y="3461"/>
                    </a:lnTo>
                    <a:lnTo>
                      <a:pt x="12353" y="3924"/>
                    </a:lnTo>
                    <a:lnTo>
                      <a:pt x="13308" y="4595"/>
                    </a:lnTo>
                    <a:lnTo>
                      <a:pt x="13740" y="5013"/>
                    </a:lnTo>
                    <a:lnTo>
                      <a:pt x="14173" y="5490"/>
                    </a:lnTo>
                    <a:lnTo>
                      <a:pt x="14829" y="6550"/>
                    </a:lnTo>
                    <a:lnTo>
                      <a:pt x="15292" y="7758"/>
                    </a:lnTo>
                    <a:lnTo>
                      <a:pt x="15516" y="9116"/>
                    </a:lnTo>
                    <a:lnTo>
                      <a:pt x="15530" y="9861"/>
                    </a:lnTo>
                    <a:lnTo>
                      <a:pt x="15516" y="10607"/>
                    </a:lnTo>
                    <a:lnTo>
                      <a:pt x="15292" y="11965"/>
                    </a:lnTo>
                    <a:lnTo>
                      <a:pt x="14844" y="13173"/>
                    </a:lnTo>
                    <a:lnTo>
                      <a:pt x="14173" y="14248"/>
                    </a:lnTo>
                    <a:lnTo>
                      <a:pt x="13740" y="14710"/>
                    </a:lnTo>
                    <a:lnTo>
                      <a:pt x="13516" y="14934"/>
                    </a:lnTo>
                    <a:lnTo>
                      <a:pt x="13069" y="15337"/>
                    </a:lnTo>
                    <a:lnTo>
                      <a:pt x="12069" y="15948"/>
                    </a:lnTo>
                    <a:lnTo>
                      <a:pt x="11010" y="16351"/>
                    </a:lnTo>
                    <a:lnTo>
                      <a:pt x="9891" y="16530"/>
                    </a:lnTo>
                    <a:lnTo>
                      <a:pt x="8772" y="16500"/>
                    </a:lnTo>
                    <a:lnTo>
                      <a:pt x="7668" y="16262"/>
                    </a:lnTo>
                    <a:lnTo>
                      <a:pt x="6639" y="15799"/>
                    </a:lnTo>
                    <a:lnTo>
                      <a:pt x="5684" y="15143"/>
                    </a:lnTo>
                    <a:lnTo>
                      <a:pt x="5252" y="14710"/>
                    </a:lnTo>
                    <a:lnTo>
                      <a:pt x="4819" y="14248"/>
                    </a:lnTo>
                    <a:lnTo>
                      <a:pt x="4148" y="13173"/>
                    </a:lnTo>
                    <a:lnTo>
                      <a:pt x="3700" y="11965"/>
                    </a:lnTo>
                    <a:lnTo>
                      <a:pt x="3476" y="10607"/>
                    </a:lnTo>
                    <a:lnTo>
                      <a:pt x="3461" y="9861"/>
                    </a:lnTo>
                    <a:lnTo>
                      <a:pt x="3476" y="9116"/>
                    </a:lnTo>
                    <a:lnTo>
                      <a:pt x="3700" y="7758"/>
                    </a:lnTo>
                    <a:lnTo>
                      <a:pt x="4148" y="6550"/>
                    </a:lnTo>
                    <a:lnTo>
                      <a:pt x="4819" y="5490"/>
                    </a:lnTo>
                    <a:lnTo>
                      <a:pt x="5252" y="5013"/>
                    </a:lnTo>
                    <a:lnTo>
                      <a:pt x="5475" y="4789"/>
                    </a:lnTo>
                    <a:lnTo>
                      <a:pt x="5923" y="4401"/>
                    </a:lnTo>
                    <a:lnTo>
                      <a:pt x="6922" y="3775"/>
                    </a:lnTo>
                    <a:lnTo>
                      <a:pt x="7982" y="3372"/>
                    </a:lnTo>
                    <a:lnTo>
                      <a:pt x="9101" y="3193"/>
                    </a:lnTo>
                    <a:close/>
                    <a:moveTo>
                      <a:pt x="9011" y="0"/>
                    </a:moveTo>
                    <a:lnTo>
                      <a:pt x="8011" y="90"/>
                    </a:lnTo>
                    <a:lnTo>
                      <a:pt x="7057" y="269"/>
                    </a:lnTo>
                    <a:lnTo>
                      <a:pt x="6162" y="537"/>
                    </a:lnTo>
                    <a:lnTo>
                      <a:pt x="5311" y="880"/>
                    </a:lnTo>
                    <a:lnTo>
                      <a:pt x="4491" y="1328"/>
                    </a:lnTo>
                    <a:lnTo>
                      <a:pt x="3730" y="1850"/>
                    </a:lnTo>
                    <a:lnTo>
                      <a:pt x="3014" y="2477"/>
                    </a:lnTo>
                    <a:lnTo>
                      <a:pt x="2686" y="2820"/>
                    </a:lnTo>
                    <a:lnTo>
                      <a:pt x="2357" y="3178"/>
                    </a:lnTo>
                    <a:lnTo>
                      <a:pt x="1776" y="3924"/>
                    </a:lnTo>
                    <a:lnTo>
                      <a:pt x="1268" y="4715"/>
                    </a:lnTo>
                    <a:lnTo>
                      <a:pt x="851" y="5550"/>
                    </a:lnTo>
                    <a:lnTo>
                      <a:pt x="507" y="6430"/>
                    </a:lnTo>
                    <a:lnTo>
                      <a:pt x="254" y="7355"/>
                    </a:lnTo>
                    <a:lnTo>
                      <a:pt x="90" y="8325"/>
                    </a:lnTo>
                    <a:lnTo>
                      <a:pt x="0" y="9339"/>
                    </a:lnTo>
                    <a:lnTo>
                      <a:pt x="0" y="9861"/>
                    </a:lnTo>
                    <a:lnTo>
                      <a:pt x="0" y="10399"/>
                    </a:lnTo>
                    <a:lnTo>
                      <a:pt x="90" y="11413"/>
                    </a:lnTo>
                    <a:lnTo>
                      <a:pt x="254" y="12383"/>
                    </a:lnTo>
                    <a:lnTo>
                      <a:pt x="507" y="13308"/>
                    </a:lnTo>
                    <a:lnTo>
                      <a:pt x="836" y="14188"/>
                    </a:lnTo>
                    <a:lnTo>
                      <a:pt x="1253" y="15023"/>
                    </a:lnTo>
                    <a:lnTo>
                      <a:pt x="1761" y="15814"/>
                    </a:lnTo>
                    <a:lnTo>
                      <a:pt x="2342" y="16560"/>
                    </a:lnTo>
                    <a:lnTo>
                      <a:pt x="2686" y="16918"/>
                    </a:lnTo>
                    <a:lnTo>
                      <a:pt x="3014" y="17261"/>
                    </a:lnTo>
                    <a:lnTo>
                      <a:pt x="3730" y="17873"/>
                    </a:lnTo>
                    <a:lnTo>
                      <a:pt x="4491" y="18410"/>
                    </a:lnTo>
                    <a:lnTo>
                      <a:pt x="5311" y="18842"/>
                    </a:lnTo>
                    <a:lnTo>
                      <a:pt x="6162" y="19200"/>
                    </a:lnTo>
                    <a:lnTo>
                      <a:pt x="7057" y="19454"/>
                    </a:lnTo>
                    <a:lnTo>
                      <a:pt x="8011" y="19633"/>
                    </a:lnTo>
                    <a:lnTo>
                      <a:pt x="9011" y="19723"/>
                    </a:lnTo>
                    <a:lnTo>
                      <a:pt x="9518" y="19738"/>
                    </a:lnTo>
                    <a:lnTo>
                      <a:pt x="10040" y="19723"/>
                    </a:lnTo>
                    <a:lnTo>
                      <a:pt x="11040" y="19633"/>
                    </a:lnTo>
                    <a:lnTo>
                      <a:pt x="11980" y="19454"/>
                    </a:lnTo>
                    <a:lnTo>
                      <a:pt x="12890" y="19200"/>
                    </a:lnTo>
                    <a:lnTo>
                      <a:pt x="13740" y="18842"/>
                    </a:lnTo>
                    <a:lnTo>
                      <a:pt x="14546" y="18410"/>
                    </a:lnTo>
                    <a:lnTo>
                      <a:pt x="15307" y="17873"/>
                    </a:lnTo>
                    <a:lnTo>
                      <a:pt x="16023" y="17261"/>
                    </a:lnTo>
                    <a:lnTo>
                      <a:pt x="16366" y="16918"/>
                    </a:lnTo>
                    <a:lnTo>
                      <a:pt x="16694" y="16560"/>
                    </a:lnTo>
                    <a:lnTo>
                      <a:pt x="17276" y="15814"/>
                    </a:lnTo>
                    <a:lnTo>
                      <a:pt x="17783" y="15023"/>
                    </a:lnTo>
                    <a:lnTo>
                      <a:pt x="18201" y="14188"/>
                    </a:lnTo>
                    <a:lnTo>
                      <a:pt x="18544" y="13308"/>
                    </a:lnTo>
                    <a:lnTo>
                      <a:pt x="18798" y="12383"/>
                    </a:lnTo>
                    <a:lnTo>
                      <a:pt x="18962" y="11413"/>
                    </a:lnTo>
                    <a:lnTo>
                      <a:pt x="19051" y="10399"/>
                    </a:lnTo>
                    <a:lnTo>
                      <a:pt x="19051" y="9861"/>
                    </a:lnTo>
                    <a:lnTo>
                      <a:pt x="19051" y="9339"/>
                    </a:lnTo>
                    <a:lnTo>
                      <a:pt x="18962" y="8325"/>
                    </a:lnTo>
                    <a:lnTo>
                      <a:pt x="18798" y="7355"/>
                    </a:lnTo>
                    <a:lnTo>
                      <a:pt x="18544" y="6430"/>
                    </a:lnTo>
                    <a:lnTo>
                      <a:pt x="18201" y="5550"/>
                    </a:lnTo>
                    <a:lnTo>
                      <a:pt x="17783" y="4715"/>
                    </a:lnTo>
                    <a:lnTo>
                      <a:pt x="17276" y="3924"/>
                    </a:lnTo>
                    <a:lnTo>
                      <a:pt x="16694" y="3178"/>
                    </a:lnTo>
                    <a:lnTo>
                      <a:pt x="16366" y="2820"/>
                    </a:lnTo>
                    <a:lnTo>
                      <a:pt x="16023" y="2477"/>
                    </a:lnTo>
                    <a:lnTo>
                      <a:pt x="15307" y="1850"/>
                    </a:lnTo>
                    <a:lnTo>
                      <a:pt x="14546" y="1328"/>
                    </a:lnTo>
                    <a:lnTo>
                      <a:pt x="13740" y="880"/>
                    </a:lnTo>
                    <a:lnTo>
                      <a:pt x="12890" y="537"/>
                    </a:lnTo>
                    <a:lnTo>
                      <a:pt x="11980" y="269"/>
                    </a:lnTo>
                    <a:lnTo>
                      <a:pt x="11040" y="90"/>
                    </a:lnTo>
                    <a:lnTo>
                      <a:pt x="10040"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15349" y="2598741"/>
                <a:ext cx="112135" cy="130815"/>
              </a:xfrm>
              <a:custGeom>
                <a:avLst/>
                <a:gdLst/>
                <a:ahLst/>
                <a:cxnLst/>
                <a:rect l="l" t="t" r="r" b="b"/>
                <a:pathLst>
                  <a:path w="16382" h="19111" extrusionOk="0">
                    <a:moveTo>
                      <a:pt x="12905" y="0"/>
                    </a:moveTo>
                    <a:lnTo>
                      <a:pt x="12905" y="10204"/>
                    </a:lnTo>
                    <a:lnTo>
                      <a:pt x="12890" y="10741"/>
                    </a:lnTo>
                    <a:lnTo>
                      <a:pt x="12726" y="11816"/>
                    </a:lnTo>
                    <a:lnTo>
                      <a:pt x="12383" y="12830"/>
                    </a:lnTo>
                    <a:lnTo>
                      <a:pt x="11861" y="13770"/>
                    </a:lnTo>
                    <a:lnTo>
                      <a:pt x="11548" y="14217"/>
                    </a:lnTo>
                    <a:lnTo>
                      <a:pt x="11219" y="14620"/>
                    </a:lnTo>
                    <a:lnTo>
                      <a:pt x="10444" y="15262"/>
                    </a:lnTo>
                    <a:lnTo>
                      <a:pt x="9534" y="15709"/>
                    </a:lnTo>
                    <a:lnTo>
                      <a:pt x="8549" y="15933"/>
                    </a:lnTo>
                    <a:lnTo>
                      <a:pt x="8042" y="15948"/>
                    </a:lnTo>
                    <a:lnTo>
                      <a:pt x="7475" y="15933"/>
                    </a:lnTo>
                    <a:lnTo>
                      <a:pt x="6475" y="15769"/>
                    </a:lnTo>
                    <a:lnTo>
                      <a:pt x="5625" y="15441"/>
                    </a:lnTo>
                    <a:lnTo>
                      <a:pt x="4909" y="14963"/>
                    </a:lnTo>
                    <a:lnTo>
                      <a:pt x="4342" y="14322"/>
                    </a:lnTo>
                    <a:lnTo>
                      <a:pt x="3909" y="13516"/>
                    </a:lnTo>
                    <a:lnTo>
                      <a:pt x="3626" y="12547"/>
                    </a:lnTo>
                    <a:lnTo>
                      <a:pt x="3477" y="11413"/>
                    </a:lnTo>
                    <a:lnTo>
                      <a:pt x="3477" y="10786"/>
                    </a:lnTo>
                    <a:lnTo>
                      <a:pt x="3477" y="15"/>
                    </a:lnTo>
                    <a:lnTo>
                      <a:pt x="1" y="15"/>
                    </a:lnTo>
                    <a:lnTo>
                      <a:pt x="1" y="11338"/>
                    </a:lnTo>
                    <a:lnTo>
                      <a:pt x="16" y="12218"/>
                    </a:lnTo>
                    <a:lnTo>
                      <a:pt x="239" y="13800"/>
                    </a:lnTo>
                    <a:lnTo>
                      <a:pt x="687" y="15217"/>
                    </a:lnTo>
                    <a:lnTo>
                      <a:pt x="1179" y="16157"/>
                    </a:lnTo>
                    <a:lnTo>
                      <a:pt x="1567" y="16739"/>
                    </a:lnTo>
                    <a:lnTo>
                      <a:pt x="1791" y="17007"/>
                    </a:lnTo>
                    <a:lnTo>
                      <a:pt x="2015" y="17261"/>
                    </a:lnTo>
                    <a:lnTo>
                      <a:pt x="2522" y="17723"/>
                    </a:lnTo>
                    <a:lnTo>
                      <a:pt x="3074" y="18111"/>
                    </a:lnTo>
                    <a:lnTo>
                      <a:pt x="3671" y="18454"/>
                    </a:lnTo>
                    <a:lnTo>
                      <a:pt x="4327" y="18708"/>
                    </a:lnTo>
                    <a:lnTo>
                      <a:pt x="5043" y="18917"/>
                    </a:lnTo>
                    <a:lnTo>
                      <a:pt x="5804" y="19036"/>
                    </a:lnTo>
                    <a:lnTo>
                      <a:pt x="6625" y="19111"/>
                    </a:lnTo>
                    <a:lnTo>
                      <a:pt x="7505" y="19111"/>
                    </a:lnTo>
                    <a:lnTo>
                      <a:pt x="8385" y="18991"/>
                    </a:lnTo>
                    <a:lnTo>
                      <a:pt x="9250" y="18753"/>
                    </a:lnTo>
                    <a:lnTo>
                      <a:pt x="10086" y="18410"/>
                    </a:lnTo>
                    <a:lnTo>
                      <a:pt x="10488" y="18186"/>
                    </a:lnTo>
                    <a:lnTo>
                      <a:pt x="10847" y="17977"/>
                    </a:lnTo>
                    <a:lnTo>
                      <a:pt x="11533" y="17499"/>
                    </a:lnTo>
                    <a:lnTo>
                      <a:pt x="12144" y="16933"/>
                    </a:lnTo>
                    <a:lnTo>
                      <a:pt x="12667" y="16291"/>
                    </a:lnTo>
                    <a:lnTo>
                      <a:pt x="12905" y="15948"/>
                    </a:lnTo>
                    <a:lnTo>
                      <a:pt x="13054" y="15948"/>
                    </a:lnTo>
                    <a:lnTo>
                      <a:pt x="13054" y="18514"/>
                    </a:lnTo>
                    <a:lnTo>
                      <a:pt x="16381" y="18514"/>
                    </a:lnTo>
                    <a:lnTo>
                      <a:pt x="16366"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47697" y="2540018"/>
                <a:ext cx="127447" cy="189538"/>
              </a:xfrm>
              <a:custGeom>
                <a:avLst/>
                <a:gdLst/>
                <a:ahLst/>
                <a:cxnLst/>
                <a:rect l="l" t="t" r="r" b="b"/>
                <a:pathLst>
                  <a:path w="18619" h="27690" extrusionOk="0">
                    <a:moveTo>
                      <a:pt x="9071" y="11175"/>
                    </a:moveTo>
                    <a:lnTo>
                      <a:pt x="10160" y="11205"/>
                    </a:lnTo>
                    <a:lnTo>
                      <a:pt x="11219" y="11458"/>
                    </a:lnTo>
                    <a:lnTo>
                      <a:pt x="12233" y="11906"/>
                    </a:lnTo>
                    <a:lnTo>
                      <a:pt x="13158" y="12562"/>
                    </a:lnTo>
                    <a:lnTo>
                      <a:pt x="13561" y="12980"/>
                    </a:lnTo>
                    <a:lnTo>
                      <a:pt x="13964" y="13442"/>
                    </a:lnTo>
                    <a:lnTo>
                      <a:pt x="14605" y="14517"/>
                    </a:lnTo>
                    <a:lnTo>
                      <a:pt x="15038" y="15725"/>
                    </a:lnTo>
                    <a:lnTo>
                      <a:pt x="15262" y="17098"/>
                    </a:lnTo>
                    <a:lnTo>
                      <a:pt x="15277" y="17843"/>
                    </a:lnTo>
                    <a:lnTo>
                      <a:pt x="15262" y="18589"/>
                    </a:lnTo>
                    <a:lnTo>
                      <a:pt x="15038" y="19962"/>
                    </a:lnTo>
                    <a:lnTo>
                      <a:pt x="14605" y="21185"/>
                    </a:lnTo>
                    <a:lnTo>
                      <a:pt x="13964" y="22244"/>
                    </a:lnTo>
                    <a:lnTo>
                      <a:pt x="13561" y="22722"/>
                    </a:lnTo>
                    <a:lnTo>
                      <a:pt x="13143" y="23140"/>
                    </a:lnTo>
                    <a:lnTo>
                      <a:pt x="12189" y="23811"/>
                    </a:lnTo>
                    <a:lnTo>
                      <a:pt x="11129" y="24273"/>
                    </a:lnTo>
                    <a:lnTo>
                      <a:pt x="9981" y="24512"/>
                    </a:lnTo>
                    <a:lnTo>
                      <a:pt x="9384" y="24527"/>
                    </a:lnTo>
                    <a:lnTo>
                      <a:pt x="8787" y="24512"/>
                    </a:lnTo>
                    <a:lnTo>
                      <a:pt x="7653" y="24273"/>
                    </a:lnTo>
                    <a:lnTo>
                      <a:pt x="6579" y="23811"/>
                    </a:lnTo>
                    <a:lnTo>
                      <a:pt x="5639" y="23125"/>
                    </a:lnTo>
                    <a:lnTo>
                      <a:pt x="5222" y="22692"/>
                    </a:lnTo>
                    <a:lnTo>
                      <a:pt x="4804" y="22230"/>
                    </a:lnTo>
                    <a:lnTo>
                      <a:pt x="4162" y="21170"/>
                    </a:lnTo>
                    <a:lnTo>
                      <a:pt x="3730" y="19947"/>
                    </a:lnTo>
                    <a:lnTo>
                      <a:pt x="3506" y="18589"/>
                    </a:lnTo>
                    <a:lnTo>
                      <a:pt x="3491" y="17843"/>
                    </a:lnTo>
                    <a:lnTo>
                      <a:pt x="3506" y="17098"/>
                    </a:lnTo>
                    <a:lnTo>
                      <a:pt x="3730" y="15740"/>
                    </a:lnTo>
                    <a:lnTo>
                      <a:pt x="4162" y="14532"/>
                    </a:lnTo>
                    <a:lnTo>
                      <a:pt x="4804" y="13472"/>
                    </a:lnTo>
                    <a:lnTo>
                      <a:pt x="5222" y="12995"/>
                    </a:lnTo>
                    <a:lnTo>
                      <a:pt x="5371" y="12831"/>
                    </a:lnTo>
                    <a:lnTo>
                      <a:pt x="5550" y="12682"/>
                    </a:lnTo>
                    <a:lnTo>
                      <a:pt x="5983" y="12294"/>
                    </a:lnTo>
                    <a:lnTo>
                      <a:pt x="6952" y="11712"/>
                    </a:lnTo>
                    <a:lnTo>
                      <a:pt x="7982" y="11339"/>
                    </a:lnTo>
                    <a:lnTo>
                      <a:pt x="9071" y="11175"/>
                    </a:lnTo>
                    <a:close/>
                    <a:moveTo>
                      <a:pt x="15143" y="1"/>
                    </a:moveTo>
                    <a:lnTo>
                      <a:pt x="15143" y="8549"/>
                    </a:lnTo>
                    <a:lnTo>
                      <a:pt x="15292" y="11115"/>
                    </a:lnTo>
                    <a:lnTo>
                      <a:pt x="15143" y="11115"/>
                    </a:lnTo>
                    <a:lnTo>
                      <a:pt x="14904" y="10757"/>
                    </a:lnTo>
                    <a:lnTo>
                      <a:pt x="14352" y="10116"/>
                    </a:lnTo>
                    <a:lnTo>
                      <a:pt x="13710" y="9549"/>
                    </a:lnTo>
                    <a:lnTo>
                      <a:pt x="13009" y="9056"/>
                    </a:lnTo>
                    <a:lnTo>
                      <a:pt x="12636" y="8862"/>
                    </a:lnTo>
                    <a:lnTo>
                      <a:pt x="12189" y="8639"/>
                    </a:lnTo>
                    <a:lnTo>
                      <a:pt x="11249" y="8296"/>
                    </a:lnTo>
                    <a:lnTo>
                      <a:pt x="10294" y="8072"/>
                    </a:lnTo>
                    <a:lnTo>
                      <a:pt x="9309" y="7967"/>
                    </a:lnTo>
                    <a:lnTo>
                      <a:pt x="8355" y="7967"/>
                    </a:lnTo>
                    <a:lnTo>
                      <a:pt x="7489" y="8057"/>
                    </a:lnTo>
                    <a:lnTo>
                      <a:pt x="6654" y="8236"/>
                    </a:lnTo>
                    <a:lnTo>
                      <a:pt x="5848" y="8504"/>
                    </a:lnTo>
                    <a:lnTo>
                      <a:pt x="5087" y="8862"/>
                    </a:lnTo>
                    <a:lnTo>
                      <a:pt x="4341" y="9295"/>
                    </a:lnTo>
                    <a:lnTo>
                      <a:pt x="3625" y="9832"/>
                    </a:lnTo>
                    <a:lnTo>
                      <a:pt x="2939" y="10459"/>
                    </a:lnTo>
                    <a:lnTo>
                      <a:pt x="2611" y="10802"/>
                    </a:lnTo>
                    <a:lnTo>
                      <a:pt x="2298" y="11160"/>
                    </a:lnTo>
                    <a:lnTo>
                      <a:pt x="1731" y="11906"/>
                    </a:lnTo>
                    <a:lnTo>
                      <a:pt x="1238" y="12711"/>
                    </a:lnTo>
                    <a:lnTo>
                      <a:pt x="836" y="13547"/>
                    </a:lnTo>
                    <a:lnTo>
                      <a:pt x="507" y="14427"/>
                    </a:lnTo>
                    <a:lnTo>
                      <a:pt x="254" y="15337"/>
                    </a:lnTo>
                    <a:lnTo>
                      <a:pt x="90" y="16307"/>
                    </a:lnTo>
                    <a:lnTo>
                      <a:pt x="15" y="17306"/>
                    </a:lnTo>
                    <a:lnTo>
                      <a:pt x="0" y="17829"/>
                    </a:lnTo>
                    <a:lnTo>
                      <a:pt x="15" y="18351"/>
                    </a:lnTo>
                    <a:lnTo>
                      <a:pt x="90" y="19350"/>
                    </a:lnTo>
                    <a:lnTo>
                      <a:pt x="254" y="20320"/>
                    </a:lnTo>
                    <a:lnTo>
                      <a:pt x="507" y="21245"/>
                    </a:lnTo>
                    <a:lnTo>
                      <a:pt x="836" y="22125"/>
                    </a:lnTo>
                    <a:lnTo>
                      <a:pt x="1238" y="22961"/>
                    </a:lnTo>
                    <a:lnTo>
                      <a:pt x="1731" y="23751"/>
                    </a:lnTo>
                    <a:lnTo>
                      <a:pt x="2298" y="24497"/>
                    </a:lnTo>
                    <a:lnTo>
                      <a:pt x="2611" y="24855"/>
                    </a:lnTo>
                    <a:lnTo>
                      <a:pt x="2939" y="25198"/>
                    </a:lnTo>
                    <a:lnTo>
                      <a:pt x="3625" y="25825"/>
                    </a:lnTo>
                    <a:lnTo>
                      <a:pt x="4341" y="26362"/>
                    </a:lnTo>
                    <a:lnTo>
                      <a:pt x="5087" y="26795"/>
                    </a:lnTo>
                    <a:lnTo>
                      <a:pt x="5848" y="27153"/>
                    </a:lnTo>
                    <a:lnTo>
                      <a:pt x="6654" y="27421"/>
                    </a:lnTo>
                    <a:lnTo>
                      <a:pt x="7489" y="27600"/>
                    </a:lnTo>
                    <a:lnTo>
                      <a:pt x="8355" y="27690"/>
                    </a:lnTo>
                    <a:lnTo>
                      <a:pt x="9294" y="27690"/>
                    </a:lnTo>
                    <a:lnTo>
                      <a:pt x="10279" y="27570"/>
                    </a:lnTo>
                    <a:lnTo>
                      <a:pt x="11234" y="27332"/>
                    </a:lnTo>
                    <a:lnTo>
                      <a:pt x="12159" y="26959"/>
                    </a:lnTo>
                    <a:lnTo>
                      <a:pt x="12606" y="26720"/>
                    </a:lnTo>
                    <a:lnTo>
                      <a:pt x="12994" y="26526"/>
                    </a:lnTo>
                    <a:lnTo>
                      <a:pt x="13695" y="26049"/>
                    </a:lnTo>
                    <a:lnTo>
                      <a:pt x="14337" y="25482"/>
                    </a:lnTo>
                    <a:lnTo>
                      <a:pt x="14889" y="24825"/>
                    </a:lnTo>
                    <a:lnTo>
                      <a:pt x="15128" y="24467"/>
                    </a:lnTo>
                    <a:lnTo>
                      <a:pt x="15277" y="24467"/>
                    </a:lnTo>
                    <a:lnTo>
                      <a:pt x="15277" y="27048"/>
                    </a:lnTo>
                    <a:lnTo>
                      <a:pt x="18619" y="27048"/>
                    </a:lnTo>
                    <a:lnTo>
                      <a:pt x="18619"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Google Shape;15;p2"/>
          <p:cNvSpPr/>
          <p:nvPr/>
        </p:nvSpPr>
        <p:spPr>
          <a:xfrm>
            <a:off x="767050" y="4532911"/>
            <a:ext cx="1309800" cy="332100"/>
          </a:xfrm>
          <a:prstGeom prst="rect">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Google Sans"/>
                <a:ea typeface="Google Sans"/>
                <a:cs typeface="Google Sans"/>
                <a:sym typeface="Google Sans"/>
              </a:rPr>
              <a:t>Partner Logo</a:t>
            </a:r>
            <a:endParaRPr sz="1200">
              <a:latin typeface="Google Sans"/>
              <a:ea typeface="Google Sans"/>
              <a:cs typeface="Google Sans"/>
              <a:sym typeface="Google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ogos + Cloud">
  <p:cSld name="CAPTION_ONLY_1">
    <p:spTree>
      <p:nvGrpSpPr>
        <p:cNvPr id="1" name="Shape 17"/>
        <p:cNvGrpSpPr/>
        <p:nvPr/>
      </p:nvGrpSpPr>
      <p:grpSpPr>
        <a:xfrm>
          <a:off x="0" y="0"/>
          <a:ext cx="0" cy="0"/>
          <a:chOff x="0" y="0"/>
          <a:chExt cx="0" cy="0"/>
        </a:xfrm>
      </p:grpSpPr>
      <p:grpSp>
        <p:nvGrpSpPr>
          <p:cNvPr id="18" name="Google Shape;18;p4"/>
          <p:cNvGrpSpPr/>
          <p:nvPr/>
        </p:nvGrpSpPr>
        <p:grpSpPr>
          <a:xfrm>
            <a:off x="522212" y="677641"/>
            <a:ext cx="479498" cy="385684"/>
            <a:chOff x="6294751" y="783425"/>
            <a:chExt cx="5020925" cy="4038575"/>
          </a:xfrm>
        </p:grpSpPr>
        <p:sp>
          <p:nvSpPr>
            <p:cNvPr id="19" name="Google Shape;19;p4"/>
            <p:cNvSpPr/>
            <p:nvPr/>
          </p:nvSpPr>
          <p:spPr>
            <a:xfrm>
              <a:off x="6909501" y="783425"/>
              <a:ext cx="3199425" cy="1450400"/>
            </a:xfrm>
            <a:custGeom>
              <a:avLst/>
              <a:gdLst/>
              <a:ahLst/>
              <a:cxnLst/>
              <a:rect l="l" t="t" r="r" b="b"/>
              <a:pathLst>
                <a:path w="127977" h="58016" extrusionOk="0">
                  <a:moveTo>
                    <a:pt x="74135" y="0"/>
                  </a:moveTo>
                  <a:lnTo>
                    <a:pt x="70782" y="158"/>
                  </a:lnTo>
                  <a:lnTo>
                    <a:pt x="67446" y="437"/>
                  </a:lnTo>
                  <a:lnTo>
                    <a:pt x="64163" y="856"/>
                  </a:lnTo>
                  <a:lnTo>
                    <a:pt x="60932" y="1415"/>
                  </a:lnTo>
                  <a:lnTo>
                    <a:pt x="57736" y="2096"/>
                  </a:lnTo>
                  <a:lnTo>
                    <a:pt x="54593" y="2899"/>
                  </a:lnTo>
                  <a:lnTo>
                    <a:pt x="51501" y="3843"/>
                  </a:lnTo>
                  <a:lnTo>
                    <a:pt x="48463" y="4908"/>
                  </a:lnTo>
                  <a:lnTo>
                    <a:pt x="45476" y="6095"/>
                  </a:lnTo>
                  <a:lnTo>
                    <a:pt x="42560" y="7388"/>
                  </a:lnTo>
                  <a:lnTo>
                    <a:pt x="39713" y="8802"/>
                  </a:lnTo>
                  <a:lnTo>
                    <a:pt x="36919" y="10322"/>
                  </a:lnTo>
                  <a:lnTo>
                    <a:pt x="34195" y="11963"/>
                  </a:lnTo>
                  <a:lnTo>
                    <a:pt x="31558" y="13692"/>
                  </a:lnTo>
                  <a:lnTo>
                    <a:pt x="28973" y="15526"/>
                  </a:lnTo>
                  <a:lnTo>
                    <a:pt x="26493" y="17464"/>
                  </a:lnTo>
                  <a:lnTo>
                    <a:pt x="24066" y="19508"/>
                  </a:lnTo>
                  <a:lnTo>
                    <a:pt x="21743" y="21621"/>
                  </a:lnTo>
                  <a:lnTo>
                    <a:pt x="19507" y="23839"/>
                  </a:lnTo>
                  <a:lnTo>
                    <a:pt x="17342" y="26161"/>
                  </a:lnTo>
                  <a:lnTo>
                    <a:pt x="15299" y="28537"/>
                  </a:lnTo>
                  <a:lnTo>
                    <a:pt x="13325" y="31016"/>
                  </a:lnTo>
                  <a:lnTo>
                    <a:pt x="11457" y="33566"/>
                  </a:lnTo>
                  <a:lnTo>
                    <a:pt x="9693" y="36186"/>
                  </a:lnTo>
                  <a:lnTo>
                    <a:pt x="8034" y="38893"/>
                  </a:lnTo>
                  <a:lnTo>
                    <a:pt x="6479" y="41669"/>
                  </a:lnTo>
                  <a:lnTo>
                    <a:pt x="5047" y="44499"/>
                  </a:lnTo>
                  <a:lnTo>
                    <a:pt x="3703" y="47398"/>
                  </a:lnTo>
                  <a:lnTo>
                    <a:pt x="2498" y="50367"/>
                  </a:lnTo>
                  <a:lnTo>
                    <a:pt x="1397" y="53388"/>
                  </a:lnTo>
                  <a:lnTo>
                    <a:pt x="419" y="56461"/>
                  </a:lnTo>
                  <a:lnTo>
                    <a:pt x="0" y="58016"/>
                  </a:lnTo>
                  <a:lnTo>
                    <a:pt x="367" y="57789"/>
                  </a:lnTo>
                  <a:lnTo>
                    <a:pt x="1258" y="57492"/>
                  </a:lnTo>
                  <a:lnTo>
                    <a:pt x="2236" y="57352"/>
                  </a:lnTo>
                  <a:lnTo>
                    <a:pt x="3231" y="57335"/>
                  </a:lnTo>
                  <a:lnTo>
                    <a:pt x="5466" y="57562"/>
                  </a:lnTo>
                  <a:lnTo>
                    <a:pt x="5973" y="57701"/>
                  </a:lnTo>
                  <a:lnTo>
                    <a:pt x="40901" y="51956"/>
                  </a:lnTo>
                  <a:lnTo>
                    <a:pt x="41128" y="51589"/>
                  </a:lnTo>
                  <a:lnTo>
                    <a:pt x="42350" y="49947"/>
                  </a:lnTo>
                  <a:lnTo>
                    <a:pt x="43031" y="49336"/>
                  </a:lnTo>
                  <a:lnTo>
                    <a:pt x="43433" y="49144"/>
                  </a:lnTo>
                  <a:lnTo>
                    <a:pt x="43608" y="49162"/>
                  </a:lnTo>
                  <a:lnTo>
                    <a:pt x="44359" y="48341"/>
                  </a:lnTo>
                  <a:lnTo>
                    <a:pt x="45948" y="46786"/>
                  </a:lnTo>
                  <a:lnTo>
                    <a:pt x="47607" y="45302"/>
                  </a:lnTo>
                  <a:lnTo>
                    <a:pt x="49336" y="43905"/>
                  </a:lnTo>
                  <a:lnTo>
                    <a:pt x="51135" y="42595"/>
                  </a:lnTo>
                  <a:lnTo>
                    <a:pt x="53003" y="41390"/>
                  </a:lnTo>
                  <a:lnTo>
                    <a:pt x="54924" y="40255"/>
                  </a:lnTo>
                  <a:lnTo>
                    <a:pt x="56915" y="39242"/>
                  </a:lnTo>
                  <a:lnTo>
                    <a:pt x="58976" y="38316"/>
                  </a:lnTo>
                  <a:lnTo>
                    <a:pt x="61072" y="37496"/>
                  </a:lnTo>
                  <a:lnTo>
                    <a:pt x="63237" y="36780"/>
                  </a:lnTo>
                  <a:lnTo>
                    <a:pt x="65438" y="36168"/>
                  </a:lnTo>
                  <a:lnTo>
                    <a:pt x="67691" y="35679"/>
                  </a:lnTo>
                  <a:lnTo>
                    <a:pt x="69978" y="35313"/>
                  </a:lnTo>
                  <a:lnTo>
                    <a:pt x="72301" y="35068"/>
                  </a:lnTo>
                  <a:lnTo>
                    <a:pt x="74659" y="34928"/>
                  </a:lnTo>
                  <a:lnTo>
                    <a:pt x="76824" y="34928"/>
                  </a:lnTo>
                  <a:lnTo>
                    <a:pt x="78745" y="35016"/>
                  </a:lnTo>
                  <a:lnTo>
                    <a:pt x="80631" y="35190"/>
                  </a:lnTo>
                  <a:lnTo>
                    <a:pt x="82517" y="35435"/>
                  </a:lnTo>
                  <a:lnTo>
                    <a:pt x="85277" y="35941"/>
                  </a:lnTo>
                  <a:lnTo>
                    <a:pt x="88874" y="36902"/>
                  </a:lnTo>
                  <a:lnTo>
                    <a:pt x="92332" y="38159"/>
                  </a:lnTo>
                  <a:lnTo>
                    <a:pt x="95650" y="39679"/>
                  </a:lnTo>
                  <a:lnTo>
                    <a:pt x="98811" y="41477"/>
                  </a:lnTo>
                  <a:lnTo>
                    <a:pt x="101798" y="43521"/>
                  </a:lnTo>
                  <a:lnTo>
                    <a:pt x="103230" y="44638"/>
                  </a:lnTo>
                  <a:lnTo>
                    <a:pt x="109674" y="44743"/>
                  </a:lnTo>
                  <a:lnTo>
                    <a:pt x="127138" y="27279"/>
                  </a:lnTo>
                  <a:lnTo>
                    <a:pt x="127976" y="19874"/>
                  </a:lnTo>
                  <a:lnTo>
                    <a:pt x="126666" y="18739"/>
                  </a:lnTo>
                  <a:lnTo>
                    <a:pt x="123977" y="16539"/>
                  </a:lnTo>
                  <a:lnTo>
                    <a:pt x="121165" y="14443"/>
                  </a:lnTo>
                  <a:lnTo>
                    <a:pt x="118284" y="12487"/>
                  </a:lnTo>
                  <a:lnTo>
                    <a:pt x="115297" y="10653"/>
                  </a:lnTo>
                  <a:lnTo>
                    <a:pt x="112241" y="8959"/>
                  </a:lnTo>
                  <a:lnTo>
                    <a:pt x="109080" y="7388"/>
                  </a:lnTo>
                  <a:lnTo>
                    <a:pt x="105849" y="5956"/>
                  </a:lnTo>
                  <a:lnTo>
                    <a:pt x="102549" y="4681"/>
                  </a:lnTo>
                  <a:lnTo>
                    <a:pt x="99178" y="3546"/>
                  </a:lnTo>
                  <a:lnTo>
                    <a:pt x="95755" y="2550"/>
                  </a:lnTo>
                  <a:lnTo>
                    <a:pt x="92245" y="1712"/>
                  </a:lnTo>
                  <a:lnTo>
                    <a:pt x="88682" y="1048"/>
                  </a:lnTo>
                  <a:lnTo>
                    <a:pt x="85085" y="524"/>
                  </a:lnTo>
                  <a:lnTo>
                    <a:pt x="81417" y="193"/>
                  </a:lnTo>
                  <a:lnTo>
                    <a:pt x="77697" y="18"/>
                  </a:lnTo>
                  <a:lnTo>
                    <a:pt x="75829" y="0"/>
                  </a:lnTo>
                  <a:close/>
                </a:path>
              </a:pathLst>
            </a:cu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8696051" y="1280700"/>
              <a:ext cx="2619625" cy="3541300"/>
            </a:xfrm>
            <a:custGeom>
              <a:avLst/>
              <a:gdLst/>
              <a:ahLst/>
              <a:cxnLst/>
              <a:rect l="l" t="t" r="r" b="b"/>
              <a:pathLst>
                <a:path w="104785" h="141652" extrusionOk="0">
                  <a:moveTo>
                    <a:pt x="56514" y="1"/>
                  </a:moveTo>
                  <a:lnTo>
                    <a:pt x="31768" y="24730"/>
                  </a:lnTo>
                  <a:lnTo>
                    <a:pt x="32693" y="25481"/>
                  </a:lnTo>
                  <a:lnTo>
                    <a:pt x="34457" y="27088"/>
                  </a:lnTo>
                  <a:lnTo>
                    <a:pt x="36134" y="28782"/>
                  </a:lnTo>
                  <a:lnTo>
                    <a:pt x="37723" y="30563"/>
                  </a:lnTo>
                  <a:lnTo>
                    <a:pt x="39225" y="32431"/>
                  </a:lnTo>
                  <a:lnTo>
                    <a:pt x="40622" y="34370"/>
                  </a:lnTo>
                  <a:lnTo>
                    <a:pt x="41897" y="36396"/>
                  </a:lnTo>
                  <a:lnTo>
                    <a:pt x="43067" y="38491"/>
                  </a:lnTo>
                  <a:lnTo>
                    <a:pt x="44132" y="40657"/>
                  </a:lnTo>
                  <a:lnTo>
                    <a:pt x="45075" y="42892"/>
                  </a:lnTo>
                  <a:lnTo>
                    <a:pt x="45896" y="45180"/>
                  </a:lnTo>
                  <a:lnTo>
                    <a:pt x="46595" y="47538"/>
                  </a:lnTo>
                  <a:lnTo>
                    <a:pt x="47153" y="49930"/>
                  </a:lnTo>
                  <a:lnTo>
                    <a:pt x="47573" y="52375"/>
                  </a:lnTo>
                  <a:lnTo>
                    <a:pt x="47869" y="54873"/>
                  </a:lnTo>
                  <a:lnTo>
                    <a:pt x="48009" y="57405"/>
                  </a:lnTo>
                  <a:lnTo>
                    <a:pt x="48027" y="58697"/>
                  </a:lnTo>
                  <a:lnTo>
                    <a:pt x="48027" y="63063"/>
                  </a:lnTo>
                  <a:lnTo>
                    <a:pt x="49144" y="63081"/>
                  </a:lnTo>
                  <a:lnTo>
                    <a:pt x="51345" y="63308"/>
                  </a:lnTo>
                  <a:lnTo>
                    <a:pt x="53475" y="63744"/>
                  </a:lnTo>
                  <a:lnTo>
                    <a:pt x="55536" y="64373"/>
                  </a:lnTo>
                  <a:lnTo>
                    <a:pt x="57492" y="65211"/>
                  </a:lnTo>
                  <a:lnTo>
                    <a:pt x="59343" y="66207"/>
                  </a:lnTo>
                  <a:lnTo>
                    <a:pt x="61090" y="67394"/>
                  </a:lnTo>
                  <a:lnTo>
                    <a:pt x="62714" y="68722"/>
                  </a:lnTo>
                  <a:lnTo>
                    <a:pt x="64181" y="70206"/>
                  </a:lnTo>
                  <a:lnTo>
                    <a:pt x="65526" y="71830"/>
                  </a:lnTo>
                  <a:lnTo>
                    <a:pt x="66696" y="73559"/>
                  </a:lnTo>
                  <a:lnTo>
                    <a:pt x="67709" y="75428"/>
                  </a:lnTo>
                  <a:lnTo>
                    <a:pt x="68547" y="77384"/>
                  </a:lnTo>
                  <a:lnTo>
                    <a:pt x="69175" y="79427"/>
                  </a:lnTo>
                  <a:lnTo>
                    <a:pt x="69612" y="81558"/>
                  </a:lnTo>
                  <a:lnTo>
                    <a:pt x="69839" y="83758"/>
                  </a:lnTo>
                  <a:lnTo>
                    <a:pt x="69857" y="84893"/>
                  </a:lnTo>
                  <a:lnTo>
                    <a:pt x="69839" y="86011"/>
                  </a:lnTo>
                  <a:lnTo>
                    <a:pt x="69612" y="88211"/>
                  </a:lnTo>
                  <a:lnTo>
                    <a:pt x="69175" y="90342"/>
                  </a:lnTo>
                  <a:lnTo>
                    <a:pt x="68547" y="92385"/>
                  </a:lnTo>
                  <a:lnTo>
                    <a:pt x="67709" y="94341"/>
                  </a:lnTo>
                  <a:lnTo>
                    <a:pt x="66696" y="96192"/>
                  </a:lnTo>
                  <a:lnTo>
                    <a:pt x="65526" y="97939"/>
                  </a:lnTo>
                  <a:lnTo>
                    <a:pt x="64181" y="99563"/>
                  </a:lnTo>
                  <a:lnTo>
                    <a:pt x="62714" y="101047"/>
                  </a:lnTo>
                  <a:lnTo>
                    <a:pt x="61090" y="102375"/>
                  </a:lnTo>
                  <a:lnTo>
                    <a:pt x="59343" y="103562"/>
                  </a:lnTo>
                  <a:lnTo>
                    <a:pt x="57492" y="104575"/>
                  </a:lnTo>
                  <a:lnTo>
                    <a:pt x="55536" y="105396"/>
                  </a:lnTo>
                  <a:lnTo>
                    <a:pt x="53475" y="106042"/>
                  </a:lnTo>
                  <a:lnTo>
                    <a:pt x="51345" y="106479"/>
                  </a:lnTo>
                  <a:lnTo>
                    <a:pt x="49144" y="106706"/>
                  </a:lnTo>
                  <a:lnTo>
                    <a:pt x="48027" y="106723"/>
                  </a:lnTo>
                  <a:lnTo>
                    <a:pt x="4367" y="106723"/>
                  </a:lnTo>
                  <a:lnTo>
                    <a:pt x="1" y="111107"/>
                  </a:lnTo>
                  <a:lnTo>
                    <a:pt x="1" y="137303"/>
                  </a:lnTo>
                  <a:lnTo>
                    <a:pt x="4367" y="141651"/>
                  </a:lnTo>
                  <a:lnTo>
                    <a:pt x="48027" y="141651"/>
                  </a:lnTo>
                  <a:lnTo>
                    <a:pt x="49494" y="141634"/>
                  </a:lnTo>
                  <a:lnTo>
                    <a:pt x="52393" y="141494"/>
                  </a:lnTo>
                  <a:lnTo>
                    <a:pt x="55239" y="141197"/>
                  </a:lnTo>
                  <a:lnTo>
                    <a:pt x="58051" y="140760"/>
                  </a:lnTo>
                  <a:lnTo>
                    <a:pt x="60828" y="140202"/>
                  </a:lnTo>
                  <a:lnTo>
                    <a:pt x="63552" y="139503"/>
                  </a:lnTo>
                  <a:lnTo>
                    <a:pt x="66207" y="138665"/>
                  </a:lnTo>
                  <a:lnTo>
                    <a:pt x="68809" y="137704"/>
                  </a:lnTo>
                  <a:lnTo>
                    <a:pt x="71358" y="136639"/>
                  </a:lnTo>
                  <a:lnTo>
                    <a:pt x="73838" y="135434"/>
                  </a:lnTo>
                  <a:lnTo>
                    <a:pt x="76248" y="134124"/>
                  </a:lnTo>
                  <a:lnTo>
                    <a:pt x="78589" y="132692"/>
                  </a:lnTo>
                  <a:lnTo>
                    <a:pt x="80859" y="131173"/>
                  </a:lnTo>
                  <a:lnTo>
                    <a:pt x="83042" y="129531"/>
                  </a:lnTo>
                  <a:lnTo>
                    <a:pt x="85155" y="127802"/>
                  </a:lnTo>
                  <a:lnTo>
                    <a:pt x="87163" y="125968"/>
                  </a:lnTo>
                  <a:lnTo>
                    <a:pt x="89084" y="124030"/>
                  </a:lnTo>
                  <a:lnTo>
                    <a:pt x="90918" y="122022"/>
                  </a:lnTo>
                  <a:lnTo>
                    <a:pt x="92664" y="119908"/>
                  </a:lnTo>
                  <a:lnTo>
                    <a:pt x="94306" y="117725"/>
                  </a:lnTo>
                  <a:lnTo>
                    <a:pt x="95825" y="115473"/>
                  </a:lnTo>
                  <a:lnTo>
                    <a:pt x="97258" y="113132"/>
                  </a:lnTo>
                  <a:lnTo>
                    <a:pt x="98567" y="110705"/>
                  </a:lnTo>
                  <a:lnTo>
                    <a:pt x="99772" y="108225"/>
                  </a:lnTo>
                  <a:lnTo>
                    <a:pt x="100838" y="105693"/>
                  </a:lnTo>
                  <a:lnTo>
                    <a:pt x="101798" y="103073"/>
                  </a:lnTo>
                  <a:lnTo>
                    <a:pt x="102636" y="100419"/>
                  </a:lnTo>
                  <a:lnTo>
                    <a:pt x="103335" y="97694"/>
                  </a:lnTo>
                  <a:lnTo>
                    <a:pt x="103894" y="94935"/>
                  </a:lnTo>
                  <a:lnTo>
                    <a:pt x="104330" y="92106"/>
                  </a:lnTo>
                  <a:lnTo>
                    <a:pt x="104627" y="89259"/>
                  </a:lnTo>
                  <a:lnTo>
                    <a:pt x="104767" y="86360"/>
                  </a:lnTo>
                  <a:lnTo>
                    <a:pt x="104784" y="84893"/>
                  </a:lnTo>
                  <a:lnTo>
                    <a:pt x="104767" y="83077"/>
                  </a:lnTo>
                  <a:lnTo>
                    <a:pt x="104540" y="79497"/>
                  </a:lnTo>
                  <a:lnTo>
                    <a:pt x="104103" y="75987"/>
                  </a:lnTo>
                  <a:lnTo>
                    <a:pt x="103440" y="72546"/>
                  </a:lnTo>
                  <a:lnTo>
                    <a:pt x="102584" y="69193"/>
                  </a:lnTo>
                  <a:lnTo>
                    <a:pt x="101536" y="65910"/>
                  </a:lnTo>
                  <a:lnTo>
                    <a:pt x="100279" y="62714"/>
                  </a:lnTo>
                  <a:lnTo>
                    <a:pt x="98847" y="59623"/>
                  </a:lnTo>
                  <a:lnTo>
                    <a:pt x="97240" y="56637"/>
                  </a:lnTo>
                  <a:lnTo>
                    <a:pt x="95459" y="53755"/>
                  </a:lnTo>
                  <a:lnTo>
                    <a:pt x="93520" y="50996"/>
                  </a:lnTo>
                  <a:lnTo>
                    <a:pt x="91425" y="48359"/>
                  </a:lnTo>
                  <a:lnTo>
                    <a:pt x="89172" y="45844"/>
                  </a:lnTo>
                  <a:lnTo>
                    <a:pt x="86797" y="43469"/>
                  </a:lnTo>
                  <a:lnTo>
                    <a:pt x="84264" y="41251"/>
                  </a:lnTo>
                  <a:lnTo>
                    <a:pt x="81610" y="39173"/>
                  </a:lnTo>
                  <a:lnTo>
                    <a:pt x="80230" y="38195"/>
                  </a:lnTo>
                  <a:lnTo>
                    <a:pt x="79828" y="36797"/>
                  </a:lnTo>
                  <a:lnTo>
                    <a:pt x="78973" y="34021"/>
                  </a:lnTo>
                  <a:lnTo>
                    <a:pt x="78012" y="31314"/>
                  </a:lnTo>
                  <a:lnTo>
                    <a:pt x="76964" y="28642"/>
                  </a:lnTo>
                  <a:lnTo>
                    <a:pt x="75812" y="26005"/>
                  </a:lnTo>
                  <a:lnTo>
                    <a:pt x="74572" y="23438"/>
                  </a:lnTo>
                  <a:lnTo>
                    <a:pt x="73245" y="20905"/>
                  </a:lnTo>
                  <a:lnTo>
                    <a:pt x="71813" y="18443"/>
                  </a:lnTo>
                  <a:lnTo>
                    <a:pt x="70311" y="16033"/>
                  </a:lnTo>
                  <a:lnTo>
                    <a:pt x="68721" y="13693"/>
                  </a:lnTo>
                  <a:lnTo>
                    <a:pt x="67062" y="11387"/>
                  </a:lnTo>
                  <a:lnTo>
                    <a:pt x="65316" y="9170"/>
                  </a:lnTo>
                  <a:lnTo>
                    <a:pt x="63482" y="7004"/>
                  </a:lnTo>
                  <a:lnTo>
                    <a:pt x="61579" y="4908"/>
                  </a:lnTo>
                  <a:lnTo>
                    <a:pt x="59605" y="2882"/>
                  </a:lnTo>
                  <a:lnTo>
                    <a:pt x="57562" y="944"/>
                  </a:lnTo>
                  <a:lnTo>
                    <a:pt x="56514" y="1"/>
                  </a:lnTo>
                  <a:close/>
                </a:path>
              </a:pathLst>
            </a:cu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6856226" y="3899425"/>
              <a:ext cx="1948575" cy="922575"/>
            </a:xfrm>
            <a:custGeom>
              <a:avLst/>
              <a:gdLst/>
              <a:ahLst/>
              <a:cxnLst/>
              <a:rect l="l" t="t" r="r" b="b"/>
              <a:pathLst>
                <a:path w="77943" h="36903" extrusionOk="0">
                  <a:moveTo>
                    <a:pt x="25306" y="1"/>
                  </a:moveTo>
                  <a:lnTo>
                    <a:pt x="19019" y="1957"/>
                  </a:lnTo>
                  <a:lnTo>
                    <a:pt x="1537" y="19438"/>
                  </a:lnTo>
                  <a:lnTo>
                    <a:pt x="1" y="25358"/>
                  </a:lnTo>
                  <a:lnTo>
                    <a:pt x="909" y="26022"/>
                  </a:lnTo>
                  <a:lnTo>
                    <a:pt x="2742" y="27314"/>
                  </a:lnTo>
                  <a:lnTo>
                    <a:pt x="4646" y="28519"/>
                  </a:lnTo>
                  <a:lnTo>
                    <a:pt x="6585" y="29655"/>
                  </a:lnTo>
                  <a:lnTo>
                    <a:pt x="8575" y="30737"/>
                  </a:lnTo>
                  <a:lnTo>
                    <a:pt x="10619" y="31715"/>
                  </a:lnTo>
                  <a:lnTo>
                    <a:pt x="12697" y="32623"/>
                  </a:lnTo>
                  <a:lnTo>
                    <a:pt x="14828" y="33462"/>
                  </a:lnTo>
                  <a:lnTo>
                    <a:pt x="16993" y="34195"/>
                  </a:lnTo>
                  <a:lnTo>
                    <a:pt x="19194" y="34859"/>
                  </a:lnTo>
                  <a:lnTo>
                    <a:pt x="21429" y="35435"/>
                  </a:lnTo>
                  <a:lnTo>
                    <a:pt x="23699" y="35907"/>
                  </a:lnTo>
                  <a:lnTo>
                    <a:pt x="26004" y="36291"/>
                  </a:lnTo>
                  <a:lnTo>
                    <a:pt x="28345" y="36588"/>
                  </a:lnTo>
                  <a:lnTo>
                    <a:pt x="30702" y="36797"/>
                  </a:lnTo>
                  <a:lnTo>
                    <a:pt x="33095" y="36885"/>
                  </a:lnTo>
                  <a:lnTo>
                    <a:pt x="34300" y="36902"/>
                  </a:lnTo>
                  <a:lnTo>
                    <a:pt x="77942" y="36902"/>
                  </a:lnTo>
                  <a:lnTo>
                    <a:pt x="77942" y="1974"/>
                  </a:lnTo>
                  <a:lnTo>
                    <a:pt x="34300" y="1974"/>
                  </a:lnTo>
                  <a:lnTo>
                    <a:pt x="33095" y="1957"/>
                  </a:lnTo>
                  <a:lnTo>
                    <a:pt x="30772" y="1695"/>
                  </a:lnTo>
                  <a:lnTo>
                    <a:pt x="28502" y="1188"/>
                  </a:lnTo>
                  <a:lnTo>
                    <a:pt x="26354" y="455"/>
                  </a:lnTo>
                  <a:lnTo>
                    <a:pt x="25306" y="1"/>
                  </a:lnTo>
                  <a:close/>
                </a:path>
              </a:pathLst>
            </a:custGeom>
            <a:solidFill>
              <a:srgbClr val="34A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6294751" y="1984075"/>
              <a:ext cx="2549350" cy="2549325"/>
            </a:xfrm>
            <a:custGeom>
              <a:avLst/>
              <a:gdLst/>
              <a:ahLst/>
              <a:cxnLst/>
              <a:rect l="l" t="t" r="r" b="b"/>
              <a:pathLst>
                <a:path w="101974" h="101973" extrusionOk="0">
                  <a:moveTo>
                    <a:pt x="55292" y="0"/>
                  </a:moveTo>
                  <a:lnTo>
                    <a:pt x="52393" y="158"/>
                  </a:lnTo>
                  <a:lnTo>
                    <a:pt x="49529" y="454"/>
                  </a:lnTo>
                  <a:lnTo>
                    <a:pt x="46717" y="874"/>
                  </a:lnTo>
                  <a:lnTo>
                    <a:pt x="43958" y="1450"/>
                  </a:lnTo>
                  <a:lnTo>
                    <a:pt x="41233" y="2148"/>
                  </a:lnTo>
                  <a:lnTo>
                    <a:pt x="38561" y="2969"/>
                  </a:lnTo>
                  <a:lnTo>
                    <a:pt x="35959" y="3930"/>
                  </a:lnTo>
                  <a:lnTo>
                    <a:pt x="33410" y="5013"/>
                  </a:lnTo>
                  <a:lnTo>
                    <a:pt x="30930" y="6200"/>
                  </a:lnTo>
                  <a:lnTo>
                    <a:pt x="28520" y="7527"/>
                  </a:lnTo>
                  <a:lnTo>
                    <a:pt x="26179" y="8942"/>
                  </a:lnTo>
                  <a:lnTo>
                    <a:pt x="23909" y="10479"/>
                  </a:lnTo>
                  <a:lnTo>
                    <a:pt x="21726" y="12103"/>
                  </a:lnTo>
                  <a:lnTo>
                    <a:pt x="19630" y="13849"/>
                  </a:lnTo>
                  <a:lnTo>
                    <a:pt x="17605" y="15683"/>
                  </a:lnTo>
                  <a:lnTo>
                    <a:pt x="15684" y="17604"/>
                  </a:lnTo>
                  <a:lnTo>
                    <a:pt x="13850" y="19630"/>
                  </a:lnTo>
                  <a:lnTo>
                    <a:pt x="12121" y="21726"/>
                  </a:lnTo>
                  <a:lnTo>
                    <a:pt x="10479" y="23909"/>
                  </a:lnTo>
                  <a:lnTo>
                    <a:pt x="8943" y="26179"/>
                  </a:lnTo>
                  <a:lnTo>
                    <a:pt x="7528" y="28519"/>
                  </a:lnTo>
                  <a:lnTo>
                    <a:pt x="6218" y="30929"/>
                  </a:lnTo>
                  <a:lnTo>
                    <a:pt x="5013" y="33409"/>
                  </a:lnTo>
                  <a:lnTo>
                    <a:pt x="3930" y="35959"/>
                  </a:lnTo>
                  <a:lnTo>
                    <a:pt x="2987" y="38561"/>
                  </a:lnTo>
                  <a:lnTo>
                    <a:pt x="2149" y="41233"/>
                  </a:lnTo>
                  <a:lnTo>
                    <a:pt x="1450" y="43940"/>
                  </a:lnTo>
                  <a:lnTo>
                    <a:pt x="892" y="46716"/>
                  </a:lnTo>
                  <a:lnTo>
                    <a:pt x="455" y="49528"/>
                  </a:lnTo>
                  <a:lnTo>
                    <a:pt x="158" y="52392"/>
                  </a:lnTo>
                  <a:lnTo>
                    <a:pt x="18" y="55291"/>
                  </a:lnTo>
                  <a:lnTo>
                    <a:pt x="1" y="56758"/>
                  </a:lnTo>
                  <a:lnTo>
                    <a:pt x="18" y="58470"/>
                  </a:lnTo>
                  <a:lnTo>
                    <a:pt x="228" y="61875"/>
                  </a:lnTo>
                  <a:lnTo>
                    <a:pt x="630" y="65228"/>
                  </a:lnTo>
                  <a:lnTo>
                    <a:pt x="1223" y="68511"/>
                  </a:lnTo>
                  <a:lnTo>
                    <a:pt x="2009" y="71742"/>
                  </a:lnTo>
                  <a:lnTo>
                    <a:pt x="2970" y="74886"/>
                  </a:lnTo>
                  <a:lnTo>
                    <a:pt x="4105" y="77942"/>
                  </a:lnTo>
                  <a:lnTo>
                    <a:pt x="5415" y="80928"/>
                  </a:lnTo>
                  <a:lnTo>
                    <a:pt x="6882" y="83810"/>
                  </a:lnTo>
                  <a:lnTo>
                    <a:pt x="8506" y="86604"/>
                  </a:lnTo>
                  <a:lnTo>
                    <a:pt x="10270" y="89294"/>
                  </a:lnTo>
                  <a:lnTo>
                    <a:pt x="12191" y="91878"/>
                  </a:lnTo>
                  <a:lnTo>
                    <a:pt x="14252" y="94341"/>
                  </a:lnTo>
                  <a:lnTo>
                    <a:pt x="16452" y="96681"/>
                  </a:lnTo>
                  <a:lnTo>
                    <a:pt x="18775" y="98899"/>
                  </a:lnTo>
                  <a:lnTo>
                    <a:pt x="21220" y="100977"/>
                  </a:lnTo>
                  <a:lnTo>
                    <a:pt x="22495" y="101972"/>
                  </a:lnTo>
                  <a:lnTo>
                    <a:pt x="47817" y="76650"/>
                  </a:lnTo>
                  <a:lnTo>
                    <a:pt x="47101" y="76318"/>
                  </a:lnTo>
                  <a:lnTo>
                    <a:pt x="45739" y="75567"/>
                  </a:lnTo>
                  <a:lnTo>
                    <a:pt x="44429" y="74746"/>
                  </a:lnTo>
                  <a:lnTo>
                    <a:pt x="43189" y="73821"/>
                  </a:lnTo>
                  <a:lnTo>
                    <a:pt x="42019" y="72825"/>
                  </a:lnTo>
                  <a:lnTo>
                    <a:pt x="40919" y="71742"/>
                  </a:lnTo>
                  <a:lnTo>
                    <a:pt x="39906" y="70590"/>
                  </a:lnTo>
                  <a:lnTo>
                    <a:pt x="38963" y="69367"/>
                  </a:lnTo>
                  <a:lnTo>
                    <a:pt x="38107" y="68075"/>
                  </a:lnTo>
                  <a:lnTo>
                    <a:pt x="37356" y="66730"/>
                  </a:lnTo>
                  <a:lnTo>
                    <a:pt x="36675" y="65316"/>
                  </a:lnTo>
                  <a:lnTo>
                    <a:pt x="36116" y="63866"/>
                  </a:lnTo>
                  <a:lnTo>
                    <a:pt x="35662" y="62347"/>
                  </a:lnTo>
                  <a:lnTo>
                    <a:pt x="35296" y="60792"/>
                  </a:lnTo>
                  <a:lnTo>
                    <a:pt x="35069" y="59203"/>
                  </a:lnTo>
                  <a:lnTo>
                    <a:pt x="34946" y="57579"/>
                  </a:lnTo>
                  <a:lnTo>
                    <a:pt x="34929" y="56758"/>
                  </a:lnTo>
                  <a:lnTo>
                    <a:pt x="34946" y="55623"/>
                  </a:lnTo>
                  <a:lnTo>
                    <a:pt x="35173" y="53423"/>
                  </a:lnTo>
                  <a:lnTo>
                    <a:pt x="35610" y="51292"/>
                  </a:lnTo>
                  <a:lnTo>
                    <a:pt x="36256" y="49249"/>
                  </a:lnTo>
                  <a:lnTo>
                    <a:pt x="37077" y="47293"/>
                  </a:lnTo>
                  <a:lnTo>
                    <a:pt x="38090" y="45424"/>
                  </a:lnTo>
                  <a:lnTo>
                    <a:pt x="39260" y="43695"/>
                  </a:lnTo>
                  <a:lnTo>
                    <a:pt x="40605" y="42071"/>
                  </a:lnTo>
                  <a:lnTo>
                    <a:pt x="42089" y="40587"/>
                  </a:lnTo>
                  <a:lnTo>
                    <a:pt x="43696" y="39259"/>
                  </a:lnTo>
                  <a:lnTo>
                    <a:pt x="45442" y="38072"/>
                  </a:lnTo>
                  <a:lnTo>
                    <a:pt x="47311" y="37076"/>
                  </a:lnTo>
                  <a:lnTo>
                    <a:pt x="49267" y="36238"/>
                  </a:lnTo>
                  <a:lnTo>
                    <a:pt x="51310" y="35609"/>
                  </a:lnTo>
                  <a:lnTo>
                    <a:pt x="53441" y="35173"/>
                  </a:lnTo>
                  <a:lnTo>
                    <a:pt x="55641" y="34946"/>
                  </a:lnTo>
                  <a:lnTo>
                    <a:pt x="56759" y="34928"/>
                  </a:lnTo>
                  <a:lnTo>
                    <a:pt x="57580" y="34928"/>
                  </a:lnTo>
                  <a:lnTo>
                    <a:pt x="59204" y="35051"/>
                  </a:lnTo>
                  <a:lnTo>
                    <a:pt x="60810" y="35295"/>
                  </a:lnTo>
                  <a:lnTo>
                    <a:pt x="62365" y="35644"/>
                  </a:lnTo>
                  <a:lnTo>
                    <a:pt x="63867" y="36116"/>
                  </a:lnTo>
                  <a:lnTo>
                    <a:pt x="65316" y="36675"/>
                  </a:lnTo>
                  <a:lnTo>
                    <a:pt x="66731" y="37338"/>
                  </a:lnTo>
                  <a:lnTo>
                    <a:pt x="68075" y="38089"/>
                  </a:lnTo>
                  <a:lnTo>
                    <a:pt x="69368" y="38945"/>
                  </a:lnTo>
                  <a:lnTo>
                    <a:pt x="70590" y="39888"/>
                  </a:lnTo>
                  <a:lnTo>
                    <a:pt x="71743" y="40901"/>
                  </a:lnTo>
                  <a:lnTo>
                    <a:pt x="72826" y="42001"/>
                  </a:lnTo>
                  <a:lnTo>
                    <a:pt x="73821" y="43171"/>
                  </a:lnTo>
                  <a:lnTo>
                    <a:pt x="74747" y="44429"/>
                  </a:lnTo>
                  <a:lnTo>
                    <a:pt x="75585" y="45721"/>
                  </a:lnTo>
                  <a:lnTo>
                    <a:pt x="76318" y="47101"/>
                  </a:lnTo>
                  <a:lnTo>
                    <a:pt x="76650" y="47799"/>
                  </a:lnTo>
                  <a:lnTo>
                    <a:pt x="101973" y="22476"/>
                  </a:lnTo>
                  <a:lnTo>
                    <a:pt x="100978" y="21219"/>
                  </a:lnTo>
                  <a:lnTo>
                    <a:pt x="98899" y="18774"/>
                  </a:lnTo>
                  <a:lnTo>
                    <a:pt x="96681" y="16451"/>
                  </a:lnTo>
                  <a:lnTo>
                    <a:pt x="94341" y="14251"/>
                  </a:lnTo>
                  <a:lnTo>
                    <a:pt x="91879" y="12190"/>
                  </a:lnTo>
                  <a:lnTo>
                    <a:pt x="89294" y="10269"/>
                  </a:lnTo>
                  <a:lnTo>
                    <a:pt x="86605" y="8488"/>
                  </a:lnTo>
                  <a:lnTo>
                    <a:pt x="83828" y="6864"/>
                  </a:lnTo>
                  <a:lnTo>
                    <a:pt x="80929" y="5397"/>
                  </a:lnTo>
                  <a:lnTo>
                    <a:pt x="77960" y="4087"/>
                  </a:lnTo>
                  <a:lnTo>
                    <a:pt x="74886" y="2952"/>
                  </a:lnTo>
                  <a:lnTo>
                    <a:pt x="71743" y="1991"/>
                  </a:lnTo>
                  <a:lnTo>
                    <a:pt x="68530" y="1223"/>
                  </a:lnTo>
                  <a:lnTo>
                    <a:pt x="65229" y="612"/>
                  </a:lnTo>
                  <a:lnTo>
                    <a:pt x="61893" y="210"/>
                  </a:lnTo>
                  <a:lnTo>
                    <a:pt x="58488" y="18"/>
                  </a:lnTo>
                  <a:lnTo>
                    <a:pt x="56759" y="0"/>
                  </a:lnTo>
                  <a:close/>
                </a:path>
              </a:pathLst>
            </a:custGeom>
            <a:solidFill>
              <a:srgbClr val="FBB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4"/>
          <p:cNvSpPr/>
          <p:nvPr/>
        </p:nvSpPr>
        <p:spPr>
          <a:xfrm>
            <a:off x="767050" y="4532911"/>
            <a:ext cx="1309800" cy="332100"/>
          </a:xfrm>
          <a:prstGeom prst="rect">
            <a:avLst/>
          </a:prstGeom>
          <a:solidFill>
            <a:srgbClr val="FFFF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latin typeface="Google Sans"/>
                <a:ea typeface="Google Sans"/>
                <a:cs typeface="Google Sans"/>
                <a:sym typeface="Google Sans"/>
              </a:rPr>
              <a:t>Partner Logo</a:t>
            </a:r>
            <a:endParaRPr sz="1200">
              <a:latin typeface="Google Sans"/>
              <a:ea typeface="Google Sans"/>
              <a:cs typeface="Google Sans"/>
              <a:sym typeface="Google Sans"/>
            </a:endParaRPr>
          </a:p>
        </p:txBody>
      </p:sp>
      <p:grpSp>
        <p:nvGrpSpPr>
          <p:cNvPr id="24" name="Google Shape;24;p4"/>
          <p:cNvGrpSpPr/>
          <p:nvPr/>
        </p:nvGrpSpPr>
        <p:grpSpPr>
          <a:xfrm>
            <a:off x="7602639" y="4598210"/>
            <a:ext cx="1138271" cy="201518"/>
            <a:chOff x="1532144" y="2517656"/>
            <a:chExt cx="1543000" cy="273170"/>
          </a:xfrm>
        </p:grpSpPr>
        <p:sp>
          <p:nvSpPr>
            <p:cNvPr id="25" name="Google Shape;25;p4"/>
            <p:cNvSpPr/>
            <p:nvPr/>
          </p:nvSpPr>
          <p:spPr>
            <a:xfrm>
              <a:off x="1532144" y="2517656"/>
              <a:ext cx="837369" cy="273170"/>
            </a:xfrm>
            <a:custGeom>
              <a:avLst/>
              <a:gdLst/>
              <a:ahLst/>
              <a:cxnLst/>
              <a:rect l="l" t="t" r="r" b="b"/>
              <a:pathLst>
                <a:path w="122333" h="39908" extrusionOk="0">
                  <a:moveTo>
                    <a:pt x="113784" y="14889"/>
                  </a:moveTo>
                  <a:lnTo>
                    <a:pt x="114381" y="14949"/>
                  </a:lnTo>
                  <a:lnTo>
                    <a:pt x="114963" y="15098"/>
                  </a:lnTo>
                  <a:lnTo>
                    <a:pt x="115515" y="15322"/>
                  </a:lnTo>
                  <a:lnTo>
                    <a:pt x="115783" y="15471"/>
                  </a:lnTo>
                  <a:lnTo>
                    <a:pt x="116022" y="15591"/>
                  </a:lnTo>
                  <a:lnTo>
                    <a:pt x="116439" y="15919"/>
                  </a:lnTo>
                  <a:lnTo>
                    <a:pt x="116783" y="16307"/>
                  </a:lnTo>
                  <a:lnTo>
                    <a:pt x="117066" y="16754"/>
                  </a:lnTo>
                  <a:lnTo>
                    <a:pt x="117185" y="16993"/>
                  </a:lnTo>
                  <a:lnTo>
                    <a:pt x="108264" y="20693"/>
                  </a:lnTo>
                  <a:lnTo>
                    <a:pt x="108264" y="20036"/>
                  </a:lnTo>
                  <a:lnTo>
                    <a:pt x="108443" y="18858"/>
                  </a:lnTo>
                  <a:lnTo>
                    <a:pt x="108846" y="17799"/>
                  </a:lnTo>
                  <a:lnTo>
                    <a:pt x="109487" y="16874"/>
                  </a:lnTo>
                  <a:lnTo>
                    <a:pt x="109890" y="16471"/>
                  </a:lnTo>
                  <a:lnTo>
                    <a:pt x="110308" y="16083"/>
                  </a:lnTo>
                  <a:lnTo>
                    <a:pt x="111173" y="15501"/>
                  </a:lnTo>
                  <a:lnTo>
                    <a:pt x="112083" y="15098"/>
                  </a:lnTo>
                  <a:lnTo>
                    <a:pt x="113008" y="14904"/>
                  </a:lnTo>
                  <a:lnTo>
                    <a:pt x="113486" y="14889"/>
                  </a:lnTo>
                  <a:close/>
                  <a:moveTo>
                    <a:pt x="41265" y="14934"/>
                  </a:moveTo>
                  <a:lnTo>
                    <a:pt x="42309" y="14964"/>
                  </a:lnTo>
                  <a:lnTo>
                    <a:pt x="43353" y="15188"/>
                  </a:lnTo>
                  <a:lnTo>
                    <a:pt x="44338" y="15620"/>
                  </a:lnTo>
                  <a:lnTo>
                    <a:pt x="45248" y="16247"/>
                  </a:lnTo>
                  <a:lnTo>
                    <a:pt x="45651" y="16635"/>
                  </a:lnTo>
                  <a:lnTo>
                    <a:pt x="46039" y="17112"/>
                  </a:lnTo>
                  <a:lnTo>
                    <a:pt x="46665" y="18142"/>
                  </a:lnTo>
                  <a:lnTo>
                    <a:pt x="47068" y="19246"/>
                  </a:lnTo>
                  <a:lnTo>
                    <a:pt x="47277" y="20394"/>
                  </a:lnTo>
                  <a:lnTo>
                    <a:pt x="47262" y="21558"/>
                  </a:lnTo>
                  <a:lnTo>
                    <a:pt x="47053" y="22707"/>
                  </a:lnTo>
                  <a:lnTo>
                    <a:pt x="46650" y="23811"/>
                  </a:lnTo>
                  <a:lnTo>
                    <a:pt x="46024" y="24840"/>
                  </a:lnTo>
                  <a:lnTo>
                    <a:pt x="45636" y="25317"/>
                  </a:lnTo>
                  <a:lnTo>
                    <a:pt x="45517" y="25437"/>
                  </a:lnTo>
                  <a:lnTo>
                    <a:pt x="45382" y="25556"/>
                  </a:lnTo>
                  <a:lnTo>
                    <a:pt x="44965" y="25914"/>
                  </a:lnTo>
                  <a:lnTo>
                    <a:pt x="44040" y="26481"/>
                  </a:lnTo>
                  <a:lnTo>
                    <a:pt x="43040" y="26854"/>
                  </a:lnTo>
                  <a:lnTo>
                    <a:pt x="42011" y="27018"/>
                  </a:lnTo>
                  <a:lnTo>
                    <a:pt x="40967" y="26988"/>
                  </a:lnTo>
                  <a:lnTo>
                    <a:pt x="39952" y="26750"/>
                  </a:lnTo>
                  <a:lnTo>
                    <a:pt x="38982" y="26332"/>
                  </a:lnTo>
                  <a:lnTo>
                    <a:pt x="38102" y="25705"/>
                  </a:lnTo>
                  <a:lnTo>
                    <a:pt x="37699" y="25317"/>
                  </a:lnTo>
                  <a:lnTo>
                    <a:pt x="37311" y="24840"/>
                  </a:lnTo>
                  <a:lnTo>
                    <a:pt x="36685" y="23811"/>
                  </a:lnTo>
                  <a:lnTo>
                    <a:pt x="36267" y="22707"/>
                  </a:lnTo>
                  <a:lnTo>
                    <a:pt x="36058" y="21558"/>
                  </a:lnTo>
                  <a:lnTo>
                    <a:pt x="36058" y="20394"/>
                  </a:lnTo>
                  <a:lnTo>
                    <a:pt x="36267" y="19246"/>
                  </a:lnTo>
                  <a:lnTo>
                    <a:pt x="36670" y="18142"/>
                  </a:lnTo>
                  <a:lnTo>
                    <a:pt x="37297" y="17112"/>
                  </a:lnTo>
                  <a:lnTo>
                    <a:pt x="37684" y="16635"/>
                  </a:lnTo>
                  <a:lnTo>
                    <a:pt x="37774" y="16530"/>
                  </a:lnTo>
                  <a:lnTo>
                    <a:pt x="37878" y="16456"/>
                  </a:lnTo>
                  <a:lnTo>
                    <a:pt x="38296" y="16083"/>
                  </a:lnTo>
                  <a:lnTo>
                    <a:pt x="39221" y="15501"/>
                  </a:lnTo>
                  <a:lnTo>
                    <a:pt x="40221" y="15113"/>
                  </a:lnTo>
                  <a:lnTo>
                    <a:pt x="41265" y="14934"/>
                  </a:lnTo>
                  <a:close/>
                  <a:moveTo>
                    <a:pt x="63076" y="14934"/>
                  </a:moveTo>
                  <a:lnTo>
                    <a:pt x="64135" y="14964"/>
                  </a:lnTo>
                  <a:lnTo>
                    <a:pt x="65164" y="15188"/>
                  </a:lnTo>
                  <a:lnTo>
                    <a:pt x="66149" y="15620"/>
                  </a:lnTo>
                  <a:lnTo>
                    <a:pt x="67059" y="16247"/>
                  </a:lnTo>
                  <a:lnTo>
                    <a:pt x="67462" y="16635"/>
                  </a:lnTo>
                  <a:lnTo>
                    <a:pt x="67865" y="17112"/>
                  </a:lnTo>
                  <a:lnTo>
                    <a:pt x="68476" y="18142"/>
                  </a:lnTo>
                  <a:lnTo>
                    <a:pt x="68894" y="19246"/>
                  </a:lnTo>
                  <a:lnTo>
                    <a:pt x="69088" y="20394"/>
                  </a:lnTo>
                  <a:lnTo>
                    <a:pt x="69088" y="21558"/>
                  </a:lnTo>
                  <a:lnTo>
                    <a:pt x="68879" y="22707"/>
                  </a:lnTo>
                  <a:lnTo>
                    <a:pt x="68461" y="23811"/>
                  </a:lnTo>
                  <a:lnTo>
                    <a:pt x="67850" y="24840"/>
                  </a:lnTo>
                  <a:lnTo>
                    <a:pt x="67447" y="25317"/>
                  </a:lnTo>
                  <a:lnTo>
                    <a:pt x="67343" y="25437"/>
                  </a:lnTo>
                  <a:lnTo>
                    <a:pt x="67208" y="25556"/>
                  </a:lnTo>
                  <a:lnTo>
                    <a:pt x="66776" y="25914"/>
                  </a:lnTo>
                  <a:lnTo>
                    <a:pt x="65851" y="26481"/>
                  </a:lnTo>
                  <a:lnTo>
                    <a:pt x="64866" y="26854"/>
                  </a:lnTo>
                  <a:lnTo>
                    <a:pt x="63822" y="27018"/>
                  </a:lnTo>
                  <a:lnTo>
                    <a:pt x="62792" y="26988"/>
                  </a:lnTo>
                  <a:lnTo>
                    <a:pt x="61763" y="26750"/>
                  </a:lnTo>
                  <a:lnTo>
                    <a:pt x="60793" y="26332"/>
                  </a:lnTo>
                  <a:lnTo>
                    <a:pt x="59913" y="25705"/>
                  </a:lnTo>
                  <a:lnTo>
                    <a:pt x="59525" y="25317"/>
                  </a:lnTo>
                  <a:lnTo>
                    <a:pt x="59122" y="24840"/>
                  </a:lnTo>
                  <a:lnTo>
                    <a:pt x="58511" y="23811"/>
                  </a:lnTo>
                  <a:lnTo>
                    <a:pt x="58093" y="22707"/>
                  </a:lnTo>
                  <a:lnTo>
                    <a:pt x="57884" y="21558"/>
                  </a:lnTo>
                  <a:lnTo>
                    <a:pt x="57884" y="20394"/>
                  </a:lnTo>
                  <a:lnTo>
                    <a:pt x="58093" y="19246"/>
                  </a:lnTo>
                  <a:lnTo>
                    <a:pt x="58496" y="18142"/>
                  </a:lnTo>
                  <a:lnTo>
                    <a:pt x="59107" y="17112"/>
                  </a:lnTo>
                  <a:lnTo>
                    <a:pt x="59510" y="16635"/>
                  </a:lnTo>
                  <a:lnTo>
                    <a:pt x="59600" y="16530"/>
                  </a:lnTo>
                  <a:lnTo>
                    <a:pt x="59689" y="16456"/>
                  </a:lnTo>
                  <a:lnTo>
                    <a:pt x="60107" y="16083"/>
                  </a:lnTo>
                  <a:lnTo>
                    <a:pt x="61032" y="15501"/>
                  </a:lnTo>
                  <a:lnTo>
                    <a:pt x="62032" y="15113"/>
                  </a:lnTo>
                  <a:lnTo>
                    <a:pt x="63076" y="14934"/>
                  </a:lnTo>
                  <a:close/>
                  <a:moveTo>
                    <a:pt x="85245" y="14964"/>
                  </a:moveTo>
                  <a:lnTo>
                    <a:pt x="85782" y="14979"/>
                  </a:lnTo>
                  <a:lnTo>
                    <a:pt x="86841" y="15203"/>
                  </a:lnTo>
                  <a:lnTo>
                    <a:pt x="87826" y="15635"/>
                  </a:lnTo>
                  <a:lnTo>
                    <a:pt x="88676" y="16292"/>
                  </a:lnTo>
                  <a:lnTo>
                    <a:pt x="89049" y="16695"/>
                  </a:lnTo>
                  <a:lnTo>
                    <a:pt x="89422" y="17157"/>
                  </a:lnTo>
                  <a:lnTo>
                    <a:pt x="90004" y="18186"/>
                  </a:lnTo>
                  <a:lnTo>
                    <a:pt x="90392" y="19290"/>
                  </a:lnTo>
                  <a:lnTo>
                    <a:pt x="90571" y="20439"/>
                  </a:lnTo>
                  <a:lnTo>
                    <a:pt x="90571" y="21036"/>
                  </a:lnTo>
                  <a:lnTo>
                    <a:pt x="90571" y="21633"/>
                  </a:lnTo>
                  <a:lnTo>
                    <a:pt x="90392" y="22781"/>
                  </a:lnTo>
                  <a:lnTo>
                    <a:pt x="90004" y="23870"/>
                  </a:lnTo>
                  <a:lnTo>
                    <a:pt x="89407" y="24870"/>
                  </a:lnTo>
                  <a:lnTo>
                    <a:pt x="89049" y="25332"/>
                  </a:lnTo>
                  <a:lnTo>
                    <a:pt x="88676" y="25720"/>
                  </a:lnTo>
                  <a:lnTo>
                    <a:pt x="87811" y="26362"/>
                  </a:lnTo>
                  <a:lnTo>
                    <a:pt x="86826" y="26809"/>
                  </a:lnTo>
                  <a:lnTo>
                    <a:pt x="85782" y="27033"/>
                  </a:lnTo>
                  <a:lnTo>
                    <a:pt x="85245" y="27048"/>
                  </a:lnTo>
                  <a:lnTo>
                    <a:pt x="84678" y="27033"/>
                  </a:lnTo>
                  <a:lnTo>
                    <a:pt x="83604" y="26809"/>
                  </a:lnTo>
                  <a:lnTo>
                    <a:pt x="82589" y="26362"/>
                  </a:lnTo>
                  <a:lnTo>
                    <a:pt x="81694" y="25720"/>
                  </a:lnTo>
                  <a:lnTo>
                    <a:pt x="81306" y="25332"/>
                  </a:lnTo>
                  <a:lnTo>
                    <a:pt x="80918" y="24885"/>
                  </a:lnTo>
                  <a:lnTo>
                    <a:pt x="80292" y="23885"/>
                  </a:lnTo>
                  <a:lnTo>
                    <a:pt x="79874" y="22796"/>
                  </a:lnTo>
                  <a:lnTo>
                    <a:pt x="79680" y="21633"/>
                  </a:lnTo>
                  <a:lnTo>
                    <a:pt x="79680" y="21036"/>
                  </a:lnTo>
                  <a:lnTo>
                    <a:pt x="79680" y="20439"/>
                  </a:lnTo>
                  <a:lnTo>
                    <a:pt x="79874" y="19261"/>
                  </a:lnTo>
                  <a:lnTo>
                    <a:pt x="80292" y="18157"/>
                  </a:lnTo>
                  <a:lnTo>
                    <a:pt x="80918" y="17142"/>
                  </a:lnTo>
                  <a:lnTo>
                    <a:pt x="81306" y="16695"/>
                  </a:lnTo>
                  <a:lnTo>
                    <a:pt x="81694" y="16292"/>
                  </a:lnTo>
                  <a:lnTo>
                    <a:pt x="82589" y="15635"/>
                  </a:lnTo>
                  <a:lnTo>
                    <a:pt x="83604" y="15203"/>
                  </a:lnTo>
                  <a:lnTo>
                    <a:pt x="84678" y="14979"/>
                  </a:lnTo>
                  <a:lnTo>
                    <a:pt x="85245" y="14964"/>
                  </a:lnTo>
                  <a:close/>
                  <a:moveTo>
                    <a:pt x="97433" y="1045"/>
                  </a:moveTo>
                  <a:lnTo>
                    <a:pt x="97433" y="30345"/>
                  </a:lnTo>
                  <a:lnTo>
                    <a:pt x="101819" y="30345"/>
                  </a:lnTo>
                  <a:lnTo>
                    <a:pt x="101819" y="1045"/>
                  </a:lnTo>
                  <a:close/>
                  <a:moveTo>
                    <a:pt x="41190" y="11040"/>
                  </a:moveTo>
                  <a:lnTo>
                    <a:pt x="40236" y="11130"/>
                  </a:lnTo>
                  <a:lnTo>
                    <a:pt x="39281" y="11309"/>
                  </a:lnTo>
                  <a:lnTo>
                    <a:pt x="38356" y="11578"/>
                  </a:lnTo>
                  <a:lnTo>
                    <a:pt x="37461" y="11936"/>
                  </a:lnTo>
                  <a:lnTo>
                    <a:pt x="36580" y="12383"/>
                  </a:lnTo>
                  <a:lnTo>
                    <a:pt x="35745" y="12905"/>
                  </a:lnTo>
                  <a:lnTo>
                    <a:pt x="34954" y="13532"/>
                  </a:lnTo>
                  <a:lnTo>
                    <a:pt x="34566" y="13875"/>
                  </a:lnTo>
                  <a:lnTo>
                    <a:pt x="34208" y="14248"/>
                  </a:lnTo>
                  <a:lnTo>
                    <a:pt x="33582" y="15054"/>
                  </a:lnTo>
                  <a:lnTo>
                    <a:pt x="33030" y="15889"/>
                  </a:lnTo>
                  <a:lnTo>
                    <a:pt x="32582" y="16769"/>
                  </a:lnTo>
                  <a:lnTo>
                    <a:pt x="32209" y="17664"/>
                  </a:lnTo>
                  <a:lnTo>
                    <a:pt x="31941" y="18604"/>
                  </a:lnTo>
                  <a:lnTo>
                    <a:pt x="31762" y="19559"/>
                  </a:lnTo>
                  <a:lnTo>
                    <a:pt x="31672" y="20514"/>
                  </a:lnTo>
                  <a:lnTo>
                    <a:pt x="31672" y="21469"/>
                  </a:lnTo>
                  <a:lnTo>
                    <a:pt x="31762" y="22438"/>
                  </a:lnTo>
                  <a:lnTo>
                    <a:pt x="31941" y="23378"/>
                  </a:lnTo>
                  <a:lnTo>
                    <a:pt x="32209" y="24318"/>
                  </a:lnTo>
                  <a:lnTo>
                    <a:pt x="32582" y="25228"/>
                  </a:lnTo>
                  <a:lnTo>
                    <a:pt x="33030" y="26093"/>
                  </a:lnTo>
                  <a:lnTo>
                    <a:pt x="33582" y="26944"/>
                  </a:lnTo>
                  <a:lnTo>
                    <a:pt x="34208" y="27734"/>
                  </a:lnTo>
                  <a:lnTo>
                    <a:pt x="34566" y="28107"/>
                  </a:lnTo>
                  <a:lnTo>
                    <a:pt x="34954" y="28450"/>
                  </a:lnTo>
                  <a:lnTo>
                    <a:pt x="35745" y="29077"/>
                  </a:lnTo>
                  <a:lnTo>
                    <a:pt x="36580" y="29614"/>
                  </a:lnTo>
                  <a:lnTo>
                    <a:pt x="37461" y="30047"/>
                  </a:lnTo>
                  <a:lnTo>
                    <a:pt x="38356" y="30405"/>
                  </a:lnTo>
                  <a:lnTo>
                    <a:pt x="39281" y="30673"/>
                  </a:lnTo>
                  <a:lnTo>
                    <a:pt x="40236" y="30852"/>
                  </a:lnTo>
                  <a:lnTo>
                    <a:pt x="41190" y="30942"/>
                  </a:lnTo>
                  <a:lnTo>
                    <a:pt x="42145" y="30942"/>
                  </a:lnTo>
                  <a:lnTo>
                    <a:pt x="43100" y="30852"/>
                  </a:lnTo>
                  <a:lnTo>
                    <a:pt x="44040" y="30673"/>
                  </a:lnTo>
                  <a:lnTo>
                    <a:pt x="44980" y="30405"/>
                  </a:lnTo>
                  <a:lnTo>
                    <a:pt x="45875" y="30047"/>
                  </a:lnTo>
                  <a:lnTo>
                    <a:pt x="46755" y="29614"/>
                  </a:lnTo>
                  <a:lnTo>
                    <a:pt x="47590" y="29077"/>
                  </a:lnTo>
                  <a:lnTo>
                    <a:pt x="48381" y="28450"/>
                  </a:lnTo>
                  <a:lnTo>
                    <a:pt x="48769" y="28107"/>
                  </a:lnTo>
                  <a:lnTo>
                    <a:pt x="49112" y="27734"/>
                  </a:lnTo>
                  <a:lnTo>
                    <a:pt x="49754" y="26944"/>
                  </a:lnTo>
                  <a:lnTo>
                    <a:pt x="50306" y="26093"/>
                  </a:lnTo>
                  <a:lnTo>
                    <a:pt x="50753" y="25228"/>
                  </a:lnTo>
                  <a:lnTo>
                    <a:pt x="51111" y="24318"/>
                  </a:lnTo>
                  <a:lnTo>
                    <a:pt x="51395" y="23378"/>
                  </a:lnTo>
                  <a:lnTo>
                    <a:pt x="51574" y="22438"/>
                  </a:lnTo>
                  <a:lnTo>
                    <a:pt x="51663" y="21469"/>
                  </a:lnTo>
                  <a:lnTo>
                    <a:pt x="51663" y="20514"/>
                  </a:lnTo>
                  <a:lnTo>
                    <a:pt x="51574" y="19559"/>
                  </a:lnTo>
                  <a:lnTo>
                    <a:pt x="51395" y="18604"/>
                  </a:lnTo>
                  <a:lnTo>
                    <a:pt x="51111" y="17664"/>
                  </a:lnTo>
                  <a:lnTo>
                    <a:pt x="50753" y="16769"/>
                  </a:lnTo>
                  <a:lnTo>
                    <a:pt x="50306" y="15889"/>
                  </a:lnTo>
                  <a:lnTo>
                    <a:pt x="49754" y="15054"/>
                  </a:lnTo>
                  <a:lnTo>
                    <a:pt x="49112" y="14248"/>
                  </a:lnTo>
                  <a:lnTo>
                    <a:pt x="48769" y="13875"/>
                  </a:lnTo>
                  <a:lnTo>
                    <a:pt x="48381" y="13532"/>
                  </a:lnTo>
                  <a:lnTo>
                    <a:pt x="47590" y="12905"/>
                  </a:lnTo>
                  <a:lnTo>
                    <a:pt x="46755" y="12383"/>
                  </a:lnTo>
                  <a:lnTo>
                    <a:pt x="45875" y="11936"/>
                  </a:lnTo>
                  <a:lnTo>
                    <a:pt x="44980" y="11578"/>
                  </a:lnTo>
                  <a:lnTo>
                    <a:pt x="44040" y="11309"/>
                  </a:lnTo>
                  <a:lnTo>
                    <a:pt x="43100" y="11130"/>
                  </a:lnTo>
                  <a:lnTo>
                    <a:pt x="42145" y="11040"/>
                  </a:lnTo>
                  <a:close/>
                  <a:moveTo>
                    <a:pt x="63031" y="11040"/>
                  </a:moveTo>
                  <a:lnTo>
                    <a:pt x="62076" y="11130"/>
                  </a:lnTo>
                  <a:lnTo>
                    <a:pt x="61121" y="11309"/>
                  </a:lnTo>
                  <a:lnTo>
                    <a:pt x="60197" y="11578"/>
                  </a:lnTo>
                  <a:lnTo>
                    <a:pt x="59286" y="11936"/>
                  </a:lnTo>
                  <a:lnTo>
                    <a:pt x="58421" y="12383"/>
                  </a:lnTo>
                  <a:lnTo>
                    <a:pt x="57586" y="12905"/>
                  </a:lnTo>
                  <a:lnTo>
                    <a:pt x="56780" y="13532"/>
                  </a:lnTo>
                  <a:lnTo>
                    <a:pt x="56407" y="13875"/>
                  </a:lnTo>
                  <a:lnTo>
                    <a:pt x="56049" y="14248"/>
                  </a:lnTo>
                  <a:lnTo>
                    <a:pt x="55408" y="15054"/>
                  </a:lnTo>
                  <a:lnTo>
                    <a:pt x="54871" y="15889"/>
                  </a:lnTo>
                  <a:lnTo>
                    <a:pt x="54408" y="16769"/>
                  </a:lnTo>
                  <a:lnTo>
                    <a:pt x="54050" y="17664"/>
                  </a:lnTo>
                  <a:lnTo>
                    <a:pt x="53782" y="18604"/>
                  </a:lnTo>
                  <a:lnTo>
                    <a:pt x="53603" y="19559"/>
                  </a:lnTo>
                  <a:lnTo>
                    <a:pt x="53513" y="20514"/>
                  </a:lnTo>
                  <a:lnTo>
                    <a:pt x="53513" y="21469"/>
                  </a:lnTo>
                  <a:lnTo>
                    <a:pt x="53603" y="22438"/>
                  </a:lnTo>
                  <a:lnTo>
                    <a:pt x="53782" y="23378"/>
                  </a:lnTo>
                  <a:lnTo>
                    <a:pt x="54050" y="24318"/>
                  </a:lnTo>
                  <a:lnTo>
                    <a:pt x="54408" y="25228"/>
                  </a:lnTo>
                  <a:lnTo>
                    <a:pt x="54871" y="26093"/>
                  </a:lnTo>
                  <a:lnTo>
                    <a:pt x="55408" y="26944"/>
                  </a:lnTo>
                  <a:lnTo>
                    <a:pt x="56049" y="27734"/>
                  </a:lnTo>
                  <a:lnTo>
                    <a:pt x="56407" y="28107"/>
                  </a:lnTo>
                  <a:lnTo>
                    <a:pt x="56780" y="28450"/>
                  </a:lnTo>
                  <a:lnTo>
                    <a:pt x="57586" y="29077"/>
                  </a:lnTo>
                  <a:lnTo>
                    <a:pt x="58421" y="29614"/>
                  </a:lnTo>
                  <a:lnTo>
                    <a:pt x="59286" y="30047"/>
                  </a:lnTo>
                  <a:lnTo>
                    <a:pt x="60197" y="30405"/>
                  </a:lnTo>
                  <a:lnTo>
                    <a:pt x="61121" y="30673"/>
                  </a:lnTo>
                  <a:lnTo>
                    <a:pt x="62076" y="30852"/>
                  </a:lnTo>
                  <a:lnTo>
                    <a:pt x="63031" y="30942"/>
                  </a:lnTo>
                  <a:lnTo>
                    <a:pt x="63986" y="30942"/>
                  </a:lnTo>
                  <a:lnTo>
                    <a:pt x="64941" y="30852"/>
                  </a:lnTo>
                  <a:lnTo>
                    <a:pt x="65880" y="30673"/>
                  </a:lnTo>
                  <a:lnTo>
                    <a:pt x="66805" y="30405"/>
                  </a:lnTo>
                  <a:lnTo>
                    <a:pt x="67715" y="30047"/>
                  </a:lnTo>
                  <a:lnTo>
                    <a:pt x="68596" y="29614"/>
                  </a:lnTo>
                  <a:lnTo>
                    <a:pt x="69431" y="29077"/>
                  </a:lnTo>
                  <a:lnTo>
                    <a:pt x="70222" y="28450"/>
                  </a:lnTo>
                  <a:lnTo>
                    <a:pt x="70595" y="28107"/>
                  </a:lnTo>
                  <a:lnTo>
                    <a:pt x="70953" y="27734"/>
                  </a:lnTo>
                  <a:lnTo>
                    <a:pt x="71594" y="26944"/>
                  </a:lnTo>
                  <a:lnTo>
                    <a:pt x="72131" y="26093"/>
                  </a:lnTo>
                  <a:lnTo>
                    <a:pt x="72594" y="25228"/>
                  </a:lnTo>
                  <a:lnTo>
                    <a:pt x="72952" y="24318"/>
                  </a:lnTo>
                  <a:lnTo>
                    <a:pt x="73220" y="23378"/>
                  </a:lnTo>
                  <a:lnTo>
                    <a:pt x="73414" y="22438"/>
                  </a:lnTo>
                  <a:lnTo>
                    <a:pt x="73504" y="21469"/>
                  </a:lnTo>
                  <a:lnTo>
                    <a:pt x="73504" y="20514"/>
                  </a:lnTo>
                  <a:lnTo>
                    <a:pt x="73414" y="19559"/>
                  </a:lnTo>
                  <a:lnTo>
                    <a:pt x="73220" y="18604"/>
                  </a:lnTo>
                  <a:lnTo>
                    <a:pt x="72952" y="17664"/>
                  </a:lnTo>
                  <a:lnTo>
                    <a:pt x="72594" y="16769"/>
                  </a:lnTo>
                  <a:lnTo>
                    <a:pt x="72131" y="15889"/>
                  </a:lnTo>
                  <a:lnTo>
                    <a:pt x="71594" y="15054"/>
                  </a:lnTo>
                  <a:lnTo>
                    <a:pt x="70953" y="14248"/>
                  </a:lnTo>
                  <a:lnTo>
                    <a:pt x="70595" y="13875"/>
                  </a:lnTo>
                  <a:lnTo>
                    <a:pt x="70222" y="13532"/>
                  </a:lnTo>
                  <a:lnTo>
                    <a:pt x="69431" y="12905"/>
                  </a:lnTo>
                  <a:lnTo>
                    <a:pt x="68596" y="12383"/>
                  </a:lnTo>
                  <a:lnTo>
                    <a:pt x="67715" y="11936"/>
                  </a:lnTo>
                  <a:lnTo>
                    <a:pt x="66805" y="11578"/>
                  </a:lnTo>
                  <a:lnTo>
                    <a:pt x="65880" y="11309"/>
                  </a:lnTo>
                  <a:lnTo>
                    <a:pt x="64941" y="11130"/>
                  </a:lnTo>
                  <a:lnTo>
                    <a:pt x="63986" y="11040"/>
                  </a:lnTo>
                  <a:close/>
                  <a:moveTo>
                    <a:pt x="14919" y="1"/>
                  </a:moveTo>
                  <a:lnTo>
                    <a:pt x="13382" y="150"/>
                  </a:lnTo>
                  <a:lnTo>
                    <a:pt x="11890" y="433"/>
                  </a:lnTo>
                  <a:lnTo>
                    <a:pt x="10413" y="866"/>
                  </a:lnTo>
                  <a:lnTo>
                    <a:pt x="9011" y="1448"/>
                  </a:lnTo>
                  <a:lnTo>
                    <a:pt x="7653" y="2164"/>
                  </a:lnTo>
                  <a:lnTo>
                    <a:pt x="6385" y="3014"/>
                  </a:lnTo>
                  <a:lnTo>
                    <a:pt x="5192" y="3999"/>
                  </a:lnTo>
                  <a:lnTo>
                    <a:pt x="4640" y="4536"/>
                  </a:lnTo>
                  <a:lnTo>
                    <a:pt x="4252" y="4924"/>
                  </a:lnTo>
                  <a:lnTo>
                    <a:pt x="3715" y="5506"/>
                  </a:lnTo>
                  <a:lnTo>
                    <a:pt x="2760" y="6714"/>
                  </a:lnTo>
                  <a:lnTo>
                    <a:pt x="1954" y="7997"/>
                  </a:lnTo>
                  <a:lnTo>
                    <a:pt x="1283" y="9325"/>
                  </a:lnTo>
                  <a:lnTo>
                    <a:pt x="746" y="10712"/>
                  </a:lnTo>
                  <a:lnTo>
                    <a:pt x="358" y="12129"/>
                  </a:lnTo>
                  <a:lnTo>
                    <a:pt x="105" y="13562"/>
                  </a:lnTo>
                  <a:lnTo>
                    <a:pt x="0" y="15024"/>
                  </a:lnTo>
                  <a:lnTo>
                    <a:pt x="15" y="16486"/>
                  </a:lnTo>
                  <a:lnTo>
                    <a:pt x="179" y="17933"/>
                  </a:lnTo>
                  <a:lnTo>
                    <a:pt x="492" y="19365"/>
                  </a:lnTo>
                  <a:lnTo>
                    <a:pt x="940" y="20767"/>
                  </a:lnTo>
                  <a:lnTo>
                    <a:pt x="1507" y="22125"/>
                  </a:lnTo>
                  <a:lnTo>
                    <a:pt x="2238" y="23438"/>
                  </a:lnTo>
                  <a:lnTo>
                    <a:pt x="3088" y="24676"/>
                  </a:lnTo>
                  <a:lnTo>
                    <a:pt x="4088" y="25855"/>
                  </a:lnTo>
                  <a:lnTo>
                    <a:pt x="4640" y="26407"/>
                  </a:lnTo>
                  <a:lnTo>
                    <a:pt x="5192" y="26959"/>
                  </a:lnTo>
                  <a:lnTo>
                    <a:pt x="6385" y="27943"/>
                  </a:lnTo>
                  <a:lnTo>
                    <a:pt x="7653" y="28794"/>
                  </a:lnTo>
                  <a:lnTo>
                    <a:pt x="8996" y="29510"/>
                  </a:lnTo>
                  <a:lnTo>
                    <a:pt x="10413" y="30091"/>
                  </a:lnTo>
                  <a:lnTo>
                    <a:pt x="11875" y="30539"/>
                  </a:lnTo>
                  <a:lnTo>
                    <a:pt x="13382" y="30822"/>
                  </a:lnTo>
                  <a:lnTo>
                    <a:pt x="14919" y="30957"/>
                  </a:lnTo>
                  <a:lnTo>
                    <a:pt x="15694" y="30957"/>
                  </a:lnTo>
                  <a:lnTo>
                    <a:pt x="16515" y="30942"/>
                  </a:lnTo>
                  <a:lnTo>
                    <a:pt x="18096" y="30808"/>
                  </a:lnTo>
                  <a:lnTo>
                    <a:pt x="19603" y="30539"/>
                  </a:lnTo>
                  <a:lnTo>
                    <a:pt x="21035" y="30136"/>
                  </a:lnTo>
                  <a:lnTo>
                    <a:pt x="22378" y="29599"/>
                  </a:lnTo>
                  <a:lnTo>
                    <a:pt x="23646" y="28928"/>
                  </a:lnTo>
                  <a:lnTo>
                    <a:pt x="24825" y="28107"/>
                  </a:lnTo>
                  <a:lnTo>
                    <a:pt x="25944" y="27167"/>
                  </a:lnTo>
                  <a:lnTo>
                    <a:pt x="26451" y="26630"/>
                  </a:lnTo>
                  <a:lnTo>
                    <a:pt x="26913" y="26168"/>
                  </a:lnTo>
                  <a:lnTo>
                    <a:pt x="27704" y="25168"/>
                  </a:lnTo>
                  <a:lnTo>
                    <a:pt x="28390" y="24094"/>
                  </a:lnTo>
                  <a:lnTo>
                    <a:pt x="28972" y="22945"/>
                  </a:lnTo>
                  <a:lnTo>
                    <a:pt x="29434" y="21707"/>
                  </a:lnTo>
                  <a:lnTo>
                    <a:pt x="29778" y="20379"/>
                  </a:lnTo>
                  <a:lnTo>
                    <a:pt x="30001" y="18977"/>
                  </a:lnTo>
                  <a:lnTo>
                    <a:pt x="30121" y="17500"/>
                  </a:lnTo>
                  <a:lnTo>
                    <a:pt x="30136" y="16739"/>
                  </a:lnTo>
                  <a:lnTo>
                    <a:pt x="30136" y="16068"/>
                  </a:lnTo>
                  <a:lnTo>
                    <a:pt x="30016" y="14740"/>
                  </a:lnTo>
                  <a:lnTo>
                    <a:pt x="29912" y="14084"/>
                  </a:lnTo>
                  <a:lnTo>
                    <a:pt x="15680" y="14084"/>
                  </a:lnTo>
                  <a:lnTo>
                    <a:pt x="15680" y="18321"/>
                  </a:lnTo>
                  <a:lnTo>
                    <a:pt x="25809" y="18321"/>
                  </a:lnTo>
                  <a:lnTo>
                    <a:pt x="25675" y="19171"/>
                  </a:lnTo>
                  <a:lnTo>
                    <a:pt x="25287" y="20693"/>
                  </a:lnTo>
                  <a:lnTo>
                    <a:pt x="24705" y="22020"/>
                  </a:lnTo>
                  <a:lnTo>
                    <a:pt x="23959" y="23154"/>
                  </a:lnTo>
                  <a:lnTo>
                    <a:pt x="23512" y="23632"/>
                  </a:lnTo>
                  <a:lnTo>
                    <a:pt x="23124" y="24005"/>
                  </a:lnTo>
                  <a:lnTo>
                    <a:pt x="22288" y="24691"/>
                  </a:lnTo>
                  <a:lnTo>
                    <a:pt x="21423" y="25273"/>
                  </a:lnTo>
                  <a:lnTo>
                    <a:pt x="20498" y="25750"/>
                  </a:lnTo>
                  <a:lnTo>
                    <a:pt x="19514" y="26138"/>
                  </a:lnTo>
                  <a:lnTo>
                    <a:pt x="18499" y="26436"/>
                  </a:lnTo>
                  <a:lnTo>
                    <a:pt x="17410" y="26630"/>
                  </a:lnTo>
                  <a:lnTo>
                    <a:pt x="16291" y="26720"/>
                  </a:lnTo>
                  <a:lnTo>
                    <a:pt x="15694" y="26735"/>
                  </a:lnTo>
                  <a:lnTo>
                    <a:pt x="15142" y="26735"/>
                  </a:lnTo>
                  <a:lnTo>
                    <a:pt x="14039" y="26630"/>
                  </a:lnTo>
                  <a:lnTo>
                    <a:pt x="12964" y="26421"/>
                  </a:lnTo>
                  <a:lnTo>
                    <a:pt x="11920" y="26108"/>
                  </a:lnTo>
                  <a:lnTo>
                    <a:pt x="10921" y="25690"/>
                  </a:lnTo>
                  <a:lnTo>
                    <a:pt x="9966" y="25168"/>
                  </a:lnTo>
                  <a:lnTo>
                    <a:pt x="9056" y="24557"/>
                  </a:lnTo>
                  <a:lnTo>
                    <a:pt x="8220" y="23841"/>
                  </a:lnTo>
                  <a:lnTo>
                    <a:pt x="7832" y="23453"/>
                  </a:lnTo>
                  <a:lnTo>
                    <a:pt x="7430" y="23020"/>
                  </a:lnTo>
                  <a:lnTo>
                    <a:pt x="6728" y="22125"/>
                  </a:lnTo>
                  <a:lnTo>
                    <a:pt x="6117" y="21185"/>
                  </a:lnTo>
                  <a:lnTo>
                    <a:pt x="5610" y="20200"/>
                  </a:lnTo>
                  <a:lnTo>
                    <a:pt x="5207" y="19186"/>
                  </a:lnTo>
                  <a:lnTo>
                    <a:pt x="4908" y="18142"/>
                  </a:lnTo>
                  <a:lnTo>
                    <a:pt x="4714" y="17082"/>
                  </a:lnTo>
                  <a:lnTo>
                    <a:pt x="4610" y="16008"/>
                  </a:lnTo>
                  <a:lnTo>
                    <a:pt x="4610" y="14934"/>
                  </a:lnTo>
                  <a:lnTo>
                    <a:pt x="4714" y="13860"/>
                  </a:lnTo>
                  <a:lnTo>
                    <a:pt x="4908" y="12786"/>
                  </a:lnTo>
                  <a:lnTo>
                    <a:pt x="5207" y="11742"/>
                  </a:lnTo>
                  <a:lnTo>
                    <a:pt x="5610" y="10727"/>
                  </a:lnTo>
                  <a:lnTo>
                    <a:pt x="6117" y="9757"/>
                  </a:lnTo>
                  <a:lnTo>
                    <a:pt x="6728" y="8818"/>
                  </a:lnTo>
                  <a:lnTo>
                    <a:pt x="7430" y="7922"/>
                  </a:lnTo>
                  <a:lnTo>
                    <a:pt x="7832" y="7505"/>
                  </a:lnTo>
                  <a:lnTo>
                    <a:pt x="8220" y="7102"/>
                  </a:lnTo>
                  <a:lnTo>
                    <a:pt x="9056" y="6386"/>
                  </a:lnTo>
                  <a:lnTo>
                    <a:pt x="9966" y="5774"/>
                  </a:lnTo>
                  <a:lnTo>
                    <a:pt x="10921" y="5252"/>
                  </a:lnTo>
                  <a:lnTo>
                    <a:pt x="11920" y="4834"/>
                  </a:lnTo>
                  <a:lnTo>
                    <a:pt x="12964" y="4521"/>
                  </a:lnTo>
                  <a:lnTo>
                    <a:pt x="14039" y="4312"/>
                  </a:lnTo>
                  <a:lnTo>
                    <a:pt x="15142" y="4223"/>
                  </a:lnTo>
                  <a:lnTo>
                    <a:pt x="16232" y="4223"/>
                  </a:lnTo>
                  <a:lnTo>
                    <a:pt x="17291" y="4312"/>
                  </a:lnTo>
                  <a:lnTo>
                    <a:pt x="18320" y="4506"/>
                  </a:lnTo>
                  <a:lnTo>
                    <a:pt x="19335" y="4804"/>
                  </a:lnTo>
                  <a:lnTo>
                    <a:pt x="20304" y="5192"/>
                  </a:lnTo>
                  <a:lnTo>
                    <a:pt x="21229" y="5670"/>
                  </a:lnTo>
                  <a:lnTo>
                    <a:pt x="22109" y="6237"/>
                  </a:lnTo>
                  <a:lnTo>
                    <a:pt x="22945" y="6893"/>
                  </a:lnTo>
                  <a:lnTo>
                    <a:pt x="23333" y="7266"/>
                  </a:lnTo>
                  <a:lnTo>
                    <a:pt x="26316" y="4282"/>
                  </a:lnTo>
                  <a:lnTo>
                    <a:pt x="25779" y="3760"/>
                  </a:lnTo>
                  <a:lnTo>
                    <a:pt x="24631" y="2835"/>
                  </a:lnTo>
                  <a:lnTo>
                    <a:pt x="23407" y="2030"/>
                  </a:lnTo>
                  <a:lnTo>
                    <a:pt x="22109" y="1358"/>
                  </a:lnTo>
                  <a:lnTo>
                    <a:pt x="20752" y="806"/>
                  </a:lnTo>
                  <a:lnTo>
                    <a:pt x="19350" y="404"/>
                  </a:lnTo>
                  <a:lnTo>
                    <a:pt x="17917" y="135"/>
                  </a:lnTo>
                  <a:lnTo>
                    <a:pt x="16440" y="1"/>
                  </a:lnTo>
                  <a:close/>
                  <a:moveTo>
                    <a:pt x="112874" y="11011"/>
                  </a:moveTo>
                  <a:lnTo>
                    <a:pt x="111934" y="11085"/>
                  </a:lnTo>
                  <a:lnTo>
                    <a:pt x="111024" y="11264"/>
                  </a:lnTo>
                  <a:lnTo>
                    <a:pt x="110144" y="11533"/>
                  </a:lnTo>
                  <a:lnTo>
                    <a:pt x="109279" y="11891"/>
                  </a:lnTo>
                  <a:lnTo>
                    <a:pt x="108473" y="12338"/>
                  </a:lnTo>
                  <a:lnTo>
                    <a:pt x="107712" y="12861"/>
                  </a:lnTo>
                  <a:lnTo>
                    <a:pt x="106996" y="13472"/>
                  </a:lnTo>
                  <a:lnTo>
                    <a:pt x="106668" y="13800"/>
                  </a:lnTo>
                  <a:lnTo>
                    <a:pt x="106325" y="14158"/>
                  </a:lnTo>
                  <a:lnTo>
                    <a:pt x="105728" y="14904"/>
                  </a:lnTo>
                  <a:lnTo>
                    <a:pt x="105221" y="15710"/>
                  </a:lnTo>
                  <a:lnTo>
                    <a:pt x="104788" y="16545"/>
                  </a:lnTo>
                  <a:lnTo>
                    <a:pt x="104445" y="17440"/>
                  </a:lnTo>
                  <a:lnTo>
                    <a:pt x="104191" y="18395"/>
                  </a:lnTo>
                  <a:lnTo>
                    <a:pt x="104012" y="19395"/>
                  </a:lnTo>
                  <a:lnTo>
                    <a:pt x="103923" y="20439"/>
                  </a:lnTo>
                  <a:lnTo>
                    <a:pt x="103923" y="20991"/>
                  </a:lnTo>
                  <a:lnTo>
                    <a:pt x="103923" y="21483"/>
                  </a:lnTo>
                  <a:lnTo>
                    <a:pt x="103997" y="22468"/>
                  </a:lnTo>
                  <a:lnTo>
                    <a:pt x="104176" y="23438"/>
                  </a:lnTo>
                  <a:lnTo>
                    <a:pt x="104445" y="24378"/>
                  </a:lnTo>
                  <a:lnTo>
                    <a:pt x="104803" y="25273"/>
                  </a:lnTo>
                  <a:lnTo>
                    <a:pt x="105251" y="26138"/>
                  </a:lnTo>
                  <a:lnTo>
                    <a:pt x="105788" y="26959"/>
                  </a:lnTo>
                  <a:lnTo>
                    <a:pt x="106414" y="27734"/>
                  </a:lnTo>
                  <a:lnTo>
                    <a:pt x="106757" y="28092"/>
                  </a:lnTo>
                  <a:lnTo>
                    <a:pt x="107115" y="28435"/>
                  </a:lnTo>
                  <a:lnTo>
                    <a:pt x="107876" y="29077"/>
                  </a:lnTo>
                  <a:lnTo>
                    <a:pt x="108682" y="29614"/>
                  </a:lnTo>
                  <a:lnTo>
                    <a:pt x="109547" y="30077"/>
                  </a:lnTo>
                  <a:lnTo>
                    <a:pt x="110457" y="30435"/>
                  </a:lnTo>
                  <a:lnTo>
                    <a:pt x="111382" y="30718"/>
                  </a:lnTo>
                  <a:lnTo>
                    <a:pt x="112352" y="30897"/>
                  </a:lnTo>
                  <a:lnTo>
                    <a:pt x="113336" y="30972"/>
                  </a:lnTo>
                  <a:lnTo>
                    <a:pt x="113829" y="30957"/>
                  </a:lnTo>
                  <a:lnTo>
                    <a:pt x="114500" y="30972"/>
                  </a:lnTo>
                  <a:lnTo>
                    <a:pt x="115828" y="30808"/>
                  </a:lnTo>
                  <a:lnTo>
                    <a:pt x="117111" y="30464"/>
                  </a:lnTo>
                  <a:lnTo>
                    <a:pt x="118334" y="29927"/>
                  </a:lnTo>
                  <a:lnTo>
                    <a:pt x="118916" y="29584"/>
                  </a:lnTo>
                  <a:lnTo>
                    <a:pt x="119378" y="29286"/>
                  </a:lnTo>
                  <a:lnTo>
                    <a:pt x="120259" y="28600"/>
                  </a:lnTo>
                  <a:lnTo>
                    <a:pt x="121064" y="27824"/>
                  </a:lnTo>
                  <a:lnTo>
                    <a:pt x="121795" y="26973"/>
                  </a:lnTo>
                  <a:lnTo>
                    <a:pt x="122123" y="26526"/>
                  </a:lnTo>
                  <a:lnTo>
                    <a:pt x="118722" y="24258"/>
                  </a:lnTo>
                  <a:lnTo>
                    <a:pt x="118498" y="24601"/>
                  </a:lnTo>
                  <a:lnTo>
                    <a:pt x="117991" y="25213"/>
                  </a:lnTo>
                  <a:lnTo>
                    <a:pt x="117439" y="25720"/>
                  </a:lnTo>
                  <a:lnTo>
                    <a:pt x="116872" y="26153"/>
                  </a:lnTo>
                  <a:lnTo>
                    <a:pt x="116260" y="26496"/>
                  </a:lnTo>
                  <a:lnTo>
                    <a:pt x="115604" y="26765"/>
                  </a:lnTo>
                  <a:lnTo>
                    <a:pt x="114918" y="26929"/>
                  </a:lnTo>
                  <a:lnTo>
                    <a:pt x="114202" y="27018"/>
                  </a:lnTo>
                  <a:lnTo>
                    <a:pt x="113829" y="27033"/>
                  </a:lnTo>
                  <a:lnTo>
                    <a:pt x="113426" y="27018"/>
                  </a:lnTo>
                  <a:lnTo>
                    <a:pt x="112650" y="26929"/>
                  </a:lnTo>
                  <a:lnTo>
                    <a:pt x="111949" y="26735"/>
                  </a:lnTo>
                  <a:lnTo>
                    <a:pt x="111278" y="26451"/>
                  </a:lnTo>
                  <a:lnTo>
                    <a:pt x="110681" y="26078"/>
                  </a:lnTo>
                  <a:lnTo>
                    <a:pt x="110129" y="25601"/>
                  </a:lnTo>
                  <a:lnTo>
                    <a:pt x="109637" y="25034"/>
                  </a:lnTo>
                  <a:lnTo>
                    <a:pt x="109189" y="24378"/>
                  </a:lnTo>
                  <a:lnTo>
                    <a:pt x="108995" y="24005"/>
                  </a:lnTo>
                  <a:lnTo>
                    <a:pt x="122332" y="18470"/>
                  </a:lnTo>
                  <a:lnTo>
                    <a:pt x="121885" y="17336"/>
                  </a:lnTo>
                  <a:lnTo>
                    <a:pt x="121661" y="16829"/>
                  </a:lnTo>
                  <a:lnTo>
                    <a:pt x="121184" y="15844"/>
                  </a:lnTo>
                  <a:lnTo>
                    <a:pt x="120900" y="15367"/>
                  </a:lnTo>
                  <a:lnTo>
                    <a:pt x="120527" y="14830"/>
                  </a:lnTo>
                  <a:lnTo>
                    <a:pt x="119722" y="13830"/>
                  </a:lnTo>
                  <a:lnTo>
                    <a:pt x="119274" y="13353"/>
                  </a:lnTo>
                  <a:lnTo>
                    <a:pt x="118991" y="13084"/>
                  </a:lnTo>
                  <a:lnTo>
                    <a:pt x="118379" y="12607"/>
                  </a:lnTo>
                  <a:lnTo>
                    <a:pt x="117737" y="12174"/>
                  </a:lnTo>
                  <a:lnTo>
                    <a:pt x="117051" y="11816"/>
                  </a:lnTo>
                  <a:lnTo>
                    <a:pt x="116693" y="11667"/>
                  </a:lnTo>
                  <a:lnTo>
                    <a:pt x="116290" y="11503"/>
                  </a:lnTo>
                  <a:lnTo>
                    <a:pt x="115470" y="11249"/>
                  </a:lnTo>
                  <a:lnTo>
                    <a:pt x="114634" y="11085"/>
                  </a:lnTo>
                  <a:lnTo>
                    <a:pt x="113769" y="11011"/>
                  </a:lnTo>
                  <a:close/>
                  <a:moveTo>
                    <a:pt x="84872" y="11026"/>
                  </a:moveTo>
                  <a:lnTo>
                    <a:pt x="84394" y="11040"/>
                  </a:lnTo>
                  <a:lnTo>
                    <a:pt x="83469" y="11130"/>
                  </a:lnTo>
                  <a:lnTo>
                    <a:pt x="82574" y="11309"/>
                  </a:lnTo>
                  <a:lnTo>
                    <a:pt x="81709" y="11578"/>
                  </a:lnTo>
                  <a:lnTo>
                    <a:pt x="80874" y="11950"/>
                  </a:lnTo>
                  <a:lnTo>
                    <a:pt x="80083" y="12398"/>
                  </a:lnTo>
                  <a:lnTo>
                    <a:pt x="79292" y="12950"/>
                  </a:lnTo>
                  <a:lnTo>
                    <a:pt x="78546" y="13592"/>
                  </a:lnTo>
                  <a:lnTo>
                    <a:pt x="78188" y="13950"/>
                  </a:lnTo>
                  <a:lnTo>
                    <a:pt x="77845" y="14308"/>
                  </a:lnTo>
                  <a:lnTo>
                    <a:pt x="77219" y="15068"/>
                  </a:lnTo>
                  <a:lnTo>
                    <a:pt x="76682" y="15874"/>
                  </a:lnTo>
                  <a:lnTo>
                    <a:pt x="76234" y="16739"/>
                  </a:lnTo>
                  <a:lnTo>
                    <a:pt x="75861" y="17634"/>
                  </a:lnTo>
                  <a:lnTo>
                    <a:pt x="75592" y="18574"/>
                  </a:lnTo>
                  <a:lnTo>
                    <a:pt x="75399" y="19529"/>
                  </a:lnTo>
                  <a:lnTo>
                    <a:pt x="75324" y="20514"/>
                  </a:lnTo>
                  <a:lnTo>
                    <a:pt x="75324" y="21006"/>
                  </a:lnTo>
                  <a:lnTo>
                    <a:pt x="75324" y="21498"/>
                  </a:lnTo>
                  <a:lnTo>
                    <a:pt x="75399" y="22483"/>
                  </a:lnTo>
                  <a:lnTo>
                    <a:pt x="75578" y="23438"/>
                  </a:lnTo>
                  <a:lnTo>
                    <a:pt x="75861" y="24363"/>
                  </a:lnTo>
                  <a:lnTo>
                    <a:pt x="76219" y="25258"/>
                  </a:lnTo>
                  <a:lnTo>
                    <a:pt x="76682" y="26123"/>
                  </a:lnTo>
                  <a:lnTo>
                    <a:pt x="77219" y="26929"/>
                  </a:lnTo>
                  <a:lnTo>
                    <a:pt x="77845" y="27675"/>
                  </a:lnTo>
                  <a:lnTo>
                    <a:pt x="78188" y="28033"/>
                  </a:lnTo>
                  <a:lnTo>
                    <a:pt x="78546" y="28391"/>
                  </a:lnTo>
                  <a:lnTo>
                    <a:pt x="79292" y="29032"/>
                  </a:lnTo>
                  <a:lnTo>
                    <a:pt x="80068" y="29569"/>
                  </a:lnTo>
                  <a:lnTo>
                    <a:pt x="80874" y="30032"/>
                  </a:lnTo>
                  <a:lnTo>
                    <a:pt x="81709" y="30390"/>
                  </a:lnTo>
                  <a:lnTo>
                    <a:pt x="82574" y="30658"/>
                  </a:lnTo>
                  <a:lnTo>
                    <a:pt x="83469" y="30837"/>
                  </a:lnTo>
                  <a:lnTo>
                    <a:pt x="84394" y="30927"/>
                  </a:lnTo>
                  <a:lnTo>
                    <a:pt x="84872" y="30942"/>
                  </a:lnTo>
                  <a:lnTo>
                    <a:pt x="85290" y="30942"/>
                  </a:lnTo>
                  <a:lnTo>
                    <a:pt x="86095" y="30867"/>
                  </a:lnTo>
                  <a:lnTo>
                    <a:pt x="86841" y="30733"/>
                  </a:lnTo>
                  <a:lnTo>
                    <a:pt x="87542" y="30509"/>
                  </a:lnTo>
                  <a:lnTo>
                    <a:pt x="88199" y="30241"/>
                  </a:lnTo>
                  <a:lnTo>
                    <a:pt x="88810" y="29883"/>
                  </a:lnTo>
                  <a:lnTo>
                    <a:pt x="89362" y="29465"/>
                  </a:lnTo>
                  <a:lnTo>
                    <a:pt x="89870" y="28958"/>
                  </a:lnTo>
                  <a:lnTo>
                    <a:pt x="90108" y="28689"/>
                  </a:lnTo>
                  <a:lnTo>
                    <a:pt x="90257" y="28689"/>
                  </a:lnTo>
                  <a:lnTo>
                    <a:pt x="90257" y="30121"/>
                  </a:lnTo>
                  <a:lnTo>
                    <a:pt x="90242" y="30822"/>
                  </a:lnTo>
                  <a:lnTo>
                    <a:pt x="90078" y="32076"/>
                  </a:lnTo>
                  <a:lnTo>
                    <a:pt x="89735" y="33165"/>
                  </a:lnTo>
                  <a:lnTo>
                    <a:pt x="89198" y="34090"/>
                  </a:lnTo>
                  <a:lnTo>
                    <a:pt x="88855" y="34477"/>
                  </a:lnTo>
                  <a:lnTo>
                    <a:pt x="88482" y="34850"/>
                  </a:lnTo>
                  <a:lnTo>
                    <a:pt x="87647" y="35417"/>
                  </a:lnTo>
                  <a:lnTo>
                    <a:pt x="86662" y="35790"/>
                  </a:lnTo>
                  <a:lnTo>
                    <a:pt x="85543" y="35984"/>
                  </a:lnTo>
                  <a:lnTo>
                    <a:pt x="84946" y="35999"/>
                  </a:lnTo>
                  <a:lnTo>
                    <a:pt x="84514" y="35984"/>
                  </a:lnTo>
                  <a:lnTo>
                    <a:pt x="83678" y="35865"/>
                  </a:lnTo>
                  <a:lnTo>
                    <a:pt x="82873" y="35596"/>
                  </a:lnTo>
                  <a:lnTo>
                    <a:pt x="82142" y="35194"/>
                  </a:lnTo>
                  <a:lnTo>
                    <a:pt x="81814" y="34940"/>
                  </a:lnTo>
                  <a:lnTo>
                    <a:pt x="81500" y="34671"/>
                  </a:lnTo>
                  <a:lnTo>
                    <a:pt x="80948" y="34105"/>
                  </a:lnTo>
                  <a:lnTo>
                    <a:pt x="80486" y="33478"/>
                  </a:lnTo>
                  <a:lnTo>
                    <a:pt x="80083" y="32792"/>
                  </a:lnTo>
                  <a:lnTo>
                    <a:pt x="79919" y="32434"/>
                  </a:lnTo>
                  <a:lnTo>
                    <a:pt x="76100" y="34015"/>
                  </a:lnTo>
                  <a:lnTo>
                    <a:pt x="76383" y="34627"/>
                  </a:lnTo>
                  <a:lnTo>
                    <a:pt x="77054" y="35760"/>
                  </a:lnTo>
                  <a:lnTo>
                    <a:pt x="77875" y="36805"/>
                  </a:lnTo>
                  <a:lnTo>
                    <a:pt x="78815" y="37730"/>
                  </a:lnTo>
                  <a:lnTo>
                    <a:pt x="79352" y="38147"/>
                  </a:lnTo>
                  <a:lnTo>
                    <a:pt x="79919" y="38565"/>
                  </a:lnTo>
                  <a:lnTo>
                    <a:pt x="81187" y="39222"/>
                  </a:lnTo>
                  <a:lnTo>
                    <a:pt x="82589" y="39669"/>
                  </a:lnTo>
                  <a:lnTo>
                    <a:pt x="84111" y="39893"/>
                  </a:lnTo>
                  <a:lnTo>
                    <a:pt x="84946" y="39908"/>
                  </a:lnTo>
                  <a:lnTo>
                    <a:pt x="85454" y="39908"/>
                  </a:lnTo>
                  <a:lnTo>
                    <a:pt x="86438" y="39818"/>
                  </a:lnTo>
                  <a:lnTo>
                    <a:pt x="87393" y="39669"/>
                  </a:lnTo>
                  <a:lnTo>
                    <a:pt x="88288" y="39416"/>
                  </a:lnTo>
                  <a:lnTo>
                    <a:pt x="89139" y="39102"/>
                  </a:lnTo>
                  <a:lnTo>
                    <a:pt x="89944" y="38699"/>
                  </a:lnTo>
                  <a:lnTo>
                    <a:pt x="90705" y="38207"/>
                  </a:lnTo>
                  <a:lnTo>
                    <a:pt x="91406" y="37640"/>
                  </a:lnTo>
                  <a:lnTo>
                    <a:pt x="91749" y="37327"/>
                  </a:lnTo>
                  <a:lnTo>
                    <a:pt x="92077" y="36984"/>
                  </a:lnTo>
                  <a:lnTo>
                    <a:pt x="92659" y="36268"/>
                  </a:lnTo>
                  <a:lnTo>
                    <a:pt x="93152" y="35447"/>
                  </a:lnTo>
                  <a:lnTo>
                    <a:pt x="93569" y="34567"/>
                  </a:lnTo>
                  <a:lnTo>
                    <a:pt x="93898" y="33582"/>
                  </a:lnTo>
                  <a:lnTo>
                    <a:pt x="94151" y="32523"/>
                  </a:lnTo>
                  <a:lnTo>
                    <a:pt x="94315" y="31389"/>
                  </a:lnTo>
                  <a:lnTo>
                    <a:pt x="94405" y="30166"/>
                  </a:lnTo>
                  <a:lnTo>
                    <a:pt x="94420" y="29525"/>
                  </a:lnTo>
                  <a:lnTo>
                    <a:pt x="94420" y="11622"/>
                  </a:lnTo>
                  <a:lnTo>
                    <a:pt x="90257" y="11622"/>
                  </a:lnTo>
                  <a:lnTo>
                    <a:pt x="90257" y="13248"/>
                  </a:lnTo>
                  <a:lnTo>
                    <a:pt x="90108" y="13248"/>
                  </a:lnTo>
                  <a:lnTo>
                    <a:pt x="89870" y="12995"/>
                  </a:lnTo>
                  <a:lnTo>
                    <a:pt x="89377" y="12547"/>
                  </a:lnTo>
                  <a:lnTo>
                    <a:pt x="88840" y="12144"/>
                  </a:lnTo>
                  <a:lnTo>
                    <a:pt x="88258" y="11801"/>
                  </a:lnTo>
                  <a:lnTo>
                    <a:pt x="87945" y="11667"/>
                  </a:lnTo>
                  <a:lnTo>
                    <a:pt x="87572" y="11503"/>
                  </a:lnTo>
                  <a:lnTo>
                    <a:pt x="86826" y="11264"/>
                  </a:lnTo>
                  <a:lnTo>
                    <a:pt x="86050" y="11100"/>
                  </a:lnTo>
                  <a:lnTo>
                    <a:pt x="85260" y="11026"/>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26;p4"/>
            <p:cNvGrpSpPr/>
            <p:nvPr/>
          </p:nvGrpSpPr>
          <p:grpSpPr>
            <a:xfrm>
              <a:off x="2430468" y="2536041"/>
              <a:ext cx="644676" cy="193720"/>
              <a:chOff x="2430468" y="2536041"/>
              <a:chExt cx="644676" cy="193720"/>
            </a:xfrm>
          </p:grpSpPr>
          <p:sp>
            <p:nvSpPr>
              <p:cNvPr id="27" name="Google Shape;27;p4"/>
              <p:cNvSpPr/>
              <p:nvPr/>
            </p:nvSpPr>
            <p:spPr>
              <a:xfrm>
                <a:off x="2430468" y="2536041"/>
                <a:ext cx="169523" cy="193515"/>
              </a:xfrm>
              <a:custGeom>
                <a:avLst/>
                <a:gdLst/>
                <a:ahLst/>
                <a:cxnLst/>
                <a:rect l="l" t="t" r="r" b="b"/>
                <a:pathLst>
                  <a:path w="24766" h="28271" extrusionOk="0">
                    <a:moveTo>
                      <a:pt x="14069" y="0"/>
                    </a:moveTo>
                    <a:lnTo>
                      <a:pt x="13323" y="15"/>
                    </a:lnTo>
                    <a:lnTo>
                      <a:pt x="11891" y="149"/>
                    </a:lnTo>
                    <a:lnTo>
                      <a:pt x="10518" y="403"/>
                    </a:lnTo>
                    <a:lnTo>
                      <a:pt x="9205" y="776"/>
                    </a:lnTo>
                    <a:lnTo>
                      <a:pt x="7952" y="1283"/>
                    </a:lnTo>
                    <a:lnTo>
                      <a:pt x="6759" y="1910"/>
                    </a:lnTo>
                    <a:lnTo>
                      <a:pt x="5625" y="2670"/>
                    </a:lnTo>
                    <a:lnTo>
                      <a:pt x="4566" y="3551"/>
                    </a:lnTo>
                    <a:lnTo>
                      <a:pt x="4059" y="4058"/>
                    </a:lnTo>
                    <a:lnTo>
                      <a:pt x="3551" y="4565"/>
                    </a:lnTo>
                    <a:lnTo>
                      <a:pt x="2671" y="5639"/>
                    </a:lnTo>
                    <a:lnTo>
                      <a:pt x="1910" y="6773"/>
                    </a:lnTo>
                    <a:lnTo>
                      <a:pt x="1284" y="7967"/>
                    </a:lnTo>
                    <a:lnTo>
                      <a:pt x="776" y="9235"/>
                    </a:lnTo>
                    <a:lnTo>
                      <a:pt x="389" y="10562"/>
                    </a:lnTo>
                    <a:lnTo>
                      <a:pt x="135" y="11935"/>
                    </a:lnTo>
                    <a:lnTo>
                      <a:pt x="16" y="13382"/>
                    </a:lnTo>
                    <a:lnTo>
                      <a:pt x="1" y="14143"/>
                    </a:lnTo>
                    <a:lnTo>
                      <a:pt x="16" y="14889"/>
                    </a:lnTo>
                    <a:lnTo>
                      <a:pt x="150" y="16336"/>
                    </a:lnTo>
                    <a:lnTo>
                      <a:pt x="403" y="17723"/>
                    </a:lnTo>
                    <a:lnTo>
                      <a:pt x="776" y="19051"/>
                    </a:lnTo>
                    <a:lnTo>
                      <a:pt x="1284" y="20319"/>
                    </a:lnTo>
                    <a:lnTo>
                      <a:pt x="1910" y="21513"/>
                    </a:lnTo>
                    <a:lnTo>
                      <a:pt x="2671" y="22646"/>
                    </a:lnTo>
                    <a:lnTo>
                      <a:pt x="3551" y="23721"/>
                    </a:lnTo>
                    <a:lnTo>
                      <a:pt x="4059" y="24228"/>
                    </a:lnTo>
                    <a:lnTo>
                      <a:pt x="4566" y="24720"/>
                    </a:lnTo>
                    <a:lnTo>
                      <a:pt x="5640" y="25615"/>
                    </a:lnTo>
                    <a:lnTo>
                      <a:pt x="6774" y="26376"/>
                    </a:lnTo>
                    <a:lnTo>
                      <a:pt x="7967" y="27003"/>
                    </a:lnTo>
                    <a:lnTo>
                      <a:pt x="9220" y="27510"/>
                    </a:lnTo>
                    <a:lnTo>
                      <a:pt x="10518" y="27883"/>
                    </a:lnTo>
                    <a:lnTo>
                      <a:pt x="11891" y="28136"/>
                    </a:lnTo>
                    <a:lnTo>
                      <a:pt x="13323" y="28271"/>
                    </a:lnTo>
                    <a:lnTo>
                      <a:pt x="14860" y="28271"/>
                    </a:lnTo>
                    <a:lnTo>
                      <a:pt x="16411" y="28107"/>
                    </a:lnTo>
                    <a:lnTo>
                      <a:pt x="17933" y="27763"/>
                    </a:lnTo>
                    <a:lnTo>
                      <a:pt x="19410" y="27256"/>
                    </a:lnTo>
                    <a:lnTo>
                      <a:pt x="20126" y="26928"/>
                    </a:lnTo>
                    <a:lnTo>
                      <a:pt x="20797" y="26615"/>
                    </a:lnTo>
                    <a:lnTo>
                      <a:pt x="22050" y="25869"/>
                    </a:lnTo>
                    <a:lnTo>
                      <a:pt x="23214" y="24974"/>
                    </a:lnTo>
                    <a:lnTo>
                      <a:pt x="24288" y="23959"/>
                    </a:lnTo>
                    <a:lnTo>
                      <a:pt x="24765" y="23407"/>
                    </a:lnTo>
                    <a:lnTo>
                      <a:pt x="22349" y="20990"/>
                    </a:lnTo>
                    <a:lnTo>
                      <a:pt x="21916" y="21468"/>
                    </a:lnTo>
                    <a:lnTo>
                      <a:pt x="21021" y="22333"/>
                    </a:lnTo>
                    <a:lnTo>
                      <a:pt x="20066" y="23064"/>
                    </a:lnTo>
                    <a:lnTo>
                      <a:pt x="19082" y="23676"/>
                    </a:lnTo>
                    <a:lnTo>
                      <a:pt x="18037" y="24168"/>
                    </a:lnTo>
                    <a:lnTo>
                      <a:pt x="16948" y="24541"/>
                    </a:lnTo>
                    <a:lnTo>
                      <a:pt x="15829" y="24780"/>
                    </a:lnTo>
                    <a:lnTo>
                      <a:pt x="14651" y="24914"/>
                    </a:lnTo>
                    <a:lnTo>
                      <a:pt x="13517" y="24914"/>
                    </a:lnTo>
                    <a:lnTo>
                      <a:pt x="12488" y="24839"/>
                    </a:lnTo>
                    <a:lnTo>
                      <a:pt x="11473" y="24645"/>
                    </a:lnTo>
                    <a:lnTo>
                      <a:pt x="10488" y="24377"/>
                    </a:lnTo>
                    <a:lnTo>
                      <a:pt x="9534" y="23989"/>
                    </a:lnTo>
                    <a:lnTo>
                      <a:pt x="8624" y="23512"/>
                    </a:lnTo>
                    <a:lnTo>
                      <a:pt x="7773" y="22945"/>
                    </a:lnTo>
                    <a:lnTo>
                      <a:pt x="6968" y="22303"/>
                    </a:lnTo>
                    <a:lnTo>
                      <a:pt x="6595" y="21930"/>
                    </a:lnTo>
                    <a:lnTo>
                      <a:pt x="6207" y="21557"/>
                    </a:lnTo>
                    <a:lnTo>
                      <a:pt x="5550" y="20752"/>
                    </a:lnTo>
                    <a:lnTo>
                      <a:pt x="4983" y="19886"/>
                    </a:lnTo>
                    <a:lnTo>
                      <a:pt x="4506" y="18976"/>
                    </a:lnTo>
                    <a:lnTo>
                      <a:pt x="4118" y="17992"/>
                    </a:lnTo>
                    <a:lnTo>
                      <a:pt x="3835" y="16962"/>
                    </a:lnTo>
                    <a:lnTo>
                      <a:pt x="3656" y="15873"/>
                    </a:lnTo>
                    <a:lnTo>
                      <a:pt x="3551" y="14725"/>
                    </a:lnTo>
                    <a:lnTo>
                      <a:pt x="3551" y="14128"/>
                    </a:lnTo>
                    <a:lnTo>
                      <a:pt x="3551" y="13516"/>
                    </a:lnTo>
                    <a:lnTo>
                      <a:pt x="3656" y="12368"/>
                    </a:lnTo>
                    <a:lnTo>
                      <a:pt x="3835" y="11278"/>
                    </a:lnTo>
                    <a:lnTo>
                      <a:pt x="4118" y="10249"/>
                    </a:lnTo>
                    <a:lnTo>
                      <a:pt x="4506" y="9264"/>
                    </a:lnTo>
                    <a:lnTo>
                      <a:pt x="4983" y="8354"/>
                    </a:lnTo>
                    <a:lnTo>
                      <a:pt x="5550" y="7489"/>
                    </a:lnTo>
                    <a:lnTo>
                      <a:pt x="6207" y="6684"/>
                    </a:lnTo>
                    <a:lnTo>
                      <a:pt x="6595" y="6311"/>
                    </a:lnTo>
                    <a:lnTo>
                      <a:pt x="6968" y="5938"/>
                    </a:lnTo>
                    <a:lnTo>
                      <a:pt x="7773" y="5296"/>
                    </a:lnTo>
                    <a:lnTo>
                      <a:pt x="8624" y="4729"/>
                    </a:lnTo>
                    <a:lnTo>
                      <a:pt x="9534" y="4252"/>
                    </a:lnTo>
                    <a:lnTo>
                      <a:pt x="10488" y="3864"/>
                    </a:lnTo>
                    <a:lnTo>
                      <a:pt x="11473" y="3595"/>
                    </a:lnTo>
                    <a:lnTo>
                      <a:pt x="12488" y="3401"/>
                    </a:lnTo>
                    <a:lnTo>
                      <a:pt x="13517" y="3327"/>
                    </a:lnTo>
                    <a:lnTo>
                      <a:pt x="14636" y="3327"/>
                    </a:lnTo>
                    <a:lnTo>
                      <a:pt x="15755" y="3446"/>
                    </a:lnTo>
                    <a:lnTo>
                      <a:pt x="16829" y="3655"/>
                    </a:lnTo>
                    <a:lnTo>
                      <a:pt x="17828" y="3968"/>
                    </a:lnTo>
                    <a:lnTo>
                      <a:pt x="18768" y="4401"/>
                    </a:lnTo>
                    <a:lnTo>
                      <a:pt x="19648" y="4938"/>
                    </a:lnTo>
                    <a:lnTo>
                      <a:pt x="20454" y="5580"/>
                    </a:lnTo>
                    <a:lnTo>
                      <a:pt x="21215" y="6340"/>
                    </a:lnTo>
                    <a:lnTo>
                      <a:pt x="21558" y="6758"/>
                    </a:lnTo>
                    <a:lnTo>
                      <a:pt x="23990" y="4401"/>
                    </a:lnTo>
                    <a:lnTo>
                      <a:pt x="23497" y="3864"/>
                    </a:lnTo>
                    <a:lnTo>
                      <a:pt x="22483" y="2909"/>
                    </a:lnTo>
                    <a:lnTo>
                      <a:pt x="21394" y="2074"/>
                    </a:lnTo>
                    <a:lnTo>
                      <a:pt x="20215" y="1387"/>
                    </a:lnTo>
                    <a:lnTo>
                      <a:pt x="18977" y="835"/>
                    </a:lnTo>
                    <a:lnTo>
                      <a:pt x="17664" y="433"/>
                    </a:lnTo>
                    <a:lnTo>
                      <a:pt x="16277" y="149"/>
                    </a:lnTo>
                    <a:lnTo>
                      <a:pt x="14830" y="15"/>
                    </a:lnTo>
                    <a:lnTo>
                      <a:pt x="14069"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2621430" y="2540429"/>
                <a:ext cx="23800" cy="185041"/>
              </a:xfrm>
              <a:custGeom>
                <a:avLst/>
                <a:gdLst/>
                <a:ahLst/>
                <a:cxnLst/>
                <a:rect l="l" t="t" r="r" b="b"/>
                <a:pathLst>
                  <a:path w="3477" h="27033" extrusionOk="0">
                    <a:moveTo>
                      <a:pt x="0" y="1"/>
                    </a:moveTo>
                    <a:lnTo>
                      <a:pt x="0" y="27033"/>
                    </a:lnTo>
                    <a:lnTo>
                      <a:pt x="3476" y="27033"/>
                    </a:lnTo>
                    <a:lnTo>
                      <a:pt x="3476"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2665546" y="2594655"/>
                <a:ext cx="130411" cy="135107"/>
              </a:xfrm>
              <a:custGeom>
                <a:avLst/>
                <a:gdLst/>
                <a:ahLst/>
                <a:cxnLst/>
                <a:rect l="l" t="t" r="r" b="b"/>
                <a:pathLst>
                  <a:path w="19052" h="19738" extrusionOk="0">
                    <a:moveTo>
                      <a:pt x="9101" y="3193"/>
                    </a:moveTo>
                    <a:lnTo>
                      <a:pt x="10219" y="3223"/>
                    </a:lnTo>
                    <a:lnTo>
                      <a:pt x="11308" y="3461"/>
                    </a:lnTo>
                    <a:lnTo>
                      <a:pt x="12353" y="3924"/>
                    </a:lnTo>
                    <a:lnTo>
                      <a:pt x="13308" y="4595"/>
                    </a:lnTo>
                    <a:lnTo>
                      <a:pt x="13740" y="5013"/>
                    </a:lnTo>
                    <a:lnTo>
                      <a:pt x="14173" y="5490"/>
                    </a:lnTo>
                    <a:lnTo>
                      <a:pt x="14829" y="6550"/>
                    </a:lnTo>
                    <a:lnTo>
                      <a:pt x="15292" y="7758"/>
                    </a:lnTo>
                    <a:lnTo>
                      <a:pt x="15516" y="9116"/>
                    </a:lnTo>
                    <a:lnTo>
                      <a:pt x="15530" y="9861"/>
                    </a:lnTo>
                    <a:lnTo>
                      <a:pt x="15516" y="10607"/>
                    </a:lnTo>
                    <a:lnTo>
                      <a:pt x="15292" y="11965"/>
                    </a:lnTo>
                    <a:lnTo>
                      <a:pt x="14844" y="13173"/>
                    </a:lnTo>
                    <a:lnTo>
                      <a:pt x="14173" y="14248"/>
                    </a:lnTo>
                    <a:lnTo>
                      <a:pt x="13740" y="14710"/>
                    </a:lnTo>
                    <a:lnTo>
                      <a:pt x="13516" y="14934"/>
                    </a:lnTo>
                    <a:lnTo>
                      <a:pt x="13069" y="15337"/>
                    </a:lnTo>
                    <a:lnTo>
                      <a:pt x="12069" y="15948"/>
                    </a:lnTo>
                    <a:lnTo>
                      <a:pt x="11010" y="16351"/>
                    </a:lnTo>
                    <a:lnTo>
                      <a:pt x="9891" y="16530"/>
                    </a:lnTo>
                    <a:lnTo>
                      <a:pt x="8772" y="16500"/>
                    </a:lnTo>
                    <a:lnTo>
                      <a:pt x="7668" y="16262"/>
                    </a:lnTo>
                    <a:lnTo>
                      <a:pt x="6639" y="15799"/>
                    </a:lnTo>
                    <a:lnTo>
                      <a:pt x="5684" y="15143"/>
                    </a:lnTo>
                    <a:lnTo>
                      <a:pt x="5252" y="14710"/>
                    </a:lnTo>
                    <a:lnTo>
                      <a:pt x="4819" y="14248"/>
                    </a:lnTo>
                    <a:lnTo>
                      <a:pt x="4148" y="13173"/>
                    </a:lnTo>
                    <a:lnTo>
                      <a:pt x="3700" y="11965"/>
                    </a:lnTo>
                    <a:lnTo>
                      <a:pt x="3476" y="10607"/>
                    </a:lnTo>
                    <a:lnTo>
                      <a:pt x="3461" y="9861"/>
                    </a:lnTo>
                    <a:lnTo>
                      <a:pt x="3476" y="9116"/>
                    </a:lnTo>
                    <a:lnTo>
                      <a:pt x="3700" y="7758"/>
                    </a:lnTo>
                    <a:lnTo>
                      <a:pt x="4148" y="6550"/>
                    </a:lnTo>
                    <a:lnTo>
                      <a:pt x="4819" y="5490"/>
                    </a:lnTo>
                    <a:lnTo>
                      <a:pt x="5252" y="5013"/>
                    </a:lnTo>
                    <a:lnTo>
                      <a:pt x="5475" y="4789"/>
                    </a:lnTo>
                    <a:lnTo>
                      <a:pt x="5923" y="4401"/>
                    </a:lnTo>
                    <a:lnTo>
                      <a:pt x="6922" y="3775"/>
                    </a:lnTo>
                    <a:lnTo>
                      <a:pt x="7982" y="3372"/>
                    </a:lnTo>
                    <a:lnTo>
                      <a:pt x="9101" y="3193"/>
                    </a:lnTo>
                    <a:close/>
                    <a:moveTo>
                      <a:pt x="9011" y="0"/>
                    </a:moveTo>
                    <a:lnTo>
                      <a:pt x="8011" y="90"/>
                    </a:lnTo>
                    <a:lnTo>
                      <a:pt x="7057" y="269"/>
                    </a:lnTo>
                    <a:lnTo>
                      <a:pt x="6162" y="537"/>
                    </a:lnTo>
                    <a:lnTo>
                      <a:pt x="5311" y="880"/>
                    </a:lnTo>
                    <a:lnTo>
                      <a:pt x="4491" y="1328"/>
                    </a:lnTo>
                    <a:lnTo>
                      <a:pt x="3730" y="1850"/>
                    </a:lnTo>
                    <a:lnTo>
                      <a:pt x="3014" y="2477"/>
                    </a:lnTo>
                    <a:lnTo>
                      <a:pt x="2686" y="2820"/>
                    </a:lnTo>
                    <a:lnTo>
                      <a:pt x="2357" y="3178"/>
                    </a:lnTo>
                    <a:lnTo>
                      <a:pt x="1776" y="3924"/>
                    </a:lnTo>
                    <a:lnTo>
                      <a:pt x="1268" y="4715"/>
                    </a:lnTo>
                    <a:lnTo>
                      <a:pt x="851" y="5550"/>
                    </a:lnTo>
                    <a:lnTo>
                      <a:pt x="507" y="6430"/>
                    </a:lnTo>
                    <a:lnTo>
                      <a:pt x="254" y="7355"/>
                    </a:lnTo>
                    <a:lnTo>
                      <a:pt x="90" y="8325"/>
                    </a:lnTo>
                    <a:lnTo>
                      <a:pt x="0" y="9339"/>
                    </a:lnTo>
                    <a:lnTo>
                      <a:pt x="0" y="9861"/>
                    </a:lnTo>
                    <a:lnTo>
                      <a:pt x="0" y="10399"/>
                    </a:lnTo>
                    <a:lnTo>
                      <a:pt x="90" y="11413"/>
                    </a:lnTo>
                    <a:lnTo>
                      <a:pt x="254" y="12383"/>
                    </a:lnTo>
                    <a:lnTo>
                      <a:pt x="507" y="13308"/>
                    </a:lnTo>
                    <a:lnTo>
                      <a:pt x="836" y="14188"/>
                    </a:lnTo>
                    <a:lnTo>
                      <a:pt x="1253" y="15023"/>
                    </a:lnTo>
                    <a:lnTo>
                      <a:pt x="1761" y="15814"/>
                    </a:lnTo>
                    <a:lnTo>
                      <a:pt x="2342" y="16560"/>
                    </a:lnTo>
                    <a:lnTo>
                      <a:pt x="2686" y="16918"/>
                    </a:lnTo>
                    <a:lnTo>
                      <a:pt x="3014" y="17261"/>
                    </a:lnTo>
                    <a:lnTo>
                      <a:pt x="3730" y="17873"/>
                    </a:lnTo>
                    <a:lnTo>
                      <a:pt x="4491" y="18410"/>
                    </a:lnTo>
                    <a:lnTo>
                      <a:pt x="5311" y="18842"/>
                    </a:lnTo>
                    <a:lnTo>
                      <a:pt x="6162" y="19200"/>
                    </a:lnTo>
                    <a:lnTo>
                      <a:pt x="7057" y="19454"/>
                    </a:lnTo>
                    <a:lnTo>
                      <a:pt x="8011" y="19633"/>
                    </a:lnTo>
                    <a:lnTo>
                      <a:pt x="9011" y="19723"/>
                    </a:lnTo>
                    <a:lnTo>
                      <a:pt x="9518" y="19738"/>
                    </a:lnTo>
                    <a:lnTo>
                      <a:pt x="10040" y="19723"/>
                    </a:lnTo>
                    <a:lnTo>
                      <a:pt x="11040" y="19633"/>
                    </a:lnTo>
                    <a:lnTo>
                      <a:pt x="11980" y="19454"/>
                    </a:lnTo>
                    <a:lnTo>
                      <a:pt x="12890" y="19200"/>
                    </a:lnTo>
                    <a:lnTo>
                      <a:pt x="13740" y="18842"/>
                    </a:lnTo>
                    <a:lnTo>
                      <a:pt x="14546" y="18410"/>
                    </a:lnTo>
                    <a:lnTo>
                      <a:pt x="15307" y="17873"/>
                    </a:lnTo>
                    <a:lnTo>
                      <a:pt x="16023" y="17261"/>
                    </a:lnTo>
                    <a:lnTo>
                      <a:pt x="16366" y="16918"/>
                    </a:lnTo>
                    <a:lnTo>
                      <a:pt x="16694" y="16560"/>
                    </a:lnTo>
                    <a:lnTo>
                      <a:pt x="17276" y="15814"/>
                    </a:lnTo>
                    <a:lnTo>
                      <a:pt x="17783" y="15023"/>
                    </a:lnTo>
                    <a:lnTo>
                      <a:pt x="18201" y="14188"/>
                    </a:lnTo>
                    <a:lnTo>
                      <a:pt x="18544" y="13308"/>
                    </a:lnTo>
                    <a:lnTo>
                      <a:pt x="18798" y="12383"/>
                    </a:lnTo>
                    <a:lnTo>
                      <a:pt x="18962" y="11413"/>
                    </a:lnTo>
                    <a:lnTo>
                      <a:pt x="19051" y="10399"/>
                    </a:lnTo>
                    <a:lnTo>
                      <a:pt x="19051" y="9861"/>
                    </a:lnTo>
                    <a:lnTo>
                      <a:pt x="19051" y="9339"/>
                    </a:lnTo>
                    <a:lnTo>
                      <a:pt x="18962" y="8325"/>
                    </a:lnTo>
                    <a:lnTo>
                      <a:pt x="18798" y="7355"/>
                    </a:lnTo>
                    <a:lnTo>
                      <a:pt x="18544" y="6430"/>
                    </a:lnTo>
                    <a:lnTo>
                      <a:pt x="18201" y="5550"/>
                    </a:lnTo>
                    <a:lnTo>
                      <a:pt x="17783" y="4715"/>
                    </a:lnTo>
                    <a:lnTo>
                      <a:pt x="17276" y="3924"/>
                    </a:lnTo>
                    <a:lnTo>
                      <a:pt x="16694" y="3178"/>
                    </a:lnTo>
                    <a:lnTo>
                      <a:pt x="16366" y="2820"/>
                    </a:lnTo>
                    <a:lnTo>
                      <a:pt x="16023" y="2477"/>
                    </a:lnTo>
                    <a:lnTo>
                      <a:pt x="15307" y="1850"/>
                    </a:lnTo>
                    <a:lnTo>
                      <a:pt x="14546" y="1328"/>
                    </a:lnTo>
                    <a:lnTo>
                      <a:pt x="13740" y="880"/>
                    </a:lnTo>
                    <a:lnTo>
                      <a:pt x="12890" y="537"/>
                    </a:lnTo>
                    <a:lnTo>
                      <a:pt x="11980" y="269"/>
                    </a:lnTo>
                    <a:lnTo>
                      <a:pt x="11040" y="90"/>
                    </a:lnTo>
                    <a:lnTo>
                      <a:pt x="10040"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2815349" y="2598741"/>
                <a:ext cx="112135" cy="130815"/>
              </a:xfrm>
              <a:custGeom>
                <a:avLst/>
                <a:gdLst/>
                <a:ahLst/>
                <a:cxnLst/>
                <a:rect l="l" t="t" r="r" b="b"/>
                <a:pathLst>
                  <a:path w="16382" h="19111" extrusionOk="0">
                    <a:moveTo>
                      <a:pt x="12905" y="0"/>
                    </a:moveTo>
                    <a:lnTo>
                      <a:pt x="12905" y="10204"/>
                    </a:lnTo>
                    <a:lnTo>
                      <a:pt x="12890" y="10741"/>
                    </a:lnTo>
                    <a:lnTo>
                      <a:pt x="12726" y="11816"/>
                    </a:lnTo>
                    <a:lnTo>
                      <a:pt x="12383" y="12830"/>
                    </a:lnTo>
                    <a:lnTo>
                      <a:pt x="11861" y="13770"/>
                    </a:lnTo>
                    <a:lnTo>
                      <a:pt x="11548" y="14217"/>
                    </a:lnTo>
                    <a:lnTo>
                      <a:pt x="11219" y="14620"/>
                    </a:lnTo>
                    <a:lnTo>
                      <a:pt x="10444" y="15262"/>
                    </a:lnTo>
                    <a:lnTo>
                      <a:pt x="9534" y="15709"/>
                    </a:lnTo>
                    <a:lnTo>
                      <a:pt x="8549" y="15933"/>
                    </a:lnTo>
                    <a:lnTo>
                      <a:pt x="8042" y="15948"/>
                    </a:lnTo>
                    <a:lnTo>
                      <a:pt x="7475" y="15933"/>
                    </a:lnTo>
                    <a:lnTo>
                      <a:pt x="6475" y="15769"/>
                    </a:lnTo>
                    <a:lnTo>
                      <a:pt x="5625" y="15441"/>
                    </a:lnTo>
                    <a:lnTo>
                      <a:pt x="4909" y="14963"/>
                    </a:lnTo>
                    <a:lnTo>
                      <a:pt x="4342" y="14322"/>
                    </a:lnTo>
                    <a:lnTo>
                      <a:pt x="3909" y="13516"/>
                    </a:lnTo>
                    <a:lnTo>
                      <a:pt x="3626" y="12547"/>
                    </a:lnTo>
                    <a:lnTo>
                      <a:pt x="3477" y="11413"/>
                    </a:lnTo>
                    <a:lnTo>
                      <a:pt x="3477" y="10786"/>
                    </a:lnTo>
                    <a:lnTo>
                      <a:pt x="3477" y="15"/>
                    </a:lnTo>
                    <a:lnTo>
                      <a:pt x="1" y="15"/>
                    </a:lnTo>
                    <a:lnTo>
                      <a:pt x="1" y="11338"/>
                    </a:lnTo>
                    <a:lnTo>
                      <a:pt x="16" y="12218"/>
                    </a:lnTo>
                    <a:lnTo>
                      <a:pt x="239" y="13800"/>
                    </a:lnTo>
                    <a:lnTo>
                      <a:pt x="687" y="15217"/>
                    </a:lnTo>
                    <a:lnTo>
                      <a:pt x="1179" y="16157"/>
                    </a:lnTo>
                    <a:lnTo>
                      <a:pt x="1567" y="16739"/>
                    </a:lnTo>
                    <a:lnTo>
                      <a:pt x="1791" y="17007"/>
                    </a:lnTo>
                    <a:lnTo>
                      <a:pt x="2015" y="17261"/>
                    </a:lnTo>
                    <a:lnTo>
                      <a:pt x="2522" y="17723"/>
                    </a:lnTo>
                    <a:lnTo>
                      <a:pt x="3074" y="18111"/>
                    </a:lnTo>
                    <a:lnTo>
                      <a:pt x="3671" y="18454"/>
                    </a:lnTo>
                    <a:lnTo>
                      <a:pt x="4327" y="18708"/>
                    </a:lnTo>
                    <a:lnTo>
                      <a:pt x="5043" y="18917"/>
                    </a:lnTo>
                    <a:lnTo>
                      <a:pt x="5804" y="19036"/>
                    </a:lnTo>
                    <a:lnTo>
                      <a:pt x="6625" y="19111"/>
                    </a:lnTo>
                    <a:lnTo>
                      <a:pt x="7505" y="19111"/>
                    </a:lnTo>
                    <a:lnTo>
                      <a:pt x="8385" y="18991"/>
                    </a:lnTo>
                    <a:lnTo>
                      <a:pt x="9250" y="18753"/>
                    </a:lnTo>
                    <a:lnTo>
                      <a:pt x="10086" y="18410"/>
                    </a:lnTo>
                    <a:lnTo>
                      <a:pt x="10488" y="18186"/>
                    </a:lnTo>
                    <a:lnTo>
                      <a:pt x="10847" y="17977"/>
                    </a:lnTo>
                    <a:lnTo>
                      <a:pt x="11533" y="17499"/>
                    </a:lnTo>
                    <a:lnTo>
                      <a:pt x="12144" y="16933"/>
                    </a:lnTo>
                    <a:lnTo>
                      <a:pt x="12667" y="16291"/>
                    </a:lnTo>
                    <a:lnTo>
                      <a:pt x="12905" y="15948"/>
                    </a:lnTo>
                    <a:lnTo>
                      <a:pt x="13054" y="15948"/>
                    </a:lnTo>
                    <a:lnTo>
                      <a:pt x="13054" y="18514"/>
                    </a:lnTo>
                    <a:lnTo>
                      <a:pt x="16381" y="18514"/>
                    </a:lnTo>
                    <a:lnTo>
                      <a:pt x="16366" y="0"/>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2947697" y="2540018"/>
                <a:ext cx="127447" cy="189538"/>
              </a:xfrm>
              <a:custGeom>
                <a:avLst/>
                <a:gdLst/>
                <a:ahLst/>
                <a:cxnLst/>
                <a:rect l="l" t="t" r="r" b="b"/>
                <a:pathLst>
                  <a:path w="18619" h="27690" extrusionOk="0">
                    <a:moveTo>
                      <a:pt x="9071" y="11175"/>
                    </a:moveTo>
                    <a:lnTo>
                      <a:pt x="10160" y="11205"/>
                    </a:lnTo>
                    <a:lnTo>
                      <a:pt x="11219" y="11458"/>
                    </a:lnTo>
                    <a:lnTo>
                      <a:pt x="12233" y="11906"/>
                    </a:lnTo>
                    <a:lnTo>
                      <a:pt x="13158" y="12562"/>
                    </a:lnTo>
                    <a:lnTo>
                      <a:pt x="13561" y="12980"/>
                    </a:lnTo>
                    <a:lnTo>
                      <a:pt x="13964" y="13442"/>
                    </a:lnTo>
                    <a:lnTo>
                      <a:pt x="14605" y="14517"/>
                    </a:lnTo>
                    <a:lnTo>
                      <a:pt x="15038" y="15725"/>
                    </a:lnTo>
                    <a:lnTo>
                      <a:pt x="15262" y="17098"/>
                    </a:lnTo>
                    <a:lnTo>
                      <a:pt x="15277" y="17843"/>
                    </a:lnTo>
                    <a:lnTo>
                      <a:pt x="15262" y="18589"/>
                    </a:lnTo>
                    <a:lnTo>
                      <a:pt x="15038" y="19962"/>
                    </a:lnTo>
                    <a:lnTo>
                      <a:pt x="14605" y="21185"/>
                    </a:lnTo>
                    <a:lnTo>
                      <a:pt x="13964" y="22244"/>
                    </a:lnTo>
                    <a:lnTo>
                      <a:pt x="13561" y="22722"/>
                    </a:lnTo>
                    <a:lnTo>
                      <a:pt x="13143" y="23140"/>
                    </a:lnTo>
                    <a:lnTo>
                      <a:pt x="12189" y="23811"/>
                    </a:lnTo>
                    <a:lnTo>
                      <a:pt x="11129" y="24273"/>
                    </a:lnTo>
                    <a:lnTo>
                      <a:pt x="9981" y="24512"/>
                    </a:lnTo>
                    <a:lnTo>
                      <a:pt x="9384" y="24527"/>
                    </a:lnTo>
                    <a:lnTo>
                      <a:pt x="8787" y="24512"/>
                    </a:lnTo>
                    <a:lnTo>
                      <a:pt x="7653" y="24273"/>
                    </a:lnTo>
                    <a:lnTo>
                      <a:pt x="6579" y="23811"/>
                    </a:lnTo>
                    <a:lnTo>
                      <a:pt x="5639" y="23125"/>
                    </a:lnTo>
                    <a:lnTo>
                      <a:pt x="5222" y="22692"/>
                    </a:lnTo>
                    <a:lnTo>
                      <a:pt x="4804" y="22230"/>
                    </a:lnTo>
                    <a:lnTo>
                      <a:pt x="4162" y="21170"/>
                    </a:lnTo>
                    <a:lnTo>
                      <a:pt x="3730" y="19947"/>
                    </a:lnTo>
                    <a:lnTo>
                      <a:pt x="3506" y="18589"/>
                    </a:lnTo>
                    <a:lnTo>
                      <a:pt x="3491" y="17843"/>
                    </a:lnTo>
                    <a:lnTo>
                      <a:pt x="3506" y="17098"/>
                    </a:lnTo>
                    <a:lnTo>
                      <a:pt x="3730" y="15740"/>
                    </a:lnTo>
                    <a:lnTo>
                      <a:pt x="4162" y="14532"/>
                    </a:lnTo>
                    <a:lnTo>
                      <a:pt x="4804" y="13472"/>
                    </a:lnTo>
                    <a:lnTo>
                      <a:pt x="5222" y="12995"/>
                    </a:lnTo>
                    <a:lnTo>
                      <a:pt x="5371" y="12831"/>
                    </a:lnTo>
                    <a:lnTo>
                      <a:pt x="5550" y="12682"/>
                    </a:lnTo>
                    <a:lnTo>
                      <a:pt x="5983" y="12294"/>
                    </a:lnTo>
                    <a:lnTo>
                      <a:pt x="6952" y="11712"/>
                    </a:lnTo>
                    <a:lnTo>
                      <a:pt x="7982" y="11339"/>
                    </a:lnTo>
                    <a:lnTo>
                      <a:pt x="9071" y="11175"/>
                    </a:lnTo>
                    <a:close/>
                    <a:moveTo>
                      <a:pt x="15143" y="1"/>
                    </a:moveTo>
                    <a:lnTo>
                      <a:pt x="15143" y="8549"/>
                    </a:lnTo>
                    <a:lnTo>
                      <a:pt x="15292" y="11115"/>
                    </a:lnTo>
                    <a:lnTo>
                      <a:pt x="15143" y="11115"/>
                    </a:lnTo>
                    <a:lnTo>
                      <a:pt x="14904" y="10757"/>
                    </a:lnTo>
                    <a:lnTo>
                      <a:pt x="14352" y="10116"/>
                    </a:lnTo>
                    <a:lnTo>
                      <a:pt x="13710" y="9549"/>
                    </a:lnTo>
                    <a:lnTo>
                      <a:pt x="13009" y="9056"/>
                    </a:lnTo>
                    <a:lnTo>
                      <a:pt x="12636" y="8862"/>
                    </a:lnTo>
                    <a:lnTo>
                      <a:pt x="12189" y="8639"/>
                    </a:lnTo>
                    <a:lnTo>
                      <a:pt x="11249" y="8296"/>
                    </a:lnTo>
                    <a:lnTo>
                      <a:pt x="10294" y="8072"/>
                    </a:lnTo>
                    <a:lnTo>
                      <a:pt x="9309" y="7967"/>
                    </a:lnTo>
                    <a:lnTo>
                      <a:pt x="8355" y="7967"/>
                    </a:lnTo>
                    <a:lnTo>
                      <a:pt x="7489" y="8057"/>
                    </a:lnTo>
                    <a:lnTo>
                      <a:pt x="6654" y="8236"/>
                    </a:lnTo>
                    <a:lnTo>
                      <a:pt x="5848" y="8504"/>
                    </a:lnTo>
                    <a:lnTo>
                      <a:pt x="5087" y="8862"/>
                    </a:lnTo>
                    <a:lnTo>
                      <a:pt x="4341" y="9295"/>
                    </a:lnTo>
                    <a:lnTo>
                      <a:pt x="3625" y="9832"/>
                    </a:lnTo>
                    <a:lnTo>
                      <a:pt x="2939" y="10459"/>
                    </a:lnTo>
                    <a:lnTo>
                      <a:pt x="2611" y="10802"/>
                    </a:lnTo>
                    <a:lnTo>
                      <a:pt x="2298" y="11160"/>
                    </a:lnTo>
                    <a:lnTo>
                      <a:pt x="1731" y="11906"/>
                    </a:lnTo>
                    <a:lnTo>
                      <a:pt x="1238" y="12711"/>
                    </a:lnTo>
                    <a:lnTo>
                      <a:pt x="836" y="13547"/>
                    </a:lnTo>
                    <a:lnTo>
                      <a:pt x="507" y="14427"/>
                    </a:lnTo>
                    <a:lnTo>
                      <a:pt x="254" y="15337"/>
                    </a:lnTo>
                    <a:lnTo>
                      <a:pt x="90" y="16307"/>
                    </a:lnTo>
                    <a:lnTo>
                      <a:pt x="15" y="17306"/>
                    </a:lnTo>
                    <a:lnTo>
                      <a:pt x="0" y="17829"/>
                    </a:lnTo>
                    <a:lnTo>
                      <a:pt x="15" y="18351"/>
                    </a:lnTo>
                    <a:lnTo>
                      <a:pt x="90" y="19350"/>
                    </a:lnTo>
                    <a:lnTo>
                      <a:pt x="254" y="20320"/>
                    </a:lnTo>
                    <a:lnTo>
                      <a:pt x="507" y="21245"/>
                    </a:lnTo>
                    <a:lnTo>
                      <a:pt x="836" y="22125"/>
                    </a:lnTo>
                    <a:lnTo>
                      <a:pt x="1238" y="22961"/>
                    </a:lnTo>
                    <a:lnTo>
                      <a:pt x="1731" y="23751"/>
                    </a:lnTo>
                    <a:lnTo>
                      <a:pt x="2298" y="24497"/>
                    </a:lnTo>
                    <a:lnTo>
                      <a:pt x="2611" y="24855"/>
                    </a:lnTo>
                    <a:lnTo>
                      <a:pt x="2939" y="25198"/>
                    </a:lnTo>
                    <a:lnTo>
                      <a:pt x="3625" y="25825"/>
                    </a:lnTo>
                    <a:lnTo>
                      <a:pt x="4341" y="26362"/>
                    </a:lnTo>
                    <a:lnTo>
                      <a:pt x="5087" y="26795"/>
                    </a:lnTo>
                    <a:lnTo>
                      <a:pt x="5848" y="27153"/>
                    </a:lnTo>
                    <a:lnTo>
                      <a:pt x="6654" y="27421"/>
                    </a:lnTo>
                    <a:lnTo>
                      <a:pt x="7489" y="27600"/>
                    </a:lnTo>
                    <a:lnTo>
                      <a:pt x="8355" y="27690"/>
                    </a:lnTo>
                    <a:lnTo>
                      <a:pt x="9294" y="27690"/>
                    </a:lnTo>
                    <a:lnTo>
                      <a:pt x="10279" y="27570"/>
                    </a:lnTo>
                    <a:lnTo>
                      <a:pt x="11234" y="27332"/>
                    </a:lnTo>
                    <a:lnTo>
                      <a:pt x="12159" y="26959"/>
                    </a:lnTo>
                    <a:lnTo>
                      <a:pt x="12606" y="26720"/>
                    </a:lnTo>
                    <a:lnTo>
                      <a:pt x="12994" y="26526"/>
                    </a:lnTo>
                    <a:lnTo>
                      <a:pt x="13695" y="26049"/>
                    </a:lnTo>
                    <a:lnTo>
                      <a:pt x="14337" y="25482"/>
                    </a:lnTo>
                    <a:lnTo>
                      <a:pt x="14889" y="24825"/>
                    </a:lnTo>
                    <a:lnTo>
                      <a:pt x="15128" y="24467"/>
                    </a:lnTo>
                    <a:lnTo>
                      <a:pt x="15277" y="24467"/>
                    </a:lnTo>
                    <a:lnTo>
                      <a:pt x="15277" y="27048"/>
                    </a:lnTo>
                    <a:lnTo>
                      <a:pt x="18619" y="27048"/>
                    </a:lnTo>
                    <a:lnTo>
                      <a:pt x="18619" y="1"/>
                    </a:lnTo>
                    <a:close/>
                  </a:path>
                </a:pathLst>
              </a:custGeom>
              <a:solidFill>
                <a:srgbClr val="5F6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_Title">
  <p:cSld name="01_Title">
    <p:spTree>
      <p:nvGrpSpPr>
        <p:cNvPr id="1" name="Shape 9"/>
        <p:cNvGrpSpPr/>
        <p:nvPr/>
      </p:nvGrpSpPr>
      <p:grpSpPr>
        <a:xfrm>
          <a:off x="0" y="0"/>
          <a:ext cx="0" cy="0"/>
          <a:chOff x="0" y="0"/>
          <a:chExt cx="0" cy="0"/>
        </a:xfrm>
      </p:grpSpPr>
      <p:grpSp>
        <p:nvGrpSpPr>
          <p:cNvPr id="10" name="Google Shape;10;p3"/>
          <p:cNvGrpSpPr/>
          <p:nvPr/>
        </p:nvGrpSpPr>
        <p:grpSpPr>
          <a:xfrm>
            <a:off x="522212" y="1321429"/>
            <a:ext cx="479498" cy="385684"/>
            <a:chOff x="6294751" y="783425"/>
            <a:chExt cx="5020925" cy="4038575"/>
          </a:xfrm>
        </p:grpSpPr>
        <p:sp>
          <p:nvSpPr>
            <p:cNvPr id="11" name="Google Shape;11;p3"/>
            <p:cNvSpPr/>
            <p:nvPr/>
          </p:nvSpPr>
          <p:spPr>
            <a:xfrm>
              <a:off x="6909501" y="783425"/>
              <a:ext cx="3199425" cy="1450400"/>
            </a:xfrm>
            <a:custGeom>
              <a:avLst/>
              <a:gdLst/>
              <a:ahLst/>
              <a:cxnLst/>
              <a:rect l="l" t="t" r="r" b="b"/>
              <a:pathLst>
                <a:path w="127977" h="58016" extrusionOk="0">
                  <a:moveTo>
                    <a:pt x="74135" y="0"/>
                  </a:moveTo>
                  <a:lnTo>
                    <a:pt x="70782" y="158"/>
                  </a:lnTo>
                  <a:lnTo>
                    <a:pt x="67446" y="437"/>
                  </a:lnTo>
                  <a:lnTo>
                    <a:pt x="64163" y="856"/>
                  </a:lnTo>
                  <a:lnTo>
                    <a:pt x="60932" y="1415"/>
                  </a:lnTo>
                  <a:lnTo>
                    <a:pt x="57736" y="2096"/>
                  </a:lnTo>
                  <a:lnTo>
                    <a:pt x="54593" y="2899"/>
                  </a:lnTo>
                  <a:lnTo>
                    <a:pt x="51501" y="3843"/>
                  </a:lnTo>
                  <a:lnTo>
                    <a:pt x="48463" y="4908"/>
                  </a:lnTo>
                  <a:lnTo>
                    <a:pt x="45476" y="6095"/>
                  </a:lnTo>
                  <a:lnTo>
                    <a:pt x="42560" y="7388"/>
                  </a:lnTo>
                  <a:lnTo>
                    <a:pt x="39713" y="8802"/>
                  </a:lnTo>
                  <a:lnTo>
                    <a:pt x="36919" y="10322"/>
                  </a:lnTo>
                  <a:lnTo>
                    <a:pt x="34195" y="11963"/>
                  </a:lnTo>
                  <a:lnTo>
                    <a:pt x="31558" y="13692"/>
                  </a:lnTo>
                  <a:lnTo>
                    <a:pt x="28973" y="15526"/>
                  </a:lnTo>
                  <a:lnTo>
                    <a:pt x="26493" y="17464"/>
                  </a:lnTo>
                  <a:lnTo>
                    <a:pt x="24066" y="19508"/>
                  </a:lnTo>
                  <a:lnTo>
                    <a:pt x="21743" y="21621"/>
                  </a:lnTo>
                  <a:lnTo>
                    <a:pt x="19507" y="23839"/>
                  </a:lnTo>
                  <a:lnTo>
                    <a:pt x="17342" y="26161"/>
                  </a:lnTo>
                  <a:lnTo>
                    <a:pt x="15299" y="28537"/>
                  </a:lnTo>
                  <a:lnTo>
                    <a:pt x="13325" y="31016"/>
                  </a:lnTo>
                  <a:lnTo>
                    <a:pt x="11457" y="33566"/>
                  </a:lnTo>
                  <a:lnTo>
                    <a:pt x="9693" y="36186"/>
                  </a:lnTo>
                  <a:lnTo>
                    <a:pt x="8034" y="38893"/>
                  </a:lnTo>
                  <a:lnTo>
                    <a:pt x="6479" y="41669"/>
                  </a:lnTo>
                  <a:lnTo>
                    <a:pt x="5047" y="44499"/>
                  </a:lnTo>
                  <a:lnTo>
                    <a:pt x="3703" y="47398"/>
                  </a:lnTo>
                  <a:lnTo>
                    <a:pt x="2498" y="50367"/>
                  </a:lnTo>
                  <a:lnTo>
                    <a:pt x="1397" y="53388"/>
                  </a:lnTo>
                  <a:lnTo>
                    <a:pt x="419" y="56461"/>
                  </a:lnTo>
                  <a:lnTo>
                    <a:pt x="0" y="58016"/>
                  </a:lnTo>
                  <a:lnTo>
                    <a:pt x="367" y="57789"/>
                  </a:lnTo>
                  <a:lnTo>
                    <a:pt x="1258" y="57492"/>
                  </a:lnTo>
                  <a:lnTo>
                    <a:pt x="2236" y="57352"/>
                  </a:lnTo>
                  <a:lnTo>
                    <a:pt x="3231" y="57335"/>
                  </a:lnTo>
                  <a:lnTo>
                    <a:pt x="5466" y="57562"/>
                  </a:lnTo>
                  <a:lnTo>
                    <a:pt x="5973" y="57701"/>
                  </a:lnTo>
                  <a:lnTo>
                    <a:pt x="40901" y="51956"/>
                  </a:lnTo>
                  <a:lnTo>
                    <a:pt x="41128" y="51589"/>
                  </a:lnTo>
                  <a:lnTo>
                    <a:pt x="42350" y="49947"/>
                  </a:lnTo>
                  <a:lnTo>
                    <a:pt x="43031" y="49336"/>
                  </a:lnTo>
                  <a:lnTo>
                    <a:pt x="43433" y="49144"/>
                  </a:lnTo>
                  <a:lnTo>
                    <a:pt x="43608" y="49162"/>
                  </a:lnTo>
                  <a:lnTo>
                    <a:pt x="44359" y="48341"/>
                  </a:lnTo>
                  <a:lnTo>
                    <a:pt x="45948" y="46786"/>
                  </a:lnTo>
                  <a:lnTo>
                    <a:pt x="47607" y="45302"/>
                  </a:lnTo>
                  <a:lnTo>
                    <a:pt x="49336" y="43905"/>
                  </a:lnTo>
                  <a:lnTo>
                    <a:pt x="51135" y="42595"/>
                  </a:lnTo>
                  <a:lnTo>
                    <a:pt x="53003" y="41390"/>
                  </a:lnTo>
                  <a:lnTo>
                    <a:pt x="54924" y="40255"/>
                  </a:lnTo>
                  <a:lnTo>
                    <a:pt x="56915" y="39242"/>
                  </a:lnTo>
                  <a:lnTo>
                    <a:pt x="58976" y="38316"/>
                  </a:lnTo>
                  <a:lnTo>
                    <a:pt x="61072" y="37496"/>
                  </a:lnTo>
                  <a:lnTo>
                    <a:pt x="63237" y="36780"/>
                  </a:lnTo>
                  <a:lnTo>
                    <a:pt x="65438" y="36168"/>
                  </a:lnTo>
                  <a:lnTo>
                    <a:pt x="67691" y="35679"/>
                  </a:lnTo>
                  <a:lnTo>
                    <a:pt x="69978" y="35313"/>
                  </a:lnTo>
                  <a:lnTo>
                    <a:pt x="72301" y="35068"/>
                  </a:lnTo>
                  <a:lnTo>
                    <a:pt x="74659" y="34928"/>
                  </a:lnTo>
                  <a:lnTo>
                    <a:pt x="76824" y="34928"/>
                  </a:lnTo>
                  <a:lnTo>
                    <a:pt x="78745" y="35016"/>
                  </a:lnTo>
                  <a:lnTo>
                    <a:pt x="80631" y="35190"/>
                  </a:lnTo>
                  <a:lnTo>
                    <a:pt x="82517" y="35435"/>
                  </a:lnTo>
                  <a:lnTo>
                    <a:pt x="85277" y="35941"/>
                  </a:lnTo>
                  <a:lnTo>
                    <a:pt x="88874" y="36902"/>
                  </a:lnTo>
                  <a:lnTo>
                    <a:pt x="92332" y="38159"/>
                  </a:lnTo>
                  <a:lnTo>
                    <a:pt x="95650" y="39679"/>
                  </a:lnTo>
                  <a:lnTo>
                    <a:pt x="98811" y="41477"/>
                  </a:lnTo>
                  <a:lnTo>
                    <a:pt x="101798" y="43521"/>
                  </a:lnTo>
                  <a:lnTo>
                    <a:pt x="103230" y="44638"/>
                  </a:lnTo>
                  <a:lnTo>
                    <a:pt x="109674" y="44743"/>
                  </a:lnTo>
                  <a:lnTo>
                    <a:pt x="127138" y="27279"/>
                  </a:lnTo>
                  <a:lnTo>
                    <a:pt x="127976" y="19874"/>
                  </a:lnTo>
                  <a:lnTo>
                    <a:pt x="126666" y="18739"/>
                  </a:lnTo>
                  <a:lnTo>
                    <a:pt x="123977" y="16539"/>
                  </a:lnTo>
                  <a:lnTo>
                    <a:pt x="121165" y="14443"/>
                  </a:lnTo>
                  <a:lnTo>
                    <a:pt x="118284" y="12487"/>
                  </a:lnTo>
                  <a:lnTo>
                    <a:pt x="115297" y="10653"/>
                  </a:lnTo>
                  <a:lnTo>
                    <a:pt x="112241" y="8959"/>
                  </a:lnTo>
                  <a:lnTo>
                    <a:pt x="109080" y="7388"/>
                  </a:lnTo>
                  <a:lnTo>
                    <a:pt x="105849" y="5956"/>
                  </a:lnTo>
                  <a:lnTo>
                    <a:pt x="102549" y="4681"/>
                  </a:lnTo>
                  <a:lnTo>
                    <a:pt x="99178" y="3546"/>
                  </a:lnTo>
                  <a:lnTo>
                    <a:pt x="95755" y="2550"/>
                  </a:lnTo>
                  <a:lnTo>
                    <a:pt x="92245" y="1712"/>
                  </a:lnTo>
                  <a:lnTo>
                    <a:pt x="88682" y="1048"/>
                  </a:lnTo>
                  <a:lnTo>
                    <a:pt x="85085" y="524"/>
                  </a:lnTo>
                  <a:lnTo>
                    <a:pt x="81417" y="193"/>
                  </a:lnTo>
                  <a:lnTo>
                    <a:pt x="77697" y="18"/>
                  </a:lnTo>
                  <a:lnTo>
                    <a:pt x="758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
            <p:cNvSpPr/>
            <p:nvPr/>
          </p:nvSpPr>
          <p:spPr>
            <a:xfrm>
              <a:off x="8696051" y="1280700"/>
              <a:ext cx="2619625" cy="3541300"/>
            </a:xfrm>
            <a:custGeom>
              <a:avLst/>
              <a:gdLst/>
              <a:ahLst/>
              <a:cxnLst/>
              <a:rect l="l" t="t" r="r" b="b"/>
              <a:pathLst>
                <a:path w="104785" h="141652" extrusionOk="0">
                  <a:moveTo>
                    <a:pt x="56514" y="1"/>
                  </a:moveTo>
                  <a:lnTo>
                    <a:pt x="31768" y="24730"/>
                  </a:lnTo>
                  <a:lnTo>
                    <a:pt x="32693" y="25481"/>
                  </a:lnTo>
                  <a:lnTo>
                    <a:pt x="34457" y="27088"/>
                  </a:lnTo>
                  <a:lnTo>
                    <a:pt x="36134" y="28782"/>
                  </a:lnTo>
                  <a:lnTo>
                    <a:pt x="37723" y="30563"/>
                  </a:lnTo>
                  <a:lnTo>
                    <a:pt x="39225" y="32431"/>
                  </a:lnTo>
                  <a:lnTo>
                    <a:pt x="40622" y="34370"/>
                  </a:lnTo>
                  <a:lnTo>
                    <a:pt x="41897" y="36396"/>
                  </a:lnTo>
                  <a:lnTo>
                    <a:pt x="43067" y="38491"/>
                  </a:lnTo>
                  <a:lnTo>
                    <a:pt x="44132" y="40657"/>
                  </a:lnTo>
                  <a:lnTo>
                    <a:pt x="45075" y="42892"/>
                  </a:lnTo>
                  <a:lnTo>
                    <a:pt x="45896" y="45180"/>
                  </a:lnTo>
                  <a:lnTo>
                    <a:pt x="46595" y="47538"/>
                  </a:lnTo>
                  <a:lnTo>
                    <a:pt x="47153" y="49930"/>
                  </a:lnTo>
                  <a:lnTo>
                    <a:pt x="47573" y="52375"/>
                  </a:lnTo>
                  <a:lnTo>
                    <a:pt x="47869" y="54873"/>
                  </a:lnTo>
                  <a:lnTo>
                    <a:pt x="48009" y="57405"/>
                  </a:lnTo>
                  <a:lnTo>
                    <a:pt x="48027" y="58697"/>
                  </a:lnTo>
                  <a:lnTo>
                    <a:pt x="48027" y="63063"/>
                  </a:lnTo>
                  <a:lnTo>
                    <a:pt x="49144" y="63081"/>
                  </a:lnTo>
                  <a:lnTo>
                    <a:pt x="51345" y="63308"/>
                  </a:lnTo>
                  <a:lnTo>
                    <a:pt x="53475" y="63744"/>
                  </a:lnTo>
                  <a:lnTo>
                    <a:pt x="55536" y="64373"/>
                  </a:lnTo>
                  <a:lnTo>
                    <a:pt x="57492" y="65211"/>
                  </a:lnTo>
                  <a:lnTo>
                    <a:pt x="59343" y="66207"/>
                  </a:lnTo>
                  <a:lnTo>
                    <a:pt x="61090" y="67394"/>
                  </a:lnTo>
                  <a:lnTo>
                    <a:pt x="62714" y="68722"/>
                  </a:lnTo>
                  <a:lnTo>
                    <a:pt x="64181" y="70206"/>
                  </a:lnTo>
                  <a:lnTo>
                    <a:pt x="65526" y="71830"/>
                  </a:lnTo>
                  <a:lnTo>
                    <a:pt x="66696" y="73559"/>
                  </a:lnTo>
                  <a:lnTo>
                    <a:pt x="67709" y="75428"/>
                  </a:lnTo>
                  <a:lnTo>
                    <a:pt x="68547" y="77384"/>
                  </a:lnTo>
                  <a:lnTo>
                    <a:pt x="69175" y="79427"/>
                  </a:lnTo>
                  <a:lnTo>
                    <a:pt x="69612" y="81558"/>
                  </a:lnTo>
                  <a:lnTo>
                    <a:pt x="69839" y="83758"/>
                  </a:lnTo>
                  <a:lnTo>
                    <a:pt x="69857" y="84893"/>
                  </a:lnTo>
                  <a:lnTo>
                    <a:pt x="69839" y="86011"/>
                  </a:lnTo>
                  <a:lnTo>
                    <a:pt x="69612" y="88211"/>
                  </a:lnTo>
                  <a:lnTo>
                    <a:pt x="69175" y="90342"/>
                  </a:lnTo>
                  <a:lnTo>
                    <a:pt x="68547" y="92385"/>
                  </a:lnTo>
                  <a:lnTo>
                    <a:pt x="67709" y="94341"/>
                  </a:lnTo>
                  <a:lnTo>
                    <a:pt x="66696" y="96192"/>
                  </a:lnTo>
                  <a:lnTo>
                    <a:pt x="65526" y="97939"/>
                  </a:lnTo>
                  <a:lnTo>
                    <a:pt x="64181" y="99563"/>
                  </a:lnTo>
                  <a:lnTo>
                    <a:pt x="62714" y="101047"/>
                  </a:lnTo>
                  <a:lnTo>
                    <a:pt x="61090" y="102375"/>
                  </a:lnTo>
                  <a:lnTo>
                    <a:pt x="59343" y="103562"/>
                  </a:lnTo>
                  <a:lnTo>
                    <a:pt x="57492" y="104575"/>
                  </a:lnTo>
                  <a:lnTo>
                    <a:pt x="55536" y="105396"/>
                  </a:lnTo>
                  <a:lnTo>
                    <a:pt x="53475" y="106042"/>
                  </a:lnTo>
                  <a:lnTo>
                    <a:pt x="51345" y="106479"/>
                  </a:lnTo>
                  <a:lnTo>
                    <a:pt x="49144" y="106706"/>
                  </a:lnTo>
                  <a:lnTo>
                    <a:pt x="48027" y="106723"/>
                  </a:lnTo>
                  <a:lnTo>
                    <a:pt x="4367" y="106723"/>
                  </a:lnTo>
                  <a:lnTo>
                    <a:pt x="1" y="111107"/>
                  </a:lnTo>
                  <a:lnTo>
                    <a:pt x="1" y="137303"/>
                  </a:lnTo>
                  <a:lnTo>
                    <a:pt x="4367" y="141651"/>
                  </a:lnTo>
                  <a:lnTo>
                    <a:pt x="48027" y="141651"/>
                  </a:lnTo>
                  <a:lnTo>
                    <a:pt x="49494" y="141634"/>
                  </a:lnTo>
                  <a:lnTo>
                    <a:pt x="52393" y="141494"/>
                  </a:lnTo>
                  <a:lnTo>
                    <a:pt x="55239" y="141197"/>
                  </a:lnTo>
                  <a:lnTo>
                    <a:pt x="58051" y="140760"/>
                  </a:lnTo>
                  <a:lnTo>
                    <a:pt x="60828" y="140202"/>
                  </a:lnTo>
                  <a:lnTo>
                    <a:pt x="63552" y="139503"/>
                  </a:lnTo>
                  <a:lnTo>
                    <a:pt x="66207" y="138665"/>
                  </a:lnTo>
                  <a:lnTo>
                    <a:pt x="68809" y="137704"/>
                  </a:lnTo>
                  <a:lnTo>
                    <a:pt x="71358" y="136639"/>
                  </a:lnTo>
                  <a:lnTo>
                    <a:pt x="73838" y="135434"/>
                  </a:lnTo>
                  <a:lnTo>
                    <a:pt x="76248" y="134124"/>
                  </a:lnTo>
                  <a:lnTo>
                    <a:pt x="78589" y="132692"/>
                  </a:lnTo>
                  <a:lnTo>
                    <a:pt x="80859" y="131173"/>
                  </a:lnTo>
                  <a:lnTo>
                    <a:pt x="83042" y="129531"/>
                  </a:lnTo>
                  <a:lnTo>
                    <a:pt x="85155" y="127802"/>
                  </a:lnTo>
                  <a:lnTo>
                    <a:pt x="87163" y="125968"/>
                  </a:lnTo>
                  <a:lnTo>
                    <a:pt x="89084" y="124030"/>
                  </a:lnTo>
                  <a:lnTo>
                    <a:pt x="90918" y="122022"/>
                  </a:lnTo>
                  <a:lnTo>
                    <a:pt x="92664" y="119908"/>
                  </a:lnTo>
                  <a:lnTo>
                    <a:pt x="94306" y="117725"/>
                  </a:lnTo>
                  <a:lnTo>
                    <a:pt x="95825" y="115473"/>
                  </a:lnTo>
                  <a:lnTo>
                    <a:pt x="97258" y="113132"/>
                  </a:lnTo>
                  <a:lnTo>
                    <a:pt x="98567" y="110705"/>
                  </a:lnTo>
                  <a:lnTo>
                    <a:pt x="99772" y="108225"/>
                  </a:lnTo>
                  <a:lnTo>
                    <a:pt x="100838" y="105693"/>
                  </a:lnTo>
                  <a:lnTo>
                    <a:pt x="101798" y="103073"/>
                  </a:lnTo>
                  <a:lnTo>
                    <a:pt x="102636" y="100419"/>
                  </a:lnTo>
                  <a:lnTo>
                    <a:pt x="103335" y="97694"/>
                  </a:lnTo>
                  <a:lnTo>
                    <a:pt x="103894" y="94935"/>
                  </a:lnTo>
                  <a:lnTo>
                    <a:pt x="104330" y="92106"/>
                  </a:lnTo>
                  <a:lnTo>
                    <a:pt x="104627" y="89259"/>
                  </a:lnTo>
                  <a:lnTo>
                    <a:pt x="104767" y="86360"/>
                  </a:lnTo>
                  <a:lnTo>
                    <a:pt x="104784" y="84893"/>
                  </a:lnTo>
                  <a:lnTo>
                    <a:pt x="104767" y="83077"/>
                  </a:lnTo>
                  <a:lnTo>
                    <a:pt x="104540" y="79497"/>
                  </a:lnTo>
                  <a:lnTo>
                    <a:pt x="104103" y="75987"/>
                  </a:lnTo>
                  <a:lnTo>
                    <a:pt x="103440" y="72546"/>
                  </a:lnTo>
                  <a:lnTo>
                    <a:pt x="102584" y="69193"/>
                  </a:lnTo>
                  <a:lnTo>
                    <a:pt x="101536" y="65910"/>
                  </a:lnTo>
                  <a:lnTo>
                    <a:pt x="100279" y="62714"/>
                  </a:lnTo>
                  <a:lnTo>
                    <a:pt x="98847" y="59623"/>
                  </a:lnTo>
                  <a:lnTo>
                    <a:pt x="97240" y="56637"/>
                  </a:lnTo>
                  <a:lnTo>
                    <a:pt x="95459" y="53755"/>
                  </a:lnTo>
                  <a:lnTo>
                    <a:pt x="93520" y="50996"/>
                  </a:lnTo>
                  <a:lnTo>
                    <a:pt x="91425" y="48359"/>
                  </a:lnTo>
                  <a:lnTo>
                    <a:pt x="89172" y="45844"/>
                  </a:lnTo>
                  <a:lnTo>
                    <a:pt x="86797" y="43469"/>
                  </a:lnTo>
                  <a:lnTo>
                    <a:pt x="84264" y="41251"/>
                  </a:lnTo>
                  <a:lnTo>
                    <a:pt x="81610" y="39173"/>
                  </a:lnTo>
                  <a:lnTo>
                    <a:pt x="80230" y="38195"/>
                  </a:lnTo>
                  <a:lnTo>
                    <a:pt x="79828" y="36797"/>
                  </a:lnTo>
                  <a:lnTo>
                    <a:pt x="78973" y="34021"/>
                  </a:lnTo>
                  <a:lnTo>
                    <a:pt x="78012" y="31314"/>
                  </a:lnTo>
                  <a:lnTo>
                    <a:pt x="76964" y="28642"/>
                  </a:lnTo>
                  <a:lnTo>
                    <a:pt x="75812" y="26005"/>
                  </a:lnTo>
                  <a:lnTo>
                    <a:pt x="74572" y="23438"/>
                  </a:lnTo>
                  <a:lnTo>
                    <a:pt x="73245" y="20905"/>
                  </a:lnTo>
                  <a:lnTo>
                    <a:pt x="71813" y="18443"/>
                  </a:lnTo>
                  <a:lnTo>
                    <a:pt x="70311" y="16033"/>
                  </a:lnTo>
                  <a:lnTo>
                    <a:pt x="68721" y="13693"/>
                  </a:lnTo>
                  <a:lnTo>
                    <a:pt x="67062" y="11387"/>
                  </a:lnTo>
                  <a:lnTo>
                    <a:pt x="65316" y="9170"/>
                  </a:lnTo>
                  <a:lnTo>
                    <a:pt x="63482" y="7004"/>
                  </a:lnTo>
                  <a:lnTo>
                    <a:pt x="61579" y="4908"/>
                  </a:lnTo>
                  <a:lnTo>
                    <a:pt x="59605" y="2882"/>
                  </a:lnTo>
                  <a:lnTo>
                    <a:pt x="57562" y="944"/>
                  </a:lnTo>
                  <a:lnTo>
                    <a:pt x="565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6856226" y="3899425"/>
              <a:ext cx="1948575" cy="922575"/>
            </a:xfrm>
            <a:custGeom>
              <a:avLst/>
              <a:gdLst/>
              <a:ahLst/>
              <a:cxnLst/>
              <a:rect l="l" t="t" r="r" b="b"/>
              <a:pathLst>
                <a:path w="77943" h="36903" extrusionOk="0">
                  <a:moveTo>
                    <a:pt x="25306" y="1"/>
                  </a:moveTo>
                  <a:lnTo>
                    <a:pt x="19019" y="1957"/>
                  </a:lnTo>
                  <a:lnTo>
                    <a:pt x="1537" y="19438"/>
                  </a:lnTo>
                  <a:lnTo>
                    <a:pt x="1" y="25358"/>
                  </a:lnTo>
                  <a:lnTo>
                    <a:pt x="909" y="26022"/>
                  </a:lnTo>
                  <a:lnTo>
                    <a:pt x="2742" y="27314"/>
                  </a:lnTo>
                  <a:lnTo>
                    <a:pt x="4646" y="28519"/>
                  </a:lnTo>
                  <a:lnTo>
                    <a:pt x="6585" y="29655"/>
                  </a:lnTo>
                  <a:lnTo>
                    <a:pt x="8575" y="30737"/>
                  </a:lnTo>
                  <a:lnTo>
                    <a:pt x="10619" y="31715"/>
                  </a:lnTo>
                  <a:lnTo>
                    <a:pt x="12697" y="32623"/>
                  </a:lnTo>
                  <a:lnTo>
                    <a:pt x="14828" y="33462"/>
                  </a:lnTo>
                  <a:lnTo>
                    <a:pt x="16993" y="34195"/>
                  </a:lnTo>
                  <a:lnTo>
                    <a:pt x="19194" y="34859"/>
                  </a:lnTo>
                  <a:lnTo>
                    <a:pt x="21429" y="35435"/>
                  </a:lnTo>
                  <a:lnTo>
                    <a:pt x="23699" y="35907"/>
                  </a:lnTo>
                  <a:lnTo>
                    <a:pt x="26004" y="36291"/>
                  </a:lnTo>
                  <a:lnTo>
                    <a:pt x="28345" y="36588"/>
                  </a:lnTo>
                  <a:lnTo>
                    <a:pt x="30702" y="36797"/>
                  </a:lnTo>
                  <a:lnTo>
                    <a:pt x="33095" y="36885"/>
                  </a:lnTo>
                  <a:lnTo>
                    <a:pt x="34300" y="36902"/>
                  </a:lnTo>
                  <a:lnTo>
                    <a:pt x="77942" y="36902"/>
                  </a:lnTo>
                  <a:lnTo>
                    <a:pt x="77942" y="1974"/>
                  </a:lnTo>
                  <a:lnTo>
                    <a:pt x="34300" y="1974"/>
                  </a:lnTo>
                  <a:lnTo>
                    <a:pt x="33095" y="1957"/>
                  </a:lnTo>
                  <a:lnTo>
                    <a:pt x="30772" y="1695"/>
                  </a:lnTo>
                  <a:lnTo>
                    <a:pt x="28502" y="1188"/>
                  </a:lnTo>
                  <a:lnTo>
                    <a:pt x="26354" y="455"/>
                  </a:lnTo>
                  <a:lnTo>
                    <a:pt x="2530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6294751" y="1984075"/>
              <a:ext cx="2549350" cy="2549325"/>
            </a:xfrm>
            <a:custGeom>
              <a:avLst/>
              <a:gdLst/>
              <a:ahLst/>
              <a:cxnLst/>
              <a:rect l="l" t="t" r="r" b="b"/>
              <a:pathLst>
                <a:path w="101974" h="101973" extrusionOk="0">
                  <a:moveTo>
                    <a:pt x="55292" y="0"/>
                  </a:moveTo>
                  <a:lnTo>
                    <a:pt x="52393" y="158"/>
                  </a:lnTo>
                  <a:lnTo>
                    <a:pt x="49529" y="454"/>
                  </a:lnTo>
                  <a:lnTo>
                    <a:pt x="46717" y="874"/>
                  </a:lnTo>
                  <a:lnTo>
                    <a:pt x="43958" y="1450"/>
                  </a:lnTo>
                  <a:lnTo>
                    <a:pt x="41233" y="2148"/>
                  </a:lnTo>
                  <a:lnTo>
                    <a:pt x="38561" y="2969"/>
                  </a:lnTo>
                  <a:lnTo>
                    <a:pt x="35959" y="3930"/>
                  </a:lnTo>
                  <a:lnTo>
                    <a:pt x="33410" y="5013"/>
                  </a:lnTo>
                  <a:lnTo>
                    <a:pt x="30930" y="6200"/>
                  </a:lnTo>
                  <a:lnTo>
                    <a:pt x="28520" y="7527"/>
                  </a:lnTo>
                  <a:lnTo>
                    <a:pt x="26179" y="8942"/>
                  </a:lnTo>
                  <a:lnTo>
                    <a:pt x="23909" y="10479"/>
                  </a:lnTo>
                  <a:lnTo>
                    <a:pt x="21726" y="12103"/>
                  </a:lnTo>
                  <a:lnTo>
                    <a:pt x="19630" y="13849"/>
                  </a:lnTo>
                  <a:lnTo>
                    <a:pt x="17605" y="15683"/>
                  </a:lnTo>
                  <a:lnTo>
                    <a:pt x="15684" y="17604"/>
                  </a:lnTo>
                  <a:lnTo>
                    <a:pt x="13850" y="19630"/>
                  </a:lnTo>
                  <a:lnTo>
                    <a:pt x="12121" y="21726"/>
                  </a:lnTo>
                  <a:lnTo>
                    <a:pt x="10479" y="23909"/>
                  </a:lnTo>
                  <a:lnTo>
                    <a:pt x="8943" y="26179"/>
                  </a:lnTo>
                  <a:lnTo>
                    <a:pt x="7528" y="28519"/>
                  </a:lnTo>
                  <a:lnTo>
                    <a:pt x="6218" y="30929"/>
                  </a:lnTo>
                  <a:lnTo>
                    <a:pt x="5013" y="33409"/>
                  </a:lnTo>
                  <a:lnTo>
                    <a:pt x="3930" y="35959"/>
                  </a:lnTo>
                  <a:lnTo>
                    <a:pt x="2987" y="38561"/>
                  </a:lnTo>
                  <a:lnTo>
                    <a:pt x="2149" y="41233"/>
                  </a:lnTo>
                  <a:lnTo>
                    <a:pt x="1450" y="43940"/>
                  </a:lnTo>
                  <a:lnTo>
                    <a:pt x="892" y="46716"/>
                  </a:lnTo>
                  <a:lnTo>
                    <a:pt x="455" y="49528"/>
                  </a:lnTo>
                  <a:lnTo>
                    <a:pt x="158" y="52392"/>
                  </a:lnTo>
                  <a:lnTo>
                    <a:pt x="18" y="55291"/>
                  </a:lnTo>
                  <a:lnTo>
                    <a:pt x="1" y="56758"/>
                  </a:lnTo>
                  <a:lnTo>
                    <a:pt x="18" y="58470"/>
                  </a:lnTo>
                  <a:lnTo>
                    <a:pt x="228" y="61875"/>
                  </a:lnTo>
                  <a:lnTo>
                    <a:pt x="630" y="65228"/>
                  </a:lnTo>
                  <a:lnTo>
                    <a:pt x="1223" y="68511"/>
                  </a:lnTo>
                  <a:lnTo>
                    <a:pt x="2009" y="71742"/>
                  </a:lnTo>
                  <a:lnTo>
                    <a:pt x="2970" y="74886"/>
                  </a:lnTo>
                  <a:lnTo>
                    <a:pt x="4105" y="77942"/>
                  </a:lnTo>
                  <a:lnTo>
                    <a:pt x="5415" y="80928"/>
                  </a:lnTo>
                  <a:lnTo>
                    <a:pt x="6882" y="83810"/>
                  </a:lnTo>
                  <a:lnTo>
                    <a:pt x="8506" y="86604"/>
                  </a:lnTo>
                  <a:lnTo>
                    <a:pt x="10270" y="89294"/>
                  </a:lnTo>
                  <a:lnTo>
                    <a:pt x="12191" y="91878"/>
                  </a:lnTo>
                  <a:lnTo>
                    <a:pt x="14252" y="94341"/>
                  </a:lnTo>
                  <a:lnTo>
                    <a:pt x="16452" y="96681"/>
                  </a:lnTo>
                  <a:lnTo>
                    <a:pt x="18775" y="98899"/>
                  </a:lnTo>
                  <a:lnTo>
                    <a:pt x="21220" y="100977"/>
                  </a:lnTo>
                  <a:lnTo>
                    <a:pt x="22495" y="101972"/>
                  </a:lnTo>
                  <a:lnTo>
                    <a:pt x="47817" y="76650"/>
                  </a:lnTo>
                  <a:lnTo>
                    <a:pt x="47101" y="76318"/>
                  </a:lnTo>
                  <a:lnTo>
                    <a:pt x="45739" y="75567"/>
                  </a:lnTo>
                  <a:lnTo>
                    <a:pt x="44429" y="74746"/>
                  </a:lnTo>
                  <a:lnTo>
                    <a:pt x="43189" y="73821"/>
                  </a:lnTo>
                  <a:lnTo>
                    <a:pt x="42019" y="72825"/>
                  </a:lnTo>
                  <a:lnTo>
                    <a:pt x="40919" y="71742"/>
                  </a:lnTo>
                  <a:lnTo>
                    <a:pt x="39906" y="70590"/>
                  </a:lnTo>
                  <a:lnTo>
                    <a:pt x="38963" y="69367"/>
                  </a:lnTo>
                  <a:lnTo>
                    <a:pt x="38107" y="68075"/>
                  </a:lnTo>
                  <a:lnTo>
                    <a:pt x="37356" y="66730"/>
                  </a:lnTo>
                  <a:lnTo>
                    <a:pt x="36675" y="65316"/>
                  </a:lnTo>
                  <a:lnTo>
                    <a:pt x="36116" y="63866"/>
                  </a:lnTo>
                  <a:lnTo>
                    <a:pt x="35662" y="62347"/>
                  </a:lnTo>
                  <a:lnTo>
                    <a:pt x="35296" y="60792"/>
                  </a:lnTo>
                  <a:lnTo>
                    <a:pt x="35069" y="59203"/>
                  </a:lnTo>
                  <a:lnTo>
                    <a:pt x="34946" y="57579"/>
                  </a:lnTo>
                  <a:lnTo>
                    <a:pt x="34929" y="56758"/>
                  </a:lnTo>
                  <a:lnTo>
                    <a:pt x="34946" y="55623"/>
                  </a:lnTo>
                  <a:lnTo>
                    <a:pt x="35173" y="53423"/>
                  </a:lnTo>
                  <a:lnTo>
                    <a:pt x="35610" y="51292"/>
                  </a:lnTo>
                  <a:lnTo>
                    <a:pt x="36256" y="49249"/>
                  </a:lnTo>
                  <a:lnTo>
                    <a:pt x="37077" y="47293"/>
                  </a:lnTo>
                  <a:lnTo>
                    <a:pt x="38090" y="45424"/>
                  </a:lnTo>
                  <a:lnTo>
                    <a:pt x="39260" y="43695"/>
                  </a:lnTo>
                  <a:lnTo>
                    <a:pt x="40605" y="42071"/>
                  </a:lnTo>
                  <a:lnTo>
                    <a:pt x="42089" y="40587"/>
                  </a:lnTo>
                  <a:lnTo>
                    <a:pt x="43696" y="39259"/>
                  </a:lnTo>
                  <a:lnTo>
                    <a:pt x="45442" y="38072"/>
                  </a:lnTo>
                  <a:lnTo>
                    <a:pt x="47311" y="37076"/>
                  </a:lnTo>
                  <a:lnTo>
                    <a:pt x="49267" y="36238"/>
                  </a:lnTo>
                  <a:lnTo>
                    <a:pt x="51310" y="35609"/>
                  </a:lnTo>
                  <a:lnTo>
                    <a:pt x="53441" y="35173"/>
                  </a:lnTo>
                  <a:lnTo>
                    <a:pt x="55641" y="34946"/>
                  </a:lnTo>
                  <a:lnTo>
                    <a:pt x="56759" y="34928"/>
                  </a:lnTo>
                  <a:lnTo>
                    <a:pt x="57580" y="34928"/>
                  </a:lnTo>
                  <a:lnTo>
                    <a:pt x="59204" y="35051"/>
                  </a:lnTo>
                  <a:lnTo>
                    <a:pt x="60810" y="35295"/>
                  </a:lnTo>
                  <a:lnTo>
                    <a:pt x="62365" y="35644"/>
                  </a:lnTo>
                  <a:lnTo>
                    <a:pt x="63867" y="36116"/>
                  </a:lnTo>
                  <a:lnTo>
                    <a:pt x="65316" y="36675"/>
                  </a:lnTo>
                  <a:lnTo>
                    <a:pt x="66731" y="37338"/>
                  </a:lnTo>
                  <a:lnTo>
                    <a:pt x="68075" y="38089"/>
                  </a:lnTo>
                  <a:lnTo>
                    <a:pt x="69368" y="38945"/>
                  </a:lnTo>
                  <a:lnTo>
                    <a:pt x="70590" y="39888"/>
                  </a:lnTo>
                  <a:lnTo>
                    <a:pt x="71743" y="40901"/>
                  </a:lnTo>
                  <a:lnTo>
                    <a:pt x="72826" y="42001"/>
                  </a:lnTo>
                  <a:lnTo>
                    <a:pt x="73821" y="43171"/>
                  </a:lnTo>
                  <a:lnTo>
                    <a:pt x="74747" y="44429"/>
                  </a:lnTo>
                  <a:lnTo>
                    <a:pt x="75585" y="45721"/>
                  </a:lnTo>
                  <a:lnTo>
                    <a:pt x="76318" y="47101"/>
                  </a:lnTo>
                  <a:lnTo>
                    <a:pt x="76650" y="47799"/>
                  </a:lnTo>
                  <a:lnTo>
                    <a:pt x="101973" y="22476"/>
                  </a:lnTo>
                  <a:lnTo>
                    <a:pt x="100978" y="21219"/>
                  </a:lnTo>
                  <a:lnTo>
                    <a:pt x="98899" y="18774"/>
                  </a:lnTo>
                  <a:lnTo>
                    <a:pt x="96681" y="16451"/>
                  </a:lnTo>
                  <a:lnTo>
                    <a:pt x="94341" y="14251"/>
                  </a:lnTo>
                  <a:lnTo>
                    <a:pt x="91879" y="12190"/>
                  </a:lnTo>
                  <a:lnTo>
                    <a:pt x="89294" y="10269"/>
                  </a:lnTo>
                  <a:lnTo>
                    <a:pt x="86605" y="8488"/>
                  </a:lnTo>
                  <a:lnTo>
                    <a:pt x="83828" y="6864"/>
                  </a:lnTo>
                  <a:lnTo>
                    <a:pt x="80929" y="5397"/>
                  </a:lnTo>
                  <a:lnTo>
                    <a:pt x="77960" y="4087"/>
                  </a:lnTo>
                  <a:lnTo>
                    <a:pt x="74886" y="2952"/>
                  </a:lnTo>
                  <a:lnTo>
                    <a:pt x="71743" y="1991"/>
                  </a:lnTo>
                  <a:lnTo>
                    <a:pt x="68530" y="1223"/>
                  </a:lnTo>
                  <a:lnTo>
                    <a:pt x="65229" y="612"/>
                  </a:lnTo>
                  <a:lnTo>
                    <a:pt x="61893" y="210"/>
                  </a:lnTo>
                  <a:lnTo>
                    <a:pt x="58488" y="18"/>
                  </a:lnTo>
                  <a:lnTo>
                    <a:pt x="567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3"/>
          <p:cNvSpPr txBox="1">
            <a:spLocks noGrp="1"/>
          </p:cNvSpPr>
          <p:nvPr>
            <p:ph type="body" idx="1"/>
          </p:nvPr>
        </p:nvSpPr>
        <p:spPr>
          <a:xfrm>
            <a:off x="5207050" y="1514350"/>
            <a:ext cx="1904700" cy="1057500"/>
          </a:xfrm>
          <a:prstGeom prst="rect">
            <a:avLst/>
          </a:prstGeom>
        </p:spPr>
        <p:txBody>
          <a:bodyPr spcFirstLastPara="1" wrap="square" lIns="0" tIns="0" rIns="228600" bIns="0" anchor="t" anchorCtr="0">
            <a:noAutofit/>
          </a:bodyPr>
          <a:lstStyle>
            <a:lvl1pPr marL="457200" lvl="0" indent="-298450" rtl="0">
              <a:spcBef>
                <a:spcPts val="0"/>
              </a:spcBef>
              <a:spcAft>
                <a:spcPts val="0"/>
              </a:spcAft>
              <a:buSzPts val="11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6" name="Google Shape;16;p3"/>
          <p:cNvSpPr txBox="1">
            <a:spLocks noGrp="1"/>
          </p:cNvSpPr>
          <p:nvPr>
            <p:ph type="title"/>
          </p:nvPr>
        </p:nvSpPr>
        <p:spPr>
          <a:xfrm>
            <a:off x="761950" y="2219400"/>
            <a:ext cx="4445100" cy="2114400"/>
          </a:xfrm>
          <a:prstGeom prst="rect">
            <a:avLst/>
          </a:prstGeom>
        </p:spPr>
        <p:txBody>
          <a:bodyPr spcFirstLastPara="1" wrap="square" lIns="0" tIns="0" rIns="228600" bIns="0" anchor="t" anchorCtr="0">
            <a:noAutofit/>
          </a:bodyPr>
          <a:lstStyle>
            <a:lvl1pPr lvl="0" rtl="0">
              <a:spcBef>
                <a:spcPts val="0"/>
              </a:spcBef>
              <a:spcAft>
                <a:spcPts val="0"/>
              </a:spcAft>
              <a:buNone/>
              <a:defRPr sz="3600"/>
            </a:lvl1pPr>
            <a:lvl2pPr lvl="1" rtl="0">
              <a:spcBef>
                <a:spcPts val="0"/>
              </a:spcBef>
              <a:spcAft>
                <a:spcPts val="0"/>
              </a:spcAft>
              <a:buNone/>
              <a:defRPr sz="3600"/>
            </a:lvl2pPr>
            <a:lvl3pPr lvl="2" rtl="0">
              <a:spcBef>
                <a:spcPts val="0"/>
              </a:spcBef>
              <a:spcAft>
                <a:spcPts val="0"/>
              </a:spcAft>
              <a:buNone/>
              <a:defRPr sz="3600"/>
            </a:lvl3pPr>
            <a:lvl4pPr lvl="3" rtl="0">
              <a:spcBef>
                <a:spcPts val="0"/>
              </a:spcBef>
              <a:spcAft>
                <a:spcPts val="0"/>
              </a:spcAft>
              <a:buNone/>
              <a:defRPr sz="3600"/>
            </a:lvl4pPr>
            <a:lvl5pPr lvl="4" rtl="0">
              <a:spcBef>
                <a:spcPts val="0"/>
              </a:spcBef>
              <a:spcAft>
                <a:spcPts val="0"/>
              </a:spcAft>
              <a:buNone/>
              <a:defRPr sz="3600"/>
            </a:lvl5pPr>
            <a:lvl6pPr lvl="5" rtl="0">
              <a:spcBef>
                <a:spcPts val="0"/>
              </a:spcBef>
              <a:spcAft>
                <a:spcPts val="0"/>
              </a:spcAft>
              <a:buNone/>
              <a:defRPr sz="3600"/>
            </a:lvl6pPr>
            <a:lvl7pPr lvl="6" rtl="0">
              <a:spcBef>
                <a:spcPts val="0"/>
              </a:spcBef>
              <a:spcAft>
                <a:spcPts val="0"/>
              </a:spcAft>
              <a:buNone/>
              <a:defRPr sz="3600"/>
            </a:lvl7pPr>
            <a:lvl8pPr lvl="7" rtl="0">
              <a:spcBef>
                <a:spcPts val="0"/>
              </a:spcBef>
              <a:spcAft>
                <a:spcPts val="0"/>
              </a:spcAft>
              <a:buNone/>
              <a:defRPr sz="3600"/>
            </a:lvl8pPr>
            <a:lvl9pPr lvl="8" rtl="0">
              <a:spcBef>
                <a:spcPts val="0"/>
              </a:spcBef>
              <a:spcAft>
                <a:spcPts val="0"/>
              </a:spcAft>
              <a:buNone/>
              <a:defRPr sz="3600"/>
            </a:lvl9pPr>
          </a:lstStyle>
          <a:p>
            <a:endParaRPr/>
          </a:p>
        </p:txBody>
      </p:sp>
      <p:pic>
        <p:nvPicPr>
          <p:cNvPr id="17" name="Google Shape;17;p3"/>
          <p:cNvPicPr preferRelativeResize="0"/>
          <p:nvPr/>
        </p:nvPicPr>
        <p:blipFill>
          <a:blip r:embed="rId2">
            <a:alphaModFix/>
          </a:blip>
          <a:stretch>
            <a:fillRect/>
          </a:stretch>
        </p:blipFill>
        <p:spPr>
          <a:xfrm>
            <a:off x="8027650" y="4857963"/>
            <a:ext cx="659356" cy="115363"/>
          </a:xfrm>
          <a:prstGeom prst="rect">
            <a:avLst/>
          </a:prstGeom>
          <a:noFill/>
          <a:ln>
            <a:noFill/>
          </a:ln>
        </p:spPr>
      </p:pic>
      <p:sp>
        <p:nvSpPr>
          <p:cNvPr id="18" name="Google Shape;18;p3"/>
          <p:cNvSpPr txBox="1"/>
          <p:nvPr/>
        </p:nvSpPr>
        <p:spPr>
          <a:xfrm>
            <a:off x="6762575" y="-301"/>
            <a:ext cx="1924200" cy="4605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600">
                <a:solidFill>
                  <a:srgbClr val="BDC1C6"/>
                </a:solidFill>
                <a:latin typeface="Google Sans"/>
                <a:ea typeface="Google Sans"/>
                <a:cs typeface="Google Sans"/>
                <a:sym typeface="Google Sans"/>
              </a:rPr>
              <a:t>Proprietary + Confidential</a:t>
            </a:r>
            <a:endParaRPr sz="600">
              <a:solidFill>
                <a:srgbClr val="BDC1C6"/>
              </a:solidFill>
              <a:latin typeface="Google Sans"/>
              <a:ea typeface="Google Sans"/>
              <a:cs typeface="Google Sans"/>
              <a:sym typeface="Google Sans"/>
            </a:endParaRPr>
          </a:p>
        </p:txBody>
      </p:sp>
    </p:spTree>
    <p:extLst>
      <p:ext uri="{BB962C8B-B14F-4D97-AF65-F5344CB8AC3E}">
        <p14:creationId xmlns:p14="http://schemas.microsoft.com/office/powerpoint/2010/main" val="2461097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3_Break">
  <p:cSld name="03_Break">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761950" y="809375"/>
            <a:ext cx="5080200" cy="1762500"/>
          </a:xfrm>
          <a:prstGeom prst="rect">
            <a:avLst/>
          </a:prstGeom>
        </p:spPr>
        <p:txBody>
          <a:bodyPr spcFirstLastPara="1" wrap="square" lIns="0" tIns="0" rIns="228600" bIns="0" anchor="b"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pic>
        <p:nvPicPr>
          <p:cNvPr id="30" name="Google Shape;30;p5"/>
          <p:cNvPicPr preferRelativeResize="0"/>
          <p:nvPr/>
        </p:nvPicPr>
        <p:blipFill>
          <a:blip r:embed="rId2">
            <a:alphaModFix/>
          </a:blip>
          <a:stretch>
            <a:fillRect/>
          </a:stretch>
        </p:blipFill>
        <p:spPr>
          <a:xfrm>
            <a:off x="8027650" y="4857963"/>
            <a:ext cx="659356" cy="115363"/>
          </a:xfrm>
          <a:prstGeom prst="rect">
            <a:avLst/>
          </a:prstGeom>
          <a:noFill/>
          <a:ln>
            <a:noFill/>
          </a:ln>
        </p:spPr>
      </p:pic>
      <p:sp>
        <p:nvSpPr>
          <p:cNvPr id="31" name="Google Shape;31;p5"/>
          <p:cNvSpPr txBox="1"/>
          <p:nvPr/>
        </p:nvSpPr>
        <p:spPr>
          <a:xfrm>
            <a:off x="6762575" y="-301"/>
            <a:ext cx="1924200" cy="4605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600">
                <a:solidFill>
                  <a:srgbClr val="BDC1C6"/>
                </a:solidFill>
                <a:latin typeface="Google Sans"/>
                <a:ea typeface="Google Sans"/>
                <a:cs typeface="Google Sans"/>
                <a:sym typeface="Google Sans"/>
              </a:rPr>
              <a:t>Proprietary + Confidential</a:t>
            </a:r>
            <a:endParaRPr sz="600">
              <a:solidFill>
                <a:srgbClr val="BDC1C6"/>
              </a:solidFill>
              <a:latin typeface="Google Sans"/>
              <a:ea typeface="Google Sans"/>
              <a:cs typeface="Google Sans"/>
              <a:sym typeface="Google Sans"/>
            </a:endParaRPr>
          </a:p>
        </p:txBody>
      </p:sp>
    </p:spTree>
    <p:extLst>
      <p:ext uri="{BB962C8B-B14F-4D97-AF65-F5344CB8AC3E}">
        <p14:creationId xmlns:p14="http://schemas.microsoft.com/office/powerpoint/2010/main" val="306672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4_Break + image">
  <p:cSld name="04_Break + image">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761950" y="809375"/>
            <a:ext cx="3175200" cy="1762500"/>
          </a:xfrm>
          <a:prstGeom prst="rect">
            <a:avLst/>
          </a:prstGeom>
        </p:spPr>
        <p:txBody>
          <a:bodyPr spcFirstLastPara="1" wrap="square" lIns="0" tIns="0" rIns="228600" bIns="0" anchor="b"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pic>
        <p:nvPicPr>
          <p:cNvPr id="34" name="Google Shape;34;p6"/>
          <p:cNvPicPr preferRelativeResize="0"/>
          <p:nvPr/>
        </p:nvPicPr>
        <p:blipFill>
          <a:blip r:embed="rId2">
            <a:alphaModFix/>
          </a:blip>
          <a:stretch>
            <a:fillRect/>
          </a:stretch>
        </p:blipFill>
        <p:spPr>
          <a:xfrm>
            <a:off x="8027650" y="4857963"/>
            <a:ext cx="659356" cy="115363"/>
          </a:xfrm>
          <a:prstGeom prst="rect">
            <a:avLst/>
          </a:prstGeom>
          <a:noFill/>
          <a:ln>
            <a:noFill/>
          </a:ln>
        </p:spPr>
      </p:pic>
      <p:sp>
        <p:nvSpPr>
          <p:cNvPr id="35" name="Google Shape;35;p6"/>
          <p:cNvSpPr txBox="1"/>
          <p:nvPr/>
        </p:nvSpPr>
        <p:spPr>
          <a:xfrm>
            <a:off x="6762575" y="-301"/>
            <a:ext cx="1924200" cy="4605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 sz="600">
                <a:solidFill>
                  <a:srgbClr val="BDC1C6"/>
                </a:solidFill>
                <a:latin typeface="Google Sans"/>
                <a:ea typeface="Google Sans"/>
                <a:cs typeface="Google Sans"/>
                <a:sym typeface="Google Sans"/>
              </a:rPr>
              <a:t>Proprietary + Confidential</a:t>
            </a:r>
            <a:endParaRPr sz="600">
              <a:solidFill>
                <a:srgbClr val="BDC1C6"/>
              </a:solidFill>
              <a:latin typeface="Google Sans"/>
              <a:ea typeface="Google Sans"/>
              <a:cs typeface="Google Sans"/>
              <a:sym typeface="Google Sans"/>
            </a:endParaRPr>
          </a:p>
        </p:txBody>
      </p:sp>
    </p:spTree>
    <p:extLst>
      <p:ext uri="{BB962C8B-B14F-4D97-AF65-F5344CB8AC3E}">
        <p14:creationId xmlns:p14="http://schemas.microsoft.com/office/powerpoint/2010/main" val="28112101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forbes.com/sites/jeanbaptiste/2019/04/15/google-anthos-takes-on-amazon-web-service-and-microsoft-azure-with-multi-cloud-strategy-analysis/#5ade6872626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www.forbes.com/sites/jordanmckee/2018/09/11/global-digital-commerce-sales-to-near-6-trillion-by-2022/#7f27706b4c5a" TargetMode="External"/><Relationship Id="rId7"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hyperlink" Target="https://www.gartner.com/en/documents/3891666" TargetMode="External"/><Relationship Id="rId10" Type="http://schemas.openxmlformats.org/officeDocument/2006/relationships/image" Target="../media/image19.jpg"/><Relationship Id="rId4" Type="http://schemas.openxmlformats.org/officeDocument/2006/relationships/hyperlink" Target="https://www.retailcustomerexperience.com/news/consumers-expect-personalization-reveals-report/" TargetMode="External"/><Relationship Id="rId9" Type="http://schemas.openxmlformats.org/officeDocument/2006/relationships/image" Target="../media/image18.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110"/>
          <p:cNvSpPr/>
          <p:nvPr/>
        </p:nvSpPr>
        <p:spPr>
          <a:xfrm rot="2645487" flipH="1">
            <a:off x="4600695" y="3409394"/>
            <a:ext cx="468234" cy="470355"/>
          </a:xfrm>
          <a:prstGeom prst="roundRect">
            <a:avLst>
              <a:gd name="adj" fmla="val 16667"/>
            </a:avLst>
          </a:prstGeom>
          <a:solidFill>
            <a:srgbClr val="FBB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0" name="Google Shape;1470;p110"/>
          <p:cNvPicPr preferRelativeResize="0"/>
          <p:nvPr/>
        </p:nvPicPr>
        <p:blipFill>
          <a:blip r:embed="rId3">
            <a:alphaModFix/>
          </a:blip>
          <a:stretch>
            <a:fillRect/>
          </a:stretch>
        </p:blipFill>
        <p:spPr>
          <a:xfrm>
            <a:off x="5384200" y="2571749"/>
            <a:ext cx="557206" cy="253425"/>
          </a:xfrm>
          <a:prstGeom prst="rect">
            <a:avLst/>
          </a:prstGeom>
          <a:noFill/>
          <a:ln>
            <a:noFill/>
          </a:ln>
        </p:spPr>
      </p:pic>
      <p:sp>
        <p:nvSpPr>
          <p:cNvPr id="1471" name="Google Shape;1471;p110"/>
          <p:cNvSpPr txBox="1">
            <a:spLocks noGrp="1"/>
          </p:cNvSpPr>
          <p:nvPr>
            <p:ph type="body" idx="1"/>
          </p:nvPr>
        </p:nvSpPr>
        <p:spPr>
          <a:xfrm>
            <a:off x="761950" y="3392538"/>
            <a:ext cx="1904700" cy="1057500"/>
          </a:xfrm>
          <a:prstGeom prst="rect">
            <a:avLst/>
          </a:prstGeom>
        </p:spPr>
        <p:txBody>
          <a:bodyPr spcFirstLastPara="1" wrap="square" lIns="0" tIns="0" rIns="228600" bIns="0" anchor="t" anchorCtr="0">
            <a:noAutofit/>
          </a:bodyPr>
          <a:lstStyle/>
          <a:p>
            <a:pPr marL="0" lvl="0" indent="0" algn="l" rtl="0">
              <a:spcBef>
                <a:spcPts val="0"/>
              </a:spcBef>
              <a:spcAft>
                <a:spcPts val="0"/>
              </a:spcAft>
              <a:buNone/>
            </a:pPr>
            <a:r>
              <a:rPr lang="en" sz="1200">
                <a:latin typeface="Google Sans"/>
                <a:ea typeface="Google Sans"/>
                <a:cs typeface="Google Sans"/>
                <a:sym typeface="Google Sans"/>
              </a:rPr>
              <a:t>January, 2020</a:t>
            </a:r>
            <a:endParaRPr sz="1200">
              <a:latin typeface="Google Sans"/>
              <a:ea typeface="Google Sans"/>
              <a:cs typeface="Google Sans"/>
              <a:sym typeface="Google Sans"/>
            </a:endParaRPr>
          </a:p>
        </p:txBody>
      </p:sp>
      <p:sp>
        <p:nvSpPr>
          <p:cNvPr id="1472" name="Google Shape;1472;p110"/>
          <p:cNvSpPr txBox="1">
            <a:spLocks noGrp="1"/>
          </p:cNvSpPr>
          <p:nvPr>
            <p:ph type="title"/>
          </p:nvPr>
        </p:nvSpPr>
        <p:spPr>
          <a:xfrm>
            <a:off x="761950" y="2150475"/>
            <a:ext cx="4445100" cy="954300"/>
          </a:xfrm>
          <a:prstGeom prst="rect">
            <a:avLst/>
          </a:prstGeom>
        </p:spPr>
        <p:txBody>
          <a:bodyPr spcFirstLastPara="1" wrap="square" lIns="0" tIns="0" rIns="228600" bIns="0" anchor="t" anchorCtr="0">
            <a:noAutofit/>
          </a:bodyPr>
          <a:lstStyle/>
          <a:p>
            <a:pPr marL="0" lvl="0" indent="0" algn="l" rtl="0">
              <a:spcBef>
                <a:spcPts val="0"/>
              </a:spcBef>
              <a:spcAft>
                <a:spcPts val="0"/>
              </a:spcAft>
              <a:buNone/>
            </a:pPr>
            <a:r>
              <a:rPr lang="en" sz="3000">
                <a:solidFill>
                  <a:srgbClr val="434343"/>
                </a:solidFill>
              </a:rPr>
              <a:t>Google Cloud for retail overview</a:t>
            </a:r>
            <a:endParaRPr sz="1200">
              <a:solidFill>
                <a:srgbClr val="434343"/>
              </a:solidFill>
            </a:endParaRPr>
          </a:p>
        </p:txBody>
      </p:sp>
      <p:pic>
        <p:nvPicPr>
          <p:cNvPr id="1473" name="Google Shape;1473;p110"/>
          <p:cNvPicPr preferRelativeResize="0"/>
          <p:nvPr/>
        </p:nvPicPr>
        <p:blipFill>
          <a:blip r:embed="rId4">
            <a:alphaModFix/>
          </a:blip>
          <a:stretch>
            <a:fillRect/>
          </a:stretch>
        </p:blipFill>
        <p:spPr>
          <a:xfrm>
            <a:off x="5800666" y="2825182"/>
            <a:ext cx="2458910" cy="1412392"/>
          </a:xfrm>
          <a:prstGeom prst="rect">
            <a:avLst/>
          </a:prstGeom>
          <a:noFill/>
          <a:ln>
            <a:noFill/>
          </a:ln>
        </p:spPr>
      </p:pic>
      <p:pic>
        <p:nvPicPr>
          <p:cNvPr id="1474" name="Google Shape;1474;p110"/>
          <p:cNvPicPr preferRelativeResize="0"/>
          <p:nvPr/>
        </p:nvPicPr>
        <p:blipFill>
          <a:blip r:embed="rId5">
            <a:alphaModFix/>
          </a:blip>
          <a:stretch>
            <a:fillRect/>
          </a:stretch>
        </p:blipFill>
        <p:spPr>
          <a:xfrm>
            <a:off x="6797625" y="1866698"/>
            <a:ext cx="914226" cy="416275"/>
          </a:xfrm>
          <a:prstGeom prst="rect">
            <a:avLst/>
          </a:prstGeom>
          <a:noFill/>
          <a:ln>
            <a:noFill/>
          </a:ln>
        </p:spPr>
      </p:pic>
      <p:pic>
        <p:nvPicPr>
          <p:cNvPr id="1475" name="Google Shape;1475;p110"/>
          <p:cNvPicPr preferRelativeResize="0"/>
          <p:nvPr/>
        </p:nvPicPr>
        <p:blipFill>
          <a:blip r:embed="rId6">
            <a:alphaModFix/>
          </a:blip>
          <a:stretch>
            <a:fillRect/>
          </a:stretch>
        </p:blipFill>
        <p:spPr>
          <a:xfrm>
            <a:off x="4981150" y="2980527"/>
            <a:ext cx="1249800" cy="1269150"/>
          </a:xfrm>
          <a:prstGeom prst="rect">
            <a:avLst/>
          </a:prstGeom>
          <a:noFill/>
          <a:ln>
            <a:noFill/>
          </a:ln>
        </p:spPr>
      </p:pic>
      <p:sp>
        <p:nvSpPr>
          <p:cNvPr id="1476" name="Google Shape;1476;p110"/>
          <p:cNvSpPr/>
          <p:nvPr/>
        </p:nvSpPr>
        <p:spPr>
          <a:xfrm rot="2646258" flipH="1">
            <a:off x="8290585" y="2444436"/>
            <a:ext cx="366397" cy="366397"/>
          </a:xfrm>
          <a:prstGeom prst="roundRect">
            <a:avLst>
              <a:gd name="adj" fmla="val 16667"/>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7" name="Google Shape;1477;p110"/>
          <p:cNvCxnSpPr/>
          <p:nvPr/>
        </p:nvCxnSpPr>
        <p:spPr>
          <a:xfrm>
            <a:off x="4981375" y="4250025"/>
            <a:ext cx="4185600" cy="0"/>
          </a:xfrm>
          <a:prstGeom prst="straightConnector1">
            <a:avLst/>
          </a:prstGeom>
          <a:noFill/>
          <a:ln w="19050"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3858553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8"/>
          <p:cNvSpPr txBox="1"/>
          <p:nvPr/>
        </p:nvSpPr>
        <p:spPr>
          <a:xfrm>
            <a:off x="746875" y="1164550"/>
            <a:ext cx="3450300" cy="799500"/>
          </a:xfrm>
          <a:prstGeom prst="rect">
            <a:avLst/>
          </a:prstGeom>
          <a:noFill/>
          <a:ln>
            <a:noFill/>
          </a:ln>
        </p:spPr>
        <p:txBody>
          <a:bodyPr spcFirstLastPara="1" wrap="square" lIns="0" tIns="91425" rIns="0" bIns="0" anchor="t" anchorCtr="0">
            <a:noAutofit/>
          </a:bodyPr>
          <a:lstStyle/>
          <a:p>
            <a:pPr marL="0" lvl="0" indent="0" algn="l" rtl="0">
              <a:lnSpc>
                <a:spcPct val="115000"/>
              </a:lnSpc>
              <a:spcBef>
                <a:spcPts val="0"/>
              </a:spcBef>
              <a:spcAft>
                <a:spcPts val="0"/>
              </a:spcAft>
              <a:buNone/>
            </a:pPr>
            <a:r>
              <a:rPr lang="en" sz="1300">
                <a:solidFill>
                  <a:srgbClr val="4285F4"/>
                </a:solidFill>
                <a:latin typeface="Google Sans"/>
                <a:ea typeface="Google Sans"/>
                <a:cs typeface="Google Sans"/>
                <a:sym typeface="Google Sans"/>
              </a:rPr>
              <a:t>Write once, run anywhere</a:t>
            </a:r>
            <a:endParaRPr sz="1300">
              <a:solidFill>
                <a:srgbClr val="4285F4"/>
              </a:solidFill>
              <a:latin typeface="Google Sans"/>
              <a:ea typeface="Google Sans"/>
              <a:cs typeface="Google Sans"/>
              <a:sym typeface="Google Sans"/>
            </a:endParaRPr>
          </a:p>
          <a:p>
            <a:pPr marL="0" lvl="0" indent="0" algn="l" rtl="0">
              <a:lnSpc>
                <a:spcPct val="115000"/>
              </a:lnSpc>
              <a:spcBef>
                <a:spcPts val="800"/>
              </a:spcBef>
              <a:spcAft>
                <a:spcPts val="800"/>
              </a:spcAft>
              <a:buNone/>
            </a:pPr>
            <a:r>
              <a:rPr lang="en" sz="1000">
                <a:solidFill>
                  <a:srgbClr val="3C4043"/>
                </a:solidFill>
                <a:latin typeface="Roboto"/>
                <a:ea typeface="Roboto"/>
                <a:cs typeface="Roboto"/>
                <a:sym typeface="Roboto"/>
              </a:rPr>
              <a:t>Only Anthos enables development teams to deploy and manage containers </a:t>
            </a:r>
            <a:r>
              <a:rPr lang="en" sz="1000" b="1">
                <a:solidFill>
                  <a:srgbClr val="3C4043"/>
                </a:solidFill>
                <a:latin typeface="Roboto"/>
                <a:ea typeface="Roboto"/>
                <a:cs typeface="Roboto"/>
                <a:sym typeface="Roboto"/>
              </a:rPr>
              <a:t>on-premises and across cloud,</a:t>
            </a:r>
            <a:r>
              <a:rPr lang="en" sz="1000">
                <a:solidFill>
                  <a:srgbClr val="3C4043"/>
                </a:solidFill>
                <a:latin typeface="Roboto"/>
                <a:ea typeface="Roboto"/>
                <a:cs typeface="Roboto"/>
                <a:sym typeface="Roboto"/>
              </a:rPr>
              <a:t> accelerating application modernization and development</a:t>
            </a:r>
            <a:endParaRPr sz="1300">
              <a:solidFill>
                <a:srgbClr val="4285F4"/>
              </a:solidFill>
              <a:latin typeface="Google Sans"/>
              <a:ea typeface="Google Sans"/>
              <a:cs typeface="Google Sans"/>
              <a:sym typeface="Google Sans"/>
            </a:endParaRPr>
          </a:p>
        </p:txBody>
      </p:sp>
      <p:sp>
        <p:nvSpPr>
          <p:cNvPr id="322" name="Google Shape;322;p18"/>
          <p:cNvSpPr txBox="1"/>
          <p:nvPr/>
        </p:nvSpPr>
        <p:spPr>
          <a:xfrm>
            <a:off x="761950" y="457200"/>
            <a:ext cx="7619100" cy="323400"/>
          </a:xfrm>
          <a:prstGeom prst="rect">
            <a:avLst/>
          </a:prstGeom>
          <a:noFill/>
          <a:ln>
            <a:noFill/>
          </a:ln>
        </p:spPr>
        <p:txBody>
          <a:bodyPr spcFirstLastPara="1" wrap="square" lIns="0" tIns="0" rIns="0" bIns="0" anchor="t" anchorCtr="0">
            <a:noAutofit/>
          </a:bodyPr>
          <a:lstStyle/>
          <a:p>
            <a:pPr marL="0" lvl="0" indent="0" algn="l" rtl="0">
              <a:lnSpc>
                <a:spcPct val="138000"/>
              </a:lnSpc>
              <a:spcBef>
                <a:spcPts val="0"/>
              </a:spcBef>
              <a:spcAft>
                <a:spcPts val="0"/>
              </a:spcAft>
              <a:buNone/>
            </a:pPr>
            <a:r>
              <a:rPr lang="en" sz="2200" b="1">
                <a:solidFill>
                  <a:srgbClr val="3C4043"/>
                </a:solidFill>
                <a:latin typeface="Google Sans"/>
                <a:ea typeface="Google Sans"/>
                <a:cs typeface="Google Sans"/>
                <a:sym typeface="Google Sans"/>
              </a:rPr>
              <a:t>Hybrid and Multi-Cloud solutions to enable choice</a:t>
            </a:r>
            <a:endParaRPr sz="2200" b="1">
              <a:solidFill>
                <a:srgbClr val="3C4043"/>
              </a:solidFill>
              <a:latin typeface="Google Sans"/>
              <a:ea typeface="Google Sans"/>
              <a:cs typeface="Google Sans"/>
              <a:sym typeface="Google Sans"/>
            </a:endParaRPr>
          </a:p>
          <a:p>
            <a:pPr marL="0" lvl="0" indent="0" algn="l" rtl="0">
              <a:spcBef>
                <a:spcPts val="0"/>
              </a:spcBef>
              <a:spcAft>
                <a:spcPts val="0"/>
              </a:spcAft>
              <a:buNone/>
            </a:pPr>
            <a:endParaRPr sz="2200" b="1">
              <a:solidFill>
                <a:srgbClr val="3C4043"/>
              </a:solidFill>
              <a:latin typeface="Google Sans"/>
              <a:ea typeface="Google Sans"/>
              <a:cs typeface="Google Sans"/>
              <a:sym typeface="Google Sans"/>
            </a:endParaRPr>
          </a:p>
          <a:p>
            <a:pPr marL="0" lvl="0" indent="0" algn="l" rtl="0">
              <a:spcBef>
                <a:spcPts val="0"/>
              </a:spcBef>
              <a:spcAft>
                <a:spcPts val="0"/>
              </a:spcAft>
              <a:buNone/>
            </a:pPr>
            <a:endParaRPr sz="2200" b="1">
              <a:solidFill>
                <a:srgbClr val="3C4043"/>
              </a:solidFill>
              <a:latin typeface="Google Sans"/>
              <a:ea typeface="Google Sans"/>
              <a:cs typeface="Google Sans"/>
              <a:sym typeface="Google Sans"/>
            </a:endParaRPr>
          </a:p>
        </p:txBody>
      </p:sp>
      <p:pic>
        <p:nvPicPr>
          <p:cNvPr id="323" name="Google Shape;323;p18"/>
          <p:cNvPicPr preferRelativeResize="0"/>
          <p:nvPr/>
        </p:nvPicPr>
        <p:blipFill rotWithShape="1">
          <a:blip r:embed="rId3">
            <a:alphaModFix/>
          </a:blip>
          <a:srcRect b="18433"/>
          <a:stretch/>
        </p:blipFill>
        <p:spPr>
          <a:xfrm>
            <a:off x="4585425" y="1161825"/>
            <a:ext cx="4558579" cy="2114575"/>
          </a:xfrm>
          <a:prstGeom prst="rect">
            <a:avLst/>
          </a:prstGeom>
          <a:noFill/>
          <a:ln>
            <a:noFill/>
          </a:ln>
        </p:spPr>
      </p:pic>
      <p:sp>
        <p:nvSpPr>
          <p:cNvPr id="324" name="Google Shape;324;p18"/>
          <p:cNvSpPr txBox="1"/>
          <p:nvPr/>
        </p:nvSpPr>
        <p:spPr>
          <a:xfrm>
            <a:off x="5207050" y="3657625"/>
            <a:ext cx="3174000" cy="737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00">
                <a:solidFill>
                  <a:srgbClr val="4285F4"/>
                </a:solidFill>
                <a:latin typeface="Google Sans"/>
                <a:ea typeface="Google Sans"/>
                <a:cs typeface="Google Sans"/>
                <a:sym typeface="Google Sans"/>
              </a:rPr>
              <a:t>Anthos' multi-cloud capabilities are so far unique in the industry.</a:t>
            </a:r>
            <a:endParaRPr sz="1300">
              <a:solidFill>
                <a:srgbClr val="4285F4"/>
              </a:solidFill>
              <a:latin typeface="Google Sans"/>
              <a:ea typeface="Google Sans"/>
              <a:cs typeface="Google Sans"/>
              <a:sym typeface="Google Sans"/>
            </a:endParaRPr>
          </a:p>
          <a:p>
            <a:pPr marL="0" lvl="0" indent="0" algn="l" rtl="0">
              <a:lnSpc>
                <a:spcPct val="115000"/>
              </a:lnSpc>
              <a:spcBef>
                <a:spcPts val="1000"/>
              </a:spcBef>
              <a:spcAft>
                <a:spcPts val="0"/>
              </a:spcAft>
              <a:buNone/>
            </a:pPr>
            <a:r>
              <a:rPr lang="en" sz="1000" u="sng">
                <a:solidFill>
                  <a:srgbClr val="3C4043"/>
                </a:solidFill>
                <a:latin typeface="Roboto"/>
                <a:ea typeface="Roboto"/>
                <a:cs typeface="Roboto"/>
                <a:sym typeface="Roboto"/>
                <a:hlinkClick r:id="rId4">
                  <a:extLst>
                    <a:ext uri="{A12FA001-AC4F-418D-AE19-62706E023703}">
                      <ahyp:hlinkClr xmlns:ahyp="http://schemas.microsoft.com/office/drawing/2018/hyperlinkcolor" val="tx"/>
                    </a:ext>
                  </a:extLst>
                </a:hlinkClick>
              </a:rPr>
              <a:t>Forbes, April 2019</a:t>
            </a:r>
            <a:endParaRPr sz="1000" u="sng">
              <a:solidFill>
                <a:srgbClr val="3C4043"/>
              </a:solidFill>
              <a:latin typeface="Roboto"/>
              <a:ea typeface="Roboto"/>
              <a:cs typeface="Roboto"/>
              <a:sym typeface="Roboto"/>
            </a:endParaRPr>
          </a:p>
          <a:p>
            <a:pPr marL="0" lvl="0" indent="0" algn="l" rtl="0">
              <a:lnSpc>
                <a:spcPct val="115000"/>
              </a:lnSpc>
              <a:spcBef>
                <a:spcPts val="1000"/>
              </a:spcBef>
              <a:spcAft>
                <a:spcPts val="0"/>
              </a:spcAft>
              <a:buNone/>
            </a:pPr>
            <a:endParaRPr sz="1200">
              <a:solidFill>
                <a:srgbClr val="4285F4"/>
              </a:solidFill>
              <a:latin typeface="Roboto"/>
              <a:ea typeface="Roboto"/>
              <a:cs typeface="Roboto"/>
              <a:sym typeface="Roboto"/>
            </a:endParaRPr>
          </a:p>
          <a:p>
            <a:pPr marL="0" lvl="0" indent="0" algn="l" rtl="0">
              <a:lnSpc>
                <a:spcPct val="115000"/>
              </a:lnSpc>
              <a:spcBef>
                <a:spcPts val="1000"/>
              </a:spcBef>
              <a:spcAft>
                <a:spcPts val="1000"/>
              </a:spcAft>
              <a:buNone/>
            </a:pPr>
            <a:endParaRPr sz="1300">
              <a:solidFill>
                <a:srgbClr val="4285F4"/>
              </a:solidFill>
              <a:latin typeface="Google Sans"/>
              <a:ea typeface="Google Sans"/>
              <a:cs typeface="Google Sans"/>
              <a:sym typeface="Google Sans"/>
            </a:endParaRPr>
          </a:p>
        </p:txBody>
      </p:sp>
      <p:cxnSp>
        <p:nvCxnSpPr>
          <p:cNvPr id="325" name="Google Shape;325;p18"/>
          <p:cNvCxnSpPr/>
          <p:nvPr/>
        </p:nvCxnSpPr>
        <p:spPr>
          <a:xfrm>
            <a:off x="761950" y="1161831"/>
            <a:ext cx="636300" cy="0"/>
          </a:xfrm>
          <a:prstGeom prst="straightConnector1">
            <a:avLst/>
          </a:prstGeom>
          <a:noFill/>
          <a:ln w="9525" cap="flat" cmpd="sng">
            <a:solidFill>
              <a:srgbClr val="4285F4"/>
            </a:solidFill>
            <a:prstDash val="solid"/>
            <a:round/>
            <a:headEnd type="none" w="med" len="med"/>
            <a:tailEnd type="none" w="med" len="med"/>
          </a:ln>
        </p:spPr>
      </p:cxnSp>
      <p:sp>
        <p:nvSpPr>
          <p:cNvPr id="326" name="Google Shape;326;p18"/>
          <p:cNvSpPr txBox="1"/>
          <p:nvPr/>
        </p:nvSpPr>
        <p:spPr>
          <a:xfrm>
            <a:off x="746875" y="2411764"/>
            <a:ext cx="3450300" cy="799500"/>
          </a:xfrm>
          <a:prstGeom prst="rect">
            <a:avLst/>
          </a:prstGeom>
          <a:noFill/>
          <a:ln>
            <a:noFill/>
          </a:ln>
        </p:spPr>
        <p:txBody>
          <a:bodyPr spcFirstLastPara="1" wrap="square" lIns="0" tIns="91425" rIns="0" bIns="0" anchor="t" anchorCtr="0">
            <a:noAutofit/>
          </a:bodyPr>
          <a:lstStyle/>
          <a:p>
            <a:pPr marL="0" lvl="0" indent="0" algn="l" rtl="0">
              <a:lnSpc>
                <a:spcPct val="115000"/>
              </a:lnSpc>
              <a:spcBef>
                <a:spcPts val="0"/>
              </a:spcBef>
              <a:spcAft>
                <a:spcPts val="0"/>
              </a:spcAft>
              <a:buNone/>
            </a:pPr>
            <a:r>
              <a:rPr lang="en" sz="1300">
                <a:solidFill>
                  <a:srgbClr val="4285F4"/>
                </a:solidFill>
                <a:latin typeface="Google Sans"/>
                <a:ea typeface="Google Sans"/>
                <a:cs typeface="Google Sans"/>
                <a:sym typeface="Google Sans"/>
              </a:rPr>
              <a:t>Connect legacy applications across clouds</a:t>
            </a:r>
            <a:endParaRPr sz="1300">
              <a:solidFill>
                <a:srgbClr val="4285F4"/>
              </a:solidFill>
              <a:latin typeface="Google Sans"/>
              <a:ea typeface="Google Sans"/>
              <a:cs typeface="Google Sans"/>
              <a:sym typeface="Google Sans"/>
            </a:endParaRPr>
          </a:p>
          <a:p>
            <a:pPr marL="0" lvl="0" indent="0" algn="l" rtl="0">
              <a:lnSpc>
                <a:spcPct val="115000"/>
              </a:lnSpc>
              <a:spcBef>
                <a:spcPts val="800"/>
              </a:spcBef>
              <a:spcAft>
                <a:spcPts val="0"/>
              </a:spcAft>
              <a:buNone/>
            </a:pPr>
            <a:r>
              <a:rPr lang="en" sz="1000">
                <a:solidFill>
                  <a:srgbClr val="3C4043"/>
                </a:solidFill>
                <a:latin typeface="Roboto"/>
                <a:ea typeface="Roboto"/>
                <a:cs typeface="Roboto"/>
                <a:sym typeface="Roboto"/>
              </a:rPr>
              <a:t>Google Cloud’s Apigee API management platform easily</a:t>
            </a:r>
            <a:br>
              <a:rPr lang="en" sz="1000">
                <a:solidFill>
                  <a:srgbClr val="3C4043"/>
                </a:solidFill>
                <a:latin typeface="Roboto"/>
                <a:ea typeface="Roboto"/>
                <a:cs typeface="Roboto"/>
                <a:sym typeface="Roboto"/>
              </a:rPr>
            </a:br>
            <a:r>
              <a:rPr lang="en" sz="1000">
                <a:solidFill>
                  <a:srgbClr val="3C4043"/>
                </a:solidFill>
                <a:latin typeface="Roboto"/>
                <a:ea typeface="Roboto"/>
                <a:cs typeface="Roboto"/>
                <a:sym typeface="Roboto"/>
              </a:rPr>
              <a:t>connects legacy and modern workloads across </a:t>
            </a:r>
            <a:r>
              <a:rPr lang="en" sz="1000" b="1">
                <a:solidFill>
                  <a:srgbClr val="3C4043"/>
                </a:solidFill>
                <a:latin typeface="Roboto"/>
                <a:ea typeface="Roboto"/>
                <a:cs typeface="Roboto"/>
                <a:sym typeface="Roboto"/>
              </a:rPr>
              <a:t>hybrid and</a:t>
            </a:r>
            <a:br>
              <a:rPr lang="en" sz="1000">
                <a:solidFill>
                  <a:srgbClr val="3C4043"/>
                </a:solidFill>
                <a:latin typeface="Roboto"/>
                <a:ea typeface="Roboto"/>
                <a:cs typeface="Roboto"/>
                <a:sym typeface="Roboto"/>
              </a:rPr>
            </a:br>
            <a:r>
              <a:rPr lang="en" sz="1000" b="1">
                <a:solidFill>
                  <a:srgbClr val="3C4043"/>
                </a:solidFill>
                <a:latin typeface="Roboto"/>
                <a:ea typeface="Roboto"/>
                <a:cs typeface="Roboto"/>
                <a:sym typeface="Roboto"/>
              </a:rPr>
              <a:t>multi-cloud</a:t>
            </a:r>
            <a:r>
              <a:rPr lang="en" sz="1000">
                <a:solidFill>
                  <a:srgbClr val="3C4043"/>
                </a:solidFill>
                <a:latin typeface="Roboto"/>
                <a:ea typeface="Roboto"/>
                <a:cs typeface="Roboto"/>
                <a:sym typeface="Roboto"/>
              </a:rPr>
              <a:t>, helping create connected customer experiences</a:t>
            </a:r>
            <a:endParaRPr sz="1000" strike="sngStrike">
              <a:solidFill>
                <a:srgbClr val="3C4043"/>
              </a:solidFill>
              <a:latin typeface="Roboto"/>
              <a:ea typeface="Roboto"/>
              <a:cs typeface="Roboto"/>
              <a:sym typeface="Roboto"/>
            </a:endParaRPr>
          </a:p>
          <a:p>
            <a:pPr marL="0" lvl="0" indent="0" algn="l" rtl="0">
              <a:lnSpc>
                <a:spcPct val="115000"/>
              </a:lnSpc>
              <a:spcBef>
                <a:spcPts val="800"/>
              </a:spcBef>
              <a:spcAft>
                <a:spcPts val="0"/>
              </a:spcAft>
              <a:buNone/>
            </a:pPr>
            <a:endParaRPr sz="1300">
              <a:solidFill>
                <a:srgbClr val="4285F4"/>
              </a:solidFill>
              <a:latin typeface="Google Sans"/>
              <a:ea typeface="Google Sans"/>
              <a:cs typeface="Google Sans"/>
              <a:sym typeface="Google Sans"/>
            </a:endParaRPr>
          </a:p>
          <a:p>
            <a:pPr marL="0" lvl="0" indent="0" algn="l" rtl="0">
              <a:lnSpc>
                <a:spcPct val="115000"/>
              </a:lnSpc>
              <a:spcBef>
                <a:spcPts val="800"/>
              </a:spcBef>
              <a:spcAft>
                <a:spcPts val="800"/>
              </a:spcAft>
              <a:buNone/>
            </a:pPr>
            <a:endParaRPr sz="1300">
              <a:solidFill>
                <a:srgbClr val="4285F4"/>
              </a:solidFill>
              <a:latin typeface="Google Sans"/>
              <a:ea typeface="Google Sans"/>
              <a:cs typeface="Google Sans"/>
              <a:sym typeface="Google Sans"/>
            </a:endParaRPr>
          </a:p>
        </p:txBody>
      </p:sp>
      <p:cxnSp>
        <p:nvCxnSpPr>
          <p:cNvPr id="327" name="Google Shape;327;p18"/>
          <p:cNvCxnSpPr/>
          <p:nvPr/>
        </p:nvCxnSpPr>
        <p:spPr>
          <a:xfrm>
            <a:off x="761950" y="2411770"/>
            <a:ext cx="636300" cy="0"/>
          </a:xfrm>
          <a:prstGeom prst="straightConnector1">
            <a:avLst/>
          </a:prstGeom>
          <a:noFill/>
          <a:ln w="9525" cap="flat" cmpd="sng">
            <a:solidFill>
              <a:srgbClr val="4285F4"/>
            </a:solidFill>
            <a:prstDash val="solid"/>
            <a:round/>
            <a:headEnd type="none" w="med" len="med"/>
            <a:tailEnd type="none" w="med" len="med"/>
          </a:ln>
        </p:spPr>
      </p:cxnSp>
      <p:cxnSp>
        <p:nvCxnSpPr>
          <p:cNvPr id="328" name="Google Shape;328;p18"/>
          <p:cNvCxnSpPr/>
          <p:nvPr/>
        </p:nvCxnSpPr>
        <p:spPr>
          <a:xfrm>
            <a:off x="761950" y="3612956"/>
            <a:ext cx="636300" cy="0"/>
          </a:xfrm>
          <a:prstGeom prst="straightConnector1">
            <a:avLst/>
          </a:prstGeom>
          <a:noFill/>
          <a:ln w="9525" cap="flat" cmpd="sng">
            <a:solidFill>
              <a:srgbClr val="4285F4"/>
            </a:solidFill>
            <a:prstDash val="solid"/>
            <a:round/>
            <a:headEnd type="none" w="med" len="med"/>
            <a:tailEnd type="none" w="med" len="med"/>
          </a:ln>
        </p:spPr>
      </p:cxnSp>
      <p:sp>
        <p:nvSpPr>
          <p:cNvPr id="329" name="Google Shape;329;p18"/>
          <p:cNvSpPr txBox="1"/>
          <p:nvPr/>
        </p:nvSpPr>
        <p:spPr>
          <a:xfrm>
            <a:off x="761950" y="3607875"/>
            <a:ext cx="3637800" cy="737100"/>
          </a:xfrm>
          <a:prstGeom prst="rect">
            <a:avLst/>
          </a:prstGeom>
          <a:noFill/>
          <a:ln>
            <a:noFill/>
          </a:ln>
        </p:spPr>
        <p:txBody>
          <a:bodyPr spcFirstLastPara="1" wrap="square" lIns="0" tIns="91425" rIns="0" bIns="0" anchor="t" anchorCtr="0">
            <a:noAutofit/>
          </a:bodyPr>
          <a:lstStyle/>
          <a:p>
            <a:pPr marL="0" lvl="0" indent="0" algn="l" rtl="0">
              <a:lnSpc>
                <a:spcPct val="115000"/>
              </a:lnSpc>
              <a:spcBef>
                <a:spcPts val="0"/>
              </a:spcBef>
              <a:spcAft>
                <a:spcPts val="0"/>
              </a:spcAft>
              <a:buNone/>
            </a:pPr>
            <a:r>
              <a:rPr lang="en" sz="1300">
                <a:solidFill>
                  <a:srgbClr val="4285F4"/>
                </a:solidFill>
                <a:latin typeface="Google Sans"/>
                <a:ea typeface="Google Sans"/>
                <a:cs typeface="Google Sans"/>
                <a:sym typeface="Google Sans"/>
              </a:rPr>
              <a:t>Avoid lock-in with open source</a:t>
            </a:r>
            <a:endParaRPr sz="1300">
              <a:solidFill>
                <a:srgbClr val="4285F4"/>
              </a:solidFill>
              <a:latin typeface="Google Sans"/>
              <a:ea typeface="Google Sans"/>
              <a:cs typeface="Google Sans"/>
              <a:sym typeface="Google Sans"/>
            </a:endParaRPr>
          </a:p>
          <a:p>
            <a:pPr marL="0" lvl="0" indent="0" algn="l" rtl="0">
              <a:lnSpc>
                <a:spcPct val="115000"/>
              </a:lnSpc>
              <a:spcBef>
                <a:spcPts val="800"/>
              </a:spcBef>
              <a:spcAft>
                <a:spcPts val="0"/>
              </a:spcAft>
              <a:buNone/>
            </a:pPr>
            <a:r>
              <a:rPr lang="en" sz="1000" b="1">
                <a:solidFill>
                  <a:srgbClr val="3C4043"/>
                </a:solidFill>
                <a:latin typeface="Roboto"/>
                <a:ea typeface="Roboto"/>
                <a:cs typeface="Roboto"/>
                <a:sym typeface="Roboto"/>
              </a:rPr>
              <a:t>#1</a:t>
            </a:r>
            <a:r>
              <a:rPr lang="en" sz="1000">
                <a:solidFill>
                  <a:srgbClr val="3C4043"/>
                </a:solidFill>
                <a:latin typeface="Roboto"/>
                <a:ea typeface="Roboto"/>
                <a:cs typeface="Roboto"/>
                <a:sym typeface="Roboto"/>
              </a:rPr>
              <a:t> contributor to Cloud Native Computing Foundation </a:t>
            </a:r>
            <a:br>
              <a:rPr lang="en" sz="1000">
                <a:solidFill>
                  <a:srgbClr val="3C4043"/>
                </a:solidFill>
                <a:latin typeface="Roboto"/>
                <a:ea typeface="Roboto"/>
                <a:cs typeface="Roboto"/>
                <a:sym typeface="Roboto"/>
              </a:rPr>
            </a:br>
            <a:r>
              <a:rPr lang="en" sz="1000">
                <a:solidFill>
                  <a:srgbClr val="3C4043"/>
                </a:solidFill>
                <a:latin typeface="Roboto"/>
                <a:ea typeface="Roboto"/>
                <a:cs typeface="Roboto"/>
                <a:sym typeface="Roboto"/>
              </a:rPr>
              <a:t>and creator of </a:t>
            </a:r>
            <a:r>
              <a:rPr lang="en" sz="1000" b="1">
                <a:solidFill>
                  <a:srgbClr val="3C4043"/>
                </a:solidFill>
                <a:latin typeface="Roboto"/>
                <a:ea typeface="Roboto"/>
                <a:cs typeface="Roboto"/>
                <a:sym typeface="Roboto"/>
              </a:rPr>
              <a:t>Kubernetes</a:t>
            </a:r>
            <a:r>
              <a:rPr lang="en" sz="1000">
                <a:solidFill>
                  <a:srgbClr val="3C4043"/>
                </a:solidFill>
                <a:latin typeface="Roboto"/>
                <a:ea typeface="Roboto"/>
                <a:cs typeface="Roboto"/>
                <a:sym typeface="Roboto"/>
              </a:rPr>
              <a:t> -  adopted by AWS and Azure</a:t>
            </a:r>
            <a:endParaRPr sz="1000">
              <a:solidFill>
                <a:srgbClr val="FF0000"/>
              </a:solidFill>
              <a:latin typeface="Google Sans"/>
              <a:ea typeface="Google Sans"/>
              <a:cs typeface="Google Sans"/>
              <a:sym typeface="Google Sans"/>
            </a:endParaRPr>
          </a:p>
          <a:p>
            <a:pPr marL="0" lvl="0" indent="0" algn="l" rtl="0">
              <a:lnSpc>
                <a:spcPct val="115000"/>
              </a:lnSpc>
              <a:spcBef>
                <a:spcPts val="0"/>
              </a:spcBef>
              <a:spcAft>
                <a:spcPts val="800"/>
              </a:spcAft>
              <a:buNone/>
            </a:pPr>
            <a:endParaRPr sz="1300">
              <a:solidFill>
                <a:srgbClr val="4285F4"/>
              </a:solidFill>
              <a:latin typeface="Google Sans"/>
              <a:ea typeface="Google Sans"/>
              <a:cs typeface="Google Sans"/>
              <a:sym typeface="Google Sans"/>
            </a:endParaRPr>
          </a:p>
        </p:txBody>
      </p:sp>
      <p:sp>
        <p:nvSpPr>
          <p:cNvPr id="330" name="Google Shape;330;p18"/>
          <p:cNvSpPr/>
          <p:nvPr/>
        </p:nvSpPr>
        <p:spPr>
          <a:xfrm>
            <a:off x="4576100" y="3633850"/>
            <a:ext cx="367001" cy="260509"/>
          </a:xfrm>
          <a:custGeom>
            <a:avLst/>
            <a:gdLst/>
            <a:ahLst/>
            <a:cxnLst/>
            <a:rect l="l" t="t" r="r" b="b"/>
            <a:pathLst>
              <a:path w="283947" h="203921" extrusionOk="0">
                <a:moveTo>
                  <a:pt x="81204" y="0"/>
                </a:moveTo>
                <a:lnTo>
                  <a:pt x="18258" y="93304"/>
                </a:lnTo>
                <a:cubicBezTo>
                  <a:pt x="12951" y="100840"/>
                  <a:pt x="8280" y="109014"/>
                  <a:pt x="4565" y="117506"/>
                </a:cubicBezTo>
                <a:cubicBezTo>
                  <a:pt x="1593" y="124936"/>
                  <a:pt x="107" y="133003"/>
                  <a:pt x="213" y="141070"/>
                </a:cubicBezTo>
                <a:cubicBezTo>
                  <a:pt x="1" y="157736"/>
                  <a:pt x="6582" y="173870"/>
                  <a:pt x="18683" y="185546"/>
                </a:cubicBezTo>
                <a:cubicBezTo>
                  <a:pt x="29989" y="197268"/>
                  <a:pt x="45654" y="203921"/>
                  <a:pt x="62013" y="203921"/>
                </a:cubicBezTo>
                <a:cubicBezTo>
                  <a:pt x="62395" y="203921"/>
                  <a:pt x="62776" y="203917"/>
                  <a:pt x="63159" y="203910"/>
                </a:cubicBezTo>
                <a:cubicBezTo>
                  <a:pt x="63538" y="203917"/>
                  <a:pt x="63918" y="203921"/>
                  <a:pt x="64297" y="203921"/>
                </a:cubicBezTo>
                <a:cubicBezTo>
                  <a:pt x="80547" y="203921"/>
                  <a:pt x="96007" y="197268"/>
                  <a:pt x="107210" y="185546"/>
                </a:cubicBezTo>
                <a:cubicBezTo>
                  <a:pt x="119099" y="173764"/>
                  <a:pt x="125574" y="157736"/>
                  <a:pt x="125361" y="141070"/>
                </a:cubicBezTo>
                <a:cubicBezTo>
                  <a:pt x="125361" y="127483"/>
                  <a:pt x="121752" y="115807"/>
                  <a:pt x="114534" y="105935"/>
                </a:cubicBezTo>
                <a:cubicBezTo>
                  <a:pt x="107635" y="96276"/>
                  <a:pt x="98081" y="88952"/>
                  <a:pt x="87042" y="84600"/>
                </a:cubicBezTo>
                <a:lnTo>
                  <a:pt x="123875" y="28235"/>
                </a:lnTo>
                <a:lnTo>
                  <a:pt x="81204" y="0"/>
                </a:lnTo>
                <a:close/>
                <a:moveTo>
                  <a:pt x="239576" y="0"/>
                </a:moveTo>
                <a:lnTo>
                  <a:pt x="176737" y="93304"/>
                </a:lnTo>
                <a:cubicBezTo>
                  <a:pt x="171323" y="100840"/>
                  <a:pt x="166653" y="109014"/>
                  <a:pt x="162938" y="117506"/>
                </a:cubicBezTo>
                <a:cubicBezTo>
                  <a:pt x="159966" y="124936"/>
                  <a:pt x="158479" y="133003"/>
                  <a:pt x="158586" y="141070"/>
                </a:cubicBezTo>
                <a:cubicBezTo>
                  <a:pt x="158373" y="157736"/>
                  <a:pt x="164954" y="173870"/>
                  <a:pt x="177055" y="185546"/>
                </a:cubicBezTo>
                <a:cubicBezTo>
                  <a:pt x="188362" y="197268"/>
                  <a:pt x="204027" y="203921"/>
                  <a:pt x="220287" y="203921"/>
                </a:cubicBezTo>
                <a:cubicBezTo>
                  <a:pt x="220666" y="203921"/>
                  <a:pt x="221045" y="203917"/>
                  <a:pt x="221425" y="203910"/>
                </a:cubicBezTo>
                <a:cubicBezTo>
                  <a:pt x="221805" y="203917"/>
                  <a:pt x="222184" y="203921"/>
                  <a:pt x="222563" y="203921"/>
                </a:cubicBezTo>
                <a:cubicBezTo>
                  <a:pt x="238819" y="203921"/>
                  <a:pt x="254380" y="197268"/>
                  <a:pt x="265583" y="185546"/>
                </a:cubicBezTo>
                <a:cubicBezTo>
                  <a:pt x="277471" y="173764"/>
                  <a:pt x="283946" y="157736"/>
                  <a:pt x="283734" y="141070"/>
                </a:cubicBezTo>
                <a:cubicBezTo>
                  <a:pt x="283734" y="127483"/>
                  <a:pt x="280125" y="115807"/>
                  <a:pt x="272907" y="105935"/>
                </a:cubicBezTo>
                <a:cubicBezTo>
                  <a:pt x="266007" y="96276"/>
                  <a:pt x="256454" y="88952"/>
                  <a:pt x="245415" y="84600"/>
                </a:cubicBezTo>
                <a:lnTo>
                  <a:pt x="282248" y="28235"/>
                </a:lnTo>
                <a:lnTo>
                  <a:pt x="239576" y="0"/>
                </a:lnTo>
                <a:close/>
              </a:path>
            </a:pathLst>
          </a:cu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27"/>
          <p:cNvSpPr txBox="1"/>
          <p:nvPr/>
        </p:nvSpPr>
        <p:spPr>
          <a:xfrm>
            <a:off x="4744925" y="2570400"/>
            <a:ext cx="1644300" cy="707100"/>
          </a:xfrm>
          <a:prstGeom prst="rect">
            <a:avLst/>
          </a:prstGeom>
          <a:noFill/>
          <a:ln>
            <a:noFill/>
          </a:ln>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300">
                <a:solidFill>
                  <a:srgbClr val="4285F4"/>
                </a:solidFill>
                <a:latin typeface="Google Sans"/>
                <a:ea typeface="Google Sans"/>
                <a:cs typeface="Google Sans"/>
                <a:sym typeface="Google Sans"/>
              </a:rPr>
              <a:t>Cloud Vision </a:t>
            </a:r>
            <a:br>
              <a:rPr lang="en" sz="1300">
                <a:solidFill>
                  <a:srgbClr val="4285F4"/>
                </a:solidFill>
                <a:latin typeface="Google Sans"/>
                <a:ea typeface="Google Sans"/>
                <a:cs typeface="Google Sans"/>
                <a:sym typeface="Google Sans"/>
              </a:rPr>
            </a:br>
            <a:r>
              <a:rPr lang="en" sz="1300">
                <a:solidFill>
                  <a:srgbClr val="4285F4"/>
                </a:solidFill>
                <a:latin typeface="Google Sans"/>
                <a:ea typeface="Google Sans"/>
                <a:cs typeface="Google Sans"/>
                <a:sym typeface="Google Sans"/>
              </a:rPr>
              <a:t>Product Search</a:t>
            </a:r>
            <a:r>
              <a:rPr lang="en" sz="1300">
                <a:solidFill>
                  <a:srgbClr val="4285F4"/>
                </a:solidFill>
                <a:latin typeface="Roboto"/>
                <a:ea typeface="Roboto"/>
                <a:cs typeface="Roboto"/>
                <a:sym typeface="Roboto"/>
              </a:rPr>
              <a:t> </a:t>
            </a:r>
            <a:endParaRPr sz="1300">
              <a:solidFill>
                <a:srgbClr val="4285F4"/>
              </a:solidFill>
              <a:latin typeface="Roboto"/>
              <a:ea typeface="Roboto"/>
              <a:cs typeface="Roboto"/>
              <a:sym typeface="Roboto"/>
            </a:endParaRPr>
          </a:p>
          <a:p>
            <a:pPr marL="0" lvl="0" indent="0" algn="l" rtl="0">
              <a:lnSpc>
                <a:spcPct val="115000"/>
              </a:lnSpc>
              <a:spcBef>
                <a:spcPts val="400"/>
              </a:spcBef>
              <a:spcAft>
                <a:spcPts val="400"/>
              </a:spcAft>
              <a:buNone/>
            </a:pPr>
            <a:r>
              <a:rPr lang="en" sz="1000">
                <a:solidFill>
                  <a:srgbClr val="3C4043"/>
                </a:solidFill>
                <a:highlight>
                  <a:srgbClr val="FFFFFF"/>
                </a:highlight>
                <a:latin typeface="Roboto"/>
                <a:ea typeface="Roboto"/>
                <a:cs typeface="Roboto"/>
                <a:sym typeface="Roboto"/>
              </a:rPr>
              <a:t>Creates an </a:t>
            </a:r>
            <a:r>
              <a:rPr lang="en" sz="1000" b="1">
                <a:solidFill>
                  <a:srgbClr val="3C4043"/>
                </a:solidFill>
                <a:highlight>
                  <a:srgbClr val="FFFFFF"/>
                </a:highlight>
                <a:latin typeface="Roboto"/>
                <a:ea typeface="Roboto"/>
                <a:cs typeface="Roboto"/>
                <a:sym typeface="Roboto"/>
              </a:rPr>
              <a:t>engaging mobile experience</a:t>
            </a:r>
            <a:r>
              <a:rPr lang="en" sz="1000">
                <a:solidFill>
                  <a:srgbClr val="3C4043"/>
                </a:solidFill>
                <a:highlight>
                  <a:srgbClr val="FFFFFF"/>
                </a:highlight>
                <a:latin typeface="Roboto"/>
                <a:ea typeface="Roboto"/>
                <a:cs typeface="Roboto"/>
                <a:sym typeface="Roboto"/>
              </a:rPr>
              <a:t> by enabling customers to take a photo of an item and instantly scans your product catalogue to find a similar item</a:t>
            </a:r>
            <a:endParaRPr/>
          </a:p>
        </p:txBody>
      </p:sp>
      <p:sp>
        <p:nvSpPr>
          <p:cNvPr id="504" name="Google Shape;504;p27"/>
          <p:cNvSpPr txBox="1"/>
          <p:nvPr/>
        </p:nvSpPr>
        <p:spPr>
          <a:xfrm>
            <a:off x="761950" y="457200"/>
            <a:ext cx="7619100" cy="32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200" b="1">
                <a:latin typeface="Google Sans"/>
                <a:ea typeface="Google Sans"/>
                <a:cs typeface="Google Sans"/>
                <a:sym typeface="Google Sans"/>
              </a:rPr>
              <a:t>Apply Google Cloud’s</a:t>
            </a:r>
            <a:br>
              <a:rPr lang="en" sz="2200" b="1">
                <a:latin typeface="Google Sans"/>
                <a:ea typeface="Google Sans"/>
                <a:cs typeface="Google Sans"/>
                <a:sym typeface="Google Sans"/>
              </a:rPr>
            </a:br>
            <a:r>
              <a:rPr lang="en" sz="2200" b="1">
                <a:latin typeface="Google Sans"/>
                <a:ea typeface="Google Sans"/>
                <a:cs typeface="Google Sans"/>
                <a:sym typeface="Google Sans"/>
              </a:rPr>
              <a:t>expertise to build retail solutions...</a:t>
            </a:r>
            <a:endParaRPr sz="2200" b="1">
              <a:latin typeface="Google Sans"/>
              <a:ea typeface="Google Sans"/>
              <a:cs typeface="Google Sans"/>
              <a:sym typeface="Google Sans"/>
            </a:endParaRPr>
          </a:p>
          <a:p>
            <a:pPr marL="0" lvl="0" indent="0" algn="l" rtl="0">
              <a:spcBef>
                <a:spcPts val="0"/>
              </a:spcBef>
              <a:spcAft>
                <a:spcPts val="0"/>
              </a:spcAft>
              <a:buNone/>
            </a:pPr>
            <a:endParaRPr sz="2200" b="1">
              <a:solidFill>
                <a:srgbClr val="3C4043"/>
              </a:solidFill>
              <a:latin typeface="Google Sans"/>
              <a:ea typeface="Google Sans"/>
              <a:cs typeface="Google Sans"/>
              <a:sym typeface="Google Sans"/>
            </a:endParaRPr>
          </a:p>
        </p:txBody>
      </p:sp>
      <p:cxnSp>
        <p:nvCxnSpPr>
          <p:cNvPr id="505" name="Google Shape;505;p27"/>
          <p:cNvCxnSpPr/>
          <p:nvPr/>
        </p:nvCxnSpPr>
        <p:spPr>
          <a:xfrm>
            <a:off x="759275" y="2570400"/>
            <a:ext cx="1644300" cy="0"/>
          </a:xfrm>
          <a:prstGeom prst="straightConnector1">
            <a:avLst/>
          </a:prstGeom>
          <a:noFill/>
          <a:ln w="9525" cap="flat" cmpd="sng">
            <a:solidFill>
              <a:srgbClr val="4285F4"/>
            </a:solidFill>
            <a:prstDash val="solid"/>
            <a:round/>
            <a:headEnd type="none" w="med" len="med"/>
            <a:tailEnd type="none" w="med" len="med"/>
          </a:ln>
        </p:spPr>
      </p:cxnSp>
      <p:cxnSp>
        <p:nvCxnSpPr>
          <p:cNvPr id="506" name="Google Shape;506;p27"/>
          <p:cNvCxnSpPr/>
          <p:nvPr/>
        </p:nvCxnSpPr>
        <p:spPr>
          <a:xfrm>
            <a:off x="2752100" y="2570400"/>
            <a:ext cx="1644300" cy="0"/>
          </a:xfrm>
          <a:prstGeom prst="straightConnector1">
            <a:avLst/>
          </a:prstGeom>
          <a:noFill/>
          <a:ln w="9525" cap="flat" cmpd="sng">
            <a:solidFill>
              <a:srgbClr val="4285F4"/>
            </a:solidFill>
            <a:prstDash val="solid"/>
            <a:round/>
            <a:headEnd type="none" w="med" len="med"/>
            <a:tailEnd type="none" w="med" len="med"/>
          </a:ln>
        </p:spPr>
      </p:cxnSp>
      <p:cxnSp>
        <p:nvCxnSpPr>
          <p:cNvPr id="507" name="Google Shape;507;p27"/>
          <p:cNvCxnSpPr/>
          <p:nvPr/>
        </p:nvCxnSpPr>
        <p:spPr>
          <a:xfrm>
            <a:off x="4744925" y="2570400"/>
            <a:ext cx="1644300" cy="0"/>
          </a:xfrm>
          <a:prstGeom prst="straightConnector1">
            <a:avLst/>
          </a:prstGeom>
          <a:noFill/>
          <a:ln w="9525" cap="flat" cmpd="sng">
            <a:solidFill>
              <a:srgbClr val="4285F4"/>
            </a:solidFill>
            <a:prstDash val="solid"/>
            <a:round/>
            <a:headEnd type="none" w="med" len="med"/>
            <a:tailEnd type="none" w="med" len="med"/>
          </a:ln>
        </p:spPr>
      </p:cxnSp>
      <p:cxnSp>
        <p:nvCxnSpPr>
          <p:cNvPr id="508" name="Google Shape;508;p27"/>
          <p:cNvCxnSpPr/>
          <p:nvPr/>
        </p:nvCxnSpPr>
        <p:spPr>
          <a:xfrm>
            <a:off x="6737750" y="2570400"/>
            <a:ext cx="1644300" cy="0"/>
          </a:xfrm>
          <a:prstGeom prst="straightConnector1">
            <a:avLst/>
          </a:prstGeom>
          <a:noFill/>
          <a:ln w="9525" cap="flat" cmpd="sng">
            <a:solidFill>
              <a:srgbClr val="4285F4"/>
            </a:solidFill>
            <a:prstDash val="solid"/>
            <a:round/>
            <a:headEnd type="none" w="med" len="med"/>
            <a:tailEnd type="none" w="med" len="med"/>
          </a:ln>
        </p:spPr>
      </p:cxnSp>
      <p:sp>
        <p:nvSpPr>
          <p:cNvPr id="509" name="Google Shape;509;p27"/>
          <p:cNvSpPr txBox="1"/>
          <p:nvPr/>
        </p:nvSpPr>
        <p:spPr>
          <a:xfrm>
            <a:off x="759275" y="2570400"/>
            <a:ext cx="1644300" cy="707100"/>
          </a:xfrm>
          <a:prstGeom prst="rect">
            <a:avLst/>
          </a:prstGeom>
          <a:noFill/>
          <a:ln>
            <a:noFill/>
          </a:ln>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300">
                <a:solidFill>
                  <a:srgbClr val="4285F4"/>
                </a:solidFill>
                <a:latin typeface="Google Sans"/>
                <a:ea typeface="Google Sans"/>
                <a:cs typeface="Google Sans"/>
                <a:sym typeface="Google Sans"/>
              </a:rPr>
              <a:t>Ecommerce hosting service </a:t>
            </a:r>
            <a:endParaRPr sz="1300">
              <a:solidFill>
                <a:srgbClr val="4285F4"/>
              </a:solidFill>
              <a:latin typeface="Roboto"/>
              <a:ea typeface="Roboto"/>
              <a:cs typeface="Roboto"/>
              <a:sym typeface="Roboto"/>
            </a:endParaRPr>
          </a:p>
          <a:p>
            <a:pPr marL="0" lvl="0" indent="0" algn="l" rtl="0">
              <a:lnSpc>
                <a:spcPct val="115000"/>
              </a:lnSpc>
              <a:spcBef>
                <a:spcPts val="400"/>
              </a:spcBef>
              <a:spcAft>
                <a:spcPts val="400"/>
              </a:spcAft>
              <a:buNone/>
            </a:pPr>
            <a:r>
              <a:rPr lang="en" sz="1000">
                <a:solidFill>
                  <a:srgbClr val="3C4043"/>
                </a:solidFill>
                <a:highlight>
                  <a:srgbClr val="FFFFFF"/>
                </a:highlight>
                <a:latin typeface="Roboto"/>
                <a:ea typeface="Roboto"/>
                <a:cs typeface="Roboto"/>
                <a:sym typeface="Roboto"/>
              </a:rPr>
              <a:t>Delivers a seamless </a:t>
            </a:r>
            <a:r>
              <a:rPr lang="en" sz="1000" b="1">
                <a:solidFill>
                  <a:srgbClr val="3C4043"/>
                </a:solidFill>
                <a:highlight>
                  <a:srgbClr val="FFFFFF"/>
                </a:highlight>
                <a:latin typeface="Roboto"/>
                <a:ea typeface="Roboto"/>
                <a:cs typeface="Roboto"/>
                <a:sym typeface="Roboto"/>
              </a:rPr>
              <a:t>omnichannel customer experience</a:t>
            </a:r>
            <a:r>
              <a:rPr lang="en" sz="1000">
                <a:solidFill>
                  <a:srgbClr val="3C4043"/>
                </a:solidFill>
                <a:highlight>
                  <a:srgbClr val="FFFFFF"/>
                </a:highlight>
                <a:latin typeface="Roboto"/>
                <a:ea typeface="Roboto"/>
                <a:cs typeface="Roboto"/>
                <a:sym typeface="Roboto"/>
              </a:rPr>
              <a:t> and accelerates time to market with a scalable platform</a:t>
            </a:r>
            <a:endParaRPr>
              <a:solidFill>
                <a:srgbClr val="3C4043"/>
              </a:solidFill>
            </a:endParaRPr>
          </a:p>
        </p:txBody>
      </p:sp>
      <p:sp>
        <p:nvSpPr>
          <p:cNvPr id="510" name="Google Shape;510;p27"/>
          <p:cNvSpPr txBox="1"/>
          <p:nvPr/>
        </p:nvSpPr>
        <p:spPr>
          <a:xfrm>
            <a:off x="2752100" y="2570400"/>
            <a:ext cx="1731300" cy="707100"/>
          </a:xfrm>
          <a:prstGeom prst="rect">
            <a:avLst/>
          </a:prstGeom>
          <a:noFill/>
          <a:ln>
            <a:noFill/>
          </a:ln>
        </p:spPr>
        <p:txBody>
          <a:bodyPr spcFirstLastPara="1" wrap="square" lIns="0" tIns="91425" rIns="91425" bIns="91425" anchor="t" anchorCtr="0">
            <a:noAutofit/>
          </a:bodyPr>
          <a:lstStyle/>
          <a:p>
            <a:pPr marL="0" lvl="0" indent="0" algn="l" rtl="0">
              <a:lnSpc>
                <a:spcPct val="115000"/>
              </a:lnSpc>
              <a:spcBef>
                <a:spcPts val="0"/>
              </a:spcBef>
              <a:spcAft>
                <a:spcPts val="0"/>
              </a:spcAft>
              <a:buNone/>
            </a:pPr>
            <a:r>
              <a:rPr lang="en" sz="1300">
                <a:solidFill>
                  <a:srgbClr val="4285F4"/>
                </a:solidFill>
                <a:latin typeface="Google Sans"/>
                <a:ea typeface="Google Sans"/>
                <a:cs typeface="Google Sans"/>
                <a:sym typeface="Google Sans"/>
              </a:rPr>
              <a:t>Recommendations </a:t>
            </a:r>
            <a:br>
              <a:rPr lang="en" sz="1300">
                <a:solidFill>
                  <a:srgbClr val="4285F4"/>
                </a:solidFill>
                <a:latin typeface="Google Sans"/>
                <a:ea typeface="Google Sans"/>
                <a:cs typeface="Google Sans"/>
                <a:sym typeface="Google Sans"/>
              </a:rPr>
            </a:br>
            <a:r>
              <a:rPr lang="en" sz="1300">
                <a:solidFill>
                  <a:srgbClr val="4285F4"/>
                </a:solidFill>
                <a:latin typeface="Google Sans"/>
                <a:ea typeface="Google Sans"/>
                <a:cs typeface="Google Sans"/>
                <a:sym typeface="Google Sans"/>
              </a:rPr>
              <a:t>AI </a:t>
            </a:r>
            <a:endParaRPr sz="1300">
              <a:solidFill>
                <a:srgbClr val="4285F4"/>
              </a:solidFill>
              <a:latin typeface="Roboto"/>
              <a:ea typeface="Roboto"/>
              <a:cs typeface="Roboto"/>
              <a:sym typeface="Roboto"/>
            </a:endParaRPr>
          </a:p>
          <a:p>
            <a:pPr marL="0" lvl="0" indent="0" algn="l" rtl="0">
              <a:lnSpc>
                <a:spcPct val="115000"/>
              </a:lnSpc>
              <a:spcBef>
                <a:spcPts val="400"/>
              </a:spcBef>
              <a:spcAft>
                <a:spcPts val="400"/>
              </a:spcAft>
              <a:buNone/>
            </a:pPr>
            <a:r>
              <a:rPr lang="en" sz="1000">
                <a:solidFill>
                  <a:srgbClr val="3C4043"/>
                </a:solidFill>
                <a:highlight>
                  <a:srgbClr val="FFFFFF"/>
                </a:highlight>
                <a:latin typeface="Roboto"/>
                <a:ea typeface="Roboto"/>
                <a:cs typeface="Roboto"/>
                <a:sym typeface="Roboto"/>
              </a:rPr>
              <a:t>Provides </a:t>
            </a:r>
            <a:r>
              <a:rPr lang="en" sz="1000" b="1">
                <a:solidFill>
                  <a:srgbClr val="3C4043"/>
                </a:solidFill>
                <a:highlight>
                  <a:srgbClr val="FFFFFF"/>
                </a:highlight>
                <a:latin typeface="Roboto"/>
                <a:ea typeface="Roboto"/>
                <a:cs typeface="Roboto"/>
                <a:sym typeface="Roboto"/>
              </a:rPr>
              <a:t>personalized recommendations</a:t>
            </a:r>
            <a:r>
              <a:rPr lang="en" sz="1000">
                <a:solidFill>
                  <a:srgbClr val="3C4043"/>
                </a:solidFill>
                <a:highlight>
                  <a:srgbClr val="FFFFFF"/>
                </a:highlight>
                <a:latin typeface="Roboto"/>
                <a:ea typeface="Roboto"/>
                <a:cs typeface="Roboto"/>
                <a:sym typeface="Roboto"/>
              </a:rPr>
              <a:t> for each customer’s tastes and preferences across all touchpoints</a:t>
            </a:r>
            <a:endParaRPr>
              <a:solidFill>
                <a:srgbClr val="3C4043"/>
              </a:solidFill>
              <a:latin typeface="Google Sans"/>
              <a:ea typeface="Google Sans"/>
              <a:cs typeface="Google Sans"/>
              <a:sym typeface="Google Sans"/>
            </a:endParaRPr>
          </a:p>
        </p:txBody>
      </p:sp>
      <p:sp>
        <p:nvSpPr>
          <p:cNvPr id="511" name="Google Shape;511;p27"/>
          <p:cNvSpPr txBox="1"/>
          <p:nvPr/>
        </p:nvSpPr>
        <p:spPr>
          <a:xfrm>
            <a:off x="6737750" y="2570400"/>
            <a:ext cx="1644300" cy="707100"/>
          </a:xfrm>
          <a:prstGeom prst="rect">
            <a:avLst/>
          </a:prstGeom>
          <a:noFill/>
          <a:ln>
            <a:noFill/>
          </a:ln>
        </p:spPr>
        <p:txBody>
          <a:bodyPr spcFirstLastPara="1" wrap="square" lIns="0" tIns="91425" rIns="91425" bIns="91425" anchor="t" anchorCtr="0">
            <a:noAutofit/>
          </a:bodyPr>
          <a:lstStyle/>
          <a:p>
            <a:pPr marL="0" lvl="0" indent="0" algn="l" rtl="0">
              <a:spcBef>
                <a:spcPts val="0"/>
              </a:spcBef>
              <a:spcAft>
                <a:spcPts val="0"/>
              </a:spcAft>
              <a:buNone/>
            </a:pPr>
            <a:r>
              <a:rPr lang="en" sz="1300">
                <a:solidFill>
                  <a:srgbClr val="4285F4"/>
                </a:solidFill>
                <a:latin typeface="Google Sans"/>
                <a:ea typeface="Google Sans"/>
                <a:cs typeface="Google Sans"/>
                <a:sym typeface="Google Sans"/>
              </a:rPr>
              <a:t>Contact </a:t>
            </a:r>
            <a:br>
              <a:rPr lang="en" sz="1300">
                <a:solidFill>
                  <a:srgbClr val="4285F4"/>
                </a:solidFill>
                <a:latin typeface="Google Sans"/>
                <a:ea typeface="Google Sans"/>
                <a:cs typeface="Google Sans"/>
                <a:sym typeface="Google Sans"/>
              </a:rPr>
            </a:br>
            <a:r>
              <a:rPr lang="en" sz="1300">
                <a:solidFill>
                  <a:srgbClr val="4285F4"/>
                </a:solidFill>
                <a:latin typeface="Google Sans"/>
                <a:ea typeface="Google Sans"/>
                <a:cs typeface="Google Sans"/>
                <a:sym typeface="Google Sans"/>
              </a:rPr>
              <a:t>Center AI </a:t>
            </a:r>
            <a:endParaRPr sz="1300">
              <a:solidFill>
                <a:srgbClr val="3C4043"/>
              </a:solidFill>
              <a:highlight>
                <a:srgbClr val="FFFFFF"/>
              </a:highlight>
              <a:latin typeface="Roboto"/>
              <a:ea typeface="Roboto"/>
              <a:cs typeface="Roboto"/>
              <a:sym typeface="Roboto"/>
            </a:endParaRPr>
          </a:p>
          <a:p>
            <a:pPr marL="0" lvl="0" indent="0" algn="l" rtl="0">
              <a:spcBef>
                <a:spcPts val="400"/>
              </a:spcBef>
              <a:spcAft>
                <a:spcPts val="400"/>
              </a:spcAft>
              <a:buNone/>
            </a:pPr>
            <a:r>
              <a:rPr lang="en" sz="1000">
                <a:solidFill>
                  <a:srgbClr val="3C4043"/>
                </a:solidFill>
                <a:highlight>
                  <a:srgbClr val="FFFFFF"/>
                </a:highlight>
                <a:latin typeface="Roboto"/>
                <a:ea typeface="Roboto"/>
                <a:cs typeface="Roboto"/>
                <a:sym typeface="Roboto"/>
              </a:rPr>
              <a:t>Integrates Google AI solutions with popular contact center software, </a:t>
            </a:r>
            <a:r>
              <a:rPr lang="en" sz="1000" b="1">
                <a:solidFill>
                  <a:srgbClr val="3C4043"/>
                </a:solidFill>
                <a:highlight>
                  <a:srgbClr val="FFFFFF"/>
                </a:highlight>
                <a:latin typeface="Roboto"/>
                <a:ea typeface="Roboto"/>
                <a:cs typeface="Roboto"/>
                <a:sym typeface="Roboto"/>
              </a:rPr>
              <a:t>improving customer experience </a:t>
            </a:r>
            <a:r>
              <a:rPr lang="en" sz="1000">
                <a:solidFill>
                  <a:srgbClr val="3C4043"/>
                </a:solidFill>
                <a:highlight>
                  <a:srgbClr val="FFFFFF"/>
                </a:highlight>
                <a:latin typeface="Roboto"/>
                <a:ea typeface="Roboto"/>
                <a:cs typeface="Roboto"/>
                <a:sym typeface="Roboto"/>
              </a:rPr>
              <a:t>and </a:t>
            </a:r>
            <a:r>
              <a:rPr lang="en" sz="1000" b="1">
                <a:solidFill>
                  <a:srgbClr val="3C4043"/>
                </a:solidFill>
                <a:highlight>
                  <a:srgbClr val="FFFFFF"/>
                </a:highlight>
                <a:latin typeface="Roboto"/>
                <a:ea typeface="Roboto"/>
                <a:cs typeface="Roboto"/>
                <a:sym typeface="Roboto"/>
              </a:rPr>
              <a:t>operational efficiency</a:t>
            </a:r>
            <a:endParaRPr b="1">
              <a:solidFill>
                <a:srgbClr val="4285F4"/>
              </a:solidFill>
              <a:latin typeface="Google Sans"/>
              <a:ea typeface="Google Sans"/>
              <a:cs typeface="Google Sans"/>
              <a:sym typeface="Google Sans"/>
            </a:endParaRPr>
          </a:p>
        </p:txBody>
      </p:sp>
      <p:grpSp>
        <p:nvGrpSpPr>
          <p:cNvPr id="512" name="Google Shape;512;p27"/>
          <p:cNvGrpSpPr/>
          <p:nvPr/>
        </p:nvGrpSpPr>
        <p:grpSpPr>
          <a:xfrm>
            <a:off x="759273" y="1734305"/>
            <a:ext cx="485100" cy="485100"/>
            <a:chOff x="3637173" y="634355"/>
            <a:chExt cx="485100" cy="485100"/>
          </a:xfrm>
        </p:grpSpPr>
        <p:sp>
          <p:nvSpPr>
            <p:cNvPr id="513" name="Google Shape;513;p27"/>
            <p:cNvSpPr/>
            <p:nvPr/>
          </p:nvSpPr>
          <p:spPr>
            <a:xfrm>
              <a:off x="3637173" y="634355"/>
              <a:ext cx="485100" cy="4851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7"/>
            <p:cNvSpPr/>
            <p:nvPr/>
          </p:nvSpPr>
          <p:spPr>
            <a:xfrm>
              <a:off x="3753076" y="771249"/>
              <a:ext cx="253304" cy="253224"/>
            </a:xfrm>
            <a:custGeom>
              <a:avLst/>
              <a:gdLst/>
              <a:ahLst/>
              <a:cxnLst/>
              <a:rect l="l" t="t" r="r" b="b"/>
              <a:pathLst>
                <a:path w="11909" h="11908" extrusionOk="0">
                  <a:moveTo>
                    <a:pt x="1" y="0"/>
                  </a:moveTo>
                  <a:lnTo>
                    <a:pt x="1" y="1167"/>
                  </a:lnTo>
                  <a:lnTo>
                    <a:pt x="1192" y="1167"/>
                  </a:lnTo>
                  <a:lnTo>
                    <a:pt x="3311" y="5692"/>
                  </a:lnTo>
                  <a:lnTo>
                    <a:pt x="2525" y="7168"/>
                  </a:lnTo>
                  <a:lnTo>
                    <a:pt x="2406" y="7478"/>
                  </a:lnTo>
                  <a:lnTo>
                    <a:pt x="2382" y="7740"/>
                  </a:lnTo>
                  <a:lnTo>
                    <a:pt x="2382" y="7978"/>
                  </a:lnTo>
                  <a:lnTo>
                    <a:pt x="2573" y="8383"/>
                  </a:lnTo>
                  <a:lnTo>
                    <a:pt x="2716" y="8573"/>
                  </a:lnTo>
                  <a:lnTo>
                    <a:pt x="2906" y="8740"/>
                  </a:lnTo>
                  <a:lnTo>
                    <a:pt x="3311" y="8907"/>
                  </a:lnTo>
                  <a:lnTo>
                    <a:pt x="3573" y="8931"/>
                  </a:lnTo>
                  <a:lnTo>
                    <a:pt x="10718" y="8931"/>
                  </a:lnTo>
                  <a:lnTo>
                    <a:pt x="10718" y="7740"/>
                  </a:lnTo>
                  <a:lnTo>
                    <a:pt x="3811" y="7740"/>
                  </a:lnTo>
                  <a:lnTo>
                    <a:pt x="3692" y="7716"/>
                  </a:lnTo>
                  <a:lnTo>
                    <a:pt x="3645" y="7597"/>
                  </a:lnTo>
                  <a:lnTo>
                    <a:pt x="3692" y="7502"/>
                  </a:lnTo>
                  <a:lnTo>
                    <a:pt x="4216" y="6525"/>
                  </a:lnTo>
                  <a:lnTo>
                    <a:pt x="8646" y="6525"/>
                  </a:lnTo>
                  <a:lnTo>
                    <a:pt x="8979" y="6502"/>
                  </a:lnTo>
                  <a:lnTo>
                    <a:pt x="9503" y="6192"/>
                  </a:lnTo>
                  <a:lnTo>
                    <a:pt x="9693" y="5906"/>
                  </a:lnTo>
                  <a:lnTo>
                    <a:pt x="11813" y="2048"/>
                  </a:lnTo>
                  <a:lnTo>
                    <a:pt x="11884" y="1929"/>
                  </a:lnTo>
                  <a:lnTo>
                    <a:pt x="11908" y="1786"/>
                  </a:lnTo>
                  <a:lnTo>
                    <a:pt x="11861" y="1524"/>
                  </a:lnTo>
                  <a:lnTo>
                    <a:pt x="11718" y="1334"/>
                  </a:lnTo>
                  <a:lnTo>
                    <a:pt x="11551" y="1191"/>
                  </a:lnTo>
                  <a:lnTo>
                    <a:pt x="11313" y="1167"/>
                  </a:lnTo>
                  <a:lnTo>
                    <a:pt x="2502" y="1167"/>
                  </a:lnTo>
                  <a:lnTo>
                    <a:pt x="1930" y="0"/>
                  </a:lnTo>
                  <a:close/>
                  <a:moveTo>
                    <a:pt x="3573" y="9526"/>
                  </a:moveTo>
                  <a:lnTo>
                    <a:pt x="3335" y="9550"/>
                  </a:lnTo>
                  <a:lnTo>
                    <a:pt x="2906" y="9716"/>
                  </a:lnTo>
                  <a:lnTo>
                    <a:pt x="2740" y="9883"/>
                  </a:lnTo>
                  <a:lnTo>
                    <a:pt x="2573" y="10074"/>
                  </a:lnTo>
                  <a:lnTo>
                    <a:pt x="2382" y="10502"/>
                  </a:lnTo>
                  <a:lnTo>
                    <a:pt x="2382" y="10717"/>
                  </a:lnTo>
                  <a:lnTo>
                    <a:pt x="2382" y="10955"/>
                  </a:lnTo>
                  <a:lnTo>
                    <a:pt x="2573" y="11360"/>
                  </a:lnTo>
                  <a:lnTo>
                    <a:pt x="2740" y="11550"/>
                  </a:lnTo>
                  <a:lnTo>
                    <a:pt x="2906" y="11717"/>
                  </a:lnTo>
                  <a:lnTo>
                    <a:pt x="3335" y="11884"/>
                  </a:lnTo>
                  <a:lnTo>
                    <a:pt x="3573" y="11907"/>
                  </a:lnTo>
                  <a:lnTo>
                    <a:pt x="3788" y="11884"/>
                  </a:lnTo>
                  <a:lnTo>
                    <a:pt x="4216" y="11717"/>
                  </a:lnTo>
                  <a:lnTo>
                    <a:pt x="4407" y="11550"/>
                  </a:lnTo>
                  <a:lnTo>
                    <a:pt x="4550" y="11360"/>
                  </a:lnTo>
                  <a:lnTo>
                    <a:pt x="4740" y="10955"/>
                  </a:lnTo>
                  <a:lnTo>
                    <a:pt x="4764" y="10717"/>
                  </a:lnTo>
                  <a:lnTo>
                    <a:pt x="4740" y="10502"/>
                  </a:lnTo>
                  <a:lnTo>
                    <a:pt x="4550" y="10074"/>
                  </a:lnTo>
                  <a:lnTo>
                    <a:pt x="4407" y="9883"/>
                  </a:lnTo>
                  <a:lnTo>
                    <a:pt x="4216" y="9716"/>
                  </a:lnTo>
                  <a:lnTo>
                    <a:pt x="3811" y="9550"/>
                  </a:lnTo>
                  <a:lnTo>
                    <a:pt x="3573" y="9526"/>
                  </a:lnTo>
                  <a:close/>
                  <a:moveTo>
                    <a:pt x="9527" y="9526"/>
                  </a:moveTo>
                  <a:lnTo>
                    <a:pt x="9289" y="9550"/>
                  </a:lnTo>
                  <a:lnTo>
                    <a:pt x="8860" y="9716"/>
                  </a:lnTo>
                  <a:lnTo>
                    <a:pt x="8693" y="9883"/>
                  </a:lnTo>
                  <a:lnTo>
                    <a:pt x="8527" y="10074"/>
                  </a:lnTo>
                  <a:lnTo>
                    <a:pt x="8336" y="10502"/>
                  </a:lnTo>
                  <a:lnTo>
                    <a:pt x="8336" y="10717"/>
                  </a:lnTo>
                  <a:lnTo>
                    <a:pt x="8336" y="10955"/>
                  </a:lnTo>
                  <a:lnTo>
                    <a:pt x="8527" y="11360"/>
                  </a:lnTo>
                  <a:lnTo>
                    <a:pt x="8693" y="11550"/>
                  </a:lnTo>
                  <a:lnTo>
                    <a:pt x="8860" y="11717"/>
                  </a:lnTo>
                  <a:lnTo>
                    <a:pt x="9289" y="11884"/>
                  </a:lnTo>
                  <a:lnTo>
                    <a:pt x="9527" y="11907"/>
                  </a:lnTo>
                  <a:lnTo>
                    <a:pt x="9765" y="11884"/>
                  </a:lnTo>
                  <a:lnTo>
                    <a:pt x="10170" y="11717"/>
                  </a:lnTo>
                  <a:lnTo>
                    <a:pt x="10360" y="11550"/>
                  </a:lnTo>
                  <a:lnTo>
                    <a:pt x="10503" y="11360"/>
                  </a:lnTo>
                  <a:lnTo>
                    <a:pt x="10694" y="10955"/>
                  </a:lnTo>
                  <a:lnTo>
                    <a:pt x="10718" y="10717"/>
                  </a:lnTo>
                  <a:lnTo>
                    <a:pt x="10694" y="10502"/>
                  </a:lnTo>
                  <a:lnTo>
                    <a:pt x="10503" y="10074"/>
                  </a:lnTo>
                  <a:lnTo>
                    <a:pt x="10360" y="9883"/>
                  </a:lnTo>
                  <a:lnTo>
                    <a:pt x="10170" y="9716"/>
                  </a:lnTo>
                  <a:lnTo>
                    <a:pt x="9765" y="9550"/>
                  </a:lnTo>
                  <a:lnTo>
                    <a:pt x="9527" y="95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 name="Google Shape;515;p27"/>
          <p:cNvGrpSpPr/>
          <p:nvPr/>
        </p:nvGrpSpPr>
        <p:grpSpPr>
          <a:xfrm>
            <a:off x="2752098" y="1734288"/>
            <a:ext cx="485100" cy="485100"/>
            <a:chOff x="3637173" y="1689513"/>
            <a:chExt cx="485100" cy="485100"/>
          </a:xfrm>
        </p:grpSpPr>
        <p:sp>
          <p:nvSpPr>
            <p:cNvPr id="516" name="Google Shape;516;p27"/>
            <p:cNvSpPr/>
            <p:nvPr/>
          </p:nvSpPr>
          <p:spPr>
            <a:xfrm>
              <a:off x="3637173" y="1689513"/>
              <a:ext cx="485100" cy="4851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7"/>
            <p:cNvSpPr/>
            <p:nvPr/>
          </p:nvSpPr>
          <p:spPr>
            <a:xfrm>
              <a:off x="3749925" y="1807173"/>
              <a:ext cx="259601" cy="235800"/>
            </a:xfrm>
            <a:custGeom>
              <a:avLst/>
              <a:gdLst/>
              <a:ahLst/>
              <a:cxnLst/>
              <a:rect l="l" t="t" r="r" b="b"/>
              <a:pathLst>
                <a:path w="1155" h="1048" extrusionOk="0">
                  <a:moveTo>
                    <a:pt x="0" y="1047"/>
                  </a:moveTo>
                  <a:lnTo>
                    <a:pt x="209" y="1047"/>
                  </a:lnTo>
                  <a:lnTo>
                    <a:pt x="209" y="421"/>
                  </a:lnTo>
                  <a:lnTo>
                    <a:pt x="0" y="421"/>
                  </a:lnTo>
                  <a:lnTo>
                    <a:pt x="0" y="1047"/>
                  </a:lnTo>
                  <a:close/>
                  <a:moveTo>
                    <a:pt x="1152" y="472"/>
                  </a:moveTo>
                  <a:cubicBezTo>
                    <a:pt x="1152" y="415"/>
                    <a:pt x="1104" y="367"/>
                    <a:pt x="1047" y="367"/>
                  </a:cubicBezTo>
                  <a:lnTo>
                    <a:pt x="717" y="367"/>
                  </a:lnTo>
                  <a:lnTo>
                    <a:pt x="768" y="127"/>
                  </a:lnTo>
                  <a:lnTo>
                    <a:pt x="771" y="110"/>
                  </a:lnTo>
                  <a:cubicBezTo>
                    <a:pt x="771" y="88"/>
                    <a:pt x="762" y="68"/>
                    <a:pt x="748" y="54"/>
                  </a:cubicBezTo>
                  <a:lnTo>
                    <a:pt x="692" y="0"/>
                  </a:lnTo>
                  <a:lnTo>
                    <a:pt x="347" y="345"/>
                  </a:lnTo>
                  <a:cubicBezTo>
                    <a:pt x="327" y="364"/>
                    <a:pt x="316" y="390"/>
                    <a:pt x="316" y="418"/>
                  </a:cubicBezTo>
                  <a:lnTo>
                    <a:pt x="316" y="940"/>
                  </a:lnTo>
                  <a:cubicBezTo>
                    <a:pt x="316" y="997"/>
                    <a:pt x="364" y="1045"/>
                    <a:pt x="421" y="1045"/>
                  </a:cubicBezTo>
                  <a:lnTo>
                    <a:pt x="892" y="1045"/>
                  </a:lnTo>
                  <a:cubicBezTo>
                    <a:pt x="934" y="1045"/>
                    <a:pt x="974" y="1019"/>
                    <a:pt x="988" y="980"/>
                  </a:cubicBezTo>
                  <a:lnTo>
                    <a:pt x="1146" y="610"/>
                  </a:lnTo>
                  <a:cubicBezTo>
                    <a:pt x="1152" y="599"/>
                    <a:pt x="1154" y="585"/>
                    <a:pt x="1154" y="570"/>
                  </a:cubicBezTo>
                  <a:lnTo>
                    <a:pt x="1154" y="472"/>
                  </a:lnTo>
                  <a:lnTo>
                    <a:pt x="1154" y="472"/>
                  </a:lnTo>
                  <a:lnTo>
                    <a:pt x="1152" y="472"/>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grpSp>
      <p:grpSp>
        <p:nvGrpSpPr>
          <p:cNvPr id="518" name="Google Shape;518;p27"/>
          <p:cNvGrpSpPr/>
          <p:nvPr/>
        </p:nvGrpSpPr>
        <p:grpSpPr>
          <a:xfrm>
            <a:off x="4744923" y="1734297"/>
            <a:ext cx="485100" cy="485100"/>
            <a:chOff x="3637173" y="2747447"/>
            <a:chExt cx="485100" cy="485100"/>
          </a:xfrm>
        </p:grpSpPr>
        <p:sp>
          <p:nvSpPr>
            <p:cNvPr id="519" name="Google Shape;519;p27"/>
            <p:cNvSpPr/>
            <p:nvPr/>
          </p:nvSpPr>
          <p:spPr>
            <a:xfrm>
              <a:off x="3637173" y="2747447"/>
              <a:ext cx="485100" cy="4851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7"/>
            <p:cNvSpPr/>
            <p:nvPr/>
          </p:nvSpPr>
          <p:spPr>
            <a:xfrm>
              <a:off x="3761515" y="2875932"/>
              <a:ext cx="236416" cy="228130"/>
            </a:xfrm>
            <a:custGeom>
              <a:avLst/>
              <a:gdLst/>
              <a:ahLst/>
              <a:cxnLst/>
              <a:rect l="l" t="t" r="r" b="b"/>
              <a:pathLst>
                <a:path w="26676" h="25741" extrusionOk="0">
                  <a:moveTo>
                    <a:pt x="10472" y="2961"/>
                  </a:moveTo>
                  <a:cubicBezTo>
                    <a:pt x="13871" y="2961"/>
                    <a:pt x="17128" y="5606"/>
                    <a:pt x="17128" y="9583"/>
                  </a:cubicBezTo>
                  <a:cubicBezTo>
                    <a:pt x="17128" y="13255"/>
                    <a:pt x="14161" y="16193"/>
                    <a:pt x="10518" y="16193"/>
                  </a:cubicBezTo>
                  <a:cubicBezTo>
                    <a:pt x="4642" y="16193"/>
                    <a:pt x="1705" y="9083"/>
                    <a:pt x="5847" y="4912"/>
                  </a:cubicBezTo>
                  <a:cubicBezTo>
                    <a:pt x="7195" y="3564"/>
                    <a:pt x="8849" y="2961"/>
                    <a:pt x="10472" y="2961"/>
                  </a:cubicBezTo>
                  <a:close/>
                  <a:moveTo>
                    <a:pt x="10490" y="1"/>
                  </a:moveTo>
                  <a:cubicBezTo>
                    <a:pt x="8041" y="1"/>
                    <a:pt x="5594" y="934"/>
                    <a:pt x="3732" y="2796"/>
                  </a:cubicBezTo>
                  <a:cubicBezTo>
                    <a:pt x="89" y="6439"/>
                    <a:pt x="1" y="12315"/>
                    <a:pt x="3497" y="16075"/>
                  </a:cubicBezTo>
                  <a:cubicBezTo>
                    <a:pt x="5382" y="18103"/>
                    <a:pt x="7950" y="19139"/>
                    <a:pt x="10529" y="19139"/>
                  </a:cubicBezTo>
                  <a:cubicBezTo>
                    <a:pt x="12733" y="19139"/>
                    <a:pt x="14945" y="18382"/>
                    <a:pt x="16746" y="16839"/>
                  </a:cubicBezTo>
                  <a:lnTo>
                    <a:pt x="17128" y="17221"/>
                  </a:lnTo>
                  <a:lnTo>
                    <a:pt x="17128" y="18396"/>
                  </a:lnTo>
                  <a:lnTo>
                    <a:pt x="24472" y="25740"/>
                  </a:lnTo>
                  <a:lnTo>
                    <a:pt x="26676" y="23537"/>
                  </a:lnTo>
                  <a:lnTo>
                    <a:pt x="19331" y="16193"/>
                  </a:lnTo>
                  <a:lnTo>
                    <a:pt x="18185" y="16193"/>
                  </a:lnTo>
                  <a:lnTo>
                    <a:pt x="17774" y="15811"/>
                  </a:lnTo>
                  <a:cubicBezTo>
                    <a:pt x="21123" y="11904"/>
                    <a:pt x="20771" y="6057"/>
                    <a:pt x="17010" y="2561"/>
                  </a:cubicBezTo>
                  <a:cubicBezTo>
                    <a:pt x="15173" y="853"/>
                    <a:pt x="12830" y="1"/>
                    <a:pt x="10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27"/>
          <p:cNvGrpSpPr/>
          <p:nvPr/>
        </p:nvGrpSpPr>
        <p:grpSpPr>
          <a:xfrm>
            <a:off x="6737748" y="1734305"/>
            <a:ext cx="485100" cy="485100"/>
            <a:chOff x="3637173" y="3805380"/>
            <a:chExt cx="485100" cy="485100"/>
          </a:xfrm>
        </p:grpSpPr>
        <p:sp>
          <p:nvSpPr>
            <p:cNvPr id="522" name="Google Shape;522;p27"/>
            <p:cNvSpPr/>
            <p:nvPr/>
          </p:nvSpPr>
          <p:spPr>
            <a:xfrm>
              <a:off x="3637173" y="3805380"/>
              <a:ext cx="485100" cy="4851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27"/>
            <p:cNvGrpSpPr/>
            <p:nvPr/>
          </p:nvGrpSpPr>
          <p:grpSpPr>
            <a:xfrm>
              <a:off x="3766561" y="3908051"/>
              <a:ext cx="225980" cy="279502"/>
              <a:chOff x="2448500" y="1100425"/>
              <a:chExt cx="2624625" cy="3246250"/>
            </a:xfrm>
          </p:grpSpPr>
          <p:sp>
            <p:nvSpPr>
              <p:cNvPr id="524" name="Google Shape;524;p27"/>
              <p:cNvSpPr/>
              <p:nvPr/>
            </p:nvSpPr>
            <p:spPr>
              <a:xfrm>
                <a:off x="3162200" y="1470550"/>
                <a:ext cx="1396050" cy="1195450"/>
              </a:xfrm>
              <a:custGeom>
                <a:avLst/>
                <a:gdLst/>
                <a:ahLst/>
                <a:cxnLst/>
                <a:rect l="l" t="t" r="r" b="b"/>
                <a:pathLst>
                  <a:path w="55842" h="47818" extrusionOk="0">
                    <a:moveTo>
                      <a:pt x="24067" y="1"/>
                    </a:moveTo>
                    <a:cubicBezTo>
                      <a:pt x="11788" y="1"/>
                      <a:pt x="28" y="9562"/>
                      <a:pt x="85" y="23958"/>
                    </a:cubicBezTo>
                    <a:cubicBezTo>
                      <a:pt x="1" y="37102"/>
                      <a:pt x="10717" y="47818"/>
                      <a:pt x="23945" y="47818"/>
                    </a:cubicBezTo>
                    <a:cubicBezTo>
                      <a:pt x="45209" y="47734"/>
                      <a:pt x="55842" y="22032"/>
                      <a:pt x="40772" y="7046"/>
                    </a:cubicBezTo>
                    <a:cubicBezTo>
                      <a:pt x="35904" y="2178"/>
                      <a:pt x="29927" y="1"/>
                      <a:pt x="24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7"/>
              <p:cNvSpPr/>
              <p:nvPr/>
            </p:nvSpPr>
            <p:spPr>
              <a:xfrm>
                <a:off x="2448500" y="3151550"/>
                <a:ext cx="2624625" cy="1195125"/>
              </a:xfrm>
              <a:custGeom>
                <a:avLst/>
                <a:gdLst/>
                <a:ahLst/>
                <a:cxnLst/>
                <a:rect l="l" t="t" r="r" b="b"/>
                <a:pathLst>
                  <a:path w="104985" h="47805" extrusionOk="0">
                    <a:moveTo>
                      <a:pt x="52493" y="1"/>
                    </a:moveTo>
                    <a:cubicBezTo>
                      <a:pt x="34995" y="1"/>
                      <a:pt x="0" y="8791"/>
                      <a:pt x="0" y="26205"/>
                    </a:cubicBezTo>
                    <a:lnTo>
                      <a:pt x="0" y="47804"/>
                    </a:lnTo>
                    <a:lnTo>
                      <a:pt x="104985" y="47804"/>
                    </a:lnTo>
                    <a:lnTo>
                      <a:pt x="104985" y="26205"/>
                    </a:lnTo>
                    <a:cubicBezTo>
                      <a:pt x="104985" y="8791"/>
                      <a:pt x="69906" y="1"/>
                      <a:pt x="524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7"/>
              <p:cNvSpPr/>
              <p:nvPr/>
            </p:nvSpPr>
            <p:spPr>
              <a:xfrm>
                <a:off x="2762450" y="1100425"/>
                <a:ext cx="1992550" cy="1913025"/>
              </a:xfrm>
              <a:custGeom>
                <a:avLst/>
                <a:gdLst/>
                <a:ahLst/>
                <a:cxnLst/>
                <a:rect l="l" t="t" r="r" b="b"/>
                <a:pathLst>
                  <a:path w="79702" h="76521" extrusionOk="0">
                    <a:moveTo>
                      <a:pt x="39935" y="0"/>
                    </a:moveTo>
                    <a:cubicBezTo>
                      <a:pt x="22521" y="0"/>
                      <a:pt x="7284" y="11470"/>
                      <a:pt x="2596" y="28214"/>
                    </a:cubicBezTo>
                    <a:lnTo>
                      <a:pt x="0" y="28214"/>
                    </a:lnTo>
                    <a:lnTo>
                      <a:pt x="0" y="48055"/>
                    </a:lnTo>
                    <a:lnTo>
                      <a:pt x="11303" y="48055"/>
                    </a:lnTo>
                    <a:lnTo>
                      <a:pt x="11303" y="28214"/>
                    </a:lnTo>
                    <a:lnTo>
                      <a:pt x="10716" y="28214"/>
                    </a:lnTo>
                    <a:cubicBezTo>
                      <a:pt x="15154" y="15907"/>
                      <a:pt x="26874" y="7703"/>
                      <a:pt x="39935" y="7703"/>
                    </a:cubicBezTo>
                    <a:cubicBezTo>
                      <a:pt x="52995" y="7703"/>
                      <a:pt x="64632" y="15907"/>
                      <a:pt x="69069" y="28214"/>
                    </a:cubicBezTo>
                    <a:lnTo>
                      <a:pt x="68399" y="28214"/>
                    </a:lnTo>
                    <a:lnTo>
                      <a:pt x="68399" y="48055"/>
                    </a:lnTo>
                    <a:lnTo>
                      <a:pt x="69404" y="48055"/>
                    </a:lnTo>
                    <a:cubicBezTo>
                      <a:pt x="65469" y="58102"/>
                      <a:pt x="56679" y="65385"/>
                      <a:pt x="46214" y="67478"/>
                    </a:cubicBezTo>
                    <a:cubicBezTo>
                      <a:pt x="45376" y="67060"/>
                      <a:pt x="44539" y="66809"/>
                      <a:pt x="43618" y="66809"/>
                    </a:cubicBezTo>
                    <a:lnTo>
                      <a:pt x="37925" y="66809"/>
                    </a:lnTo>
                    <a:cubicBezTo>
                      <a:pt x="31395" y="66809"/>
                      <a:pt x="31395" y="76520"/>
                      <a:pt x="37925" y="76520"/>
                    </a:cubicBezTo>
                    <a:lnTo>
                      <a:pt x="43618" y="76520"/>
                    </a:lnTo>
                    <a:cubicBezTo>
                      <a:pt x="45460" y="76520"/>
                      <a:pt x="47134" y="75515"/>
                      <a:pt x="47972" y="73841"/>
                    </a:cubicBezTo>
                    <a:cubicBezTo>
                      <a:pt x="61367" y="70995"/>
                      <a:pt x="72167" y="61116"/>
                      <a:pt x="76353" y="48055"/>
                    </a:cubicBezTo>
                    <a:lnTo>
                      <a:pt x="79701" y="48055"/>
                    </a:lnTo>
                    <a:lnTo>
                      <a:pt x="79618" y="28214"/>
                    </a:lnTo>
                    <a:lnTo>
                      <a:pt x="77274" y="28214"/>
                    </a:lnTo>
                    <a:cubicBezTo>
                      <a:pt x="72501" y="11470"/>
                      <a:pt x="57265" y="0"/>
                      <a:pt x="39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32"/>
          <p:cNvSpPr txBox="1"/>
          <p:nvPr/>
        </p:nvSpPr>
        <p:spPr>
          <a:xfrm>
            <a:off x="761950" y="1459415"/>
            <a:ext cx="2853000" cy="352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400" b="1">
                <a:solidFill>
                  <a:srgbClr val="3C4043"/>
                </a:solidFill>
                <a:latin typeface="Google Sans"/>
                <a:ea typeface="Google Sans"/>
                <a:cs typeface="Google Sans"/>
                <a:sym typeface="Google Sans"/>
              </a:rPr>
              <a:t>Google has </a:t>
            </a:r>
            <a:br>
              <a:rPr lang="en" sz="2400" b="1">
                <a:solidFill>
                  <a:srgbClr val="3C4043"/>
                </a:solidFill>
                <a:latin typeface="Google Sans"/>
                <a:ea typeface="Google Sans"/>
                <a:cs typeface="Google Sans"/>
                <a:sym typeface="Google Sans"/>
              </a:rPr>
            </a:br>
            <a:r>
              <a:rPr lang="en" sz="2400" b="1">
                <a:solidFill>
                  <a:srgbClr val="4285F4"/>
                </a:solidFill>
                <a:latin typeface="Google Sans"/>
                <a:ea typeface="Google Sans"/>
                <a:cs typeface="Google Sans"/>
                <a:sym typeface="Google Sans"/>
              </a:rPr>
              <a:t>off-the-shelf</a:t>
            </a:r>
            <a:endParaRPr sz="2400" b="1">
              <a:solidFill>
                <a:srgbClr val="4285F4"/>
              </a:solidFill>
              <a:latin typeface="Google Sans"/>
              <a:ea typeface="Google Sans"/>
              <a:cs typeface="Google Sans"/>
              <a:sym typeface="Google Sans"/>
            </a:endParaRPr>
          </a:p>
          <a:p>
            <a:pPr marL="0" lvl="0" indent="0" algn="l" rtl="0">
              <a:spcBef>
                <a:spcPts val="0"/>
              </a:spcBef>
              <a:spcAft>
                <a:spcPts val="0"/>
              </a:spcAft>
              <a:buNone/>
            </a:pPr>
            <a:r>
              <a:rPr lang="en" sz="2400" b="1">
                <a:solidFill>
                  <a:srgbClr val="4285F4"/>
                </a:solidFill>
                <a:latin typeface="Google Sans"/>
                <a:ea typeface="Google Sans"/>
                <a:cs typeface="Google Sans"/>
                <a:sym typeface="Google Sans"/>
              </a:rPr>
              <a:t>retail solutions</a:t>
            </a:r>
            <a:r>
              <a:rPr lang="en" sz="2400" b="1">
                <a:solidFill>
                  <a:srgbClr val="3C4043"/>
                </a:solidFill>
                <a:latin typeface="Google Sans"/>
                <a:ea typeface="Google Sans"/>
                <a:cs typeface="Google Sans"/>
                <a:sym typeface="Google Sans"/>
              </a:rPr>
              <a:t> </a:t>
            </a:r>
            <a:br>
              <a:rPr lang="en" sz="2400" b="1">
                <a:solidFill>
                  <a:srgbClr val="3C4043"/>
                </a:solidFill>
                <a:latin typeface="Google Sans"/>
                <a:ea typeface="Google Sans"/>
                <a:cs typeface="Google Sans"/>
                <a:sym typeface="Google Sans"/>
              </a:rPr>
            </a:br>
            <a:r>
              <a:rPr lang="en" sz="2400" b="1">
                <a:solidFill>
                  <a:srgbClr val="3C4043"/>
                </a:solidFill>
                <a:latin typeface="Google Sans"/>
                <a:ea typeface="Google Sans"/>
                <a:cs typeface="Google Sans"/>
                <a:sym typeface="Google Sans"/>
              </a:rPr>
              <a:t>that are not offered by Azure</a:t>
            </a:r>
            <a:endParaRPr sz="2400" b="1">
              <a:solidFill>
                <a:srgbClr val="3C4043"/>
              </a:solidFill>
              <a:latin typeface="Google Sans"/>
              <a:ea typeface="Google Sans"/>
              <a:cs typeface="Google Sans"/>
              <a:sym typeface="Google Sans"/>
            </a:endParaRPr>
          </a:p>
        </p:txBody>
      </p:sp>
      <p:cxnSp>
        <p:nvCxnSpPr>
          <p:cNvPr id="660" name="Google Shape;660;p32"/>
          <p:cNvCxnSpPr/>
          <p:nvPr/>
        </p:nvCxnSpPr>
        <p:spPr>
          <a:xfrm>
            <a:off x="3790716" y="1459427"/>
            <a:ext cx="0" cy="2234100"/>
          </a:xfrm>
          <a:prstGeom prst="straightConnector1">
            <a:avLst/>
          </a:prstGeom>
          <a:noFill/>
          <a:ln w="9525" cap="flat" cmpd="sng">
            <a:solidFill>
              <a:srgbClr val="4285F4"/>
            </a:solidFill>
            <a:prstDash val="solid"/>
            <a:round/>
            <a:headEnd type="none" w="med" len="med"/>
            <a:tailEnd type="none" w="med" len="med"/>
          </a:ln>
        </p:spPr>
      </p:cxnSp>
      <p:sp>
        <p:nvSpPr>
          <p:cNvPr id="661" name="Google Shape;661;p32"/>
          <p:cNvSpPr txBox="1"/>
          <p:nvPr/>
        </p:nvSpPr>
        <p:spPr>
          <a:xfrm>
            <a:off x="4715650" y="888530"/>
            <a:ext cx="3809700" cy="528900"/>
          </a:xfrm>
          <a:prstGeom prst="rect">
            <a:avLst/>
          </a:prstGeom>
          <a:noFill/>
          <a:ln>
            <a:noFill/>
          </a:ln>
        </p:spPr>
        <p:txBody>
          <a:bodyPr spcFirstLastPara="1" wrap="square" lIns="182875" tIns="0" rIns="0" bIns="0" anchor="t" anchorCtr="0">
            <a:noAutofit/>
          </a:bodyPr>
          <a:lstStyle/>
          <a:p>
            <a:pPr marL="0" lvl="0" indent="0" algn="l" rtl="0">
              <a:spcBef>
                <a:spcPts val="0"/>
              </a:spcBef>
              <a:spcAft>
                <a:spcPts val="0"/>
              </a:spcAft>
              <a:buNone/>
            </a:pPr>
            <a:r>
              <a:rPr lang="en">
                <a:solidFill>
                  <a:srgbClr val="4285F4"/>
                </a:solidFill>
                <a:latin typeface="Roboto"/>
                <a:ea typeface="Roboto"/>
                <a:cs typeface="Roboto"/>
                <a:sym typeface="Roboto"/>
              </a:rPr>
              <a:t>Omnichannel Commerce</a:t>
            </a:r>
            <a:endParaRPr>
              <a:solidFill>
                <a:srgbClr val="4285F4"/>
              </a:solidFill>
              <a:latin typeface="Roboto"/>
              <a:ea typeface="Roboto"/>
              <a:cs typeface="Roboto"/>
              <a:sym typeface="Roboto"/>
            </a:endParaRPr>
          </a:p>
          <a:p>
            <a:pPr marL="0" lvl="0" indent="0" algn="l" rtl="0">
              <a:spcBef>
                <a:spcPts val="400"/>
              </a:spcBef>
              <a:spcAft>
                <a:spcPts val="0"/>
              </a:spcAft>
              <a:buNone/>
            </a:pPr>
            <a:r>
              <a:rPr lang="en" sz="1200" b="1">
                <a:solidFill>
                  <a:srgbClr val="3C4043"/>
                </a:solidFill>
                <a:latin typeface="Roboto"/>
                <a:ea typeface="Roboto"/>
                <a:cs typeface="Roboto"/>
                <a:sym typeface="Roboto"/>
              </a:rPr>
              <a:t>Digital Shopping Assistant </a:t>
            </a:r>
            <a:r>
              <a:rPr lang="en" sz="1200">
                <a:solidFill>
                  <a:srgbClr val="3C4043"/>
                </a:solidFill>
                <a:latin typeface="Roboto"/>
                <a:ea typeface="Roboto"/>
                <a:cs typeface="Roboto"/>
                <a:sym typeface="Roboto"/>
              </a:rPr>
              <a:t>helps customers navigate stores &amp; </a:t>
            </a:r>
            <a:r>
              <a:rPr lang="en" sz="1200" b="1">
                <a:solidFill>
                  <a:srgbClr val="3C4043"/>
                </a:solidFill>
                <a:latin typeface="Roboto"/>
                <a:ea typeface="Roboto"/>
                <a:cs typeface="Roboto"/>
                <a:sym typeface="Roboto"/>
              </a:rPr>
              <a:t>Recommendations AI</a:t>
            </a:r>
            <a:r>
              <a:rPr lang="en" sz="1200">
                <a:solidFill>
                  <a:srgbClr val="3C4043"/>
                </a:solidFill>
                <a:latin typeface="Roboto"/>
                <a:ea typeface="Roboto"/>
                <a:cs typeface="Roboto"/>
                <a:sym typeface="Roboto"/>
              </a:rPr>
              <a:t> delivers product suggestions based customer preferences </a:t>
            </a:r>
            <a:endParaRPr sz="1200">
              <a:solidFill>
                <a:srgbClr val="3C4043"/>
              </a:solidFill>
              <a:latin typeface="Roboto"/>
              <a:ea typeface="Roboto"/>
              <a:cs typeface="Roboto"/>
              <a:sym typeface="Roboto"/>
            </a:endParaRPr>
          </a:p>
          <a:p>
            <a:pPr marL="0" lvl="0" indent="0" algn="l" rtl="0">
              <a:spcBef>
                <a:spcPts val="400"/>
              </a:spcBef>
              <a:spcAft>
                <a:spcPts val="400"/>
              </a:spcAft>
              <a:buNone/>
            </a:pPr>
            <a:endParaRPr sz="1200">
              <a:solidFill>
                <a:srgbClr val="3C4043"/>
              </a:solidFill>
              <a:latin typeface="Roboto"/>
              <a:ea typeface="Roboto"/>
              <a:cs typeface="Roboto"/>
              <a:sym typeface="Roboto"/>
            </a:endParaRPr>
          </a:p>
        </p:txBody>
      </p:sp>
      <p:sp>
        <p:nvSpPr>
          <p:cNvPr id="662" name="Google Shape;662;p32"/>
          <p:cNvSpPr txBox="1"/>
          <p:nvPr/>
        </p:nvSpPr>
        <p:spPr>
          <a:xfrm>
            <a:off x="4715650" y="1843801"/>
            <a:ext cx="3611100" cy="528900"/>
          </a:xfrm>
          <a:prstGeom prst="rect">
            <a:avLst/>
          </a:prstGeom>
          <a:noFill/>
          <a:ln>
            <a:noFill/>
          </a:ln>
        </p:spPr>
        <p:txBody>
          <a:bodyPr spcFirstLastPara="1" wrap="square" lIns="182875" tIns="0" rIns="0" bIns="0" anchor="t" anchorCtr="0">
            <a:noAutofit/>
          </a:bodyPr>
          <a:lstStyle/>
          <a:p>
            <a:pPr marL="0" lvl="0" indent="0" algn="l" rtl="0">
              <a:spcBef>
                <a:spcPts val="0"/>
              </a:spcBef>
              <a:spcAft>
                <a:spcPts val="0"/>
              </a:spcAft>
              <a:buNone/>
            </a:pPr>
            <a:r>
              <a:rPr lang="en">
                <a:solidFill>
                  <a:srgbClr val="4285F4"/>
                </a:solidFill>
                <a:latin typeface="Roboto"/>
                <a:ea typeface="Roboto"/>
                <a:cs typeface="Roboto"/>
                <a:sym typeface="Roboto"/>
              </a:rPr>
              <a:t>Logistics, Fulfillment &amp; Delivery</a:t>
            </a:r>
            <a:endParaRPr>
              <a:solidFill>
                <a:srgbClr val="4285F4"/>
              </a:solidFill>
              <a:latin typeface="Roboto"/>
              <a:ea typeface="Roboto"/>
              <a:cs typeface="Roboto"/>
              <a:sym typeface="Roboto"/>
            </a:endParaRPr>
          </a:p>
          <a:p>
            <a:pPr marL="0" lvl="0" indent="0" algn="l" rtl="0">
              <a:spcBef>
                <a:spcPts val="400"/>
              </a:spcBef>
              <a:spcAft>
                <a:spcPts val="400"/>
              </a:spcAft>
              <a:buNone/>
            </a:pPr>
            <a:r>
              <a:rPr lang="en" sz="1200" b="1">
                <a:solidFill>
                  <a:srgbClr val="3C4043"/>
                </a:solidFill>
                <a:latin typeface="Roboto"/>
                <a:ea typeface="Roboto"/>
                <a:cs typeface="Roboto"/>
                <a:sym typeface="Roboto"/>
              </a:rPr>
              <a:t>Smart Supply Chain</a:t>
            </a:r>
            <a:r>
              <a:rPr lang="en" sz="1200">
                <a:solidFill>
                  <a:srgbClr val="3C4043"/>
                </a:solidFill>
                <a:latin typeface="Roboto"/>
                <a:ea typeface="Roboto"/>
                <a:cs typeface="Roboto"/>
                <a:sym typeface="Roboto"/>
              </a:rPr>
              <a:t> brings customers end-to-end visibility into their supply chain </a:t>
            </a:r>
            <a:endParaRPr sz="1200">
              <a:solidFill>
                <a:srgbClr val="3C4043"/>
              </a:solidFill>
              <a:latin typeface="Roboto"/>
              <a:ea typeface="Roboto"/>
              <a:cs typeface="Roboto"/>
              <a:sym typeface="Roboto"/>
            </a:endParaRPr>
          </a:p>
        </p:txBody>
      </p:sp>
      <p:sp>
        <p:nvSpPr>
          <p:cNvPr id="663" name="Google Shape;663;p32"/>
          <p:cNvSpPr txBox="1"/>
          <p:nvPr/>
        </p:nvSpPr>
        <p:spPr>
          <a:xfrm>
            <a:off x="4715650" y="2676567"/>
            <a:ext cx="3715200" cy="528900"/>
          </a:xfrm>
          <a:prstGeom prst="rect">
            <a:avLst/>
          </a:prstGeom>
          <a:noFill/>
          <a:ln>
            <a:noFill/>
          </a:ln>
        </p:spPr>
        <p:txBody>
          <a:bodyPr spcFirstLastPara="1" wrap="square" lIns="182875" tIns="0" rIns="0" bIns="0" anchor="t" anchorCtr="0">
            <a:noAutofit/>
          </a:bodyPr>
          <a:lstStyle/>
          <a:p>
            <a:pPr marL="0" lvl="0" indent="0" algn="l" rtl="0">
              <a:spcBef>
                <a:spcPts val="0"/>
              </a:spcBef>
              <a:spcAft>
                <a:spcPts val="0"/>
              </a:spcAft>
              <a:buNone/>
            </a:pPr>
            <a:r>
              <a:rPr lang="en">
                <a:solidFill>
                  <a:srgbClr val="4285F4"/>
                </a:solidFill>
                <a:latin typeface="Roboto"/>
                <a:ea typeface="Roboto"/>
                <a:cs typeface="Roboto"/>
                <a:sym typeface="Roboto"/>
              </a:rPr>
              <a:t>Merchandising &amp; Assortment</a:t>
            </a:r>
            <a:endParaRPr sz="1200" b="1">
              <a:solidFill>
                <a:srgbClr val="3C4043"/>
              </a:solidFill>
              <a:latin typeface="Roboto"/>
              <a:ea typeface="Roboto"/>
              <a:cs typeface="Roboto"/>
              <a:sym typeface="Roboto"/>
            </a:endParaRPr>
          </a:p>
          <a:p>
            <a:pPr marL="0" lvl="0" indent="0" algn="l" rtl="0">
              <a:spcBef>
                <a:spcPts val="400"/>
              </a:spcBef>
              <a:spcAft>
                <a:spcPts val="400"/>
              </a:spcAft>
              <a:buNone/>
            </a:pPr>
            <a:r>
              <a:rPr lang="en" sz="1200" b="1">
                <a:solidFill>
                  <a:srgbClr val="3C4043"/>
                </a:solidFill>
                <a:latin typeface="Roboto"/>
                <a:ea typeface="Roboto"/>
                <a:cs typeface="Roboto"/>
                <a:sym typeface="Roboto"/>
              </a:rPr>
              <a:t>Intelligent Inventory</a:t>
            </a:r>
            <a:r>
              <a:rPr lang="en" sz="1200">
                <a:solidFill>
                  <a:srgbClr val="3C4043"/>
                </a:solidFill>
                <a:latin typeface="Roboto"/>
                <a:ea typeface="Roboto"/>
                <a:cs typeface="Roboto"/>
                <a:sym typeface="Roboto"/>
              </a:rPr>
              <a:t> enables retailers to track inventory across the store with IoT sensors</a:t>
            </a:r>
            <a:endParaRPr sz="1200">
              <a:solidFill>
                <a:srgbClr val="3C4043"/>
              </a:solidFill>
              <a:latin typeface="Roboto"/>
              <a:ea typeface="Roboto"/>
              <a:cs typeface="Roboto"/>
              <a:sym typeface="Roboto"/>
            </a:endParaRPr>
          </a:p>
        </p:txBody>
      </p:sp>
      <p:sp>
        <p:nvSpPr>
          <p:cNvPr id="664" name="Google Shape;664;p32"/>
          <p:cNvSpPr txBox="1"/>
          <p:nvPr/>
        </p:nvSpPr>
        <p:spPr>
          <a:xfrm>
            <a:off x="4715650" y="3130025"/>
            <a:ext cx="4012200" cy="528900"/>
          </a:xfrm>
          <a:prstGeom prst="rect">
            <a:avLst/>
          </a:prstGeom>
          <a:noFill/>
          <a:ln>
            <a:noFill/>
          </a:ln>
        </p:spPr>
        <p:txBody>
          <a:bodyPr spcFirstLastPara="1" wrap="square" lIns="182875" tIns="0" rIns="0" bIns="0" anchor="t" anchorCtr="0">
            <a:noAutofit/>
          </a:bodyPr>
          <a:lstStyle/>
          <a:p>
            <a:pPr marL="0" lvl="0" indent="0" algn="l" rtl="0">
              <a:spcBef>
                <a:spcPts val="0"/>
              </a:spcBef>
              <a:spcAft>
                <a:spcPts val="400"/>
              </a:spcAft>
              <a:buNone/>
            </a:pPr>
            <a:endParaRPr sz="1200">
              <a:solidFill>
                <a:srgbClr val="3C4043"/>
              </a:solidFill>
              <a:latin typeface="Roboto"/>
              <a:ea typeface="Roboto"/>
              <a:cs typeface="Roboto"/>
              <a:sym typeface="Roboto"/>
            </a:endParaRPr>
          </a:p>
        </p:txBody>
      </p:sp>
      <p:sp>
        <p:nvSpPr>
          <p:cNvPr id="665" name="Google Shape;665;p32"/>
          <p:cNvSpPr txBox="1"/>
          <p:nvPr/>
        </p:nvSpPr>
        <p:spPr>
          <a:xfrm>
            <a:off x="4715650" y="3542306"/>
            <a:ext cx="4012200" cy="528900"/>
          </a:xfrm>
          <a:prstGeom prst="rect">
            <a:avLst/>
          </a:prstGeom>
          <a:noFill/>
          <a:ln>
            <a:noFill/>
          </a:ln>
        </p:spPr>
        <p:txBody>
          <a:bodyPr spcFirstLastPara="1" wrap="square" lIns="182875" tIns="0" rIns="0" bIns="0" anchor="t" anchorCtr="0">
            <a:noAutofit/>
          </a:bodyPr>
          <a:lstStyle/>
          <a:p>
            <a:pPr marL="0" lvl="0" indent="0" algn="l" rtl="0">
              <a:spcBef>
                <a:spcPts val="0"/>
              </a:spcBef>
              <a:spcAft>
                <a:spcPts val="0"/>
              </a:spcAft>
              <a:buNone/>
            </a:pPr>
            <a:r>
              <a:rPr lang="en">
                <a:solidFill>
                  <a:srgbClr val="4285F4"/>
                </a:solidFill>
                <a:latin typeface="Roboto"/>
                <a:ea typeface="Roboto"/>
                <a:cs typeface="Roboto"/>
                <a:sym typeface="Roboto"/>
              </a:rPr>
              <a:t>Customer Acquisition &amp; Retention</a:t>
            </a:r>
            <a:endParaRPr sz="1200" b="1">
              <a:solidFill>
                <a:srgbClr val="3C4043"/>
              </a:solidFill>
              <a:latin typeface="Roboto"/>
              <a:ea typeface="Roboto"/>
              <a:cs typeface="Roboto"/>
              <a:sym typeface="Roboto"/>
            </a:endParaRPr>
          </a:p>
          <a:p>
            <a:pPr marL="0" lvl="0" indent="0" algn="l" rtl="0">
              <a:spcBef>
                <a:spcPts val="400"/>
              </a:spcBef>
              <a:spcAft>
                <a:spcPts val="400"/>
              </a:spcAft>
              <a:buNone/>
            </a:pPr>
            <a:r>
              <a:rPr lang="en" sz="1200" b="1">
                <a:solidFill>
                  <a:srgbClr val="3C4043"/>
                </a:solidFill>
                <a:latin typeface="Roboto"/>
                <a:ea typeface="Roboto"/>
                <a:cs typeface="Roboto"/>
                <a:sym typeface="Roboto"/>
              </a:rPr>
              <a:t>Contact Center AI </a:t>
            </a:r>
            <a:r>
              <a:rPr lang="en" sz="1200">
                <a:solidFill>
                  <a:srgbClr val="3C4043"/>
                </a:solidFill>
                <a:latin typeface="Roboto"/>
                <a:ea typeface="Roboto"/>
                <a:cs typeface="Roboto"/>
                <a:sym typeface="Roboto"/>
              </a:rPr>
              <a:t>uses AI to deliver recommendations to agents in real-time based on customer conversations</a:t>
            </a:r>
            <a:endParaRPr sz="1200">
              <a:solidFill>
                <a:srgbClr val="3C4043"/>
              </a:solidFill>
              <a:latin typeface="Roboto"/>
              <a:ea typeface="Roboto"/>
              <a:cs typeface="Roboto"/>
              <a:sym typeface="Roboto"/>
            </a:endParaRPr>
          </a:p>
        </p:txBody>
      </p:sp>
      <p:grpSp>
        <p:nvGrpSpPr>
          <p:cNvPr id="666" name="Google Shape;666;p32"/>
          <p:cNvGrpSpPr/>
          <p:nvPr/>
        </p:nvGrpSpPr>
        <p:grpSpPr>
          <a:xfrm>
            <a:off x="4202448" y="993021"/>
            <a:ext cx="485222" cy="485222"/>
            <a:chOff x="2373925" y="2067250"/>
            <a:chExt cx="628200" cy="628200"/>
          </a:xfrm>
        </p:grpSpPr>
        <p:sp>
          <p:nvSpPr>
            <p:cNvPr id="667" name="Google Shape;667;p32"/>
            <p:cNvSpPr/>
            <p:nvPr/>
          </p:nvSpPr>
          <p:spPr>
            <a:xfrm>
              <a:off x="2373925" y="2067250"/>
              <a:ext cx="628200" cy="628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2"/>
            <p:cNvSpPr/>
            <p:nvPr/>
          </p:nvSpPr>
          <p:spPr>
            <a:xfrm>
              <a:off x="2541537" y="2248450"/>
              <a:ext cx="265256" cy="265801"/>
            </a:xfrm>
            <a:custGeom>
              <a:avLst/>
              <a:gdLst/>
              <a:ahLst/>
              <a:cxnLst/>
              <a:rect l="l" t="t" r="r" b="b"/>
              <a:pathLst>
                <a:path w="10670" h="10693" extrusionOk="0">
                  <a:moveTo>
                    <a:pt x="3573" y="4144"/>
                  </a:moveTo>
                  <a:lnTo>
                    <a:pt x="3573" y="8335"/>
                  </a:lnTo>
                  <a:lnTo>
                    <a:pt x="2382" y="8335"/>
                  </a:lnTo>
                  <a:lnTo>
                    <a:pt x="2382" y="4144"/>
                  </a:lnTo>
                  <a:close/>
                  <a:moveTo>
                    <a:pt x="5907" y="2358"/>
                  </a:moveTo>
                  <a:lnTo>
                    <a:pt x="5907" y="8335"/>
                  </a:lnTo>
                  <a:lnTo>
                    <a:pt x="4763" y="8335"/>
                  </a:lnTo>
                  <a:lnTo>
                    <a:pt x="4763" y="2358"/>
                  </a:lnTo>
                  <a:close/>
                  <a:moveTo>
                    <a:pt x="8336" y="5930"/>
                  </a:moveTo>
                  <a:lnTo>
                    <a:pt x="8336" y="8335"/>
                  </a:lnTo>
                  <a:lnTo>
                    <a:pt x="7145" y="8335"/>
                  </a:lnTo>
                  <a:lnTo>
                    <a:pt x="7145" y="5930"/>
                  </a:lnTo>
                  <a:close/>
                  <a:moveTo>
                    <a:pt x="1191" y="0"/>
                  </a:moveTo>
                  <a:lnTo>
                    <a:pt x="953" y="24"/>
                  </a:lnTo>
                  <a:lnTo>
                    <a:pt x="524" y="191"/>
                  </a:lnTo>
                  <a:lnTo>
                    <a:pt x="358" y="357"/>
                  </a:lnTo>
                  <a:lnTo>
                    <a:pt x="191" y="548"/>
                  </a:lnTo>
                  <a:lnTo>
                    <a:pt x="1" y="953"/>
                  </a:lnTo>
                  <a:lnTo>
                    <a:pt x="1" y="1191"/>
                  </a:lnTo>
                  <a:lnTo>
                    <a:pt x="1" y="9502"/>
                  </a:lnTo>
                  <a:lnTo>
                    <a:pt x="1" y="9740"/>
                  </a:lnTo>
                  <a:lnTo>
                    <a:pt x="191" y="10145"/>
                  </a:lnTo>
                  <a:lnTo>
                    <a:pt x="358" y="10336"/>
                  </a:lnTo>
                  <a:lnTo>
                    <a:pt x="524" y="10502"/>
                  </a:lnTo>
                  <a:lnTo>
                    <a:pt x="953" y="10669"/>
                  </a:lnTo>
                  <a:lnTo>
                    <a:pt x="1191" y="10693"/>
                  </a:lnTo>
                  <a:lnTo>
                    <a:pt x="9479" y="10693"/>
                  </a:lnTo>
                  <a:lnTo>
                    <a:pt x="9717" y="10669"/>
                  </a:lnTo>
                  <a:lnTo>
                    <a:pt x="10122" y="10502"/>
                  </a:lnTo>
                  <a:lnTo>
                    <a:pt x="10312" y="10336"/>
                  </a:lnTo>
                  <a:lnTo>
                    <a:pt x="10479" y="10145"/>
                  </a:lnTo>
                  <a:lnTo>
                    <a:pt x="10669" y="9740"/>
                  </a:lnTo>
                  <a:lnTo>
                    <a:pt x="10669" y="9502"/>
                  </a:lnTo>
                  <a:lnTo>
                    <a:pt x="10669" y="1191"/>
                  </a:lnTo>
                  <a:lnTo>
                    <a:pt x="10669" y="977"/>
                  </a:lnTo>
                  <a:lnTo>
                    <a:pt x="10479" y="548"/>
                  </a:lnTo>
                  <a:lnTo>
                    <a:pt x="10312" y="357"/>
                  </a:lnTo>
                  <a:lnTo>
                    <a:pt x="10146" y="191"/>
                  </a:lnTo>
                  <a:lnTo>
                    <a:pt x="9717" y="24"/>
                  </a:lnTo>
                  <a:lnTo>
                    <a:pt x="94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 name="Google Shape;669;p32"/>
          <p:cNvGrpSpPr/>
          <p:nvPr/>
        </p:nvGrpSpPr>
        <p:grpSpPr>
          <a:xfrm>
            <a:off x="4202455" y="1881470"/>
            <a:ext cx="485222" cy="485222"/>
            <a:chOff x="1530200" y="3780650"/>
            <a:chExt cx="628200" cy="628200"/>
          </a:xfrm>
        </p:grpSpPr>
        <p:sp>
          <p:nvSpPr>
            <p:cNvPr id="670" name="Google Shape;670;p32"/>
            <p:cNvSpPr/>
            <p:nvPr/>
          </p:nvSpPr>
          <p:spPr>
            <a:xfrm>
              <a:off x="1530200" y="3780650"/>
              <a:ext cx="628200" cy="628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2"/>
            <p:cNvSpPr/>
            <p:nvPr/>
          </p:nvSpPr>
          <p:spPr>
            <a:xfrm>
              <a:off x="1680075" y="3988651"/>
              <a:ext cx="328457" cy="238890"/>
            </a:xfrm>
            <a:custGeom>
              <a:avLst/>
              <a:gdLst/>
              <a:ahLst/>
              <a:cxnLst/>
              <a:rect l="l" t="t" r="r" b="b"/>
              <a:pathLst>
                <a:path w="13099" h="9527" extrusionOk="0">
                  <a:moveTo>
                    <a:pt x="11003" y="3287"/>
                  </a:moveTo>
                  <a:lnTo>
                    <a:pt x="12170" y="4763"/>
                  </a:lnTo>
                  <a:lnTo>
                    <a:pt x="9526" y="4763"/>
                  </a:lnTo>
                  <a:lnTo>
                    <a:pt x="9526" y="3287"/>
                  </a:lnTo>
                  <a:close/>
                  <a:moveTo>
                    <a:pt x="3168" y="6859"/>
                  </a:moveTo>
                  <a:lnTo>
                    <a:pt x="3478" y="7002"/>
                  </a:lnTo>
                  <a:lnTo>
                    <a:pt x="3620" y="7121"/>
                  </a:lnTo>
                  <a:lnTo>
                    <a:pt x="3716" y="7264"/>
                  </a:lnTo>
                  <a:lnTo>
                    <a:pt x="3859" y="7574"/>
                  </a:lnTo>
                  <a:lnTo>
                    <a:pt x="3859" y="7740"/>
                  </a:lnTo>
                  <a:lnTo>
                    <a:pt x="3859" y="7907"/>
                  </a:lnTo>
                  <a:lnTo>
                    <a:pt x="3739" y="8217"/>
                  </a:lnTo>
                  <a:lnTo>
                    <a:pt x="3620" y="8359"/>
                  </a:lnTo>
                  <a:lnTo>
                    <a:pt x="3478" y="8479"/>
                  </a:lnTo>
                  <a:lnTo>
                    <a:pt x="3168" y="8621"/>
                  </a:lnTo>
                  <a:lnTo>
                    <a:pt x="2977" y="8645"/>
                  </a:lnTo>
                  <a:lnTo>
                    <a:pt x="2763" y="8621"/>
                  </a:lnTo>
                  <a:lnTo>
                    <a:pt x="2454" y="8479"/>
                  </a:lnTo>
                  <a:lnTo>
                    <a:pt x="2311" y="8359"/>
                  </a:lnTo>
                  <a:lnTo>
                    <a:pt x="2215" y="8217"/>
                  </a:lnTo>
                  <a:lnTo>
                    <a:pt x="2072" y="7907"/>
                  </a:lnTo>
                  <a:lnTo>
                    <a:pt x="2072" y="7740"/>
                  </a:lnTo>
                  <a:lnTo>
                    <a:pt x="2072" y="7574"/>
                  </a:lnTo>
                  <a:lnTo>
                    <a:pt x="2192" y="7264"/>
                  </a:lnTo>
                  <a:lnTo>
                    <a:pt x="2311" y="7121"/>
                  </a:lnTo>
                  <a:lnTo>
                    <a:pt x="2454" y="7002"/>
                  </a:lnTo>
                  <a:lnTo>
                    <a:pt x="2763" y="6859"/>
                  </a:lnTo>
                  <a:close/>
                  <a:moveTo>
                    <a:pt x="10312" y="6859"/>
                  </a:moveTo>
                  <a:lnTo>
                    <a:pt x="10622" y="7002"/>
                  </a:lnTo>
                  <a:lnTo>
                    <a:pt x="10765" y="7121"/>
                  </a:lnTo>
                  <a:lnTo>
                    <a:pt x="10860" y="7264"/>
                  </a:lnTo>
                  <a:lnTo>
                    <a:pt x="11003" y="7574"/>
                  </a:lnTo>
                  <a:lnTo>
                    <a:pt x="11003" y="7740"/>
                  </a:lnTo>
                  <a:lnTo>
                    <a:pt x="11003" y="7907"/>
                  </a:lnTo>
                  <a:lnTo>
                    <a:pt x="10884" y="8217"/>
                  </a:lnTo>
                  <a:lnTo>
                    <a:pt x="10765" y="8359"/>
                  </a:lnTo>
                  <a:lnTo>
                    <a:pt x="10622" y="8479"/>
                  </a:lnTo>
                  <a:lnTo>
                    <a:pt x="10312" y="8621"/>
                  </a:lnTo>
                  <a:lnTo>
                    <a:pt x="10122" y="8645"/>
                  </a:lnTo>
                  <a:lnTo>
                    <a:pt x="9907" y="8621"/>
                  </a:lnTo>
                  <a:lnTo>
                    <a:pt x="9598" y="8479"/>
                  </a:lnTo>
                  <a:lnTo>
                    <a:pt x="9455" y="8359"/>
                  </a:lnTo>
                  <a:lnTo>
                    <a:pt x="9360" y="8217"/>
                  </a:lnTo>
                  <a:lnTo>
                    <a:pt x="9217" y="7907"/>
                  </a:lnTo>
                  <a:lnTo>
                    <a:pt x="9217" y="7740"/>
                  </a:lnTo>
                  <a:lnTo>
                    <a:pt x="9217" y="7574"/>
                  </a:lnTo>
                  <a:lnTo>
                    <a:pt x="9336" y="7264"/>
                  </a:lnTo>
                  <a:lnTo>
                    <a:pt x="9455" y="7121"/>
                  </a:lnTo>
                  <a:lnTo>
                    <a:pt x="9598" y="7002"/>
                  </a:lnTo>
                  <a:lnTo>
                    <a:pt x="9907" y="6859"/>
                  </a:lnTo>
                  <a:close/>
                  <a:moveTo>
                    <a:pt x="1191" y="1"/>
                  </a:moveTo>
                  <a:lnTo>
                    <a:pt x="953" y="24"/>
                  </a:lnTo>
                  <a:lnTo>
                    <a:pt x="525" y="191"/>
                  </a:lnTo>
                  <a:lnTo>
                    <a:pt x="358" y="358"/>
                  </a:lnTo>
                  <a:lnTo>
                    <a:pt x="191" y="548"/>
                  </a:lnTo>
                  <a:lnTo>
                    <a:pt x="1" y="953"/>
                  </a:lnTo>
                  <a:lnTo>
                    <a:pt x="1" y="1191"/>
                  </a:lnTo>
                  <a:lnTo>
                    <a:pt x="1" y="7740"/>
                  </a:lnTo>
                  <a:lnTo>
                    <a:pt x="1191" y="7740"/>
                  </a:lnTo>
                  <a:lnTo>
                    <a:pt x="1191" y="8097"/>
                  </a:lnTo>
                  <a:lnTo>
                    <a:pt x="1477" y="8717"/>
                  </a:lnTo>
                  <a:lnTo>
                    <a:pt x="1715" y="9002"/>
                  </a:lnTo>
                  <a:lnTo>
                    <a:pt x="2001" y="9241"/>
                  </a:lnTo>
                  <a:lnTo>
                    <a:pt x="2620" y="9503"/>
                  </a:lnTo>
                  <a:lnTo>
                    <a:pt x="2977" y="9526"/>
                  </a:lnTo>
                  <a:lnTo>
                    <a:pt x="3311" y="9503"/>
                  </a:lnTo>
                  <a:lnTo>
                    <a:pt x="3930" y="9241"/>
                  </a:lnTo>
                  <a:lnTo>
                    <a:pt x="4216" y="9002"/>
                  </a:lnTo>
                  <a:lnTo>
                    <a:pt x="4454" y="8717"/>
                  </a:lnTo>
                  <a:lnTo>
                    <a:pt x="4740" y="8097"/>
                  </a:lnTo>
                  <a:lnTo>
                    <a:pt x="4764" y="7740"/>
                  </a:lnTo>
                  <a:lnTo>
                    <a:pt x="8336" y="7740"/>
                  </a:lnTo>
                  <a:lnTo>
                    <a:pt x="8336" y="8097"/>
                  </a:lnTo>
                  <a:lnTo>
                    <a:pt x="8621" y="8717"/>
                  </a:lnTo>
                  <a:lnTo>
                    <a:pt x="8860" y="9002"/>
                  </a:lnTo>
                  <a:lnTo>
                    <a:pt x="9145" y="9241"/>
                  </a:lnTo>
                  <a:lnTo>
                    <a:pt x="9765" y="9503"/>
                  </a:lnTo>
                  <a:lnTo>
                    <a:pt x="10122" y="9526"/>
                  </a:lnTo>
                  <a:lnTo>
                    <a:pt x="10455" y="9503"/>
                  </a:lnTo>
                  <a:lnTo>
                    <a:pt x="11074" y="9241"/>
                  </a:lnTo>
                  <a:lnTo>
                    <a:pt x="11360" y="9002"/>
                  </a:lnTo>
                  <a:lnTo>
                    <a:pt x="11598" y="8717"/>
                  </a:lnTo>
                  <a:lnTo>
                    <a:pt x="11884" y="8097"/>
                  </a:lnTo>
                  <a:lnTo>
                    <a:pt x="11908" y="7740"/>
                  </a:lnTo>
                  <a:lnTo>
                    <a:pt x="13099" y="7740"/>
                  </a:lnTo>
                  <a:lnTo>
                    <a:pt x="13099" y="4763"/>
                  </a:lnTo>
                  <a:lnTo>
                    <a:pt x="11312" y="2382"/>
                  </a:lnTo>
                  <a:lnTo>
                    <a:pt x="11312" y="2406"/>
                  </a:lnTo>
                  <a:lnTo>
                    <a:pt x="9526" y="2406"/>
                  </a:lnTo>
                  <a:lnTo>
                    <a:pt x="9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 name="Google Shape;672;p32"/>
          <p:cNvGrpSpPr/>
          <p:nvPr/>
        </p:nvGrpSpPr>
        <p:grpSpPr>
          <a:xfrm>
            <a:off x="4202448" y="2769919"/>
            <a:ext cx="485222" cy="485222"/>
            <a:chOff x="2373925" y="2923950"/>
            <a:chExt cx="628200" cy="628200"/>
          </a:xfrm>
        </p:grpSpPr>
        <p:sp>
          <p:nvSpPr>
            <p:cNvPr id="673" name="Google Shape;673;p32"/>
            <p:cNvSpPr/>
            <p:nvPr/>
          </p:nvSpPr>
          <p:spPr>
            <a:xfrm>
              <a:off x="2373925" y="2923950"/>
              <a:ext cx="628200" cy="628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2"/>
            <p:cNvSpPr/>
            <p:nvPr/>
          </p:nvSpPr>
          <p:spPr>
            <a:xfrm>
              <a:off x="2558801" y="3072348"/>
              <a:ext cx="258447" cy="302802"/>
            </a:xfrm>
            <a:custGeom>
              <a:avLst/>
              <a:gdLst/>
              <a:ahLst/>
              <a:cxnLst/>
              <a:rect l="l" t="t" r="r" b="b"/>
              <a:pathLst>
                <a:path w="10694" h="12528" extrusionOk="0">
                  <a:moveTo>
                    <a:pt x="5382" y="1215"/>
                  </a:moveTo>
                  <a:lnTo>
                    <a:pt x="5716" y="1239"/>
                  </a:lnTo>
                  <a:lnTo>
                    <a:pt x="6335" y="1501"/>
                  </a:lnTo>
                  <a:lnTo>
                    <a:pt x="6621" y="1763"/>
                  </a:lnTo>
                  <a:lnTo>
                    <a:pt x="6859" y="2025"/>
                  </a:lnTo>
                  <a:lnTo>
                    <a:pt x="7145" y="2644"/>
                  </a:lnTo>
                  <a:lnTo>
                    <a:pt x="7169" y="3001"/>
                  </a:lnTo>
                  <a:lnTo>
                    <a:pt x="3596" y="3001"/>
                  </a:lnTo>
                  <a:lnTo>
                    <a:pt x="3596" y="2644"/>
                  </a:lnTo>
                  <a:lnTo>
                    <a:pt x="3882" y="2025"/>
                  </a:lnTo>
                  <a:lnTo>
                    <a:pt x="4120" y="1763"/>
                  </a:lnTo>
                  <a:lnTo>
                    <a:pt x="4406" y="1501"/>
                  </a:lnTo>
                  <a:lnTo>
                    <a:pt x="5025" y="1239"/>
                  </a:lnTo>
                  <a:lnTo>
                    <a:pt x="5382" y="1215"/>
                  </a:lnTo>
                  <a:close/>
                  <a:moveTo>
                    <a:pt x="8383" y="4216"/>
                  </a:moveTo>
                  <a:lnTo>
                    <a:pt x="8359" y="4526"/>
                  </a:lnTo>
                  <a:lnTo>
                    <a:pt x="8264" y="5097"/>
                  </a:lnTo>
                  <a:lnTo>
                    <a:pt x="8026" y="5621"/>
                  </a:lnTo>
                  <a:lnTo>
                    <a:pt x="7692" y="6097"/>
                  </a:lnTo>
                  <a:lnTo>
                    <a:pt x="7478" y="6312"/>
                  </a:lnTo>
                  <a:lnTo>
                    <a:pt x="7026" y="6693"/>
                  </a:lnTo>
                  <a:lnTo>
                    <a:pt x="6240" y="7050"/>
                  </a:lnTo>
                  <a:lnTo>
                    <a:pt x="5668" y="7169"/>
                  </a:lnTo>
                  <a:lnTo>
                    <a:pt x="5073" y="7169"/>
                  </a:lnTo>
                  <a:lnTo>
                    <a:pt x="4501" y="7050"/>
                  </a:lnTo>
                  <a:lnTo>
                    <a:pt x="3715" y="6693"/>
                  </a:lnTo>
                  <a:lnTo>
                    <a:pt x="3263" y="6312"/>
                  </a:lnTo>
                  <a:lnTo>
                    <a:pt x="3049" y="6074"/>
                  </a:lnTo>
                  <a:lnTo>
                    <a:pt x="2715" y="5597"/>
                  </a:lnTo>
                  <a:lnTo>
                    <a:pt x="2501" y="5073"/>
                  </a:lnTo>
                  <a:lnTo>
                    <a:pt x="2406" y="4526"/>
                  </a:lnTo>
                  <a:lnTo>
                    <a:pt x="2429" y="4216"/>
                  </a:lnTo>
                  <a:lnTo>
                    <a:pt x="3620" y="4216"/>
                  </a:lnTo>
                  <a:lnTo>
                    <a:pt x="3644" y="4573"/>
                  </a:lnTo>
                  <a:lnTo>
                    <a:pt x="3906" y="5192"/>
                  </a:lnTo>
                  <a:lnTo>
                    <a:pt x="4144" y="5478"/>
                  </a:lnTo>
                  <a:lnTo>
                    <a:pt x="4430" y="5716"/>
                  </a:lnTo>
                  <a:lnTo>
                    <a:pt x="5049" y="5978"/>
                  </a:lnTo>
                  <a:lnTo>
                    <a:pt x="5406" y="6002"/>
                  </a:lnTo>
                  <a:lnTo>
                    <a:pt x="5740" y="5978"/>
                  </a:lnTo>
                  <a:lnTo>
                    <a:pt x="6383" y="5716"/>
                  </a:lnTo>
                  <a:lnTo>
                    <a:pt x="6645" y="5478"/>
                  </a:lnTo>
                  <a:lnTo>
                    <a:pt x="6907" y="5192"/>
                  </a:lnTo>
                  <a:lnTo>
                    <a:pt x="7169" y="4573"/>
                  </a:lnTo>
                  <a:lnTo>
                    <a:pt x="7192" y="4216"/>
                  </a:lnTo>
                  <a:close/>
                  <a:moveTo>
                    <a:pt x="5073" y="1"/>
                  </a:moveTo>
                  <a:lnTo>
                    <a:pt x="4501" y="120"/>
                  </a:lnTo>
                  <a:lnTo>
                    <a:pt x="3977" y="334"/>
                  </a:lnTo>
                  <a:lnTo>
                    <a:pt x="3477" y="668"/>
                  </a:lnTo>
                  <a:lnTo>
                    <a:pt x="3263" y="882"/>
                  </a:lnTo>
                  <a:lnTo>
                    <a:pt x="3049" y="1120"/>
                  </a:lnTo>
                  <a:lnTo>
                    <a:pt x="2715" y="1596"/>
                  </a:lnTo>
                  <a:lnTo>
                    <a:pt x="2477" y="2120"/>
                  </a:lnTo>
                  <a:lnTo>
                    <a:pt x="2382" y="2692"/>
                  </a:lnTo>
                  <a:lnTo>
                    <a:pt x="2358" y="3001"/>
                  </a:lnTo>
                  <a:lnTo>
                    <a:pt x="1191" y="3001"/>
                  </a:lnTo>
                  <a:lnTo>
                    <a:pt x="977" y="3025"/>
                  </a:lnTo>
                  <a:lnTo>
                    <a:pt x="548" y="3192"/>
                  </a:lnTo>
                  <a:lnTo>
                    <a:pt x="381" y="3359"/>
                  </a:lnTo>
                  <a:lnTo>
                    <a:pt x="215" y="3549"/>
                  </a:lnTo>
                  <a:lnTo>
                    <a:pt x="24" y="3954"/>
                  </a:lnTo>
                  <a:lnTo>
                    <a:pt x="0" y="4192"/>
                  </a:lnTo>
                  <a:lnTo>
                    <a:pt x="0" y="11337"/>
                  </a:lnTo>
                  <a:lnTo>
                    <a:pt x="24" y="11575"/>
                  </a:lnTo>
                  <a:lnTo>
                    <a:pt x="215" y="11980"/>
                  </a:lnTo>
                  <a:lnTo>
                    <a:pt x="381" y="12170"/>
                  </a:lnTo>
                  <a:lnTo>
                    <a:pt x="548" y="12337"/>
                  </a:lnTo>
                  <a:lnTo>
                    <a:pt x="977" y="12503"/>
                  </a:lnTo>
                  <a:lnTo>
                    <a:pt x="1191" y="12527"/>
                  </a:lnTo>
                  <a:lnTo>
                    <a:pt x="9502" y="12527"/>
                  </a:lnTo>
                  <a:lnTo>
                    <a:pt x="9741" y="12503"/>
                  </a:lnTo>
                  <a:lnTo>
                    <a:pt x="10145" y="12337"/>
                  </a:lnTo>
                  <a:lnTo>
                    <a:pt x="10336" y="12170"/>
                  </a:lnTo>
                  <a:lnTo>
                    <a:pt x="10503" y="11980"/>
                  </a:lnTo>
                  <a:lnTo>
                    <a:pt x="10693" y="11575"/>
                  </a:lnTo>
                  <a:lnTo>
                    <a:pt x="10693" y="11337"/>
                  </a:lnTo>
                  <a:lnTo>
                    <a:pt x="10693" y="4192"/>
                  </a:lnTo>
                  <a:lnTo>
                    <a:pt x="10693" y="3978"/>
                  </a:lnTo>
                  <a:lnTo>
                    <a:pt x="10503" y="3549"/>
                  </a:lnTo>
                  <a:lnTo>
                    <a:pt x="10336" y="3359"/>
                  </a:lnTo>
                  <a:lnTo>
                    <a:pt x="10169" y="3192"/>
                  </a:lnTo>
                  <a:lnTo>
                    <a:pt x="9741" y="3025"/>
                  </a:lnTo>
                  <a:lnTo>
                    <a:pt x="9502" y="3001"/>
                  </a:lnTo>
                  <a:lnTo>
                    <a:pt x="8383" y="3001"/>
                  </a:lnTo>
                  <a:lnTo>
                    <a:pt x="8359" y="2692"/>
                  </a:lnTo>
                  <a:lnTo>
                    <a:pt x="8264" y="2120"/>
                  </a:lnTo>
                  <a:lnTo>
                    <a:pt x="8026" y="1596"/>
                  </a:lnTo>
                  <a:lnTo>
                    <a:pt x="7692" y="1120"/>
                  </a:lnTo>
                  <a:lnTo>
                    <a:pt x="7478" y="882"/>
                  </a:lnTo>
                  <a:lnTo>
                    <a:pt x="7264" y="668"/>
                  </a:lnTo>
                  <a:lnTo>
                    <a:pt x="6764" y="334"/>
                  </a:lnTo>
                  <a:lnTo>
                    <a:pt x="6240" y="120"/>
                  </a:lnTo>
                  <a:lnTo>
                    <a:pt x="566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grpSp>
      <p:grpSp>
        <p:nvGrpSpPr>
          <p:cNvPr id="675" name="Google Shape;675;p32"/>
          <p:cNvGrpSpPr/>
          <p:nvPr/>
        </p:nvGrpSpPr>
        <p:grpSpPr>
          <a:xfrm>
            <a:off x="4202461" y="3624873"/>
            <a:ext cx="485222" cy="485222"/>
            <a:chOff x="2373925" y="3780650"/>
            <a:chExt cx="628200" cy="628200"/>
          </a:xfrm>
        </p:grpSpPr>
        <p:sp>
          <p:nvSpPr>
            <p:cNvPr id="676" name="Google Shape;676;p32"/>
            <p:cNvSpPr/>
            <p:nvPr/>
          </p:nvSpPr>
          <p:spPr>
            <a:xfrm>
              <a:off x="2373925" y="3780650"/>
              <a:ext cx="628200" cy="628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2"/>
            <p:cNvSpPr/>
            <p:nvPr/>
          </p:nvSpPr>
          <p:spPr>
            <a:xfrm>
              <a:off x="2500801" y="3975170"/>
              <a:ext cx="374462" cy="239160"/>
            </a:xfrm>
            <a:custGeom>
              <a:avLst/>
              <a:gdLst/>
              <a:ahLst/>
              <a:cxnLst/>
              <a:rect l="l" t="t" r="r" b="b"/>
              <a:pathLst>
                <a:path w="13052" h="8336" extrusionOk="0">
                  <a:moveTo>
                    <a:pt x="4169" y="0"/>
                  </a:moveTo>
                  <a:lnTo>
                    <a:pt x="3811" y="24"/>
                  </a:lnTo>
                  <a:lnTo>
                    <a:pt x="3192" y="286"/>
                  </a:lnTo>
                  <a:lnTo>
                    <a:pt x="2906" y="548"/>
                  </a:lnTo>
                  <a:lnTo>
                    <a:pt x="2668" y="810"/>
                  </a:lnTo>
                  <a:lnTo>
                    <a:pt x="2382" y="1429"/>
                  </a:lnTo>
                  <a:lnTo>
                    <a:pt x="2382" y="1786"/>
                  </a:lnTo>
                  <a:lnTo>
                    <a:pt x="2382" y="2143"/>
                  </a:lnTo>
                  <a:lnTo>
                    <a:pt x="2668" y="2763"/>
                  </a:lnTo>
                  <a:lnTo>
                    <a:pt x="2906" y="3048"/>
                  </a:lnTo>
                  <a:lnTo>
                    <a:pt x="3192" y="3287"/>
                  </a:lnTo>
                  <a:lnTo>
                    <a:pt x="3811" y="3548"/>
                  </a:lnTo>
                  <a:lnTo>
                    <a:pt x="4169" y="3572"/>
                  </a:lnTo>
                  <a:lnTo>
                    <a:pt x="4526" y="3548"/>
                  </a:lnTo>
                  <a:lnTo>
                    <a:pt x="5145" y="3287"/>
                  </a:lnTo>
                  <a:lnTo>
                    <a:pt x="5407" y="3048"/>
                  </a:lnTo>
                  <a:lnTo>
                    <a:pt x="5645" y="2786"/>
                  </a:lnTo>
                  <a:lnTo>
                    <a:pt x="5883" y="2143"/>
                  </a:lnTo>
                  <a:lnTo>
                    <a:pt x="5907" y="1786"/>
                  </a:lnTo>
                  <a:lnTo>
                    <a:pt x="5883" y="1429"/>
                  </a:lnTo>
                  <a:lnTo>
                    <a:pt x="5645" y="810"/>
                  </a:lnTo>
                  <a:lnTo>
                    <a:pt x="5407" y="548"/>
                  </a:lnTo>
                  <a:lnTo>
                    <a:pt x="5121" y="286"/>
                  </a:lnTo>
                  <a:lnTo>
                    <a:pt x="4502" y="24"/>
                  </a:lnTo>
                  <a:lnTo>
                    <a:pt x="4169" y="0"/>
                  </a:lnTo>
                  <a:close/>
                  <a:moveTo>
                    <a:pt x="8931" y="0"/>
                  </a:moveTo>
                  <a:lnTo>
                    <a:pt x="8574" y="24"/>
                  </a:lnTo>
                  <a:lnTo>
                    <a:pt x="7955" y="286"/>
                  </a:lnTo>
                  <a:lnTo>
                    <a:pt x="7669" y="548"/>
                  </a:lnTo>
                  <a:lnTo>
                    <a:pt x="7431" y="810"/>
                  </a:lnTo>
                  <a:lnTo>
                    <a:pt x="7145" y="1429"/>
                  </a:lnTo>
                  <a:lnTo>
                    <a:pt x="7145" y="1786"/>
                  </a:lnTo>
                  <a:lnTo>
                    <a:pt x="7145" y="2143"/>
                  </a:lnTo>
                  <a:lnTo>
                    <a:pt x="7431" y="2763"/>
                  </a:lnTo>
                  <a:lnTo>
                    <a:pt x="7669" y="3048"/>
                  </a:lnTo>
                  <a:lnTo>
                    <a:pt x="7955" y="3287"/>
                  </a:lnTo>
                  <a:lnTo>
                    <a:pt x="8574" y="3548"/>
                  </a:lnTo>
                  <a:lnTo>
                    <a:pt x="8931" y="3572"/>
                  </a:lnTo>
                  <a:lnTo>
                    <a:pt x="9265" y="3548"/>
                  </a:lnTo>
                  <a:lnTo>
                    <a:pt x="9884" y="3287"/>
                  </a:lnTo>
                  <a:lnTo>
                    <a:pt x="10170" y="3048"/>
                  </a:lnTo>
                  <a:lnTo>
                    <a:pt x="10408" y="2786"/>
                  </a:lnTo>
                  <a:lnTo>
                    <a:pt x="10670" y="2143"/>
                  </a:lnTo>
                  <a:lnTo>
                    <a:pt x="10718" y="1786"/>
                  </a:lnTo>
                  <a:lnTo>
                    <a:pt x="10694" y="1429"/>
                  </a:lnTo>
                  <a:lnTo>
                    <a:pt x="10408" y="810"/>
                  </a:lnTo>
                  <a:lnTo>
                    <a:pt x="10170" y="548"/>
                  </a:lnTo>
                  <a:lnTo>
                    <a:pt x="9884" y="286"/>
                  </a:lnTo>
                  <a:lnTo>
                    <a:pt x="9265" y="24"/>
                  </a:lnTo>
                  <a:lnTo>
                    <a:pt x="8931" y="0"/>
                  </a:lnTo>
                  <a:close/>
                  <a:moveTo>
                    <a:pt x="4169" y="4739"/>
                  </a:moveTo>
                  <a:lnTo>
                    <a:pt x="3359" y="4787"/>
                  </a:lnTo>
                  <a:lnTo>
                    <a:pt x="2454" y="4977"/>
                  </a:lnTo>
                  <a:lnTo>
                    <a:pt x="2001" y="5096"/>
                  </a:lnTo>
                  <a:lnTo>
                    <a:pt x="1144" y="5454"/>
                  </a:lnTo>
                  <a:lnTo>
                    <a:pt x="763" y="5692"/>
                  </a:lnTo>
                  <a:lnTo>
                    <a:pt x="406" y="5930"/>
                  </a:lnTo>
                  <a:lnTo>
                    <a:pt x="25" y="6501"/>
                  </a:lnTo>
                  <a:lnTo>
                    <a:pt x="1" y="6811"/>
                  </a:lnTo>
                  <a:lnTo>
                    <a:pt x="1" y="8311"/>
                  </a:lnTo>
                  <a:lnTo>
                    <a:pt x="8336" y="8311"/>
                  </a:lnTo>
                  <a:lnTo>
                    <a:pt x="8336" y="6811"/>
                  </a:lnTo>
                  <a:lnTo>
                    <a:pt x="8288" y="6501"/>
                  </a:lnTo>
                  <a:lnTo>
                    <a:pt x="7907" y="5930"/>
                  </a:lnTo>
                  <a:lnTo>
                    <a:pt x="7550" y="5692"/>
                  </a:lnTo>
                  <a:lnTo>
                    <a:pt x="7169" y="5454"/>
                  </a:lnTo>
                  <a:lnTo>
                    <a:pt x="6312" y="5096"/>
                  </a:lnTo>
                  <a:lnTo>
                    <a:pt x="5859" y="4977"/>
                  </a:lnTo>
                  <a:lnTo>
                    <a:pt x="5407" y="4858"/>
                  </a:lnTo>
                  <a:lnTo>
                    <a:pt x="4550" y="4739"/>
                  </a:lnTo>
                  <a:close/>
                  <a:moveTo>
                    <a:pt x="8574" y="4763"/>
                  </a:moveTo>
                  <a:lnTo>
                    <a:pt x="8336" y="4787"/>
                  </a:lnTo>
                  <a:lnTo>
                    <a:pt x="8598" y="5001"/>
                  </a:lnTo>
                  <a:lnTo>
                    <a:pt x="9027" y="5454"/>
                  </a:lnTo>
                  <a:lnTo>
                    <a:pt x="9336" y="5978"/>
                  </a:lnTo>
                  <a:lnTo>
                    <a:pt x="9479" y="6549"/>
                  </a:lnTo>
                  <a:lnTo>
                    <a:pt x="9479" y="6859"/>
                  </a:lnTo>
                  <a:lnTo>
                    <a:pt x="9479" y="8335"/>
                  </a:lnTo>
                  <a:lnTo>
                    <a:pt x="13051" y="8335"/>
                  </a:lnTo>
                  <a:lnTo>
                    <a:pt x="13051" y="6859"/>
                  </a:lnTo>
                  <a:lnTo>
                    <a:pt x="13028" y="6549"/>
                  </a:lnTo>
                  <a:lnTo>
                    <a:pt x="12623" y="5978"/>
                  </a:lnTo>
                  <a:lnTo>
                    <a:pt x="12289" y="5716"/>
                  </a:lnTo>
                  <a:lnTo>
                    <a:pt x="11908" y="5477"/>
                  </a:lnTo>
                  <a:lnTo>
                    <a:pt x="11051" y="5120"/>
                  </a:lnTo>
                  <a:lnTo>
                    <a:pt x="10598" y="5001"/>
                  </a:lnTo>
                  <a:lnTo>
                    <a:pt x="10146" y="4882"/>
                  </a:lnTo>
                  <a:lnTo>
                    <a:pt x="9289" y="47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cxnSp>
        <p:nvCxnSpPr>
          <p:cNvPr id="1529" name="Google Shape;1529;p114"/>
          <p:cNvCxnSpPr/>
          <p:nvPr/>
        </p:nvCxnSpPr>
        <p:spPr>
          <a:xfrm rot="10800000">
            <a:off x="3937060" y="3977902"/>
            <a:ext cx="5465345" cy="0"/>
          </a:xfrm>
          <a:prstGeom prst="straightConnector1">
            <a:avLst/>
          </a:prstGeom>
          <a:noFill/>
          <a:ln w="9525" cap="flat" cmpd="sng">
            <a:solidFill>
              <a:srgbClr val="BDC1C6"/>
            </a:solidFill>
            <a:prstDash val="solid"/>
            <a:round/>
            <a:headEnd type="none" w="med" len="med"/>
            <a:tailEnd type="none" w="med" len="med"/>
          </a:ln>
        </p:spPr>
      </p:cxnSp>
      <p:sp>
        <p:nvSpPr>
          <p:cNvPr id="1530" name="Google Shape;1530;p114"/>
          <p:cNvSpPr/>
          <p:nvPr/>
        </p:nvSpPr>
        <p:spPr>
          <a:xfrm>
            <a:off x="-1306975" y="1714350"/>
            <a:ext cx="6371700" cy="2619900"/>
          </a:xfrm>
          <a:prstGeom prst="roundRect">
            <a:avLst>
              <a:gd name="adj" fmla="val 9401"/>
            </a:avLst>
          </a:prstGeom>
          <a:solidFill>
            <a:srgbClr val="FFFFFF"/>
          </a:solidFill>
          <a:ln>
            <a:noFill/>
          </a:ln>
          <a:effectLst>
            <a:outerShdw blurRad="171450" dist="9525"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14"/>
          <p:cNvSpPr txBox="1"/>
          <p:nvPr/>
        </p:nvSpPr>
        <p:spPr>
          <a:xfrm>
            <a:off x="761950" y="809575"/>
            <a:ext cx="7368600" cy="352200"/>
          </a:xfrm>
          <a:prstGeom prst="rect">
            <a:avLst/>
          </a:prstGeom>
          <a:noFill/>
          <a:ln>
            <a:noFill/>
          </a:ln>
        </p:spPr>
        <p:txBody>
          <a:bodyPr spcFirstLastPara="1" wrap="square" lIns="0" tIns="0" rIns="228600" bIns="0" anchor="t" anchorCtr="0">
            <a:noAutofit/>
          </a:bodyPr>
          <a:lstStyle/>
          <a:p>
            <a:pPr marL="0" lvl="0" indent="0" algn="l" rtl="0">
              <a:spcBef>
                <a:spcPts val="0"/>
              </a:spcBef>
              <a:spcAft>
                <a:spcPts val="0"/>
              </a:spcAft>
              <a:buNone/>
            </a:pPr>
            <a:r>
              <a:rPr lang="en" sz="2400" b="1">
                <a:solidFill>
                  <a:srgbClr val="3C4043"/>
                </a:solidFill>
                <a:latin typeface="Google Sans"/>
                <a:ea typeface="Google Sans"/>
                <a:cs typeface="Google Sans"/>
                <a:sym typeface="Google Sans"/>
              </a:rPr>
              <a:t>US retail sales are growing at </a:t>
            </a:r>
            <a:r>
              <a:rPr lang="en" sz="2400" b="1">
                <a:solidFill>
                  <a:srgbClr val="4285F4"/>
                </a:solidFill>
                <a:latin typeface="Google Sans"/>
                <a:ea typeface="Google Sans"/>
                <a:cs typeface="Google Sans"/>
                <a:sym typeface="Google Sans"/>
              </a:rPr>
              <a:t>~3% YOY</a:t>
            </a:r>
            <a:r>
              <a:rPr lang="en" sz="2400" b="1">
                <a:solidFill>
                  <a:srgbClr val="3C4043"/>
                </a:solidFill>
                <a:latin typeface="Google Sans"/>
                <a:ea typeface="Google Sans"/>
                <a:cs typeface="Google Sans"/>
                <a:sym typeface="Google Sans"/>
              </a:rPr>
              <a:t>, with online sales offsetting slowing in-store sales</a:t>
            </a:r>
            <a:endParaRPr sz="2400" b="1">
              <a:solidFill>
                <a:srgbClr val="3C4043"/>
              </a:solidFill>
              <a:latin typeface="Google Sans"/>
              <a:ea typeface="Google Sans"/>
              <a:cs typeface="Google Sans"/>
              <a:sym typeface="Google Sans"/>
            </a:endParaRPr>
          </a:p>
        </p:txBody>
      </p:sp>
      <p:sp>
        <p:nvSpPr>
          <p:cNvPr id="1532" name="Google Shape;1532;p114"/>
          <p:cNvSpPr/>
          <p:nvPr/>
        </p:nvSpPr>
        <p:spPr>
          <a:xfrm>
            <a:off x="1186862" y="2146432"/>
            <a:ext cx="380400" cy="1161000"/>
          </a:xfrm>
          <a:prstGeom prst="round2SameRect">
            <a:avLst>
              <a:gd name="adj1" fmla="val 0"/>
              <a:gd name="adj2" fmla="val 0"/>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114"/>
          <p:cNvSpPr/>
          <p:nvPr/>
        </p:nvSpPr>
        <p:spPr>
          <a:xfrm>
            <a:off x="1186845" y="3135472"/>
            <a:ext cx="380400" cy="846600"/>
          </a:xfrm>
          <a:prstGeom prst="rect">
            <a:avLst/>
          </a:prstGeom>
          <a:solidFill>
            <a:srgbClr val="F1F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14"/>
          <p:cNvSpPr/>
          <p:nvPr/>
        </p:nvSpPr>
        <p:spPr>
          <a:xfrm>
            <a:off x="1186870" y="2447347"/>
            <a:ext cx="380400" cy="692700"/>
          </a:xfrm>
          <a:prstGeom prst="rect">
            <a:avLst/>
          </a:prstGeom>
          <a:solidFill>
            <a:srgbClr val="E8F0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14"/>
          <p:cNvSpPr/>
          <p:nvPr/>
        </p:nvSpPr>
        <p:spPr>
          <a:xfrm>
            <a:off x="2054501" y="1908572"/>
            <a:ext cx="380400" cy="1231500"/>
          </a:xfrm>
          <a:prstGeom prst="round2SameRect">
            <a:avLst>
              <a:gd name="adj1" fmla="val 0"/>
              <a:gd name="adj2" fmla="val 0"/>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14"/>
          <p:cNvSpPr/>
          <p:nvPr/>
        </p:nvSpPr>
        <p:spPr>
          <a:xfrm>
            <a:off x="2054508" y="3140102"/>
            <a:ext cx="380400" cy="846600"/>
          </a:xfrm>
          <a:prstGeom prst="rect">
            <a:avLst/>
          </a:prstGeom>
          <a:solidFill>
            <a:srgbClr val="F1F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14"/>
          <p:cNvSpPr/>
          <p:nvPr/>
        </p:nvSpPr>
        <p:spPr>
          <a:xfrm>
            <a:off x="2054508" y="2342381"/>
            <a:ext cx="380400" cy="797400"/>
          </a:xfrm>
          <a:prstGeom prst="rect">
            <a:avLst/>
          </a:prstGeom>
          <a:solidFill>
            <a:srgbClr val="E8F0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8" name="Google Shape;1538;p114"/>
          <p:cNvCxnSpPr/>
          <p:nvPr/>
        </p:nvCxnSpPr>
        <p:spPr>
          <a:xfrm rot="10800000">
            <a:off x="761952" y="3986829"/>
            <a:ext cx="1992600" cy="0"/>
          </a:xfrm>
          <a:prstGeom prst="straightConnector1">
            <a:avLst/>
          </a:prstGeom>
          <a:noFill/>
          <a:ln w="9525" cap="flat" cmpd="sng">
            <a:solidFill>
              <a:srgbClr val="BDC1C6"/>
            </a:solidFill>
            <a:prstDash val="solid"/>
            <a:round/>
            <a:headEnd type="none" w="med" len="med"/>
            <a:tailEnd type="none" w="med" len="med"/>
          </a:ln>
        </p:spPr>
      </p:cxnSp>
      <p:sp>
        <p:nvSpPr>
          <p:cNvPr id="1539" name="Google Shape;1539;p114"/>
          <p:cNvSpPr txBox="1"/>
          <p:nvPr/>
        </p:nvSpPr>
        <p:spPr>
          <a:xfrm>
            <a:off x="1049012" y="3967808"/>
            <a:ext cx="656100" cy="2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3C4043"/>
                </a:solidFill>
                <a:latin typeface="Google Sans"/>
                <a:ea typeface="Google Sans"/>
                <a:cs typeface="Google Sans"/>
                <a:sym typeface="Google Sans"/>
              </a:rPr>
              <a:t>2019F</a:t>
            </a:r>
            <a:endParaRPr sz="1000" b="1">
              <a:solidFill>
                <a:srgbClr val="3C4043"/>
              </a:solidFill>
              <a:latin typeface="Google Sans"/>
              <a:ea typeface="Google Sans"/>
              <a:cs typeface="Google Sans"/>
              <a:sym typeface="Google Sans"/>
            </a:endParaRPr>
          </a:p>
        </p:txBody>
      </p:sp>
      <p:sp>
        <p:nvSpPr>
          <p:cNvPr id="1540" name="Google Shape;1540;p114"/>
          <p:cNvSpPr txBox="1"/>
          <p:nvPr/>
        </p:nvSpPr>
        <p:spPr>
          <a:xfrm>
            <a:off x="1916652" y="3967808"/>
            <a:ext cx="656100" cy="2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solidFill>
                  <a:srgbClr val="3C4043"/>
                </a:solidFill>
                <a:latin typeface="Google Sans"/>
                <a:ea typeface="Google Sans"/>
                <a:cs typeface="Google Sans"/>
                <a:sym typeface="Google Sans"/>
              </a:rPr>
              <a:t>2023F</a:t>
            </a:r>
            <a:endParaRPr sz="1000" b="1">
              <a:solidFill>
                <a:srgbClr val="3C4043"/>
              </a:solidFill>
              <a:latin typeface="Google Sans"/>
              <a:ea typeface="Google Sans"/>
              <a:cs typeface="Google Sans"/>
              <a:sym typeface="Google Sans"/>
            </a:endParaRPr>
          </a:p>
        </p:txBody>
      </p:sp>
      <p:sp>
        <p:nvSpPr>
          <p:cNvPr id="1541" name="Google Shape;1541;p114"/>
          <p:cNvSpPr/>
          <p:nvPr/>
        </p:nvSpPr>
        <p:spPr>
          <a:xfrm>
            <a:off x="2724441" y="2749801"/>
            <a:ext cx="80700" cy="783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14"/>
          <p:cNvSpPr txBox="1"/>
          <p:nvPr/>
        </p:nvSpPr>
        <p:spPr>
          <a:xfrm>
            <a:off x="2869074" y="2670497"/>
            <a:ext cx="1950900" cy="236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000">
                <a:solidFill>
                  <a:srgbClr val="3C4043"/>
                </a:solidFill>
                <a:latin typeface="Google Sans"/>
                <a:ea typeface="Google Sans"/>
                <a:cs typeface="Google Sans"/>
                <a:sym typeface="Google Sans"/>
              </a:rPr>
              <a:t>Online</a:t>
            </a:r>
            <a:endParaRPr sz="1000">
              <a:solidFill>
                <a:srgbClr val="3C4043"/>
              </a:solidFill>
              <a:latin typeface="Google Sans"/>
              <a:ea typeface="Google Sans"/>
              <a:cs typeface="Google Sans"/>
              <a:sym typeface="Google Sans"/>
            </a:endParaRPr>
          </a:p>
        </p:txBody>
      </p:sp>
      <p:sp>
        <p:nvSpPr>
          <p:cNvPr id="1543" name="Google Shape;1543;p114"/>
          <p:cNvSpPr/>
          <p:nvPr/>
        </p:nvSpPr>
        <p:spPr>
          <a:xfrm>
            <a:off x="2724441" y="3117955"/>
            <a:ext cx="80700" cy="78300"/>
          </a:xfrm>
          <a:prstGeom prst="ellipse">
            <a:avLst/>
          </a:prstGeom>
          <a:solidFill>
            <a:srgbClr val="D2E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14"/>
          <p:cNvSpPr txBox="1"/>
          <p:nvPr/>
        </p:nvSpPr>
        <p:spPr>
          <a:xfrm>
            <a:off x="2864850" y="3036103"/>
            <a:ext cx="1950900" cy="236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000">
                <a:solidFill>
                  <a:srgbClr val="3C4043"/>
                </a:solidFill>
                <a:latin typeface="Google Sans"/>
                <a:ea typeface="Google Sans"/>
                <a:cs typeface="Google Sans"/>
                <a:sym typeface="Google Sans"/>
              </a:rPr>
              <a:t>Store (digitally-influenced)</a:t>
            </a:r>
            <a:endParaRPr sz="1000">
              <a:solidFill>
                <a:srgbClr val="3C4043"/>
              </a:solidFill>
              <a:latin typeface="Google Sans"/>
              <a:ea typeface="Google Sans"/>
              <a:cs typeface="Google Sans"/>
              <a:sym typeface="Google Sans"/>
            </a:endParaRPr>
          </a:p>
        </p:txBody>
      </p:sp>
      <p:sp>
        <p:nvSpPr>
          <p:cNvPr id="1545" name="Google Shape;1545;p114"/>
          <p:cNvSpPr/>
          <p:nvPr/>
        </p:nvSpPr>
        <p:spPr>
          <a:xfrm>
            <a:off x="2724441" y="3486109"/>
            <a:ext cx="80700" cy="78300"/>
          </a:xfrm>
          <a:prstGeom prst="ellipse">
            <a:avLst/>
          </a:prstGeom>
          <a:solidFill>
            <a:srgbClr val="F1F3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114"/>
          <p:cNvSpPr txBox="1"/>
          <p:nvPr/>
        </p:nvSpPr>
        <p:spPr>
          <a:xfrm>
            <a:off x="2864850" y="3401698"/>
            <a:ext cx="1950900" cy="236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000">
                <a:solidFill>
                  <a:srgbClr val="3C4043"/>
                </a:solidFill>
                <a:latin typeface="Google Sans"/>
                <a:ea typeface="Google Sans"/>
                <a:cs typeface="Google Sans"/>
                <a:sym typeface="Google Sans"/>
              </a:rPr>
              <a:t>Store (non digitally-influenced)</a:t>
            </a:r>
            <a:endParaRPr sz="1000">
              <a:solidFill>
                <a:srgbClr val="3C4043"/>
              </a:solidFill>
              <a:latin typeface="Google Sans"/>
              <a:ea typeface="Google Sans"/>
              <a:cs typeface="Google Sans"/>
              <a:sym typeface="Google Sans"/>
            </a:endParaRPr>
          </a:p>
        </p:txBody>
      </p:sp>
      <p:pic>
        <p:nvPicPr>
          <p:cNvPr id="1547" name="Google Shape;1547;p114"/>
          <p:cNvPicPr preferRelativeResize="0"/>
          <p:nvPr/>
        </p:nvPicPr>
        <p:blipFill>
          <a:blip r:embed="rId3">
            <a:alphaModFix/>
          </a:blip>
          <a:stretch>
            <a:fillRect/>
          </a:stretch>
        </p:blipFill>
        <p:spPr>
          <a:xfrm>
            <a:off x="7852435" y="3408150"/>
            <a:ext cx="580767" cy="574949"/>
          </a:xfrm>
          <a:prstGeom prst="rect">
            <a:avLst/>
          </a:prstGeom>
          <a:noFill/>
          <a:ln>
            <a:noFill/>
          </a:ln>
        </p:spPr>
      </p:pic>
      <p:pic>
        <p:nvPicPr>
          <p:cNvPr id="1548" name="Google Shape;1548;p114"/>
          <p:cNvPicPr preferRelativeResize="0"/>
          <p:nvPr/>
        </p:nvPicPr>
        <p:blipFill>
          <a:blip r:embed="rId4">
            <a:alphaModFix/>
          </a:blip>
          <a:stretch>
            <a:fillRect/>
          </a:stretch>
        </p:blipFill>
        <p:spPr>
          <a:xfrm>
            <a:off x="5413980" y="3408150"/>
            <a:ext cx="1729801" cy="574949"/>
          </a:xfrm>
          <a:prstGeom prst="rect">
            <a:avLst/>
          </a:prstGeom>
          <a:noFill/>
          <a:ln>
            <a:noFill/>
          </a:ln>
        </p:spPr>
      </p:pic>
      <p:pic>
        <p:nvPicPr>
          <p:cNvPr id="1549" name="Google Shape;1549;p114"/>
          <p:cNvPicPr preferRelativeResize="0"/>
          <p:nvPr/>
        </p:nvPicPr>
        <p:blipFill>
          <a:blip r:embed="rId5">
            <a:alphaModFix/>
          </a:blip>
          <a:stretch>
            <a:fillRect/>
          </a:stretch>
        </p:blipFill>
        <p:spPr>
          <a:xfrm>
            <a:off x="7421559" y="3377837"/>
            <a:ext cx="153096" cy="265887"/>
          </a:xfrm>
          <a:prstGeom prst="rect">
            <a:avLst/>
          </a:prstGeom>
          <a:noFill/>
          <a:ln>
            <a:noFill/>
          </a:ln>
        </p:spPr>
      </p:pic>
      <p:pic>
        <p:nvPicPr>
          <p:cNvPr id="1550" name="Google Shape;1550;p114"/>
          <p:cNvPicPr preferRelativeResize="0"/>
          <p:nvPr/>
        </p:nvPicPr>
        <p:blipFill>
          <a:blip r:embed="rId6">
            <a:alphaModFix/>
          </a:blip>
          <a:stretch>
            <a:fillRect/>
          </a:stretch>
        </p:blipFill>
        <p:spPr>
          <a:xfrm>
            <a:off x="8502755" y="2738575"/>
            <a:ext cx="490314" cy="430005"/>
          </a:xfrm>
          <a:prstGeom prst="rect">
            <a:avLst/>
          </a:prstGeom>
          <a:noFill/>
          <a:ln>
            <a:noFill/>
          </a:ln>
        </p:spPr>
      </p:pic>
      <p:pic>
        <p:nvPicPr>
          <p:cNvPr id="1551" name="Google Shape;1551;p114"/>
          <p:cNvPicPr preferRelativeResize="0"/>
          <p:nvPr/>
        </p:nvPicPr>
        <p:blipFill>
          <a:blip r:embed="rId7">
            <a:alphaModFix/>
          </a:blip>
          <a:stretch>
            <a:fillRect/>
          </a:stretch>
        </p:blipFill>
        <p:spPr>
          <a:xfrm>
            <a:off x="7879961" y="2408687"/>
            <a:ext cx="524214" cy="574932"/>
          </a:xfrm>
          <a:prstGeom prst="rect">
            <a:avLst/>
          </a:prstGeom>
          <a:noFill/>
          <a:ln>
            <a:noFill/>
          </a:ln>
        </p:spPr>
      </p:pic>
      <p:pic>
        <p:nvPicPr>
          <p:cNvPr id="1552" name="Google Shape;1552;p114"/>
          <p:cNvPicPr preferRelativeResize="0"/>
          <p:nvPr/>
        </p:nvPicPr>
        <p:blipFill>
          <a:blip r:embed="rId8">
            <a:alphaModFix/>
          </a:blip>
          <a:stretch>
            <a:fillRect/>
          </a:stretch>
        </p:blipFill>
        <p:spPr>
          <a:xfrm>
            <a:off x="7192214" y="2765943"/>
            <a:ext cx="589159" cy="375244"/>
          </a:xfrm>
          <a:prstGeom prst="rect">
            <a:avLst/>
          </a:prstGeom>
          <a:noFill/>
          <a:ln>
            <a:noFill/>
          </a:ln>
        </p:spPr>
      </p:pic>
      <p:sp>
        <p:nvSpPr>
          <p:cNvPr id="1553" name="Google Shape;1553;p114"/>
          <p:cNvSpPr txBox="1"/>
          <p:nvPr/>
        </p:nvSpPr>
        <p:spPr>
          <a:xfrm>
            <a:off x="888111" y="2194712"/>
            <a:ext cx="1008000" cy="93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Google Sans"/>
                <a:ea typeface="Google Sans"/>
                <a:cs typeface="Google Sans"/>
                <a:sym typeface="Google Sans"/>
              </a:rPr>
              <a:t>14%</a:t>
            </a:r>
            <a:endParaRPr/>
          </a:p>
        </p:txBody>
      </p:sp>
      <p:sp>
        <p:nvSpPr>
          <p:cNvPr id="1554" name="Google Shape;1554;p114"/>
          <p:cNvSpPr txBox="1"/>
          <p:nvPr/>
        </p:nvSpPr>
        <p:spPr>
          <a:xfrm>
            <a:off x="1064165" y="2599575"/>
            <a:ext cx="656100" cy="38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Google Sans"/>
                <a:ea typeface="Google Sans"/>
                <a:cs typeface="Google Sans"/>
                <a:sym typeface="Google Sans"/>
              </a:rPr>
              <a:t>5%</a:t>
            </a:r>
            <a:endParaRPr/>
          </a:p>
        </p:txBody>
      </p:sp>
      <p:sp>
        <p:nvSpPr>
          <p:cNvPr id="1555" name="Google Shape;1555;p114"/>
          <p:cNvSpPr txBox="1"/>
          <p:nvPr/>
        </p:nvSpPr>
        <p:spPr>
          <a:xfrm>
            <a:off x="1061286" y="3359809"/>
            <a:ext cx="656100" cy="38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Google Sans"/>
                <a:ea typeface="Google Sans"/>
                <a:cs typeface="Google Sans"/>
                <a:sym typeface="Google Sans"/>
              </a:rPr>
              <a:t>-.7%</a:t>
            </a:r>
            <a:endParaRPr/>
          </a:p>
        </p:txBody>
      </p:sp>
      <p:sp>
        <p:nvSpPr>
          <p:cNvPr id="1556" name="Google Shape;1556;p114"/>
          <p:cNvSpPr txBox="1"/>
          <p:nvPr/>
        </p:nvSpPr>
        <p:spPr>
          <a:xfrm>
            <a:off x="1978456" y="2553677"/>
            <a:ext cx="488100" cy="23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Google Sans"/>
                <a:ea typeface="Google Sans"/>
                <a:cs typeface="Google Sans"/>
                <a:sym typeface="Google Sans"/>
              </a:rPr>
              <a:t>3%</a:t>
            </a:r>
            <a:endParaRPr/>
          </a:p>
        </p:txBody>
      </p:sp>
      <p:sp>
        <p:nvSpPr>
          <p:cNvPr id="1557" name="Google Shape;1557;p114"/>
          <p:cNvSpPr txBox="1"/>
          <p:nvPr/>
        </p:nvSpPr>
        <p:spPr>
          <a:xfrm>
            <a:off x="1900990" y="3359809"/>
            <a:ext cx="656100" cy="38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latin typeface="Google Sans"/>
                <a:ea typeface="Google Sans"/>
                <a:cs typeface="Google Sans"/>
                <a:sym typeface="Google Sans"/>
              </a:rPr>
              <a:t>-.1%</a:t>
            </a:r>
            <a:endParaRPr/>
          </a:p>
        </p:txBody>
      </p:sp>
      <p:sp>
        <p:nvSpPr>
          <p:cNvPr id="1558" name="Google Shape;1558;p114"/>
          <p:cNvSpPr txBox="1"/>
          <p:nvPr/>
        </p:nvSpPr>
        <p:spPr>
          <a:xfrm>
            <a:off x="1740598" y="2017061"/>
            <a:ext cx="1008000" cy="46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00">
                <a:solidFill>
                  <a:srgbClr val="FFFFFF"/>
                </a:solidFill>
                <a:latin typeface="Google Sans"/>
                <a:ea typeface="Google Sans"/>
                <a:cs typeface="Google Sans"/>
                <a:sym typeface="Google Sans"/>
              </a:rPr>
              <a:t>11%</a:t>
            </a:r>
            <a:endParaRPr/>
          </a:p>
        </p:txBody>
      </p:sp>
    </p:spTree>
    <p:extLst>
      <p:ext uri="{BB962C8B-B14F-4D97-AF65-F5344CB8AC3E}">
        <p14:creationId xmlns:p14="http://schemas.microsoft.com/office/powerpoint/2010/main" val="71270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1564" name="Google Shape;1564;p115"/>
          <p:cNvSpPr txBox="1"/>
          <p:nvPr/>
        </p:nvSpPr>
        <p:spPr>
          <a:xfrm>
            <a:off x="-3263941" y="3991555"/>
            <a:ext cx="2040000" cy="29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rgbClr val="F8F9FA"/>
                </a:solidFill>
                <a:latin typeface="Google Sans Medium"/>
                <a:ea typeface="Google Sans Medium"/>
                <a:cs typeface="Google Sans Medium"/>
                <a:sym typeface="Google Sans Medium"/>
              </a:rPr>
              <a:t>Online (ship from store)</a:t>
            </a:r>
            <a:endParaRPr sz="900">
              <a:solidFill>
                <a:srgbClr val="F8F9FA"/>
              </a:solidFill>
              <a:latin typeface="Google Sans Medium"/>
              <a:ea typeface="Google Sans Medium"/>
              <a:cs typeface="Google Sans Medium"/>
              <a:sym typeface="Google Sans Medium"/>
            </a:endParaRPr>
          </a:p>
        </p:txBody>
      </p:sp>
      <p:sp>
        <p:nvSpPr>
          <p:cNvPr id="1587" name="Google Shape;1587;p115"/>
          <p:cNvSpPr txBox="1"/>
          <p:nvPr/>
        </p:nvSpPr>
        <p:spPr>
          <a:xfrm>
            <a:off x="960125" y="809375"/>
            <a:ext cx="7654800" cy="352200"/>
          </a:xfrm>
          <a:prstGeom prst="rect">
            <a:avLst/>
          </a:prstGeom>
          <a:noFill/>
          <a:ln>
            <a:noFill/>
          </a:ln>
        </p:spPr>
        <p:txBody>
          <a:bodyPr spcFirstLastPara="1" wrap="square" lIns="0" tIns="0" rIns="228600" bIns="0" anchor="t" anchorCtr="0">
            <a:noAutofit/>
          </a:bodyPr>
          <a:lstStyle/>
          <a:p>
            <a:pPr marL="0" lvl="0" indent="0" algn="l" rtl="0">
              <a:spcBef>
                <a:spcPts val="0"/>
              </a:spcBef>
              <a:spcAft>
                <a:spcPts val="0"/>
              </a:spcAft>
              <a:buNone/>
            </a:pPr>
            <a:r>
              <a:rPr lang="en" sz="2400" b="1">
                <a:solidFill>
                  <a:srgbClr val="3C4043"/>
                </a:solidFill>
                <a:latin typeface="Google Sans"/>
                <a:ea typeface="Google Sans"/>
                <a:cs typeface="Google Sans"/>
                <a:sym typeface="Google Sans"/>
              </a:rPr>
              <a:t>Customers shifting to online…</a:t>
            </a:r>
            <a:endParaRPr sz="2400" b="1">
              <a:solidFill>
                <a:srgbClr val="3C4043"/>
              </a:solidFill>
              <a:latin typeface="Google Sans"/>
              <a:ea typeface="Google Sans"/>
              <a:cs typeface="Google Sans"/>
              <a:sym typeface="Google Sans"/>
            </a:endParaRPr>
          </a:p>
        </p:txBody>
      </p:sp>
      <p:pic>
        <p:nvPicPr>
          <p:cNvPr id="1588" name="Google Shape;1588;p115"/>
          <p:cNvPicPr preferRelativeResize="0"/>
          <p:nvPr/>
        </p:nvPicPr>
        <p:blipFill>
          <a:blip r:embed="rId3">
            <a:alphaModFix/>
          </a:blip>
          <a:stretch>
            <a:fillRect/>
          </a:stretch>
        </p:blipFill>
        <p:spPr>
          <a:xfrm>
            <a:off x="6349025" y="3091704"/>
            <a:ext cx="2369101" cy="1240721"/>
          </a:xfrm>
          <a:prstGeom prst="rect">
            <a:avLst/>
          </a:prstGeom>
          <a:noFill/>
          <a:ln>
            <a:noFill/>
          </a:ln>
        </p:spPr>
      </p:pic>
      <p:cxnSp>
        <p:nvCxnSpPr>
          <p:cNvPr id="1589" name="Google Shape;1589;p115"/>
          <p:cNvCxnSpPr/>
          <p:nvPr/>
        </p:nvCxnSpPr>
        <p:spPr>
          <a:xfrm rot="10800000">
            <a:off x="7105800" y="4332419"/>
            <a:ext cx="2065200" cy="0"/>
          </a:xfrm>
          <a:prstGeom prst="straightConnector1">
            <a:avLst/>
          </a:prstGeom>
          <a:noFill/>
          <a:ln w="9525" cap="flat" cmpd="sng">
            <a:solidFill>
              <a:srgbClr val="BDC1C6"/>
            </a:solidFill>
            <a:prstDash val="solid"/>
            <a:round/>
            <a:headEnd type="none" w="med" len="med"/>
            <a:tailEnd type="none" w="med" len="med"/>
          </a:ln>
        </p:spPr>
      </p:cxnSp>
    </p:spTree>
    <p:extLst>
      <p:ext uri="{BB962C8B-B14F-4D97-AF65-F5344CB8AC3E}">
        <p14:creationId xmlns:p14="http://schemas.microsoft.com/office/powerpoint/2010/main" val="218857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1595" name="Google Shape;1595;p116"/>
          <p:cNvSpPr/>
          <p:nvPr/>
        </p:nvSpPr>
        <p:spPr>
          <a:xfrm>
            <a:off x="-344150" y="1514275"/>
            <a:ext cx="6821100" cy="2820000"/>
          </a:xfrm>
          <a:prstGeom prst="roundRect">
            <a:avLst>
              <a:gd name="adj" fmla="val 9401"/>
            </a:avLst>
          </a:prstGeom>
          <a:solidFill>
            <a:srgbClr val="FFFFFF"/>
          </a:solidFill>
          <a:ln>
            <a:noFill/>
          </a:ln>
          <a:effectLst>
            <a:outerShdw blurRad="171450" dist="9525"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16"/>
          <p:cNvSpPr txBox="1"/>
          <p:nvPr/>
        </p:nvSpPr>
        <p:spPr>
          <a:xfrm>
            <a:off x="-3263941" y="3991555"/>
            <a:ext cx="2040000" cy="29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a:solidFill>
                  <a:schemeClr val="lt2"/>
                </a:solidFill>
                <a:latin typeface="Google Sans Medium"/>
                <a:ea typeface="Google Sans Medium"/>
                <a:cs typeface="Google Sans Medium"/>
                <a:sym typeface="Google Sans Medium"/>
              </a:rPr>
              <a:t>Online (ship from store)</a:t>
            </a:r>
            <a:endParaRPr sz="900">
              <a:solidFill>
                <a:schemeClr val="lt2"/>
              </a:solidFill>
              <a:latin typeface="Google Sans Medium"/>
              <a:ea typeface="Google Sans Medium"/>
              <a:cs typeface="Google Sans Medium"/>
              <a:sym typeface="Google Sans Medium"/>
            </a:endParaRPr>
          </a:p>
        </p:txBody>
      </p:sp>
      <p:sp>
        <p:nvSpPr>
          <p:cNvPr id="1597" name="Google Shape;1597;p116"/>
          <p:cNvSpPr/>
          <p:nvPr/>
        </p:nvSpPr>
        <p:spPr>
          <a:xfrm rot="5400000">
            <a:off x="1579909" y="1637219"/>
            <a:ext cx="266400" cy="1900200"/>
          </a:xfrm>
          <a:prstGeom prst="round2SameRect">
            <a:avLst>
              <a:gd name="adj1" fmla="val 0"/>
              <a:gd name="adj2" fmla="val 0"/>
            </a:avLst>
          </a:prstGeom>
          <a:solidFill>
            <a:srgbClr val="D2E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16"/>
          <p:cNvSpPr txBox="1"/>
          <p:nvPr/>
        </p:nvSpPr>
        <p:spPr>
          <a:xfrm>
            <a:off x="870025" y="2460325"/>
            <a:ext cx="1468200" cy="266400"/>
          </a:xfrm>
          <a:prstGeom prst="rect">
            <a:avLst/>
          </a:prstGeom>
          <a:noFill/>
          <a:ln>
            <a:noFill/>
          </a:ln>
        </p:spPr>
        <p:txBody>
          <a:bodyPr spcFirstLastPara="1" wrap="square" lIns="27425" tIns="45700" rIns="91425" bIns="45700" anchor="ctr" anchorCtr="0">
            <a:noAutofit/>
          </a:bodyPr>
          <a:lstStyle/>
          <a:p>
            <a:pPr marL="0" lvl="0" indent="0" algn="l" rtl="0">
              <a:spcBef>
                <a:spcPts val="0"/>
              </a:spcBef>
              <a:spcAft>
                <a:spcPts val="0"/>
              </a:spcAft>
              <a:buNone/>
            </a:pPr>
            <a:r>
              <a:rPr lang="en" sz="1000">
                <a:solidFill>
                  <a:schemeClr val="dk1"/>
                </a:solidFill>
                <a:latin typeface="Google Sans Medium"/>
                <a:ea typeface="Google Sans Medium"/>
                <a:cs typeface="Google Sans Medium"/>
                <a:sym typeface="Google Sans Medium"/>
              </a:rPr>
              <a:t>In-store</a:t>
            </a:r>
            <a:endParaRPr sz="1000">
              <a:solidFill>
                <a:schemeClr val="dk1"/>
              </a:solidFill>
              <a:latin typeface="Google Sans Medium"/>
              <a:ea typeface="Google Sans Medium"/>
              <a:cs typeface="Google Sans Medium"/>
              <a:sym typeface="Google Sans Medium"/>
            </a:endParaRPr>
          </a:p>
        </p:txBody>
      </p:sp>
      <p:sp>
        <p:nvSpPr>
          <p:cNvPr id="1599" name="Google Shape;1599;p116"/>
          <p:cNvSpPr/>
          <p:nvPr/>
        </p:nvSpPr>
        <p:spPr>
          <a:xfrm rot="5400000">
            <a:off x="2014775" y="1587671"/>
            <a:ext cx="266400" cy="2770800"/>
          </a:xfrm>
          <a:prstGeom prst="round2SameRect">
            <a:avLst>
              <a:gd name="adj1" fmla="val 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16"/>
          <p:cNvSpPr/>
          <p:nvPr/>
        </p:nvSpPr>
        <p:spPr>
          <a:xfrm rot="5400000">
            <a:off x="2278125" y="1710985"/>
            <a:ext cx="261900" cy="3292800"/>
          </a:xfrm>
          <a:prstGeom prst="round2SameRect">
            <a:avLst>
              <a:gd name="adj1" fmla="val 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16"/>
          <p:cNvSpPr/>
          <p:nvPr/>
        </p:nvSpPr>
        <p:spPr>
          <a:xfrm rot="5400000">
            <a:off x="2843425" y="1515288"/>
            <a:ext cx="266400" cy="4427700"/>
          </a:xfrm>
          <a:prstGeom prst="round2SameRect">
            <a:avLst>
              <a:gd name="adj1" fmla="val 0"/>
              <a:gd name="adj2"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16"/>
          <p:cNvSpPr txBox="1"/>
          <p:nvPr/>
        </p:nvSpPr>
        <p:spPr>
          <a:xfrm>
            <a:off x="870025" y="2847199"/>
            <a:ext cx="2256900" cy="266400"/>
          </a:xfrm>
          <a:prstGeom prst="rect">
            <a:avLst/>
          </a:prstGeom>
          <a:noFill/>
          <a:ln>
            <a:noFill/>
          </a:ln>
        </p:spPr>
        <p:txBody>
          <a:bodyPr spcFirstLastPara="1" wrap="square" lIns="27425" tIns="45700" rIns="91425" bIns="45700" anchor="t" anchorCtr="0">
            <a:noAutofit/>
          </a:bodyPr>
          <a:lstStyle/>
          <a:p>
            <a:pPr marL="0" lvl="0" indent="0" algn="l" rtl="0">
              <a:spcBef>
                <a:spcPts val="0"/>
              </a:spcBef>
              <a:spcAft>
                <a:spcPts val="0"/>
              </a:spcAft>
              <a:buNone/>
            </a:pPr>
            <a:r>
              <a:rPr lang="en" sz="1000">
                <a:solidFill>
                  <a:schemeClr val="lt2"/>
                </a:solidFill>
                <a:latin typeface="Google Sans Medium"/>
                <a:ea typeface="Google Sans Medium"/>
                <a:cs typeface="Google Sans Medium"/>
                <a:sym typeface="Google Sans Medium"/>
              </a:rPr>
              <a:t>Online (ship from warehouse)</a:t>
            </a:r>
            <a:endParaRPr sz="1000">
              <a:solidFill>
                <a:schemeClr val="lt2"/>
              </a:solidFill>
              <a:latin typeface="Google Sans Medium"/>
              <a:ea typeface="Google Sans Medium"/>
              <a:cs typeface="Google Sans Medium"/>
              <a:sym typeface="Google Sans Medium"/>
            </a:endParaRPr>
          </a:p>
        </p:txBody>
      </p:sp>
      <p:sp>
        <p:nvSpPr>
          <p:cNvPr id="1603" name="Google Shape;1603;p116"/>
          <p:cNvSpPr txBox="1"/>
          <p:nvPr/>
        </p:nvSpPr>
        <p:spPr>
          <a:xfrm>
            <a:off x="870025" y="3222926"/>
            <a:ext cx="2308200" cy="261900"/>
          </a:xfrm>
          <a:prstGeom prst="rect">
            <a:avLst/>
          </a:prstGeom>
          <a:noFill/>
          <a:ln>
            <a:noFill/>
          </a:ln>
        </p:spPr>
        <p:txBody>
          <a:bodyPr spcFirstLastPara="1" wrap="square" lIns="27425" tIns="45700" rIns="91425" bIns="45700" anchor="t" anchorCtr="0">
            <a:noAutofit/>
          </a:bodyPr>
          <a:lstStyle/>
          <a:p>
            <a:pPr marL="0" lvl="0" indent="0" algn="l" rtl="0">
              <a:spcBef>
                <a:spcPts val="0"/>
              </a:spcBef>
              <a:spcAft>
                <a:spcPts val="0"/>
              </a:spcAft>
              <a:buNone/>
            </a:pPr>
            <a:r>
              <a:rPr lang="en" sz="1000">
                <a:solidFill>
                  <a:schemeClr val="lt2"/>
                </a:solidFill>
                <a:latin typeface="Google Sans Medium"/>
                <a:ea typeface="Google Sans Medium"/>
                <a:cs typeface="Google Sans Medium"/>
                <a:sym typeface="Google Sans Medium"/>
              </a:rPr>
              <a:t>Online (BOPIS)</a:t>
            </a:r>
            <a:endParaRPr sz="1000">
              <a:solidFill>
                <a:schemeClr val="lt2"/>
              </a:solidFill>
              <a:latin typeface="Google Sans Medium"/>
              <a:ea typeface="Google Sans Medium"/>
              <a:cs typeface="Google Sans Medium"/>
              <a:sym typeface="Google Sans Medium"/>
            </a:endParaRPr>
          </a:p>
        </p:txBody>
      </p:sp>
      <p:sp>
        <p:nvSpPr>
          <p:cNvPr id="1604" name="Google Shape;1604;p116"/>
          <p:cNvSpPr txBox="1"/>
          <p:nvPr/>
        </p:nvSpPr>
        <p:spPr>
          <a:xfrm>
            <a:off x="870025" y="3620025"/>
            <a:ext cx="2998800" cy="227400"/>
          </a:xfrm>
          <a:prstGeom prst="rect">
            <a:avLst/>
          </a:prstGeom>
          <a:noFill/>
          <a:ln>
            <a:noFill/>
          </a:ln>
        </p:spPr>
        <p:txBody>
          <a:bodyPr spcFirstLastPara="1" wrap="square" lIns="27425" tIns="45700" rIns="91425" bIns="45700" anchor="t" anchorCtr="0">
            <a:noAutofit/>
          </a:bodyPr>
          <a:lstStyle/>
          <a:p>
            <a:pPr marL="0" lvl="0" indent="0" algn="l" rtl="0">
              <a:spcBef>
                <a:spcPts val="0"/>
              </a:spcBef>
              <a:spcAft>
                <a:spcPts val="0"/>
              </a:spcAft>
              <a:buNone/>
            </a:pPr>
            <a:r>
              <a:rPr lang="en" sz="1000">
                <a:solidFill>
                  <a:schemeClr val="lt2"/>
                </a:solidFill>
                <a:latin typeface="Google Sans Medium"/>
                <a:ea typeface="Google Sans Medium"/>
                <a:cs typeface="Google Sans Medium"/>
                <a:sym typeface="Google Sans Medium"/>
              </a:rPr>
              <a:t>Online (ship from store)</a:t>
            </a:r>
            <a:endParaRPr sz="1000">
              <a:solidFill>
                <a:schemeClr val="lt2"/>
              </a:solidFill>
              <a:latin typeface="Google Sans Medium"/>
              <a:ea typeface="Google Sans Medium"/>
              <a:cs typeface="Google Sans Medium"/>
              <a:sym typeface="Google Sans Medium"/>
            </a:endParaRPr>
          </a:p>
        </p:txBody>
      </p:sp>
      <p:sp>
        <p:nvSpPr>
          <p:cNvPr id="1605" name="Google Shape;1605;p116"/>
          <p:cNvSpPr txBox="1"/>
          <p:nvPr/>
        </p:nvSpPr>
        <p:spPr>
          <a:xfrm>
            <a:off x="2663200" y="2444327"/>
            <a:ext cx="782100" cy="2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Google Sans"/>
                <a:ea typeface="Google Sans"/>
                <a:cs typeface="Google Sans"/>
                <a:sym typeface="Google Sans"/>
              </a:rPr>
              <a:t>25%</a:t>
            </a:r>
            <a:endParaRPr sz="1200" b="1">
              <a:solidFill>
                <a:schemeClr val="dk1"/>
              </a:solidFill>
              <a:latin typeface="Google Sans"/>
              <a:ea typeface="Google Sans"/>
              <a:cs typeface="Google Sans"/>
              <a:sym typeface="Google Sans"/>
            </a:endParaRPr>
          </a:p>
        </p:txBody>
      </p:sp>
      <p:sp>
        <p:nvSpPr>
          <p:cNvPr id="1606" name="Google Shape;1606;p116"/>
          <p:cNvSpPr txBox="1"/>
          <p:nvPr/>
        </p:nvSpPr>
        <p:spPr>
          <a:xfrm>
            <a:off x="3533377" y="2815721"/>
            <a:ext cx="843600" cy="2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Google Sans"/>
                <a:ea typeface="Google Sans"/>
                <a:cs typeface="Google Sans"/>
                <a:sym typeface="Google Sans"/>
              </a:rPr>
              <a:t>30%</a:t>
            </a:r>
            <a:endParaRPr sz="1200" b="1">
              <a:solidFill>
                <a:schemeClr val="dk1"/>
              </a:solidFill>
              <a:latin typeface="Google Sans"/>
              <a:ea typeface="Google Sans"/>
              <a:cs typeface="Google Sans"/>
              <a:sym typeface="Google Sans"/>
            </a:endParaRPr>
          </a:p>
        </p:txBody>
      </p:sp>
      <p:sp>
        <p:nvSpPr>
          <p:cNvPr id="1607" name="Google Shape;1607;p116"/>
          <p:cNvSpPr txBox="1"/>
          <p:nvPr/>
        </p:nvSpPr>
        <p:spPr>
          <a:xfrm>
            <a:off x="4055475" y="3200624"/>
            <a:ext cx="843600" cy="2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Google Sans"/>
                <a:ea typeface="Google Sans"/>
                <a:cs typeface="Google Sans"/>
                <a:sym typeface="Google Sans"/>
              </a:rPr>
              <a:t>35%</a:t>
            </a:r>
            <a:endParaRPr sz="1200" b="1">
              <a:solidFill>
                <a:schemeClr val="dk1"/>
              </a:solidFill>
              <a:latin typeface="Google Sans"/>
              <a:ea typeface="Google Sans"/>
              <a:cs typeface="Google Sans"/>
              <a:sym typeface="Google Sans"/>
            </a:endParaRPr>
          </a:p>
        </p:txBody>
      </p:sp>
      <p:sp>
        <p:nvSpPr>
          <p:cNvPr id="1608" name="Google Shape;1608;p116"/>
          <p:cNvSpPr txBox="1"/>
          <p:nvPr/>
        </p:nvSpPr>
        <p:spPr>
          <a:xfrm>
            <a:off x="5194582" y="3595935"/>
            <a:ext cx="782100" cy="2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chemeClr val="dk1"/>
                </a:solidFill>
                <a:latin typeface="Google Sans"/>
                <a:ea typeface="Google Sans"/>
                <a:cs typeface="Google Sans"/>
                <a:sym typeface="Google Sans"/>
              </a:rPr>
              <a:t>50%</a:t>
            </a:r>
            <a:endParaRPr sz="1200" b="1">
              <a:solidFill>
                <a:schemeClr val="dk1"/>
              </a:solidFill>
              <a:latin typeface="Google Sans"/>
              <a:ea typeface="Google Sans"/>
              <a:cs typeface="Google Sans"/>
              <a:sym typeface="Google Sans"/>
            </a:endParaRPr>
          </a:p>
        </p:txBody>
      </p:sp>
      <p:sp>
        <p:nvSpPr>
          <p:cNvPr id="1609" name="Google Shape;1609;p116"/>
          <p:cNvSpPr txBox="1"/>
          <p:nvPr/>
        </p:nvSpPr>
        <p:spPr>
          <a:xfrm>
            <a:off x="762554" y="2116025"/>
            <a:ext cx="3656400" cy="216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Google Sans"/>
                <a:ea typeface="Google Sans"/>
                <a:cs typeface="Google Sans"/>
                <a:sym typeface="Google Sans"/>
              </a:rPr>
              <a:t>SGA and A expenses (est.)</a:t>
            </a:r>
            <a:endParaRPr sz="1000">
              <a:solidFill>
                <a:schemeClr val="dk1"/>
              </a:solidFill>
              <a:latin typeface="Google Sans"/>
              <a:ea typeface="Google Sans"/>
              <a:cs typeface="Google Sans"/>
              <a:sym typeface="Google Sans"/>
            </a:endParaRPr>
          </a:p>
        </p:txBody>
      </p:sp>
      <p:sp>
        <p:nvSpPr>
          <p:cNvPr id="1610" name="Google Shape;1610;p116"/>
          <p:cNvSpPr txBox="1"/>
          <p:nvPr/>
        </p:nvSpPr>
        <p:spPr>
          <a:xfrm>
            <a:off x="761952" y="3948131"/>
            <a:ext cx="4749300" cy="227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800">
                <a:solidFill>
                  <a:schemeClr val="dk1"/>
                </a:solidFill>
                <a:latin typeface="Roboto"/>
                <a:ea typeface="Roboto"/>
                <a:cs typeface="Roboto"/>
                <a:sym typeface="Roboto"/>
              </a:rPr>
              <a:t>Source: Forrester; McKinsey; CNBC</a:t>
            </a:r>
            <a:endParaRPr sz="800">
              <a:solidFill>
                <a:schemeClr val="dk1"/>
              </a:solidFill>
              <a:latin typeface="Roboto"/>
              <a:ea typeface="Roboto"/>
              <a:cs typeface="Roboto"/>
              <a:sym typeface="Roboto"/>
            </a:endParaRPr>
          </a:p>
        </p:txBody>
      </p:sp>
      <p:sp>
        <p:nvSpPr>
          <p:cNvPr id="1611" name="Google Shape;1611;p116"/>
          <p:cNvSpPr txBox="1">
            <a:spLocks noGrp="1"/>
          </p:cNvSpPr>
          <p:nvPr>
            <p:ph type="title"/>
          </p:nvPr>
        </p:nvSpPr>
        <p:spPr>
          <a:xfrm>
            <a:off x="761950" y="809575"/>
            <a:ext cx="6932400" cy="352200"/>
          </a:xfrm>
          <a:prstGeom prst="rect">
            <a:avLst/>
          </a:prstGeom>
        </p:spPr>
        <p:txBody>
          <a:bodyPr spcFirstLastPara="1" wrap="square" lIns="0" tIns="0" rIns="228600" bIns="0" anchor="b" anchorCtr="0">
            <a:noAutofit/>
          </a:bodyPr>
          <a:lstStyle/>
          <a:p>
            <a:pPr marL="0" lvl="0" indent="0" algn="l" rtl="0">
              <a:lnSpc>
                <a:spcPct val="100000"/>
              </a:lnSpc>
              <a:spcBef>
                <a:spcPts val="0"/>
              </a:spcBef>
              <a:spcAft>
                <a:spcPts val="0"/>
              </a:spcAft>
              <a:buNone/>
            </a:pPr>
            <a:r>
              <a:rPr lang="en" sz="2400"/>
              <a:t>Creates challenges for retailers</a:t>
            </a:r>
            <a:endParaRPr sz="2400"/>
          </a:p>
        </p:txBody>
      </p:sp>
      <p:cxnSp>
        <p:nvCxnSpPr>
          <p:cNvPr id="1612" name="Google Shape;1612;p116"/>
          <p:cNvCxnSpPr/>
          <p:nvPr/>
        </p:nvCxnSpPr>
        <p:spPr>
          <a:xfrm rot="10800000">
            <a:off x="7105800" y="4332419"/>
            <a:ext cx="2065200" cy="0"/>
          </a:xfrm>
          <a:prstGeom prst="straightConnector1">
            <a:avLst/>
          </a:prstGeom>
          <a:noFill/>
          <a:ln w="9525" cap="flat" cmpd="sng">
            <a:solidFill>
              <a:schemeClr val="dk2"/>
            </a:solidFill>
            <a:prstDash val="solid"/>
            <a:round/>
            <a:headEnd type="none" w="med" len="med"/>
            <a:tailEnd type="none" w="med" len="med"/>
          </a:ln>
        </p:spPr>
      </p:cxnSp>
      <p:cxnSp>
        <p:nvCxnSpPr>
          <p:cNvPr id="1613" name="Google Shape;1613;p116"/>
          <p:cNvCxnSpPr/>
          <p:nvPr/>
        </p:nvCxnSpPr>
        <p:spPr>
          <a:xfrm rot="10800000">
            <a:off x="7105800" y="4332419"/>
            <a:ext cx="2065200" cy="0"/>
          </a:xfrm>
          <a:prstGeom prst="straightConnector1">
            <a:avLst/>
          </a:prstGeom>
          <a:noFill/>
          <a:ln w="9525" cap="flat" cmpd="sng">
            <a:solidFill>
              <a:schemeClr val="dk2"/>
            </a:solidFill>
            <a:prstDash val="solid"/>
            <a:round/>
            <a:headEnd type="none" w="med" len="med"/>
            <a:tailEnd type="none" w="med" len="med"/>
          </a:ln>
        </p:spPr>
      </p:cxnSp>
      <p:pic>
        <p:nvPicPr>
          <p:cNvPr id="1614" name="Google Shape;1614;p116"/>
          <p:cNvPicPr preferRelativeResize="0"/>
          <p:nvPr/>
        </p:nvPicPr>
        <p:blipFill>
          <a:blip r:embed="rId3">
            <a:alphaModFix/>
          </a:blip>
          <a:stretch>
            <a:fillRect/>
          </a:stretch>
        </p:blipFill>
        <p:spPr>
          <a:xfrm>
            <a:off x="6868250" y="3022225"/>
            <a:ext cx="2280874" cy="1310126"/>
          </a:xfrm>
          <a:prstGeom prst="rect">
            <a:avLst/>
          </a:prstGeom>
          <a:noFill/>
          <a:ln>
            <a:noFill/>
          </a:ln>
        </p:spPr>
      </p:pic>
      <p:sp>
        <p:nvSpPr>
          <p:cNvPr id="1615" name="Google Shape;1615;p116"/>
          <p:cNvSpPr txBox="1"/>
          <p:nvPr/>
        </p:nvSpPr>
        <p:spPr>
          <a:xfrm>
            <a:off x="761950" y="1657650"/>
            <a:ext cx="5307300" cy="3522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 sz="1200">
                <a:solidFill>
                  <a:schemeClr val="dk1"/>
                </a:solidFill>
                <a:latin typeface="Google Sans Medium"/>
                <a:ea typeface="Google Sans Medium"/>
                <a:cs typeface="Google Sans Medium"/>
                <a:sym typeface="Google Sans Medium"/>
              </a:rPr>
              <a:t>This dynamic is driving higher utilization of costly sales channels </a:t>
            </a:r>
            <a:endParaRPr sz="1200">
              <a:solidFill>
                <a:schemeClr val="dk1"/>
              </a:solidFill>
              <a:latin typeface="Google Sans Medium"/>
              <a:ea typeface="Google Sans Medium"/>
              <a:cs typeface="Google Sans Medium"/>
              <a:sym typeface="Google Sans Medium"/>
            </a:endParaRPr>
          </a:p>
          <a:p>
            <a:pPr marL="0" marR="0" lvl="0" indent="0" algn="l" rtl="0">
              <a:lnSpc>
                <a:spcPct val="100000"/>
              </a:lnSpc>
              <a:spcBef>
                <a:spcPts val="0"/>
              </a:spcBef>
              <a:spcAft>
                <a:spcPts val="0"/>
              </a:spcAft>
              <a:buNone/>
            </a:pPr>
            <a:endParaRPr sz="1200">
              <a:solidFill>
                <a:schemeClr val="dk1"/>
              </a:solidFill>
              <a:latin typeface="Google Sans Medium"/>
              <a:ea typeface="Google Sans Medium"/>
              <a:cs typeface="Google Sans Medium"/>
              <a:sym typeface="Google Sans Medium"/>
            </a:endParaRPr>
          </a:p>
        </p:txBody>
      </p:sp>
    </p:spTree>
    <p:extLst>
      <p:ext uri="{BB962C8B-B14F-4D97-AF65-F5344CB8AC3E}">
        <p14:creationId xmlns:p14="http://schemas.microsoft.com/office/powerpoint/2010/main" val="135952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9"/>
        <p:cNvGrpSpPr/>
        <p:nvPr/>
      </p:nvGrpSpPr>
      <p:grpSpPr>
        <a:xfrm>
          <a:off x="0" y="0"/>
          <a:ext cx="0" cy="0"/>
          <a:chOff x="0" y="0"/>
          <a:chExt cx="0" cy="0"/>
        </a:xfrm>
      </p:grpSpPr>
      <p:pic>
        <p:nvPicPr>
          <p:cNvPr id="1620" name="Google Shape;1620;p117"/>
          <p:cNvPicPr preferRelativeResize="0"/>
          <p:nvPr/>
        </p:nvPicPr>
        <p:blipFill>
          <a:blip r:embed="rId3">
            <a:alphaModFix/>
          </a:blip>
          <a:stretch>
            <a:fillRect/>
          </a:stretch>
        </p:blipFill>
        <p:spPr>
          <a:xfrm>
            <a:off x="5758750" y="856791"/>
            <a:ext cx="2786105" cy="734995"/>
          </a:xfrm>
          <a:prstGeom prst="rect">
            <a:avLst/>
          </a:prstGeom>
          <a:noFill/>
          <a:ln>
            <a:noFill/>
          </a:ln>
        </p:spPr>
      </p:pic>
      <p:cxnSp>
        <p:nvCxnSpPr>
          <p:cNvPr id="1623" name="Google Shape;1623;p117"/>
          <p:cNvCxnSpPr/>
          <p:nvPr/>
        </p:nvCxnSpPr>
        <p:spPr>
          <a:xfrm>
            <a:off x="945125" y="3943645"/>
            <a:ext cx="8199000" cy="0"/>
          </a:xfrm>
          <a:prstGeom prst="straightConnector1">
            <a:avLst/>
          </a:prstGeom>
          <a:noFill/>
          <a:ln w="19050" cap="flat" cmpd="sng">
            <a:solidFill>
              <a:srgbClr val="4285F4"/>
            </a:solidFill>
            <a:prstDash val="solid"/>
            <a:round/>
            <a:headEnd type="none" w="med" len="med"/>
            <a:tailEnd type="none" w="med" len="med"/>
          </a:ln>
        </p:spPr>
      </p:cxnSp>
      <p:sp>
        <p:nvSpPr>
          <p:cNvPr id="1627" name="Google Shape;1627;p117"/>
          <p:cNvSpPr txBox="1">
            <a:spLocks noGrp="1"/>
          </p:cNvSpPr>
          <p:nvPr>
            <p:ph type="title"/>
          </p:nvPr>
        </p:nvSpPr>
        <p:spPr>
          <a:xfrm>
            <a:off x="761950" y="809575"/>
            <a:ext cx="5080200" cy="352200"/>
          </a:xfrm>
          <a:prstGeom prst="rect">
            <a:avLst/>
          </a:prstGeom>
        </p:spPr>
        <p:txBody>
          <a:bodyPr spcFirstLastPara="1" wrap="square" lIns="0" tIns="0" rIns="228600" bIns="0" anchor="b" anchorCtr="0">
            <a:noAutofit/>
          </a:bodyPr>
          <a:lstStyle/>
          <a:p>
            <a:pPr marL="0" lvl="0" indent="0" algn="l" rtl="0">
              <a:spcBef>
                <a:spcPts val="0"/>
              </a:spcBef>
              <a:spcAft>
                <a:spcPts val="0"/>
              </a:spcAft>
              <a:buNone/>
            </a:pPr>
            <a:r>
              <a:rPr lang="en" sz="2400">
                <a:solidFill>
                  <a:srgbClr val="3C4043"/>
                </a:solidFill>
              </a:rPr>
              <a:t>Stores have to evolve</a:t>
            </a:r>
            <a:endParaRPr sz="2400">
              <a:solidFill>
                <a:srgbClr val="3C4043"/>
              </a:solidFill>
            </a:endParaRPr>
          </a:p>
        </p:txBody>
      </p:sp>
      <p:sp>
        <p:nvSpPr>
          <p:cNvPr id="1636" name="Google Shape;1636;p117"/>
          <p:cNvSpPr txBox="1"/>
          <p:nvPr/>
        </p:nvSpPr>
        <p:spPr>
          <a:xfrm>
            <a:off x="7355801" y="1955322"/>
            <a:ext cx="1776900" cy="3536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1"/>
                </a:solidFill>
                <a:latin typeface="Google Sans"/>
                <a:ea typeface="Google Sans"/>
                <a:cs typeface="Google Sans"/>
                <a:sym typeface="Google Sans"/>
              </a:rPr>
              <a:t>35%</a:t>
            </a:r>
            <a:endParaRPr sz="1000">
              <a:solidFill>
                <a:schemeClr val="dk1"/>
              </a:solidFill>
              <a:latin typeface="Google Sans"/>
              <a:ea typeface="Google Sans"/>
              <a:cs typeface="Google Sans"/>
              <a:sym typeface="Google Sans"/>
            </a:endParaRPr>
          </a:p>
        </p:txBody>
      </p:sp>
      <p:sp>
        <p:nvSpPr>
          <p:cNvPr id="1637" name="Google Shape;1637;p117"/>
          <p:cNvSpPr txBox="1"/>
          <p:nvPr/>
        </p:nvSpPr>
        <p:spPr>
          <a:xfrm>
            <a:off x="6728325" y="2460850"/>
            <a:ext cx="1776900" cy="262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1"/>
                </a:solidFill>
                <a:latin typeface="Google Sans"/>
                <a:ea typeface="Google Sans"/>
                <a:cs typeface="Google Sans"/>
                <a:sym typeface="Google Sans"/>
              </a:rPr>
              <a:t>29%</a:t>
            </a:r>
            <a:endParaRPr sz="1000">
              <a:solidFill>
                <a:schemeClr val="dk1"/>
              </a:solidFill>
              <a:latin typeface="Google Sans"/>
              <a:ea typeface="Google Sans"/>
              <a:cs typeface="Google Sans"/>
              <a:sym typeface="Google Sans"/>
            </a:endParaRPr>
          </a:p>
        </p:txBody>
      </p:sp>
      <p:sp>
        <p:nvSpPr>
          <p:cNvPr id="1638" name="Google Shape;1638;p117"/>
          <p:cNvSpPr txBox="1"/>
          <p:nvPr/>
        </p:nvSpPr>
        <p:spPr>
          <a:xfrm>
            <a:off x="6552275" y="2900748"/>
            <a:ext cx="1776900" cy="288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chemeClr val="dk1"/>
                </a:solidFill>
                <a:latin typeface="Google Sans"/>
                <a:ea typeface="Google Sans"/>
                <a:cs typeface="Google Sans"/>
                <a:sym typeface="Google Sans"/>
              </a:rPr>
              <a:t>28%</a:t>
            </a:r>
            <a:endParaRPr sz="1000">
              <a:solidFill>
                <a:schemeClr val="dk1"/>
              </a:solidFill>
              <a:latin typeface="Google Sans"/>
              <a:ea typeface="Google Sans"/>
              <a:cs typeface="Google Sans"/>
              <a:sym typeface="Google Sans"/>
            </a:endParaRPr>
          </a:p>
        </p:txBody>
      </p:sp>
    </p:spTree>
    <p:extLst>
      <p:ext uri="{BB962C8B-B14F-4D97-AF65-F5344CB8AC3E}">
        <p14:creationId xmlns:p14="http://schemas.microsoft.com/office/powerpoint/2010/main" val="100297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0"/>
          <p:cNvSpPr txBox="1"/>
          <p:nvPr/>
        </p:nvSpPr>
        <p:spPr>
          <a:xfrm>
            <a:off x="761950" y="2219400"/>
            <a:ext cx="3568200" cy="1762200"/>
          </a:xfrm>
          <a:prstGeom prst="rect">
            <a:avLst/>
          </a:prstGeom>
          <a:noFill/>
          <a:ln>
            <a:noFill/>
          </a:ln>
        </p:spPr>
        <p:txBody>
          <a:bodyPr spcFirstLastPara="1" wrap="square" lIns="0" tIns="0" rIns="228600" bIns="0" anchor="t" anchorCtr="0">
            <a:noAutofit/>
          </a:bodyPr>
          <a:lstStyle/>
          <a:p>
            <a:pPr marL="0" lvl="0" indent="0" algn="l" rtl="0">
              <a:lnSpc>
                <a:spcPct val="115000"/>
              </a:lnSpc>
              <a:spcBef>
                <a:spcPts val="0"/>
              </a:spcBef>
              <a:spcAft>
                <a:spcPts val="0"/>
              </a:spcAft>
              <a:buNone/>
            </a:pPr>
            <a:r>
              <a:rPr lang="en" sz="2400" b="1" dirty="0">
                <a:solidFill>
                  <a:srgbClr val="3C4043"/>
                </a:solidFill>
                <a:latin typeface="Google Sans"/>
                <a:ea typeface="Google Sans"/>
                <a:cs typeface="Google Sans"/>
                <a:sym typeface="Google Sans"/>
              </a:rPr>
              <a:t>Retail Transformation with Google Cloud</a:t>
            </a:r>
            <a:endParaRPr sz="2400" b="1" dirty="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2400" b="1" dirty="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r>
              <a:rPr lang="en" sz="1100" b="1" dirty="0">
                <a:solidFill>
                  <a:srgbClr val="3C4043"/>
                </a:solidFill>
                <a:latin typeface="Google Sans"/>
                <a:ea typeface="Google Sans"/>
                <a:cs typeface="Google Sans"/>
                <a:sym typeface="Google Sans"/>
              </a:rPr>
              <a:t>Presenter Name</a:t>
            </a:r>
            <a:br>
              <a:rPr lang="en" sz="1100" b="1" dirty="0">
                <a:solidFill>
                  <a:srgbClr val="3C4043"/>
                </a:solidFill>
                <a:latin typeface="Google Sans"/>
                <a:ea typeface="Google Sans"/>
                <a:cs typeface="Google Sans"/>
                <a:sym typeface="Google Sans"/>
              </a:rPr>
            </a:br>
            <a:r>
              <a:rPr lang="en" sz="1100" dirty="0">
                <a:solidFill>
                  <a:srgbClr val="3C4043"/>
                </a:solidFill>
                <a:latin typeface="Google Sans"/>
                <a:ea typeface="Google Sans"/>
                <a:cs typeface="Google Sans"/>
                <a:sym typeface="Google Sans"/>
              </a:rPr>
              <a:t>Date</a:t>
            </a:r>
            <a:endParaRPr sz="2400" b="1" dirty="0">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2400" dirty="0">
              <a:solidFill>
                <a:srgbClr val="3C4043"/>
              </a:solidFill>
              <a:latin typeface="Google Sans"/>
              <a:ea typeface="Google Sans"/>
              <a:cs typeface="Google Sans"/>
              <a:sym typeface="Google Sans"/>
            </a:endParaRPr>
          </a:p>
          <a:p>
            <a:pPr marL="0" lvl="0" indent="0" algn="l" rtl="0">
              <a:lnSpc>
                <a:spcPct val="115000"/>
              </a:lnSpc>
              <a:spcBef>
                <a:spcPts val="0"/>
              </a:spcBef>
              <a:spcAft>
                <a:spcPts val="2000"/>
              </a:spcAft>
              <a:buNone/>
            </a:pPr>
            <a:endParaRPr sz="2400" b="1" dirty="0">
              <a:solidFill>
                <a:srgbClr val="3C4043"/>
              </a:solidFill>
              <a:latin typeface="Google Sans"/>
              <a:ea typeface="Google Sans"/>
              <a:cs typeface="Google Sans"/>
              <a:sym typeface="Google Sans"/>
            </a:endParaRPr>
          </a:p>
        </p:txBody>
      </p:sp>
      <p:pic>
        <p:nvPicPr>
          <p:cNvPr id="77" name="Google Shape;77;p10"/>
          <p:cNvPicPr preferRelativeResize="0"/>
          <p:nvPr/>
        </p:nvPicPr>
        <p:blipFill rotWithShape="1">
          <a:blip r:embed="rId3">
            <a:alphaModFix/>
          </a:blip>
          <a:srcRect l="10442" r="12999"/>
          <a:stretch/>
        </p:blipFill>
        <p:spPr>
          <a:xfrm>
            <a:off x="4572000" y="0"/>
            <a:ext cx="4572001" cy="39812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1"/>
          <p:cNvSpPr txBox="1"/>
          <p:nvPr/>
        </p:nvSpPr>
        <p:spPr>
          <a:xfrm>
            <a:off x="5541050" y="4074975"/>
            <a:ext cx="3421500" cy="323400"/>
          </a:xfrm>
          <a:prstGeom prst="rect">
            <a:avLst/>
          </a:prstGeom>
          <a:noFill/>
          <a:ln>
            <a:noFill/>
          </a:ln>
        </p:spPr>
        <p:txBody>
          <a:bodyPr spcFirstLastPara="1" wrap="square" lIns="91425" tIns="91425" rIns="0" bIns="91425" anchor="ctr" anchorCtr="0">
            <a:noAutofit/>
          </a:bodyPr>
          <a:lstStyle/>
          <a:p>
            <a:pPr marL="0" lvl="0" indent="0" algn="r" rtl="0">
              <a:spcBef>
                <a:spcPts val="0"/>
              </a:spcBef>
              <a:spcAft>
                <a:spcPts val="0"/>
              </a:spcAft>
              <a:buNone/>
            </a:pPr>
            <a:r>
              <a:rPr lang="en" sz="600">
                <a:solidFill>
                  <a:srgbClr val="BDC1C6"/>
                </a:solidFill>
                <a:latin typeface="Roboto"/>
                <a:ea typeface="Roboto"/>
                <a:cs typeface="Roboto"/>
                <a:sym typeface="Roboto"/>
              </a:rPr>
              <a:t>Source: *Forbes, </a:t>
            </a:r>
            <a:r>
              <a:rPr lang="en" sz="600" u="sng">
                <a:solidFill>
                  <a:srgbClr val="BDC1C6"/>
                </a:solidFill>
                <a:latin typeface="Roboto"/>
                <a:ea typeface="Roboto"/>
                <a:cs typeface="Roboto"/>
                <a:sym typeface="Roboto"/>
                <a:hlinkClick r:id="rId3">
                  <a:extLst>
                    <a:ext uri="{A12FA001-AC4F-418D-AE19-62706E023703}">
                      <ahyp:hlinkClr xmlns:ahyp="http://schemas.microsoft.com/office/drawing/2018/hyperlinkcolor" val="tx"/>
                    </a:ext>
                  </a:extLst>
                </a:hlinkClick>
              </a:rPr>
              <a:t>Global Digital Commerce Sales To Near $6 Trillion By 2022, September 2018</a:t>
            </a:r>
            <a:r>
              <a:rPr lang="en" sz="600">
                <a:solidFill>
                  <a:srgbClr val="BDC1C6"/>
                </a:solidFill>
                <a:latin typeface="Roboto"/>
                <a:ea typeface="Roboto"/>
                <a:cs typeface="Roboto"/>
                <a:sym typeface="Roboto"/>
              </a:rPr>
              <a:t>, </a:t>
            </a:r>
            <a:endParaRPr sz="600">
              <a:solidFill>
                <a:srgbClr val="BDC1C6"/>
              </a:solidFill>
              <a:latin typeface="Roboto"/>
              <a:ea typeface="Roboto"/>
              <a:cs typeface="Roboto"/>
              <a:sym typeface="Roboto"/>
            </a:endParaRPr>
          </a:p>
          <a:p>
            <a:pPr marL="0" lvl="0" indent="0" algn="r" rtl="0">
              <a:spcBef>
                <a:spcPts val="0"/>
              </a:spcBef>
              <a:spcAft>
                <a:spcPts val="0"/>
              </a:spcAft>
              <a:buNone/>
            </a:pPr>
            <a:r>
              <a:rPr lang="en" sz="600">
                <a:solidFill>
                  <a:srgbClr val="BDC1C6"/>
                </a:solidFill>
                <a:latin typeface="Roboto"/>
                <a:ea typeface="Roboto"/>
                <a:cs typeface="Roboto"/>
                <a:sym typeface="Roboto"/>
              </a:rPr>
              <a:t>**Retail Customer Experience, </a:t>
            </a:r>
            <a:r>
              <a:rPr lang="en" sz="600" u="sng">
                <a:solidFill>
                  <a:srgbClr val="BDC1C6"/>
                </a:solidFill>
                <a:latin typeface="Roboto"/>
                <a:ea typeface="Roboto"/>
                <a:cs typeface="Roboto"/>
                <a:sym typeface="Roboto"/>
                <a:hlinkClick r:id="rId4">
                  <a:extLst>
                    <a:ext uri="{A12FA001-AC4F-418D-AE19-62706E023703}">
                      <ahyp:hlinkClr xmlns:ahyp="http://schemas.microsoft.com/office/drawing/2018/hyperlinkcolor" val="tx"/>
                    </a:ext>
                  </a:extLst>
                </a:hlinkClick>
              </a:rPr>
              <a:t>Consumers expect personalization, reveals report, April 2019</a:t>
            </a:r>
            <a:r>
              <a:rPr lang="en" sz="600">
                <a:solidFill>
                  <a:srgbClr val="BDC1C6"/>
                </a:solidFill>
                <a:latin typeface="Roboto"/>
                <a:ea typeface="Roboto"/>
                <a:cs typeface="Roboto"/>
                <a:sym typeface="Roboto"/>
              </a:rPr>
              <a:t>, ***Gartner, </a:t>
            </a:r>
            <a:r>
              <a:rPr lang="en" sz="600" u="sng">
                <a:solidFill>
                  <a:srgbClr val="BDC1C6"/>
                </a:solidFill>
                <a:latin typeface="Roboto"/>
                <a:ea typeface="Roboto"/>
                <a:cs typeface="Roboto"/>
                <a:sym typeface="Roboto"/>
                <a:hlinkClick r:id="rId5">
                  <a:extLst>
                    <a:ext uri="{A12FA001-AC4F-418D-AE19-62706E023703}">
                      <ahyp:hlinkClr xmlns:ahyp="http://schemas.microsoft.com/office/drawing/2018/hyperlinkcolor" val="tx"/>
                    </a:ext>
                  </a:extLst>
                </a:hlinkClick>
              </a:rPr>
              <a:t>2019 CIO Agenda: Retail Industry Insights, October 2018, Figures 3 and 4.</a:t>
            </a:r>
            <a:r>
              <a:rPr lang="en" sz="600">
                <a:solidFill>
                  <a:srgbClr val="BDC1C6"/>
                </a:solidFill>
                <a:latin typeface="Roboto"/>
                <a:ea typeface="Roboto"/>
                <a:cs typeface="Roboto"/>
                <a:sym typeface="Roboto"/>
              </a:rPr>
              <a:t>,</a:t>
            </a:r>
            <a:endParaRPr sz="600">
              <a:solidFill>
                <a:srgbClr val="BDC1C6"/>
              </a:solidFill>
              <a:latin typeface="Roboto"/>
              <a:ea typeface="Roboto"/>
              <a:cs typeface="Roboto"/>
              <a:sym typeface="Roboto"/>
            </a:endParaRPr>
          </a:p>
        </p:txBody>
      </p:sp>
      <p:pic>
        <p:nvPicPr>
          <p:cNvPr id="83" name="Google Shape;83;p11"/>
          <p:cNvPicPr preferRelativeResize="0"/>
          <p:nvPr/>
        </p:nvPicPr>
        <p:blipFill rotWithShape="1">
          <a:blip r:embed="rId6">
            <a:alphaModFix/>
          </a:blip>
          <a:srcRect l="17177" t="1194" b="929"/>
          <a:stretch/>
        </p:blipFill>
        <p:spPr>
          <a:xfrm>
            <a:off x="7044188" y="1285688"/>
            <a:ext cx="2099814" cy="1369872"/>
          </a:xfrm>
          <a:prstGeom prst="rect">
            <a:avLst/>
          </a:prstGeom>
          <a:noFill/>
          <a:ln>
            <a:noFill/>
          </a:ln>
        </p:spPr>
      </p:pic>
      <p:sp>
        <p:nvSpPr>
          <p:cNvPr id="84" name="Google Shape;84;p11"/>
          <p:cNvSpPr txBox="1"/>
          <p:nvPr/>
        </p:nvSpPr>
        <p:spPr>
          <a:xfrm>
            <a:off x="761950" y="457200"/>
            <a:ext cx="3810000" cy="32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200" b="1">
                <a:solidFill>
                  <a:srgbClr val="3C4043"/>
                </a:solidFill>
                <a:latin typeface="Google Sans"/>
                <a:ea typeface="Google Sans"/>
                <a:cs typeface="Google Sans"/>
                <a:sym typeface="Google Sans"/>
              </a:rPr>
              <a:t>Retail continues </a:t>
            </a:r>
            <a:br>
              <a:rPr lang="en" sz="2200" b="1">
                <a:solidFill>
                  <a:srgbClr val="3C4043"/>
                </a:solidFill>
                <a:latin typeface="Google Sans"/>
                <a:ea typeface="Google Sans"/>
                <a:cs typeface="Google Sans"/>
                <a:sym typeface="Google Sans"/>
              </a:rPr>
            </a:br>
            <a:r>
              <a:rPr lang="en" sz="2200" b="1">
                <a:solidFill>
                  <a:srgbClr val="3C4043"/>
                </a:solidFill>
                <a:latin typeface="Google Sans"/>
                <a:ea typeface="Google Sans"/>
                <a:cs typeface="Google Sans"/>
                <a:sym typeface="Google Sans"/>
              </a:rPr>
              <a:t>to advance digitally</a:t>
            </a:r>
            <a:endParaRPr sz="2200" b="1">
              <a:solidFill>
                <a:srgbClr val="3C4043"/>
              </a:solidFill>
              <a:latin typeface="Google Sans"/>
              <a:ea typeface="Google Sans"/>
              <a:cs typeface="Google Sans"/>
              <a:sym typeface="Google Sans"/>
            </a:endParaRPr>
          </a:p>
          <a:p>
            <a:pPr marL="0" lvl="0" indent="0" algn="l" rtl="0">
              <a:lnSpc>
                <a:spcPct val="115000"/>
              </a:lnSpc>
              <a:spcBef>
                <a:spcPts val="1000"/>
              </a:spcBef>
              <a:spcAft>
                <a:spcPts val="1000"/>
              </a:spcAft>
              <a:buNone/>
            </a:pPr>
            <a:endParaRPr sz="2200">
              <a:solidFill>
                <a:srgbClr val="3C4043"/>
              </a:solidFill>
              <a:latin typeface="Google Sans"/>
              <a:ea typeface="Google Sans"/>
              <a:cs typeface="Google Sans"/>
              <a:sym typeface="Google Sans"/>
            </a:endParaRPr>
          </a:p>
        </p:txBody>
      </p:sp>
      <p:sp>
        <p:nvSpPr>
          <p:cNvPr id="85" name="Google Shape;85;p11"/>
          <p:cNvSpPr txBox="1"/>
          <p:nvPr/>
        </p:nvSpPr>
        <p:spPr>
          <a:xfrm>
            <a:off x="761950" y="1514275"/>
            <a:ext cx="3590100" cy="365100"/>
          </a:xfrm>
          <a:prstGeom prst="rect">
            <a:avLst/>
          </a:prstGeom>
          <a:noFill/>
          <a:ln>
            <a:noFill/>
          </a:ln>
        </p:spPr>
        <p:txBody>
          <a:bodyPr spcFirstLastPara="1" wrap="square" lIns="0" tIns="91425" rIns="0" bIns="0" anchor="t" anchorCtr="0">
            <a:noAutofit/>
          </a:bodyPr>
          <a:lstStyle/>
          <a:p>
            <a:pPr marL="0" lvl="0" indent="0" algn="l" rtl="0">
              <a:lnSpc>
                <a:spcPct val="115000"/>
              </a:lnSpc>
              <a:spcBef>
                <a:spcPts val="0"/>
              </a:spcBef>
              <a:spcAft>
                <a:spcPts val="0"/>
              </a:spcAft>
              <a:buNone/>
            </a:pPr>
            <a:r>
              <a:rPr lang="en" sz="1200">
                <a:solidFill>
                  <a:srgbClr val="3C4043"/>
                </a:solidFill>
                <a:latin typeface="Roboto"/>
                <a:ea typeface="Roboto"/>
                <a:cs typeface="Roboto"/>
                <a:sym typeface="Roboto"/>
              </a:rPr>
              <a:t>Global digital retail sales will increase to </a:t>
            </a:r>
            <a:r>
              <a:rPr lang="en" sz="1200">
                <a:solidFill>
                  <a:srgbClr val="4285F4"/>
                </a:solidFill>
                <a:latin typeface="Roboto"/>
                <a:ea typeface="Roboto"/>
                <a:cs typeface="Roboto"/>
                <a:sym typeface="Roboto"/>
              </a:rPr>
              <a:t>17%</a:t>
            </a:r>
            <a:r>
              <a:rPr lang="en" sz="1200">
                <a:solidFill>
                  <a:srgbClr val="3C4043"/>
                </a:solidFill>
                <a:latin typeface="Roboto"/>
                <a:ea typeface="Roboto"/>
                <a:cs typeface="Roboto"/>
                <a:sym typeface="Roboto"/>
              </a:rPr>
              <a:t> of </a:t>
            </a:r>
            <a:endParaRPr sz="1200">
              <a:solidFill>
                <a:srgbClr val="3C4043"/>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C4043"/>
                </a:solidFill>
                <a:latin typeface="Roboto"/>
                <a:ea typeface="Roboto"/>
                <a:cs typeface="Roboto"/>
                <a:sym typeface="Roboto"/>
              </a:rPr>
              <a:t>all B2C sales by 2022, up from 12% today*</a:t>
            </a:r>
            <a:endParaRPr sz="1200">
              <a:solidFill>
                <a:srgbClr val="3C4043"/>
              </a:solidFill>
              <a:latin typeface="Roboto"/>
              <a:ea typeface="Roboto"/>
              <a:cs typeface="Roboto"/>
              <a:sym typeface="Roboto"/>
            </a:endParaRPr>
          </a:p>
        </p:txBody>
      </p:sp>
      <p:cxnSp>
        <p:nvCxnSpPr>
          <p:cNvPr id="86" name="Google Shape;86;p11"/>
          <p:cNvCxnSpPr/>
          <p:nvPr/>
        </p:nvCxnSpPr>
        <p:spPr>
          <a:xfrm>
            <a:off x="761950" y="1514284"/>
            <a:ext cx="636300" cy="0"/>
          </a:xfrm>
          <a:prstGeom prst="straightConnector1">
            <a:avLst/>
          </a:prstGeom>
          <a:noFill/>
          <a:ln w="9525" cap="flat" cmpd="sng">
            <a:solidFill>
              <a:srgbClr val="4285F4"/>
            </a:solidFill>
            <a:prstDash val="solid"/>
            <a:round/>
            <a:headEnd type="none" w="med" len="med"/>
            <a:tailEnd type="none" w="med" len="med"/>
          </a:ln>
        </p:spPr>
      </p:cxnSp>
      <p:pic>
        <p:nvPicPr>
          <p:cNvPr id="87" name="Google Shape;87;p11"/>
          <p:cNvPicPr preferRelativeResize="0"/>
          <p:nvPr/>
        </p:nvPicPr>
        <p:blipFill rotWithShape="1">
          <a:blip r:embed="rId7">
            <a:alphaModFix/>
          </a:blip>
          <a:srcRect l="31963" t="25532" r="6162" b="12041"/>
          <a:stretch/>
        </p:blipFill>
        <p:spPr>
          <a:xfrm>
            <a:off x="7044186" y="2654947"/>
            <a:ext cx="2099811" cy="1326579"/>
          </a:xfrm>
          <a:prstGeom prst="rect">
            <a:avLst/>
          </a:prstGeom>
          <a:noFill/>
          <a:ln>
            <a:noFill/>
          </a:ln>
        </p:spPr>
      </p:pic>
      <p:pic>
        <p:nvPicPr>
          <p:cNvPr id="88" name="Google Shape;88;p11"/>
          <p:cNvPicPr preferRelativeResize="0"/>
          <p:nvPr/>
        </p:nvPicPr>
        <p:blipFill rotWithShape="1">
          <a:blip r:embed="rId8">
            <a:alphaModFix/>
          </a:blip>
          <a:srcRect l="655" t="3796" b="4937"/>
          <a:stretch/>
        </p:blipFill>
        <p:spPr>
          <a:xfrm>
            <a:off x="4944377" y="1246"/>
            <a:ext cx="2099808" cy="1326581"/>
          </a:xfrm>
          <a:prstGeom prst="rect">
            <a:avLst/>
          </a:prstGeom>
          <a:noFill/>
          <a:ln>
            <a:noFill/>
          </a:ln>
        </p:spPr>
      </p:pic>
      <p:pic>
        <p:nvPicPr>
          <p:cNvPr id="89" name="Google Shape;89;p11"/>
          <p:cNvPicPr preferRelativeResize="0"/>
          <p:nvPr/>
        </p:nvPicPr>
        <p:blipFill rotWithShape="1">
          <a:blip r:embed="rId9">
            <a:alphaModFix/>
          </a:blip>
          <a:srcRect l="12418" t="11222" b="5893"/>
          <a:stretch/>
        </p:blipFill>
        <p:spPr>
          <a:xfrm>
            <a:off x="4944377" y="2655571"/>
            <a:ext cx="2099814" cy="1325332"/>
          </a:xfrm>
          <a:prstGeom prst="rect">
            <a:avLst/>
          </a:prstGeom>
          <a:noFill/>
          <a:ln>
            <a:noFill/>
          </a:ln>
        </p:spPr>
      </p:pic>
      <p:pic>
        <p:nvPicPr>
          <p:cNvPr id="90" name="Google Shape;90;p11"/>
          <p:cNvPicPr preferRelativeResize="0"/>
          <p:nvPr/>
        </p:nvPicPr>
        <p:blipFill rotWithShape="1">
          <a:blip r:embed="rId10">
            <a:alphaModFix/>
          </a:blip>
          <a:srcRect b="4552"/>
          <a:stretch/>
        </p:blipFill>
        <p:spPr>
          <a:xfrm>
            <a:off x="7044188" y="0"/>
            <a:ext cx="2099816" cy="1294939"/>
          </a:xfrm>
          <a:prstGeom prst="rect">
            <a:avLst/>
          </a:prstGeom>
          <a:noFill/>
          <a:ln>
            <a:noFill/>
          </a:ln>
        </p:spPr>
      </p:pic>
      <p:pic>
        <p:nvPicPr>
          <p:cNvPr id="91" name="Google Shape;91;p11"/>
          <p:cNvPicPr preferRelativeResize="0"/>
          <p:nvPr/>
        </p:nvPicPr>
        <p:blipFill rotWithShape="1">
          <a:blip r:embed="rId11">
            <a:alphaModFix/>
          </a:blip>
          <a:srcRect b="2865"/>
          <a:stretch/>
        </p:blipFill>
        <p:spPr>
          <a:xfrm>
            <a:off x="4944377" y="1294943"/>
            <a:ext cx="2099823" cy="1359748"/>
          </a:xfrm>
          <a:prstGeom prst="rect">
            <a:avLst/>
          </a:prstGeom>
          <a:noFill/>
          <a:ln>
            <a:noFill/>
          </a:ln>
        </p:spPr>
      </p:pic>
      <p:sp>
        <p:nvSpPr>
          <p:cNvPr id="92" name="Google Shape;92;p11"/>
          <p:cNvSpPr txBox="1"/>
          <p:nvPr/>
        </p:nvSpPr>
        <p:spPr>
          <a:xfrm>
            <a:off x="761950" y="2395338"/>
            <a:ext cx="3590100" cy="365100"/>
          </a:xfrm>
          <a:prstGeom prst="rect">
            <a:avLst/>
          </a:prstGeom>
          <a:noFill/>
          <a:ln>
            <a:noFill/>
          </a:ln>
        </p:spPr>
        <p:txBody>
          <a:bodyPr spcFirstLastPara="1" wrap="square" lIns="0" tIns="91425" rIns="0" bIns="0" anchor="t" anchorCtr="0">
            <a:noAutofit/>
          </a:bodyPr>
          <a:lstStyle/>
          <a:p>
            <a:pPr marL="0" lvl="0" indent="0" algn="l" rtl="0">
              <a:lnSpc>
                <a:spcPct val="115000"/>
              </a:lnSpc>
              <a:spcBef>
                <a:spcPts val="0"/>
              </a:spcBef>
              <a:spcAft>
                <a:spcPts val="0"/>
              </a:spcAft>
              <a:buNone/>
            </a:pPr>
            <a:r>
              <a:rPr lang="en" sz="1200">
                <a:solidFill>
                  <a:srgbClr val="4285F4"/>
                </a:solidFill>
                <a:latin typeface="Roboto"/>
                <a:ea typeface="Roboto"/>
                <a:cs typeface="Roboto"/>
                <a:sym typeface="Roboto"/>
              </a:rPr>
              <a:t>2 in 3</a:t>
            </a:r>
            <a:r>
              <a:rPr lang="en" sz="1200">
                <a:solidFill>
                  <a:srgbClr val="3C4043"/>
                </a:solidFill>
                <a:latin typeface="Roboto"/>
                <a:ea typeface="Roboto"/>
                <a:cs typeface="Roboto"/>
                <a:sym typeface="Roboto"/>
              </a:rPr>
              <a:t> consumers now </a:t>
            </a:r>
            <a:r>
              <a:rPr lang="en" sz="1200">
                <a:solidFill>
                  <a:srgbClr val="4285F4"/>
                </a:solidFill>
                <a:latin typeface="Roboto"/>
                <a:ea typeface="Roboto"/>
                <a:cs typeface="Roboto"/>
                <a:sym typeface="Roboto"/>
              </a:rPr>
              <a:t>expect personalization</a:t>
            </a:r>
            <a:r>
              <a:rPr lang="en" sz="1200">
                <a:solidFill>
                  <a:srgbClr val="3C4043"/>
                </a:solidFill>
                <a:latin typeface="Roboto"/>
                <a:ea typeface="Roboto"/>
                <a:cs typeface="Roboto"/>
                <a:sym typeface="Roboto"/>
              </a:rPr>
              <a:t> </a:t>
            </a:r>
            <a:endParaRPr sz="1200">
              <a:solidFill>
                <a:srgbClr val="3C4043"/>
              </a:solidFill>
              <a:latin typeface="Roboto"/>
              <a:ea typeface="Roboto"/>
              <a:cs typeface="Roboto"/>
              <a:sym typeface="Roboto"/>
            </a:endParaRPr>
          </a:p>
          <a:p>
            <a:pPr marL="0" lvl="0" indent="0" algn="l" rtl="0">
              <a:lnSpc>
                <a:spcPct val="115000"/>
              </a:lnSpc>
              <a:spcBef>
                <a:spcPts val="0"/>
              </a:spcBef>
              <a:spcAft>
                <a:spcPts val="0"/>
              </a:spcAft>
              <a:buNone/>
            </a:pPr>
            <a:r>
              <a:rPr lang="en" sz="1200">
                <a:solidFill>
                  <a:srgbClr val="3C4043"/>
                </a:solidFill>
                <a:latin typeface="Roboto"/>
                <a:ea typeface="Roboto"/>
                <a:cs typeface="Roboto"/>
                <a:sym typeface="Roboto"/>
              </a:rPr>
              <a:t>as a standard of service**</a:t>
            </a:r>
            <a:endParaRPr sz="1200">
              <a:solidFill>
                <a:srgbClr val="4285F4"/>
              </a:solidFill>
              <a:latin typeface="Roboto"/>
              <a:ea typeface="Roboto"/>
              <a:cs typeface="Roboto"/>
              <a:sym typeface="Roboto"/>
            </a:endParaRPr>
          </a:p>
          <a:p>
            <a:pPr marL="0" lvl="0" indent="0" algn="l" rtl="0">
              <a:lnSpc>
                <a:spcPct val="115000"/>
              </a:lnSpc>
              <a:spcBef>
                <a:spcPts val="0"/>
              </a:spcBef>
              <a:spcAft>
                <a:spcPts val="0"/>
              </a:spcAft>
              <a:buNone/>
            </a:pPr>
            <a:endParaRPr sz="1200">
              <a:solidFill>
                <a:srgbClr val="3C4043"/>
              </a:solidFill>
              <a:latin typeface="Roboto"/>
              <a:ea typeface="Roboto"/>
              <a:cs typeface="Roboto"/>
              <a:sym typeface="Roboto"/>
            </a:endParaRPr>
          </a:p>
        </p:txBody>
      </p:sp>
      <p:cxnSp>
        <p:nvCxnSpPr>
          <p:cNvPr id="93" name="Google Shape;93;p11"/>
          <p:cNvCxnSpPr/>
          <p:nvPr/>
        </p:nvCxnSpPr>
        <p:spPr>
          <a:xfrm>
            <a:off x="761950" y="2395346"/>
            <a:ext cx="636300" cy="0"/>
          </a:xfrm>
          <a:prstGeom prst="straightConnector1">
            <a:avLst/>
          </a:prstGeom>
          <a:noFill/>
          <a:ln w="9525" cap="flat" cmpd="sng">
            <a:solidFill>
              <a:srgbClr val="4285F4"/>
            </a:solidFill>
            <a:prstDash val="solid"/>
            <a:round/>
            <a:headEnd type="none" w="med" len="med"/>
            <a:tailEnd type="none" w="med" len="med"/>
          </a:ln>
        </p:spPr>
      </p:cxnSp>
      <p:sp>
        <p:nvSpPr>
          <p:cNvPr id="94" name="Google Shape;94;p11"/>
          <p:cNvSpPr txBox="1"/>
          <p:nvPr/>
        </p:nvSpPr>
        <p:spPr>
          <a:xfrm>
            <a:off x="761950" y="3276400"/>
            <a:ext cx="3590100" cy="365100"/>
          </a:xfrm>
          <a:prstGeom prst="rect">
            <a:avLst/>
          </a:prstGeom>
          <a:noFill/>
          <a:ln>
            <a:noFill/>
          </a:ln>
        </p:spPr>
        <p:txBody>
          <a:bodyPr spcFirstLastPara="1" wrap="square" lIns="0" tIns="91425" rIns="0" bIns="0" anchor="t" anchorCtr="0">
            <a:noAutofit/>
          </a:bodyPr>
          <a:lstStyle/>
          <a:p>
            <a:pPr marL="0" lvl="0" indent="0" algn="l" rtl="0">
              <a:lnSpc>
                <a:spcPct val="115000"/>
              </a:lnSpc>
              <a:spcBef>
                <a:spcPts val="0"/>
              </a:spcBef>
              <a:spcAft>
                <a:spcPts val="0"/>
              </a:spcAft>
              <a:buNone/>
            </a:pPr>
            <a:r>
              <a:rPr lang="en" sz="1200">
                <a:solidFill>
                  <a:srgbClr val="4285F4"/>
                </a:solidFill>
                <a:latin typeface="Roboto"/>
                <a:ea typeface="Roboto"/>
                <a:cs typeface="Roboto"/>
                <a:sym typeface="Roboto"/>
              </a:rPr>
              <a:t>Artificial intelligence/machine learning </a:t>
            </a:r>
            <a:r>
              <a:rPr lang="en" sz="1200">
                <a:solidFill>
                  <a:srgbClr val="3C4043"/>
                </a:solidFill>
                <a:latin typeface="Roboto"/>
                <a:ea typeface="Roboto"/>
                <a:cs typeface="Roboto"/>
                <a:sym typeface="Roboto"/>
              </a:rPr>
              <a:t>is </a:t>
            </a:r>
            <a:br>
              <a:rPr lang="en" sz="1200">
                <a:solidFill>
                  <a:srgbClr val="3C4043"/>
                </a:solidFill>
                <a:latin typeface="Roboto"/>
                <a:ea typeface="Roboto"/>
                <a:cs typeface="Roboto"/>
                <a:sym typeface="Roboto"/>
              </a:rPr>
            </a:br>
            <a:r>
              <a:rPr lang="en" sz="1200">
                <a:solidFill>
                  <a:srgbClr val="3C4043"/>
                </a:solidFill>
                <a:latin typeface="Roboto"/>
                <a:ea typeface="Roboto"/>
                <a:cs typeface="Roboto"/>
                <a:sym typeface="Roboto"/>
              </a:rPr>
              <a:t>recognized as the top game-changing technology </a:t>
            </a:r>
            <a:br>
              <a:rPr lang="en" sz="1200">
                <a:solidFill>
                  <a:srgbClr val="3C4043"/>
                </a:solidFill>
                <a:latin typeface="Roboto"/>
                <a:ea typeface="Roboto"/>
                <a:cs typeface="Roboto"/>
                <a:sym typeface="Roboto"/>
              </a:rPr>
            </a:br>
            <a:r>
              <a:rPr lang="en" sz="1200">
                <a:solidFill>
                  <a:srgbClr val="3C4043"/>
                </a:solidFill>
                <a:latin typeface="Roboto"/>
                <a:ea typeface="Roboto"/>
                <a:cs typeface="Roboto"/>
                <a:sym typeface="Roboto"/>
              </a:rPr>
              <a:t>in retail, but is not yet in retailers’ top five </a:t>
            </a:r>
            <a:br>
              <a:rPr lang="en" sz="1200">
                <a:solidFill>
                  <a:srgbClr val="3C4043"/>
                </a:solidFill>
                <a:latin typeface="Roboto"/>
                <a:ea typeface="Roboto"/>
                <a:cs typeface="Roboto"/>
                <a:sym typeface="Roboto"/>
              </a:rPr>
            </a:br>
            <a:r>
              <a:rPr lang="en" sz="1200">
                <a:solidFill>
                  <a:srgbClr val="3C4043"/>
                </a:solidFill>
                <a:latin typeface="Roboto"/>
                <a:ea typeface="Roboto"/>
                <a:cs typeface="Roboto"/>
                <a:sym typeface="Roboto"/>
              </a:rPr>
              <a:t>spending priorities***</a:t>
            </a:r>
            <a:endParaRPr sz="1200">
              <a:solidFill>
                <a:srgbClr val="3C4043"/>
              </a:solidFill>
              <a:latin typeface="Roboto"/>
              <a:ea typeface="Roboto"/>
              <a:cs typeface="Roboto"/>
              <a:sym typeface="Roboto"/>
            </a:endParaRPr>
          </a:p>
          <a:p>
            <a:pPr marL="0" lvl="0" indent="0" algn="l" rtl="0">
              <a:lnSpc>
                <a:spcPct val="115000"/>
              </a:lnSpc>
              <a:spcBef>
                <a:spcPts val="0"/>
              </a:spcBef>
              <a:spcAft>
                <a:spcPts val="0"/>
              </a:spcAft>
              <a:buNone/>
            </a:pPr>
            <a:endParaRPr sz="1200">
              <a:solidFill>
                <a:srgbClr val="4285F4"/>
              </a:solidFill>
              <a:latin typeface="Roboto"/>
              <a:ea typeface="Roboto"/>
              <a:cs typeface="Roboto"/>
              <a:sym typeface="Roboto"/>
            </a:endParaRPr>
          </a:p>
          <a:p>
            <a:pPr marL="0" lvl="0" indent="0" algn="l" rtl="0">
              <a:lnSpc>
                <a:spcPct val="115000"/>
              </a:lnSpc>
              <a:spcBef>
                <a:spcPts val="0"/>
              </a:spcBef>
              <a:spcAft>
                <a:spcPts val="0"/>
              </a:spcAft>
              <a:buNone/>
            </a:pPr>
            <a:endParaRPr sz="1200">
              <a:solidFill>
                <a:srgbClr val="4285F4"/>
              </a:solidFill>
              <a:latin typeface="Roboto"/>
              <a:ea typeface="Roboto"/>
              <a:cs typeface="Roboto"/>
              <a:sym typeface="Roboto"/>
            </a:endParaRPr>
          </a:p>
        </p:txBody>
      </p:sp>
      <p:cxnSp>
        <p:nvCxnSpPr>
          <p:cNvPr id="95" name="Google Shape;95;p11"/>
          <p:cNvCxnSpPr/>
          <p:nvPr/>
        </p:nvCxnSpPr>
        <p:spPr>
          <a:xfrm>
            <a:off x="761950" y="3276409"/>
            <a:ext cx="636300" cy="0"/>
          </a:xfrm>
          <a:prstGeom prst="straightConnector1">
            <a:avLst/>
          </a:prstGeom>
          <a:noFill/>
          <a:ln w="9525" cap="flat" cmpd="sng">
            <a:solidFill>
              <a:srgbClr val="4285F4"/>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2"/>
          <p:cNvSpPr txBox="1"/>
          <p:nvPr/>
        </p:nvSpPr>
        <p:spPr>
          <a:xfrm>
            <a:off x="761950" y="152400"/>
            <a:ext cx="7619100" cy="32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2200" b="1">
                <a:solidFill>
                  <a:srgbClr val="3C4043"/>
                </a:solidFill>
                <a:latin typeface="Google Sans"/>
                <a:ea typeface="Google Sans"/>
                <a:cs typeface="Google Sans"/>
                <a:sym typeface="Google Sans"/>
              </a:rPr>
              <a:t>Retailers need to transform all areas </a:t>
            </a:r>
            <a:br>
              <a:rPr lang="en" sz="2200" b="1">
                <a:solidFill>
                  <a:srgbClr val="3C4043"/>
                </a:solidFill>
                <a:latin typeface="Google Sans"/>
                <a:ea typeface="Google Sans"/>
                <a:cs typeface="Google Sans"/>
                <a:sym typeface="Google Sans"/>
              </a:rPr>
            </a:br>
            <a:r>
              <a:rPr lang="en" sz="2200" b="1">
                <a:solidFill>
                  <a:srgbClr val="3C4043"/>
                </a:solidFill>
                <a:latin typeface="Google Sans"/>
                <a:ea typeface="Google Sans"/>
                <a:cs typeface="Google Sans"/>
                <a:sym typeface="Google Sans"/>
              </a:rPr>
              <a:t>of their business, powered by cloud</a:t>
            </a:r>
            <a:endParaRPr sz="2200" b="1">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2200" b="1">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2200" b="1">
              <a:solidFill>
                <a:srgbClr val="3C4043"/>
              </a:solidFill>
              <a:latin typeface="Google Sans"/>
              <a:ea typeface="Google Sans"/>
              <a:cs typeface="Google Sans"/>
              <a:sym typeface="Google Sans"/>
            </a:endParaRPr>
          </a:p>
          <a:p>
            <a:pPr marL="0" lvl="0" indent="0" algn="l" rtl="0">
              <a:lnSpc>
                <a:spcPct val="115000"/>
              </a:lnSpc>
              <a:spcBef>
                <a:spcPts val="0"/>
              </a:spcBef>
              <a:spcAft>
                <a:spcPts val="0"/>
              </a:spcAft>
              <a:buNone/>
            </a:pPr>
            <a:endParaRPr sz="2200" b="1">
              <a:solidFill>
                <a:srgbClr val="3C4043"/>
              </a:solidFill>
              <a:latin typeface="Google Sans"/>
              <a:ea typeface="Google Sans"/>
              <a:cs typeface="Google Sans"/>
              <a:sym typeface="Google Sans"/>
            </a:endParaRPr>
          </a:p>
          <a:p>
            <a:pPr marL="0" lvl="0" indent="0" algn="l" rtl="0">
              <a:lnSpc>
                <a:spcPct val="115000"/>
              </a:lnSpc>
              <a:spcBef>
                <a:spcPts val="0"/>
              </a:spcBef>
              <a:spcAft>
                <a:spcPts val="1000"/>
              </a:spcAft>
              <a:buNone/>
            </a:pPr>
            <a:endParaRPr sz="2200" b="1">
              <a:solidFill>
                <a:srgbClr val="3C4043"/>
              </a:solidFill>
              <a:latin typeface="Google Sans"/>
              <a:ea typeface="Google Sans"/>
              <a:cs typeface="Google Sans"/>
              <a:sym typeface="Google Sans"/>
            </a:endParaRPr>
          </a:p>
        </p:txBody>
      </p:sp>
      <p:grpSp>
        <p:nvGrpSpPr>
          <p:cNvPr id="101" name="Google Shape;101;p12"/>
          <p:cNvGrpSpPr/>
          <p:nvPr/>
        </p:nvGrpSpPr>
        <p:grpSpPr>
          <a:xfrm flipH="1">
            <a:off x="5025925" y="1576205"/>
            <a:ext cx="1332100" cy="2185700"/>
            <a:chOff x="5737250" y="1826263"/>
            <a:chExt cx="1332100" cy="2185700"/>
          </a:xfrm>
        </p:grpSpPr>
        <p:cxnSp>
          <p:nvCxnSpPr>
            <p:cNvPr id="102" name="Google Shape;102;p12"/>
            <p:cNvCxnSpPr/>
            <p:nvPr/>
          </p:nvCxnSpPr>
          <p:spPr>
            <a:xfrm rot="10800000">
              <a:off x="5755950" y="1856725"/>
              <a:ext cx="1313400" cy="0"/>
            </a:xfrm>
            <a:prstGeom prst="straightConnector1">
              <a:avLst/>
            </a:prstGeom>
            <a:noFill/>
            <a:ln w="9525" cap="flat" cmpd="sng">
              <a:solidFill>
                <a:srgbClr val="BDC1C6"/>
              </a:solidFill>
              <a:prstDash val="solid"/>
              <a:round/>
              <a:headEnd type="none" w="med" len="med"/>
              <a:tailEnd type="none" w="med" len="med"/>
            </a:ln>
          </p:spPr>
        </p:cxnSp>
        <p:cxnSp>
          <p:nvCxnSpPr>
            <p:cNvPr id="103" name="Google Shape;103;p12"/>
            <p:cNvCxnSpPr/>
            <p:nvPr/>
          </p:nvCxnSpPr>
          <p:spPr>
            <a:xfrm rot="10800000">
              <a:off x="5756102" y="2950817"/>
              <a:ext cx="748800" cy="1800"/>
            </a:xfrm>
            <a:prstGeom prst="straightConnector1">
              <a:avLst/>
            </a:prstGeom>
            <a:noFill/>
            <a:ln w="9525" cap="flat" cmpd="sng">
              <a:solidFill>
                <a:srgbClr val="BDC1C6"/>
              </a:solidFill>
              <a:prstDash val="solid"/>
              <a:round/>
              <a:headEnd type="none" w="med" len="med"/>
              <a:tailEnd type="none" w="med" len="med"/>
            </a:ln>
          </p:spPr>
        </p:cxnSp>
        <p:cxnSp>
          <p:nvCxnSpPr>
            <p:cNvPr id="104" name="Google Shape;104;p12"/>
            <p:cNvCxnSpPr/>
            <p:nvPr/>
          </p:nvCxnSpPr>
          <p:spPr>
            <a:xfrm rot="10800000">
              <a:off x="5755950" y="3981525"/>
              <a:ext cx="1313400" cy="0"/>
            </a:xfrm>
            <a:prstGeom prst="straightConnector1">
              <a:avLst/>
            </a:prstGeom>
            <a:noFill/>
            <a:ln w="9525" cap="flat" cmpd="sng">
              <a:solidFill>
                <a:srgbClr val="BDC1C6"/>
              </a:solidFill>
              <a:prstDash val="solid"/>
              <a:round/>
              <a:headEnd type="none" w="med" len="med"/>
              <a:tailEnd type="none" w="med" len="med"/>
            </a:ln>
          </p:spPr>
        </p:cxnSp>
        <p:sp>
          <p:nvSpPr>
            <p:cNvPr id="105" name="Google Shape;105;p12"/>
            <p:cNvSpPr/>
            <p:nvPr/>
          </p:nvSpPr>
          <p:spPr>
            <a:xfrm>
              <a:off x="5737250" y="1826263"/>
              <a:ext cx="60900" cy="609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2"/>
            <p:cNvSpPr/>
            <p:nvPr/>
          </p:nvSpPr>
          <p:spPr>
            <a:xfrm>
              <a:off x="5737250" y="2921250"/>
              <a:ext cx="60900" cy="609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p:nvPr/>
          </p:nvSpPr>
          <p:spPr>
            <a:xfrm>
              <a:off x="5737250" y="3951063"/>
              <a:ext cx="60900" cy="609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12"/>
          <p:cNvSpPr/>
          <p:nvPr/>
        </p:nvSpPr>
        <p:spPr>
          <a:xfrm>
            <a:off x="8924952" y="996751"/>
            <a:ext cx="32925" cy="33090"/>
          </a:xfrm>
          <a:custGeom>
            <a:avLst/>
            <a:gdLst/>
            <a:ahLst/>
            <a:cxnLst/>
            <a:rect l="l" t="t" r="r" b="b"/>
            <a:pathLst>
              <a:path w="108" h="108" extrusionOk="0">
                <a:moveTo>
                  <a:pt x="54" y="108"/>
                </a:moveTo>
                <a:cubicBezTo>
                  <a:pt x="24" y="108"/>
                  <a:pt x="0" y="84"/>
                  <a:pt x="0" y="54"/>
                </a:cubicBezTo>
                <a:cubicBezTo>
                  <a:pt x="0" y="24"/>
                  <a:pt x="24" y="0"/>
                  <a:pt x="54" y="0"/>
                </a:cubicBezTo>
                <a:cubicBezTo>
                  <a:pt x="84" y="0"/>
                  <a:pt x="108" y="24"/>
                  <a:pt x="108" y="54"/>
                </a:cubicBezTo>
                <a:cubicBezTo>
                  <a:pt x="108" y="84"/>
                  <a:pt x="84" y="108"/>
                  <a:pt x="54" y="108"/>
                </a:cubicBezTo>
                <a:close/>
                <a:moveTo>
                  <a:pt x="54" y="40"/>
                </a:moveTo>
                <a:cubicBezTo>
                  <a:pt x="46" y="40"/>
                  <a:pt x="40" y="46"/>
                  <a:pt x="40" y="54"/>
                </a:cubicBezTo>
                <a:cubicBezTo>
                  <a:pt x="40" y="62"/>
                  <a:pt x="46" y="68"/>
                  <a:pt x="54" y="68"/>
                </a:cubicBezTo>
                <a:cubicBezTo>
                  <a:pt x="62" y="68"/>
                  <a:pt x="68" y="62"/>
                  <a:pt x="68" y="54"/>
                </a:cubicBezTo>
                <a:cubicBezTo>
                  <a:pt x="68" y="46"/>
                  <a:pt x="62" y="40"/>
                  <a:pt x="54" y="40"/>
                </a:cubicBezTo>
                <a:close/>
              </a:path>
            </a:pathLst>
          </a:custGeom>
          <a:solidFill>
            <a:srgbClr val="999999"/>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rgbClr val="000000"/>
              </a:solidFill>
              <a:latin typeface="Calibri"/>
              <a:ea typeface="Calibri"/>
              <a:cs typeface="Calibri"/>
              <a:sym typeface="Calibri"/>
            </a:endParaRPr>
          </a:p>
        </p:txBody>
      </p:sp>
      <p:grpSp>
        <p:nvGrpSpPr>
          <p:cNvPr id="109" name="Google Shape;109;p12"/>
          <p:cNvGrpSpPr/>
          <p:nvPr/>
        </p:nvGrpSpPr>
        <p:grpSpPr>
          <a:xfrm>
            <a:off x="3293809" y="1387059"/>
            <a:ext cx="2556896" cy="2565715"/>
            <a:chOff x="4949322" y="1196472"/>
            <a:chExt cx="3055199" cy="3065736"/>
          </a:xfrm>
        </p:grpSpPr>
        <p:sp>
          <p:nvSpPr>
            <p:cNvPr id="110" name="Google Shape;110;p12"/>
            <p:cNvSpPr/>
            <p:nvPr/>
          </p:nvSpPr>
          <p:spPr>
            <a:xfrm>
              <a:off x="4949322" y="1196472"/>
              <a:ext cx="3055199" cy="3065736"/>
            </a:xfrm>
            <a:custGeom>
              <a:avLst/>
              <a:gdLst/>
              <a:ahLst/>
              <a:cxnLst/>
              <a:rect l="l" t="t" r="r" b="b"/>
              <a:pathLst>
                <a:path w="65859" h="65859" extrusionOk="0">
                  <a:moveTo>
                    <a:pt x="32930" y="1"/>
                  </a:moveTo>
                  <a:cubicBezTo>
                    <a:pt x="14747" y="1"/>
                    <a:pt x="1" y="14747"/>
                    <a:pt x="1" y="32930"/>
                  </a:cubicBezTo>
                  <a:cubicBezTo>
                    <a:pt x="1" y="51113"/>
                    <a:pt x="14747" y="65859"/>
                    <a:pt x="32930" y="65859"/>
                  </a:cubicBezTo>
                  <a:cubicBezTo>
                    <a:pt x="51113" y="65859"/>
                    <a:pt x="65859" y="51113"/>
                    <a:pt x="65859" y="32930"/>
                  </a:cubicBezTo>
                  <a:cubicBezTo>
                    <a:pt x="65859" y="14747"/>
                    <a:pt x="51113" y="1"/>
                    <a:pt x="32930" y="1"/>
                  </a:cubicBezTo>
                  <a:close/>
                </a:path>
              </a:pathLst>
            </a:custGeom>
            <a:solidFill>
              <a:srgbClr val="FFFFFF"/>
            </a:solidFill>
            <a:ln w="9525" cap="flat" cmpd="sng">
              <a:solidFill>
                <a:srgbClr val="BDC1C6"/>
              </a:solidFill>
              <a:prstDash val="solid"/>
              <a:miter lim="151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a:off x="5832723" y="2126218"/>
              <a:ext cx="1264164" cy="1268444"/>
            </a:xfrm>
            <a:custGeom>
              <a:avLst/>
              <a:gdLst/>
              <a:ahLst/>
              <a:cxnLst/>
              <a:rect l="l" t="t" r="r" b="b"/>
              <a:pathLst>
                <a:path w="65859" h="65859" extrusionOk="0">
                  <a:moveTo>
                    <a:pt x="32930" y="1"/>
                  </a:moveTo>
                  <a:cubicBezTo>
                    <a:pt x="14747" y="1"/>
                    <a:pt x="1" y="14747"/>
                    <a:pt x="1" y="32930"/>
                  </a:cubicBezTo>
                  <a:cubicBezTo>
                    <a:pt x="1" y="51113"/>
                    <a:pt x="14747" y="65859"/>
                    <a:pt x="32930" y="65859"/>
                  </a:cubicBezTo>
                  <a:cubicBezTo>
                    <a:pt x="51113" y="65859"/>
                    <a:pt x="65859" y="51113"/>
                    <a:pt x="65859" y="32930"/>
                  </a:cubicBezTo>
                  <a:cubicBezTo>
                    <a:pt x="65859" y="14747"/>
                    <a:pt x="51113" y="1"/>
                    <a:pt x="32930" y="1"/>
                  </a:cubicBezTo>
                  <a:close/>
                </a:path>
              </a:pathLst>
            </a:custGeom>
            <a:solidFill>
              <a:srgbClr val="F8F9FA"/>
            </a:solidFill>
            <a:ln w="9525" cap="flat" cmpd="sng">
              <a:solidFill>
                <a:srgbClr val="BDC1C6"/>
              </a:solidFill>
              <a:prstDash val="solid"/>
              <a:miter lim="1513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12"/>
            <p:cNvGrpSpPr/>
            <p:nvPr/>
          </p:nvGrpSpPr>
          <p:grpSpPr>
            <a:xfrm>
              <a:off x="6149656" y="2475894"/>
              <a:ext cx="630243" cy="506849"/>
              <a:chOff x="614120" y="4568626"/>
              <a:chExt cx="290167" cy="233377"/>
            </a:xfrm>
          </p:grpSpPr>
          <p:sp>
            <p:nvSpPr>
              <p:cNvPr id="113" name="Google Shape;113;p12"/>
              <p:cNvSpPr/>
              <p:nvPr/>
            </p:nvSpPr>
            <p:spPr>
              <a:xfrm>
                <a:off x="649563" y="4568626"/>
                <a:ext cx="184863" cy="83805"/>
              </a:xfrm>
              <a:custGeom>
                <a:avLst/>
                <a:gdLst/>
                <a:ahLst/>
                <a:cxnLst/>
                <a:rect l="l" t="t" r="r" b="b"/>
                <a:pathLst>
                  <a:path w="27946" h="12669" extrusionOk="0">
                    <a:moveTo>
                      <a:pt x="16372" y="0"/>
                    </a:moveTo>
                    <a:lnTo>
                      <a:pt x="14729" y="95"/>
                    </a:lnTo>
                    <a:lnTo>
                      <a:pt x="13098" y="345"/>
                    </a:lnTo>
                    <a:lnTo>
                      <a:pt x="11502" y="762"/>
                    </a:lnTo>
                    <a:lnTo>
                      <a:pt x="9942" y="1322"/>
                    </a:lnTo>
                    <a:lnTo>
                      <a:pt x="8430" y="2036"/>
                    </a:lnTo>
                    <a:lnTo>
                      <a:pt x="6989" y="2905"/>
                    </a:lnTo>
                    <a:lnTo>
                      <a:pt x="5620" y="3929"/>
                    </a:lnTo>
                    <a:lnTo>
                      <a:pt x="4334" y="5108"/>
                    </a:lnTo>
                    <a:lnTo>
                      <a:pt x="3739" y="5751"/>
                    </a:lnTo>
                    <a:lnTo>
                      <a:pt x="3405" y="6132"/>
                    </a:lnTo>
                    <a:lnTo>
                      <a:pt x="2798" y="6906"/>
                    </a:lnTo>
                    <a:lnTo>
                      <a:pt x="2227" y="7716"/>
                    </a:lnTo>
                    <a:lnTo>
                      <a:pt x="1703" y="8561"/>
                    </a:lnTo>
                    <a:lnTo>
                      <a:pt x="1238" y="9430"/>
                    </a:lnTo>
                    <a:lnTo>
                      <a:pt x="810" y="10335"/>
                    </a:lnTo>
                    <a:lnTo>
                      <a:pt x="453" y="11252"/>
                    </a:lnTo>
                    <a:lnTo>
                      <a:pt x="131" y="12192"/>
                    </a:lnTo>
                    <a:lnTo>
                      <a:pt x="0" y="12669"/>
                    </a:lnTo>
                    <a:lnTo>
                      <a:pt x="179" y="12573"/>
                    </a:lnTo>
                    <a:lnTo>
                      <a:pt x="595" y="12514"/>
                    </a:lnTo>
                    <a:lnTo>
                      <a:pt x="1203" y="12573"/>
                    </a:lnTo>
                    <a:lnTo>
                      <a:pt x="1310" y="12597"/>
                    </a:lnTo>
                    <a:lnTo>
                      <a:pt x="8930" y="11347"/>
                    </a:lnTo>
                    <a:lnTo>
                      <a:pt x="8978" y="11264"/>
                    </a:lnTo>
                    <a:lnTo>
                      <a:pt x="9252" y="10906"/>
                    </a:lnTo>
                    <a:lnTo>
                      <a:pt x="9442" y="10740"/>
                    </a:lnTo>
                    <a:lnTo>
                      <a:pt x="9526" y="10740"/>
                    </a:lnTo>
                    <a:lnTo>
                      <a:pt x="9847" y="10395"/>
                    </a:lnTo>
                    <a:lnTo>
                      <a:pt x="10538" y="9775"/>
                    </a:lnTo>
                    <a:lnTo>
                      <a:pt x="11276" y="9240"/>
                    </a:lnTo>
                    <a:lnTo>
                      <a:pt x="12050" y="8775"/>
                    </a:lnTo>
                    <a:lnTo>
                      <a:pt x="12847" y="8382"/>
                    </a:lnTo>
                    <a:lnTo>
                      <a:pt x="13681" y="8085"/>
                    </a:lnTo>
                    <a:lnTo>
                      <a:pt x="14538" y="7846"/>
                    </a:lnTo>
                    <a:lnTo>
                      <a:pt x="15407" y="7704"/>
                    </a:lnTo>
                    <a:lnTo>
                      <a:pt x="16289" y="7644"/>
                    </a:lnTo>
                    <a:lnTo>
                      <a:pt x="17170" y="7656"/>
                    </a:lnTo>
                    <a:lnTo>
                      <a:pt x="18039" y="7751"/>
                    </a:lnTo>
                    <a:lnTo>
                      <a:pt x="18908" y="7930"/>
                    </a:lnTo>
                    <a:lnTo>
                      <a:pt x="19765" y="8192"/>
                    </a:lnTo>
                    <a:lnTo>
                      <a:pt x="20599" y="8537"/>
                    </a:lnTo>
                    <a:lnTo>
                      <a:pt x="21408" y="8966"/>
                    </a:lnTo>
                    <a:lnTo>
                      <a:pt x="22182" y="9478"/>
                    </a:lnTo>
                    <a:lnTo>
                      <a:pt x="22551" y="9775"/>
                    </a:lnTo>
                    <a:lnTo>
                      <a:pt x="22551" y="9740"/>
                    </a:lnTo>
                    <a:lnTo>
                      <a:pt x="23956" y="9775"/>
                    </a:lnTo>
                    <a:lnTo>
                      <a:pt x="27767" y="5965"/>
                    </a:lnTo>
                    <a:lnTo>
                      <a:pt x="27945" y="4334"/>
                    </a:lnTo>
                    <a:lnTo>
                      <a:pt x="27267" y="3763"/>
                    </a:lnTo>
                    <a:lnTo>
                      <a:pt x="25862" y="2750"/>
                    </a:lnTo>
                    <a:lnTo>
                      <a:pt x="24385" y="1893"/>
                    </a:lnTo>
                    <a:lnTo>
                      <a:pt x="22849" y="1191"/>
                    </a:lnTo>
                    <a:lnTo>
                      <a:pt x="21266" y="655"/>
                    </a:lnTo>
                    <a:lnTo>
                      <a:pt x="19646" y="274"/>
                    </a:lnTo>
                    <a:lnTo>
                      <a:pt x="18015" y="60"/>
                    </a:lnTo>
                    <a:lnTo>
                      <a:pt x="16372" y="0"/>
                    </a:lnTo>
                    <a:close/>
                  </a:path>
                </a:pathLst>
              </a:custGeom>
              <a:solidFill>
                <a:srgbClr val="EA43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2"/>
              <p:cNvSpPr/>
              <p:nvPr/>
            </p:nvSpPr>
            <p:spPr>
              <a:xfrm>
                <a:off x="752817" y="4597368"/>
                <a:ext cx="151470" cy="204556"/>
              </a:xfrm>
              <a:custGeom>
                <a:avLst/>
                <a:gdLst/>
                <a:ahLst/>
                <a:cxnLst/>
                <a:rect l="l" t="t" r="r" b="b"/>
                <a:pathLst>
                  <a:path w="22898" h="30923" extrusionOk="0">
                    <a:moveTo>
                      <a:pt x="12348" y="1"/>
                    </a:moveTo>
                    <a:lnTo>
                      <a:pt x="6942" y="5395"/>
                    </a:lnTo>
                    <a:lnTo>
                      <a:pt x="7359" y="5740"/>
                    </a:lnTo>
                    <a:lnTo>
                      <a:pt x="8109" y="6502"/>
                    </a:lnTo>
                    <a:lnTo>
                      <a:pt x="8764" y="7335"/>
                    </a:lnTo>
                    <a:lnTo>
                      <a:pt x="9324" y="8228"/>
                    </a:lnTo>
                    <a:lnTo>
                      <a:pt x="9788" y="9181"/>
                    </a:lnTo>
                    <a:lnTo>
                      <a:pt x="10133" y="10169"/>
                    </a:lnTo>
                    <a:lnTo>
                      <a:pt x="10372" y="11205"/>
                    </a:lnTo>
                    <a:lnTo>
                      <a:pt x="10491" y="12265"/>
                    </a:lnTo>
                    <a:lnTo>
                      <a:pt x="10503" y="12812"/>
                    </a:lnTo>
                    <a:lnTo>
                      <a:pt x="10503" y="13777"/>
                    </a:lnTo>
                    <a:lnTo>
                      <a:pt x="10991" y="13789"/>
                    </a:lnTo>
                    <a:lnTo>
                      <a:pt x="11920" y="13979"/>
                    </a:lnTo>
                    <a:lnTo>
                      <a:pt x="12777" y="14348"/>
                    </a:lnTo>
                    <a:lnTo>
                      <a:pt x="13539" y="14860"/>
                    </a:lnTo>
                    <a:lnTo>
                      <a:pt x="14182" y="15503"/>
                    </a:lnTo>
                    <a:lnTo>
                      <a:pt x="14694" y="16265"/>
                    </a:lnTo>
                    <a:lnTo>
                      <a:pt x="15051" y="17123"/>
                    </a:lnTo>
                    <a:lnTo>
                      <a:pt x="15241" y="18051"/>
                    </a:lnTo>
                    <a:lnTo>
                      <a:pt x="15265" y="18540"/>
                    </a:lnTo>
                    <a:lnTo>
                      <a:pt x="15241" y="19028"/>
                    </a:lnTo>
                    <a:lnTo>
                      <a:pt x="15051" y="19956"/>
                    </a:lnTo>
                    <a:lnTo>
                      <a:pt x="14694" y="20814"/>
                    </a:lnTo>
                    <a:lnTo>
                      <a:pt x="14182" y="21576"/>
                    </a:lnTo>
                    <a:lnTo>
                      <a:pt x="13539" y="22219"/>
                    </a:lnTo>
                    <a:lnTo>
                      <a:pt x="12777" y="22731"/>
                    </a:lnTo>
                    <a:lnTo>
                      <a:pt x="11920" y="23100"/>
                    </a:lnTo>
                    <a:lnTo>
                      <a:pt x="10991" y="23290"/>
                    </a:lnTo>
                    <a:lnTo>
                      <a:pt x="10503" y="23302"/>
                    </a:lnTo>
                    <a:lnTo>
                      <a:pt x="977" y="23302"/>
                    </a:lnTo>
                    <a:lnTo>
                      <a:pt x="1" y="24267"/>
                    </a:lnTo>
                    <a:lnTo>
                      <a:pt x="1" y="29958"/>
                    </a:lnTo>
                    <a:lnTo>
                      <a:pt x="977" y="30922"/>
                    </a:lnTo>
                    <a:lnTo>
                      <a:pt x="10503" y="30922"/>
                    </a:lnTo>
                    <a:lnTo>
                      <a:pt x="11134" y="30911"/>
                    </a:lnTo>
                    <a:lnTo>
                      <a:pt x="12384" y="30780"/>
                    </a:lnTo>
                    <a:lnTo>
                      <a:pt x="13598" y="30541"/>
                    </a:lnTo>
                    <a:lnTo>
                      <a:pt x="14765" y="30172"/>
                    </a:lnTo>
                    <a:lnTo>
                      <a:pt x="15873" y="29708"/>
                    </a:lnTo>
                    <a:lnTo>
                      <a:pt x="16932" y="29136"/>
                    </a:lnTo>
                    <a:lnTo>
                      <a:pt x="17921" y="28470"/>
                    </a:lnTo>
                    <a:lnTo>
                      <a:pt x="18837" y="27708"/>
                    </a:lnTo>
                    <a:lnTo>
                      <a:pt x="19671" y="26874"/>
                    </a:lnTo>
                    <a:lnTo>
                      <a:pt x="20433" y="25957"/>
                    </a:lnTo>
                    <a:lnTo>
                      <a:pt x="21100" y="24969"/>
                    </a:lnTo>
                    <a:lnTo>
                      <a:pt x="21671" y="23909"/>
                    </a:lnTo>
                    <a:lnTo>
                      <a:pt x="22147" y="22802"/>
                    </a:lnTo>
                    <a:lnTo>
                      <a:pt x="22505" y="21635"/>
                    </a:lnTo>
                    <a:lnTo>
                      <a:pt x="22755" y="20433"/>
                    </a:lnTo>
                    <a:lnTo>
                      <a:pt x="22886" y="19183"/>
                    </a:lnTo>
                    <a:lnTo>
                      <a:pt x="22898" y="18540"/>
                    </a:lnTo>
                    <a:lnTo>
                      <a:pt x="22886" y="17778"/>
                    </a:lnTo>
                    <a:lnTo>
                      <a:pt x="22695" y="16289"/>
                    </a:lnTo>
                    <a:lnTo>
                      <a:pt x="22338" y="14837"/>
                    </a:lnTo>
                    <a:lnTo>
                      <a:pt x="21802" y="13455"/>
                    </a:lnTo>
                    <a:lnTo>
                      <a:pt x="21112" y="12134"/>
                    </a:lnTo>
                    <a:lnTo>
                      <a:pt x="20266" y="10907"/>
                    </a:lnTo>
                    <a:lnTo>
                      <a:pt x="19278" y="9788"/>
                    </a:lnTo>
                    <a:lnTo>
                      <a:pt x="18147" y="8776"/>
                    </a:lnTo>
                    <a:lnTo>
                      <a:pt x="17528" y="8336"/>
                    </a:lnTo>
                    <a:lnTo>
                      <a:pt x="17349" y="7728"/>
                    </a:lnTo>
                    <a:lnTo>
                      <a:pt x="16944" y="6550"/>
                    </a:lnTo>
                    <a:lnTo>
                      <a:pt x="16444" y="5407"/>
                    </a:lnTo>
                    <a:lnTo>
                      <a:pt x="15861" y="4311"/>
                    </a:lnTo>
                    <a:lnTo>
                      <a:pt x="15206" y="3263"/>
                    </a:lnTo>
                    <a:lnTo>
                      <a:pt x="14479" y="2263"/>
                    </a:lnTo>
                    <a:lnTo>
                      <a:pt x="13682" y="1311"/>
                    </a:lnTo>
                    <a:lnTo>
                      <a:pt x="12813" y="418"/>
                    </a:lnTo>
                    <a:lnTo>
                      <a:pt x="12348" y="1"/>
                    </a:lnTo>
                    <a:close/>
                  </a:path>
                </a:pathLst>
              </a:cu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2"/>
              <p:cNvSpPr/>
              <p:nvPr/>
            </p:nvSpPr>
            <p:spPr>
              <a:xfrm>
                <a:off x="646726" y="4748673"/>
                <a:ext cx="112561" cy="53330"/>
              </a:xfrm>
              <a:custGeom>
                <a:avLst/>
                <a:gdLst/>
                <a:ahLst/>
                <a:cxnLst/>
                <a:rect l="l" t="t" r="r" b="b"/>
                <a:pathLst>
                  <a:path w="17016" h="8062" extrusionOk="0">
                    <a:moveTo>
                      <a:pt x="5513" y="1"/>
                    </a:moveTo>
                    <a:lnTo>
                      <a:pt x="4144" y="417"/>
                    </a:lnTo>
                    <a:lnTo>
                      <a:pt x="334" y="4227"/>
                    </a:lnTo>
                    <a:lnTo>
                      <a:pt x="0" y="5525"/>
                    </a:lnTo>
                    <a:lnTo>
                      <a:pt x="405" y="5823"/>
                    </a:lnTo>
                    <a:lnTo>
                      <a:pt x="1251" y="6359"/>
                    </a:lnTo>
                    <a:lnTo>
                      <a:pt x="2144" y="6835"/>
                    </a:lnTo>
                    <a:lnTo>
                      <a:pt x="3061" y="7228"/>
                    </a:lnTo>
                    <a:lnTo>
                      <a:pt x="4001" y="7549"/>
                    </a:lnTo>
                    <a:lnTo>
                      <a:pt x="4977" y="7799"/>
                    </a:lnTo>
                    <a:lnTo>
                      <a:pt x="5966" y="7966"/>
                    </a:lnTo>
                    <a:lnTo>
                      <a:pt x="6966" y="8049"/>
                    </a:lnTo>
                    <a:lnTo>
                      <a:pt x="7478" y="8061"/>
                    </a:lnTo>
                    <a:lnTo>
                      <a:pt x="17015" y="8061"/>
                    </a:lnTo>
                    <a:lnTo>
                      <a:pt x="17015" y="429"/>
                    </a:lnTo>
                    <a:lnTo>
                      <a:pt x="7478" y="429"/>
                    </a:lnTo>
                    <a:lnTo>
                      <a:pt x="6966" y="405"/>
                    </a:lnTo>
                    <a:lnTo>
                      <a:pt x="5978" y="191"/>
                    </a:lnTo>
                    <a:lnTo>
                      <a:pt x="5513" y="1"/>
                    </a:lnTo>
                    <a:close/>
                  </a:path>
                </a:pathLst>
              </a:custGeom>
              <a:solidFill>
                <a:srgbClr val="34A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2"/>
              <p:cNvSpPr/>
              <p:nvPr/>
            </p:nvSpPr>
            <p:spPr>
              <a:xfrm>
                <a:off x="614120" y="4638010"/>
                <a:ext cx="147290" cy="147376"/>
              </a:xfrm>
              <a:custGeom>
                <a:avLst/>
                <a:gdLst/>
                <a:ahLst/>
                <a:cxnLst/>
                <a:rect l="l" t="t" r="r" b="b"/>
                <a:pathLst>
                  <a:path w="22266" h="22279" extrusionOk="0">
                    <a:moveTo>
                      <a:pt x="12407" y="1"/>
                    </a:moveTo>
                    <a:lnTo>
                      <a:pt x="11764" y="13"/>
                    </a:lnTo>
                    <a:lnTo>
                      <a:pt x="10514" y="132"/>
                    </a:lnTo>
                    <a:lnTo>
                      <a:pt x="9299" y="382"/>
                    </a:lnTo>
                    <a:lnTo>
                      <a:pt x="8132" y="739"/>
                    </a:lnTo>
                    <a:lnTo>
                      <a:pt x="7025" y="1203"/>
                    </a:lnTo>
                    <a:lnTo>
                      <a:pt x="5965" y="1775"/>
                    </a:lnTo>
                    <a:lnTo>
                      <a:pt x="4977" y="2442"/>
                    </a:lnTo>
                    <a:lnTo>
                      <a:pt x="4060" y="3192"/>
                    </a:lnTo>
                    <a:lnTo>
                      <a:pt x="3215" y="4037"/>
                    </a:lnTo>
                    <a:lnTo>
                      <a:pt x="2465" y="4954"/>
                    </a:lnTo>
                    <a:lnTo>
                      <a:pt x="1798" y="5942"/>
                    </a:lnTo>
                    <a:lnTo>
                      <a:pt x="1226" y="6990"/>
                    </a:lnTo>
                    <a:lnTo>
                      <a:pt x="750" y="8097"/>
                    </a:lnTo>
                    <a:lnTo>
                      <a:pt x="393" y="9264"/>
                    </a:lnTo>
                    <a:lnTo>
                      <a:pt x="143" y="10479"/>
                    </a:lnTo>
                    <a:lnTo>
                      <a:pt x="12" y="11729"/>
                    </a:lnTo>
                    <a:lnTo>
                      <a:pt x="0" y="12360"/>
                    </a:lnTo>
                    <a:lnTo>
                      <a:pt x="12" y="13098"/>
                    </a:lnTo>
                    <a:lnTo>
                      <a:pt x="179" y="14527"/>
                    </a:lnTo>
                    <a:lnTo>
                      <a:pt x="512" y="15920"/>
                    </a:lnTo>
                    <a:lnTo>
                      <a:pt x="1000" y="17265"/>
                    </a:lnTo>
                    <a:lnTo>
                      <a:pt x="1631" y="18527"/>
                    </a:lnTo>
                    <a:lnTo>
                      <a:pt x="2405" y="19730"/>
                    </a:lnTo>
                    <a:lnTo>
                      <a:pt x="3310" y="20825"/>
                    </a:lnTo>
                    <a:lnTo>
                      <a:pt x="4358" y="21826"/>
                    </a:lnTo>
                    <a:lnTo>
                      <a:pt x="4929" y="22278"/>
                    </a:lnTo>
                    <a:lnTo>
                      <a:pt x="10454" y="16741"/>
                    </a:lnTo>
                    <a:lnTo>
                      <a:pt x="10014" y="16527"/>
                    </a:lnTo>
                    <a:lnTo>
                      <a:pt x="9240" y="15979"/>
                    </a:lnTo>
                    <a:lnTo>
                      <a:pt x="8609" y="15301"/>
                    </a:lnTo>
                    <a:lnTo>
                      <a:pt x="8120" y="14515"/>
                    </a:lnTo>
                    <a:lnTo>
                      <a:pt x="7799" y="13670"/>
                    </a:lnTo>
                    <a:lnTo>
                      <a:pt x="7644" y="12765"/>
                    </a:lnTo>
                    <a:lnTo>
                      <a:pt x="7656" y="11836"/>
                    </a:lnTo>
                    <a:lnTo>
                      <a:pt x="7870" y="10895"/>
                    </a:lnTo>
                    <a:lnTo>
                      <a:pt x="8061" y="10443"/>
                    </a:lnTo>
                    <a:lnTo>
                      <a:pt x="8275" y="10002"/>
                    </a:lnTo>
                    <a:lnTo>
                      <a:pt x="8823" y="9240"/>
                    </a:lnTo>
                    <a:lnTo>
                      <a:pt x="9502" y="8597"/>
                    </a:lnTo>
                    <a:lnTo>
                      <a:pt x="10276" y="8121"/>
                    </a:lnTo>
                    <a:lnTo>
                      <a:pt x="11133" y="7788"/>
                    </a:lnTo>
                    <a:lnTo>
                      <a:pt x="12038" y="7633"/>
                    </a:lnTo>
                    <a:lnTo>
                      <a:pt x="12967" y="7657"/>
                    </a:lnTo>
                    <a:lnTo>
                      <a:pt x="13895" y="7859"/>
                    </a:lnTo>
                    <a:lnTo>
                      <a:pt x="14348" y="8050"/>
                    </a:lnTo>
                    <a:lnTo>
                      <a:pt x="14741" y="8240"/>
                    </a:lnTo>
                    <a:lnTo>
                      <a:pt x="15455" y="8728"/>
                    </a:lnTo>
                    <a:lnTo>
                      <a:pt x="16062" y="9347"/>
                    </a:lnTo>
                    <a:lnTo>
                      <a:pt x="16562" y="10050"/>
                    </a:lnTo>
                    <a:lnTo>
                      <a:pt x="16753" y="10443"/>
                    </a:lnTo>
                    <a:lnTo>
                      <a:pt x="22266" y="4930"/>
                    </a:lnTo>
                    <a:lnTo>
                      <a:pt x="21825" y="4347"/>
                    </a:lnTo>
                    <a:lnTo>
                      <a:pt x="20825" y="3311"/>
                    </a:lnTo>
                    <a:lnTo>
                      <a:pt x="19730" y="2394"/>
                    </a:lnTo>
                    <a:lnTo>
                      <a:pt x="18539" y="1620"/>
                    </a:lnTo>
                    <a:lnTo>
                      <a:pt x="17277" y="989"/>
                    </a:lnTo>
                    <a:lnTo>
                      <a:pt x="15943" y="513"/>
                    </a:lnTo>
                    <a:lnTo>
                      <a:pt x="14550" y="179"/>
                    </a:lnTo>
                    <a:lnTo>
                      <a:pt x="13133" y="13"/>
                    </a:lnTo>
                    <a:lnTo>
                      <a:pt x="12407" y="1"/>
                    </a:lnTo>
                    <a:close/>
                  </a:path>
                </a:pathLst>
              </a:custGeom>
              <a:solidFill>
                <a:srgbClr val="FBBC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 name="Google Shape;117;p12"/>
          <p:cNvGrpSpPr/>
          <p:nvPr/>
        </p:nvGrpSpPr>
        <p:grpSpPr>
          <a:xfrm>
            <a:off x="4964461" y="3488851"/>
            <a:ext cx="485222" cy="485222"/>
            <a:chOff x="2373925" y="3780650"/>
            <a:chExt cx="628200" cy="628200"/>
          </a:xfrm>
        </p:grpSpPr>
        <p:sp>
          <p:nvSpPr>
            <p:cNvPr id="118" name="Google Shape;118;p12"/>
            <p:cNvSpPr/>
            <p:nvPr/>
          </p:nvSpPr>
          <p:spPr>
            <a:xfrm>
              <a:off x="2373925" y="3780650"/>
              <a:ext cx="628200" cy="628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2"/>
            <p:cNvSpPr/>
            <p:nvPr/>
          </p:nvSpPr>
          <p:spPr>
            <a:xfrm>
              <a:off x="2500801" y="3975170"/>
              <a:ext cx="374462" cy="239160"/>
            </a:xfrm>
            <a:custGeom>
              <a:avLst/>
              <a:gdLst/>
              <a:ahLst/>
              <a:cxnLst/>
              <a:rect l="l" t="t" r="r" b="b"/>
              <a:pathLst>
                <a:path w="13052" h="8336" extrusionOk="0">
                  <a:moveTo>
                    <a:pt x="4169" y="0"/>
                  </a:moveTo>
                  <a:lnTo>
                    <a:pt x="3811" y="24"/>
                  </a:lnTo>
                  <a:lnTo>
                    <a:pt x="3192" y="286"/>
                  </a:lnTo>
                  <a:lnTo>
                    <a:pt x="2906" y="548"/>
                  </a:lnTo>
                  <a:lnTo>
                    <a:pt x="2668" y="810"/>
                  </a:lnTo>
                  <a:lnTo>
                    <a:pt x="2382" y="1429"/>
                  </a:lnTo>
                  <a:lnTo>
                    <a:pt x="2382" y="1786"/>
                  </a:lnTo>
                  <a:lnTo>
                    <a:pt x="2382" y="2143"/>
                  </a:lnTo>
                  <a:lnTo>
                    <a:pt x="2668" y="2763"/>
                  </a:lnTo>
                  <a:lnTo>
                    <a:pt x="2906" y="3048"/>
                  </a:lnTo>
                  <a:lnTo>
                    <a:pt x="3192" y="3287"/>
                  </a:lnTo>
                  <a:lnTo>
                    <a:pt x="3811" y="3548"/>
                  </a:lnTo>
                  <a:lnTo>
                    <a:pt x="4169" y="3572"/>
                  </a:lnTo>
                  <a:lnTo>
                    <a:pt x="4526" y="3548"/>
                  </a:lnTo>
                  <a:lnTo>
                    <a:pt x="5145" y="3287"/>
                  </a:lnTo>
                  <a:lnTo>
                    <a:pt x="5407" y="3048"/>
                  </a:lnTo>
                  <a:lnTo>
                    <a:pt x="5645" y="2786"/>
                  </a:lnTo>
                  <a:lnTo>
                    <a:pt x="5883" y="2143"/>
                  </a:lnTo>
                  <a:lnTo>
                    <a:pt x="5907" y="1786"/>
                  </a:lnTo>
                  <a:lnTo>
                    <a:pt x="5883" y="1429"/>
                  </a:lnTo>
                  <a:lnTo>
                    <a:pt x="5645" y="810"/>
                  </a:lnTo>
                  <a:lnTo>
                    <a:pt x="5407" y="548"/>
                  </a:lnTo>
                  <a:lnTo>
                    <a:pt x="5121" y="286"/>
                  </a:lnTo>
                  <a:lnTo>
                    <a:pt x="4502" y="24"/>
                  </a:lnTo>
                  <a:lnTo>
                    <a:pt x="4169" y="0"/>
                  </a:lnTo>
                  <a:close/>
                  <a:moveTo>
                    <a:pt x="8931" y="0"/>
                  </a:moveTo>
                  <a:lnTo>
                    <a:pt x="8574" y="24"/>
                  </a:lnTo>
                  <a:lnTo>
                    <a:pt x="7955" y="286"/>
                  </a:lnTo>
                  <a:lnTo>
                    <a:pt x="7669" y="548"/>
                  </a:lnTo>
                  <a:lnTo>
                    <a:pt x="7431" y="810"/>
                  </a:lnTo>
                  <a:lnTo>
                    <a:pt x="7145" y="1429"/>
                  </a:lnTo>
                  <a:lnTo>
                    <a:pt x="7145" y="1786"/>
                  </a:lnTo>
                  <a:lnTo>
                    <a:pt x="7145" y="2143"/>
                  </a:lnTo>
                  <a:lnTo>
                    <a:pt x="7431" y="2763"/>
                  </a:lnTo>
                  <a:lnTo>
                    <a:pt x="7669" y="3048"/>
                  </a:lnTo>
                  <a:lnTo>
                    <a:pt x="7955" y="3287"/>
                  </a:lnTo>
                  <a:lnTo>
                    <a:pt x="8574" y="3548"/>
                  </a:lnTo>
                  <a:lnTo>
                    <a:pt x="8931" y="3572"/>
                  </a:lnTo>
                  <a:lnTo>
                    <a:pt x="9265" y="3548"/>
                  </a:lnTo>
                  <a:lnTo>
                    <a:pt x="9884" y="3287"/>
                  </a:lnTo>
                  <a:lnTo>
                    <a:pt x="10170" y="3048"/>
                  </a:lnTo>
                  <a:lnTo>
                    <a:pt x="10408" y="2786"/>
                  </a:lnTo>
                  <a:lnTo>
                    <a:pt x="10670" y="2143"/>
                  </a:lnTo>
                  <a:lnTo>
                    <a:pt x="10718" y="1786"/>
                  </a:lnTo>
                  <a:lnTo>
                    <a:pt x="10694" y="1429"/>
                  </a:lnTo>
                  <a:lnTo>
                    <a:pt x="10408" y="810"/>
                  </a:lnTo>
                  <a:lnTo>
                    <a:pt x="10170" y="548"/>
                  </a:lnTo>
                  <a:lnTo>
                    <a:pt x="9884" y="286"/>
                  </a:lnTo>
                  <a:lnTo>
                    <a:pt x="9265" y="24"/>
                  </a:lnTo>
                  <a:lnTo>
                    <a:pt x="8931" y="0"/>
                  </a:lnTo>
                  <a:close/>
                  <a:moveTo>
                    <a:pt x="4169" y="4739"/>
                  </a:moveTo>
                  <a:lnTo>
                    <a:pt x="3359" y="4787"/>
                  </a:lnTo>
                  <a:lnTo>
                    <a:pt x="2454" y="4977"/>
                  </a:lnTo>
                  <a:lnTo>
                    <a:pt x="2001" y="5096"/>
                  </a:lnTo>
                  <a:lnTo>
                    <a:pt x="1144" y="5454"/>
                  </a:lnTo>
                  <a:lnTo>
                    <a:pt x="763" y="5692"/>
                  </a:lnTo>
                  <a:lnTo>
                    <a:pt x="406" y="5930"/>
                  </a:lnTo>
                  <a:lnTo>
                    <a:pt x="25" y="6501"/>
                  </a:lnTo>
                  <a:lnTo>
                    <a:pt x="1" y="6811"/>
                  </a:lnTo>
                  <a:lnTo>
                    <a:pt x="1" y="8311"/>
                  </a:lnTo>
                  <a:lnTo>
                    <a:pt x="8336" y="8311"/>
                  </a:lnTo>
                  <a:lnTo>
                    <a:pt x="8336" y="6811"/>
                  </a:lnTo>
                  <a:lnTo>
                    <a:pt x="8288" y="6501"/>
                  </a:lnTo>
                  <a:lnTo>
                    <a:pt x="7907" y="5930"/>
                  </a:lnTo>
                  <a:lnTo>
                    <a:pt x="7550" y="5692"/>
                  </a:lnTo>
                  <a:lnTo>
                    <a:pt x="7169" y="5454"/>
                  </a:lnTo>
                  <a:lnTo>
                    <a:pt x="6312" y="5096"/>
                  </a:lnTo>
                  <a:lnTo>
                    <a:pt x="5859" y="4977"/>
                  </a:lnTo>
                  <a:lnTo>
                    <a:pt x="5407" y="4858"/>
                  </a:lnTo>
                  <a:lnTo>
                    <a:pt x="4550" y="4739"/>
                  </a:lnTo>
                  <a:close/>
                  <a:moveTo>
                    <a:pt x="8574" y="4763"/>
                  </a:moveTo>
                  <a:lnTo>
                    <a:pt x="8336" y="4787"/>
                  </a:lnTo>
                  <a:lnTo>
                    <a:pt x="8598" y="5001"/>
                  </a:lnTo>
                  <a:lnTo>
                    <a:pt x="9027" y="5454"/>
                  </a:lnTo>
                  <a:lnTo>
                    <a:pt x="9336" y="5978"/>
                  </a:lnTo>
                  <a:lnTo>
                    <a:pt x="9479" y="6549"/>
                  </a:lnTo>
                  <a:lnTo>
                    <a:pt x="9479" y="6859"/>
                  </a:lnTo>
                  <a:lnTo>
                    <a:pt x="9479" y="8335"/>
                  </a:lnTo>
                  <a:lnTo>
                    <a:pt x="13051" y="8335"/>
                  </a:lnTo>
                  <a:lnTo>
                    <a:pt x="13051" y="6859"/>
                  </a:lnTo>
                  <a:lnTo>
                    <a:pt x="13028" y="6549"/>
                  </a:lnTo>
                  <a:lnTo>
                    <a:pt x="12623" y="5978"/>
                  </a:lnTo>
                  <a:lnTo>
                    <a:pt x="12289" y="5716"/>
                  </a:lnTo>
                  <a:lnTo>
                    <a:pt x="11908" y="5477"/>
                  </a:lnTo>
                  <a:lnTo>
                    <a:pt x="11051" y="5120"/>
                  </a:lnTo>
                  <a:lnTo>
                    <a:pt x="10598" y="5001"/>
                  </a:lnTo>
                  <a:lnTo>
                    <a:pt x="10146" y="4882"/>
                  </a:lnTo>
                  <a:lnTo>
                    <a:pt x="9289" y="47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12"/>
          <p:cNvGrpSpPr/>
          <p:nvPr/>
        </p:nvGrpSpPr>
        <p:grpSpPr>
          <a:xfrm>
            <a:off x="5599348" y="2459949"/>
            <a:ext cx="485222" cy="485222"/>
            <a:chOff x="2373925" y="2923950"/>
            <a:chExt cx="628200" cy="628200"/>
          </a:xfrm>
        </p:grpSpPr>
        <p:sp>
          <p:nvSpPr>
            <p:cNvPr id="121" name="Google Shape;121;p12"/>
            <p:cNvSpPr/>
            <p:nvPr/>
          </p:nvSpPr>
          <p:spPr>
            <a:xfrm>
              <a:off x="2373925" y="2923950"/>
              <a:ext cx="628200" cy="628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2"/>
            <p:cNvSpPr/>
            <p:nvPr/>
          </p:nvSpPr>
          <p:spPr>
            <a:xfrm>
              <a:off x="2558801" y="3072348"/>
              <a:ext cx="258447" cy="302802"/>
            </a:xfrm>
            <a:custGeom>
              <a:avLst/>
              <a:gdLst/>
              <a:ahLst/>
              <a:cxnLst/>
              <a:rect l="l" t="t" r="r" b="b"/>
              <a:pathLst>
                <a:path w="10694" h="12528" extrusionOk="0">
                  <a:moveTo>
                    <a:pt x="5382" y="1215"/>
                  </a:moveTo>
                  <a:lnTo>
                    <a:pt x="5716" y="1239"/>
                  </a:lnTo>
                  <a:lnTo>
                    <a:pt x="6335" y="1501"/>
                  </a:lnTo>
                  <a:lnTo>
                    <a:pt x="6621" y="1763"/>
                  </a:lnTo>
                  <a:lnTo>
                    <a:pt x="6859" y="2025"/>
                  </a:lnTo>
                  <a:lnTo>
                    <a:pt x="7145" y="2644"/>
                  </a:lnTo>
                  <a:lnTo>
                    <a:pt x="7169" y="3001"/>
                  </a:lnTo>
                  <a:lnTo>
                    <a:pt x="3596" y="3001"/>
                  </a:lnTo>
                  <a:lnTo>
                    <a:pt x="3596" y="2644"/>
                  </a:lnTo>
                  <a:lnTo>
                    <a:pt x="3882" y="2025"/>
                  </a:lnTo>
                  <a:lnTo>
                    <a:pt x="4120" y="1763"/>
                  </a:lnTo>
                  <a:lnTo>
                    <a:pt x="4406" y="1501"/>
                  </a:lnTo>
                  <a:lnTo>
                    <a:pt x="5025" y="1239"/>
                  </a:lnTo>
                  <a:lnTo>
                    <a:pt x="5382" y="1215"/>
                  </a:lnTo>
                  <a:close/>
                  <a:moveTo>
                    <a:pt x="8383" y="4216"/>
                  </a:moveTo>
                  <a:lnTo>
                    <a:pt x="8359" y="4526"/>
                  </a:lnTo>
                  <a:lnTo>
                    <a:pt x="8264" y="5097"/>
                  </a:lnTo>
                  <a:lnTo>
                    <a:pt x="8026" y="5621"/>
                  </a:lnTo>
                  <a:lnTo>
                    <a:pt x="7692" y="6097"/>
                  </a:lnTo>
                  <a:lnTo>
                    <a:pt x="7478" y="6312"/>
                  </a:lnTo>
                  <a:lnTo>
                    <a:pt x="7026" y="6693"/>
                  </a:lnTo>
                  <a:lnTo>
                    <a:pt x="6240" y="7050"/>
                  </a:lnTo>
                  <a:lnTo>
                    <a:pt x="5668" y="7169"/>
                  </a:lnTo>
                  <a:lnTo>
                    <a:pt x="5073" y="7169"/>
                  </a:lnTo>
                  <a:lnTo>
                    <a:pt x="4501" y="7050"/>
                  </a:lnTo>
                  <a:lnTo>
                    <a:pt x="3715" y="6693"/>
                  </a:lnTo>
                  <a:lnTo>
                    <a:pt x="3263" y="6312"/>
                  </a:lnTo>
                  <a:lnTo>
                    <a:pt x="3049" y="6074"/>
                  </a:lnTo>
                  <a:lnTo>
                    <a:pt x="2715" y="5597"/>
                  </a:lnTo>
                  <a:lnTo>
                    <a:pt x="2501" y="5073"/>
                  </a:lnTo>
                  <a:lnTo>
                    <a:pt x="2406" y="4526"/>
                  </a:lnTo>
                  <a:lnTo>
                    <a:pt x="2429" y="4216"/>
                  </a:lnTo>
                  <a:lnTo>
                    <a:pt x="3620" y="4216"/>
                  </a:lnTo>
                  <a:lnTo>
                    <a:pt x="3644" y="4573"/>
                  </a:lnTo>
                  <a:lnTo>
                    <a:pt x="3906" y="5192"/>
                  </a:lnTo>
                  <a:lnTo>
                    <a:pt x="4144" y="5478"/>
                  </a:lnTo>
                  <a:lnTo>
                    <a:pt x="4430" y="5716"/>
                  </a:lnTo>
                  <a:lnTo>
                    <a:pt x="5049" y="5978"/>
                  </a:lnTo>
                  <a:lnTo>
                    <a:pt x="5406" y="6002"/>
                  </a:lnTo>
                  <a:lnTo>
                    <a:pt x="5740" y="5978"/>
                  </a:lnTo>
                  <a:lnTo>
                    <a:pt x="6383" y="5716"/>
                  </a:lnTo>
                  <a:lnTo>
                    <a:pt x="6645" y="5478"/>
                  </a:lnTo>
                  <a:lnTo>
                    <a:pt x="6907" y="5192"/>
                  </a:lnTo>
                  <a:lnTo>
                    <a:pt x="7169" y="4573"/>
                  </a:lnTo>
                  <a:lnTo>
                    <a:pt x="7192" y="4216"/>
                  </a:lnTo>
                  <a:close/>
                  <a:moveTo>
                    <a:pt x="5073" y="1"/>
                  </a:moveTo>
                  <a:lnTo>
                    <a:pt x="4501" y="120"/>
                  </a:lnTo>
                  <a:lnTo>
                    <a:pt x="3977" y="334"/>
                  </a:lnTo>
                  <a:lnTo>
                    <a:pt x="3477" y="668"/>
                  </a:lnTo>
                  <a:lnTo>
                    <a:pt x="3263" y="882"/>
                  </a:lnTo>
                  <a:lnTo>
                    <a:pt x="3049" y="1120"/>
                  </a:lnTo>
                  <a:lnTo>
                    <a:pt x="2715" y="1596"/>
                  </a:lnTo>
                  <a:lnTo>
                    <a:pt x="2477" y="2120"/>
                  </a:lnTo>
                  <a:lnTo>
                    <a:pt x="2382" y="2692"/>
                  </a:lnTo>
                  <a:lnTo>
                    <a:pt x="2358" y="3001"/>
                  </a:lnTo>
                  <a:lnTo>
                    <a:pt x="1191" y="3001"/>
                  </a:lnTo>
                  <a:lnTo>
                    <a:pt x="977" y="3025"/>
                  </a:lnTo>
                  <a:lnTo>
                    <a:pt x="548" y="3192"/>
                  </a:lnTo>
                  <a:lnTo>
                    <a:pt x="381" y="3359"/>
                  </a:lnTo>
                  <a:lnTo>
                    <a:pt x="215" y="3549"/>
                  </a:lnTo>
                  <a:lnTo>
                    <a:pt x="24" y="3954"/>
                  </a:lnTo>
                  <a:lnTo>
                    <a:pt x="0" y="4192"/>
                  </a:lnTo>
                  <a:lnTo>
                    <a:pt x="0" y="11337"/>
                  </a:lnTo>
                  <a:lnTo>
                    <a:pt x="24" y="11575"/>
                  </a:lnTo>
                  <a:lnTo>
                    <a:pt x="215" y="11980"/>
                  </a:lnTo>
                  <a:lnTo>
                    <a:pt x="381" y="12170"/>
                  </a:lnTo>
                  <a:lnTo>
                    <a:pt x="548" y="12337"/>
                  </a:lnTo>
                  <a:lnTo>
                    <a:pt x="977" y="12503"/>
                  </a:lnTo>
                  <a:lnTo>
                    <a:pt x="1191" y="12527"/>
                  </a:lnTo>
                  <a:lnTo>
                    <a:pt x="9502" y="12527"/>
                  </a:lnTo>
                  <a:lnTo>
                    <a:pt x="9741" y="12503"/>
                  </a:lnTo>
                  <a:lnTo>
                    <a:pt x="10145" y="12337"/>
                  </a:lnTo>
                  <a:lnTo>
                    <a:pt x="10336" y="12170"/>
                  </a:lnTo>
                  <a:lnTo>
                    <a:pt x="10503" y="11980"/>
                  </a:lnTo>
                  <a:lnTo>
                    <a:pt x="10693" y="11575"/>
                  </a:lnTo>
                  <a:lnTo>
                    <a:pt x="10693" y="11337"/>
                  </a:lnTo>
                  <a:lnTo>
                    <a:pt x="10693" y="4192"/>
                  </a:lnTo>
                  <a:lnTo>
                    <a:pt x="10693" y="3978"/>
                  </a:lnTo>
                  <a:lnTo>
                    <a:pt x="10503" y="3549"/>
                  </a:lnTo>
                  <a:lnTo>
                    <a:pt x="10336" y="3359"/>
                  </a:lnTo>
                  <a:lnTo>
                    <a:pt x="10169" y="3192"/>
                  </a:lnTo>
                  <a:lnTo>
                    <a:pt x="9741" y="3025"/>
                  </a:lnTo>
                  <a:lnTo>
                    <a:pt x="9502" y="3001"/>
                  </a:lnTo>
                  <a:lnTo>
                    <a:pt x="8383" y="3001"/>
                  </a:lnTo>
                  <a:lnTo>
                    <a:pt x="8359" y="2692"/>
                  </a:lnTo>
                  <a:lnTo>
                    <a:pt x="8264" y="2120"/>
                  </a:lnTo>
                  <a:lnTo>
                    <a:pt x="8026" y="1596"/>
                  </a:lnTo>
                  <a:lnTo>
                    <a:pt x="7692" y="1120"/>
                  </a:lnTo>
                  <a:lnTo>
                    <a:pt x="7478" y="882"/>
                  </a:lnTo>
                  <a:lnTo>
                    <a:pt x="7264" y="668"/>
                  </a:lnTo>
                  <a:lnTo>
                    <a:pt x="6764" y="334"/>
                  </a:lnTo>
                  <a:lnTo>
                    <a:pt x="6240" y="120"/>
                  </a:lnTo>
                  <a:lnTo>
                    <a:pt x="5668"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grpSp>
      <p:grpSp>
        <p:nvGrpSpPr>
          <p:cNvPr id="123" name="Google Shape;123;p12"/>
          <p:cNvGrpSpPr/>
          <p:nvPr/>
        </p:nvGrpSpPr>
        <p:grpSpPr>
          <a:xfrm>
            <a:off x="4964448" y="1374021"/>
            <a:ext cx="485222" cy="485222"/>
            <a:chOff x="2373925" y="2067250"/>
            <a:chExt cx="628200" cy="628200"/>
          </a:xfrm>
        </p:grpSpPr>
        <p:sp>
          <p:nvSpPr>
            <p:cNvPr id="124" name="Google Shape;124;p12"/>
            <p:cNvSpPr/>
            <p:nvPr/>
          </p:nvSpPr>
          <p:spPr>
            <a:xfrm>
              <a:off x="2373925" y="2067250"/>
              <a:ext cx="628200" cy="628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2"/>
            <p:cNvSpPr/>
            <p:nvPr/>
          </p:nvSpPr>
          <p:spPr>
            <a:xfrm>
              <a:off x="2541537" y="2248450"/>
              <a:ext cx="265256" cy="265801"/>
            </a:xfrm>
            <a:custGeom>
              <a:avLst/>
              <a:gdLst/>
              <a:ahLst/>
              <a:cxnLst/>
              <a:rect l="l" t="t" r="r" b="b"/>
              <a:pathLst>
                <a:path w="10670" h="10693" extrusionOk="0">
                  <a:moveTo>
                    <a:pt x="3573" y="4144"/>
                  </a:moveTo>
                  <a:lnTo>
                    <a:pt x="3573" y="8335"/>
                  </a:lnTo>
                  <a:lnTo>
                    <a:pt x="2382" y="8335"/>
                  </a:lnTo>
                  <a:lnTo>
                    <a:pt x="2382" y="4144"/>
                  </a:lnTo>
                  <a:close/>
                  <a:moveTo>
                    <a:pt x="5907" y="2358"/>
                  </a:moveTo>
                  <a:lnTo>
                    <a:pt x="5907" y="8335"/>
                  </a:lnTo>
                  <a:lnTo>
                    <a:pt x="4763" y="8335"/>
                  </a:lnTo>
                  <a:lnTo>
                    <a:pt x="4763" y="2358"/>
                  </a:lnTo>
                  <a:close/>
                  <a:moveTo>
                    <a:pt x="8336" y="5930"/>
                  </a:moveTo>
                  <a:lnTo>
                    <a:pt x="8336" y="8335"/>
                  </a:lnTo>
                  <a:lnTo>
                    <a:pt x="7145" y="8335"/>
                  </a:lnTo>
                  <a:lnTo>
                    <a:pt x="7145" y="5930"/>
                  </a:lnTo>
                  <a:close/>
                  <a:moveTo>
                    <a:pt x="1191" y="0"/>
                  </a:moveTo>
                  <a:lnTo>
                    <a:pt x="953" y="24"/>
                  </a:lnTo>
                  <a:lnTo>
                    <a:pt x="524" y="191"/>
                  </a:lnTo>
                  <a:lnTo>
                    <a:pt x="358" y="357"/>
                  </a:lnTo>
                  <a:lnTo>
                    <a:pt x="191" y="548"/>
                  </a:lnTo>
                  <a:lnTo>
                    <a:pt x="1" y="953"/>
                  </a:lnTo>
                  <a:lnTo>
                    <a:pt x="1" y="1191"/>
                  </a:lnTo>
                  <a:lnTo>
                    <a:pt x="1" y="9502"/>
                  </a:lnTo>
                  <a:lnTo>
                    <a:pt x="1" y="9740"/>
                  </a:lnTo>
                  <a:lnTo>
                    <a:pt x="191" y="10145"/>
                  </a:lnTo>
                  <a:lnTo>
                    <a:pt x="358" y="10336"/>
                  </a:lnTo>
                  <a:lnTo>
                    <a:pt x="524" y="10502"/>
                  </a:lnTo>
                  <a:lnTo>
                    <a:pt x="953" y="10669"/>
                  </a:lnTo>
                  <a:lnTo>
                    <a:pt x="1191" y="10693"/>
                  </a:lnTo>
                  <a:lnTo>
                    <a:pt x="9479" y="10693"/>
                  </a:lnTo>
                  <a:lnTo>
                    <a:pt x="9717" y="10669"/>
                  </a:lnTo>
                  <a:lnTo>
                    <a:pt x="10122" y="10502"/>
                  </a:lnTo>
                  <a:lnTo>
                    <a:pt x="10312" y="10336"/>
                  </a:lnTo>
                  <a:lnTo>
                    <a:pt x="10479" y="10145"/>
                  </a:lnTo>
                  <a:lnTo>
                    <a:pt x="10669" y="9740"/>
                  </a:lnTo>
                  <a:lnTo>
                    <a:pt x="10669" y="9502"/>
                  </a:lnTo>
                  <a:lnTo>
                    <a:pt x="10669" y="1191"/>
                  </a:lnTo>
                  <a:lnTo>
                    <a:pt x="10669" y="977"/>
                  </a:lnTo>
                  <a:lnTo>
                    <a:pt x="10479" y="548"/>
                  </a:lnTo>
                  <a:lnTo>
                    <a:pt x="10312" y="357"/>
                  </a:lnTo>
                  <a:lnTo>
                    <a:pt x="10146" y="191"/>
                  </a:lnTo>
                  <a:lnTo>
                    <a:pt x="9717" y="24"/>
                  </a:lnTo>
                  <a:lnTo>
                    <a:pt x="94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12"/>
          <p:cNvSpPr txBox="1"/>
          <p:nvPr/>
        </p:nvSpPr>
        <p:spPr>
          <a:xfrm>
            <a:off x="761950" y="1163946"/>
            <a:ext cx="1905000" cy="559800"/>
          </a:xfrm>
          <a:prstGeom prst="rect">
            <a:avLst/>
          </a:prstGeom>
          <a:noFill/>
          <a:ln>
            <a:noFill/>
          </a:ln>
        </p:spPr>
        <p:txBody>
          <a:bodyPr spcFirstLastPara="1" wrap="square" lIns="0" tIns="91425" rIns="0" bIns="0" anchor="t" anchorCtr="0">
            <a:noAutofit/>
          </a:bodyPr>
          <a:lstStyle/>
          <a:p>
            <a:pPr marL="0" lvl="0" indent="0" algn="r" rtl="0">
              <a:lnSpc>
                <a:spcPct val="115000"/>
              </a:lnSpc>
              <a:spcBef>
                <a:spcPts val="0"/>
              </a:spcBef>
              <a:spcAft>
                <a:spcPts val="0"/>
              </a:spcAft>
              <a:buNone/>
            </a:pPr>
            <a:r>
              <a:rPr lang="en" sz="1000">
                <a:solidFill>
                  <a:srgbClr val="4285F4"/>
                </a:solidFill>
                <a:latin typeface="Roboto"/>
                <a:ea typeface="Roboto"/>
                <a:cs typeface="Roboto"/>
                <a:sym typeface="Roboto"/>
              </a:rPr>
              <a:t>Product Lifecycle Management</a:t>
            </a:r>
            <a:endParaRPr sz="1000">
              <a:solidFill>
                <a:srgbClr val="4285F4"/>
              </a:solidFill>
              <a:latin typeface="Roboto"/>
              <a:ea typeface="Roboto"/>
              <a:cs typeface="Roboto"/>
              <a:sym typeface="Roboto"/>
            </a:endParaRPr>
          </a:p>
          <a:p>
            <a:pPr marL="0" lvl="0" indent="0" algn="r" rtl="0">
              <a:lnSpc>
                <a:spcPct val="115000"/>
              </a:lnSpc>
              <a:spcBef>
                <a:spcPts val="500"/>
              </a:spcBef>
              <a:spcAft>
                <a:spcPts val="500"/>
              </a:spcAft>
              <a:buNone/>
            </a:pPr>
            <a:r>
              <a:rPr lang="en" sz="900">
                <a:solidFill>
                  <a:srgbClr val="3C4043"/>
                </a:solidFill>
                <a:latin typeface="Roboto"/>
                <a:ea typeface="Roboto"/>
                <a:cs typeface="Roboto"/>
                <a:sym typeface="Roboto"/>
              </a:rPr>
              <a:t>Extensive data analysis to drive visibility and efficiency into all areas of the supply chain</a:t>
            </a:r>
            <a:endParaRPr sz="900">
              <a:solidFill>
                <a:srgbClr val="3C4043"/>
              </a:solidFill>
              <a:latin typeface="Roboto"/>
              <a:ea typeface="Roboto"/>
              <a:cs typeface="Roboto"/>
              <a:sym typeface="Roboto"/>
            </a:endParaRPr>
          </a:p>
        </p:txBody>
      </p:sp>
      <p:cxnSp>
        <p:nvCxnSpPr>
          <p:cNvPr id="127" name="Google Shape;127;p12"/>
          <p:cNvCxnSpPr/>
          <p:nvPr/>
        </p:nvCxnSpPr>
        <p:spPr>
          <a:xfrm>
            <a:off x="2032050" y="1163944"/>
            <a:ext cx="636300" cy="0"/>
          </a:xfrm>
          <a:prstGeom prst="straightConnector1">
            <a:avLst/>
          </a:prstGeom>
          <a:noFill/>
          <a:ln w="9525" cap="flat" cmpd="sng">
            <a:solidFill>
              <a:srgbClr val="4285F4"/>
            </a:solidFill>
            <a:prstDash val="solid"/>
            <a:round/>
            <a:headEnd type="none" w="med" len="med"/>
            <a:tailEnd type="none" w="med" len="med"/>
          </a:ln>
        </p:spPr>
      </p:cxnSp>
      <p:sp>
        <p:nvSpPr>
          <p:cNvPr id="128" name="Google Shape;128;p12"/>
          <p:cNvSpPr txBox="1"/>
          <p:nvPr/>
        </p:nvSpPr>
        <p:spPr>
          <a:xfrm>
            <a:off x="762025" y="2279754"/>
            <a:ext cx="1905000" cy="559800"/>
          </a:xfrm>
          <a:prstGeom prst="rect">
            <a:avLst/>
          </a:prstGeom>
          <a:noFill/>
          <a:ln>
            <a:noFill/>
          </a:ln>
        </p:spPr>
        <p:txBody>
          <a:bodyPr spcFirstLastPara="1" wrap="square" lIns="0" tIns="91425" rIns="0" bIns="0" anchor="t" anchorCtr="0">
            <a:noAutofit/>
          </a:bodyPr>
          <a:lstStyle/>
          <a:p>
            <a:pPr marL="0" marR="0" lvl="0" indent="0" algn="r" rtl="0">
              <a:lnSpc>
                <a:spcPct val="115000"/>
              </a:lnSpc>
              <a:spcBef>
                <a:spcPts val="0"/>
              </a:spcBef>
              <a:spcAft>
                <a:spcPts val="0"/>
              </a:spcAft>
              <a:buNone/>
            </a:pPr>
            <a:r>
              <a:rPr lang="en" sz="1000">
                <a:solidFill>
                  <a:srgbClr val="4285F4"/>
                </a:solidFill>
                <a:latin typeface="Roboto"/>
                <a:ea typeface="Roboto"/>
                <a:cs typeface="Roboto"/>
                <a:sym typeface="Roboto"/>
              </a:rPr>
              <a:t>Store</a:t>
            </a:r>
            <a:r>
              <a:rPr lang="en" sz="1000">
                <a:solidFill>
                  <a:srgbClr val="004990"/>
                </a:solidFill>
                <a:latin typeface="Roboto"/>
                <a:ea typeface="Roboto"/>
                <a:cs typeface="Roboto"/>
                <a:sym typeface="Roboto"/>
              </a:rPr>
              <a:t> </a:t>
            </a:r>
            <a:r>
              <a:rPr lang="en" sz="1000">
                <a:solidFill>
                  <a:srgbClr val="4285F4"/>
                </a:solidFill>
                <a:latin typeface="Roboto"/>
                <a:ea typeface="Roboto"/>
                <a:cs typeface="Roboto"/>
                <a:sym typeface="Roboto"/>
              </a:rPr>
              <a:t>Operations</a:t>
            </a:r>
            <a:endParaRPr sz="1000">
              <a:solidFill>
                <a:srgbClr val="4285F4"/>
              </a:solidFill>
              <a:latin typeface="Roboto"/>
              <a:ea typeface="Roboto"/>
              <a:cs typeface="Roboto"/>
              <a:sym typeface="Roboto"/>
            </a:endParaRPr>
          </a:p>
          <a:p>
            <a:pPr marL="0" lvl="0" indent="0" algn="r" rtl="0">
              <a:lnSpc>
                <a:spcPct val="115000"/>
              </a:lnSpc>
              <a:spcBef>
                <a:spcPts val="500"/>
              </a:spcBef>
              <a:spcAft>
                <a:spcPts val="0"/>
              </a:spcAft>
              <a:buNone/>
            </a:pPr>
            <a:r>
              <a:rPr lang="en" sz="900">
                <a:solidFill>
                  <a:srgbClr val="3C4043"/>
                </a:solidFill>
                <a:latin typeface="Roboto"/>
                <a:ea typeface="Roboto"/>
                <a:cs typeface="Roboto"/>
                <a:sym typeface="Roboto"/>
              </a:rPr>
              <a:t>Frictionless checkout, </a:t>
            </a:r>
            <a:br>
              <a:rPr lang="en" sz="900">
                <a:solidFill>
                  <a:srgbClr val="3C4043"/>
                </a:solidFill>
                <a:latin typeface="Roboto"/>
                <a:ea typeface="Roboto"/>
                <a:cs typeface="Roboto"/>
                <a:sym typeface="Roboto"/>
              </a:rPr>
            </a:br>
            <a:r>
              <a:rPr lang="en" sz="900">
                <a:solidFill>
                  <a:srgbClr val="3C4043"/>
                </a:solidFill>
                <a:latin typeface="Roboto"/>
                <a:ea typeface="Roboto"/>
                <a:cs typeface="Roboto"/>
                <a:sym typeface="Roboto"/>
              </a:rPr>
              <a:t>empowered associates, and </a:t>
            </a:r>
            <a:br>
              <a:rPr lang="en" sz="900">
                <a:solidFill>
                  <a:srgbClr val="3C4043"/>
                </a:solidFill>
                <a:latin typeface="Roboto"/>
                <a:ea typeface="Roboto"/>
                <a:cs typeface="Roboto"/>
                <a:sym typeface="Roboto"/>
              </a:rPr>
            </a:br>
            <a:r>
              <a:rPr lang="en" sz="900">
                <a:solidFill>
                  <a:srgbClr val="3C4043"/>
                </a:solidFill>
                <a:latin typeface="Roboto"/>
                <a:ea typeface="Roboto"/>
                <a:cs typeface="Roboto"/>
                <a:sym typeface="Roboto"/>
              </a:rPr>
              <a:t>on-shelf inventory tracking</a:t>
            </a:r>
            <a:endParaRPr sz="900">
              <a:solidFill>
                <a:srgbClr val="3C4043"/>
              </a:solidFill>
              <a:latin typeface="Roboto"/>
              <a:ea typeface="Roboto"/>
              <a:cs typeface="Roboto"/>
              <a:sym typeface="Roboto"/>
            </a:endParaRPr>
          </a:p>
        </p:txBody>
      </p:sp>
      <p:cxnSp>
        <p:nvCxnSpPr>
          <p:cNvPr id="129" name="Google Shape;129;p12"/>
          <p:cNvCxnSpPr/>
          <p:nvPr/>
        </p:nvCxnSpPr>
        <p:spPr>
          <a:xfrm>
            <a:off x="2032050" y="2279752"/>
            <a:ext cx="636300" cy="0"/>
          </a:xfrm>
          <a:prstGeom prst="straightConnector1">
            <a:avLst/>
          </a:prstGeom>
          <a:noFill/>
          <a:ln w="9525" cap="flat" cmpd="sng">
            <a:solidFill>
              <a:srgbClr val="4285F4"/>
            </a:solidFill>
            <a:prstDash val="solid"/>
            <a:round/>
            <a:headEnd type="none" w="med" len="med"/>
            <a:tailEnd type="none" w="med" len="med"/>
          </a:ln>
        </p:spPr>
      </p:cxnSp>
      <p:sp>
        <p:nvSpPr>
          <p:cNvPr id="130" name="Google Shape;130;p12"/>
          <p:cNvSpPr txBox="1"/>
          <p:nvPr/>
        </p:nvSpPr>
        <p:spPr>
          <a:xfrm>
            <a:off x="762025" y="3377150"/>
            <a:ext cx="1905000" cy="559800"/>
          </a:xfrm>
          <a:prstGeom prst="rect">
            <a:avLst/>
          </a:prstGeom>
          <a:noFill/>
          <a:ln>
            <a:noFill/>
          </a:ln>
        </p:spPr>
        <p:txBody>
          <a:bodyPr spcFirstLastPara="1" wrap="square" lIns="0" tIns="91425" rIns="0" bIns="0" anchor="t" anchorCtr="0">
            <a:noAutofit/>
          </a:bodyPr>
          <a:lstStyle/>
          <a:p>
            <a:pPr marL="0" marR="0" lvl="0" indent="0" algn="r" rtl="0">
              <a:lnSpc>
                <a:spcPct val="115000"/>
              </a:lnSpc>
              <a:spcBef>
                <a:spcPts val="0"/>
              </a:spcBef>
              <a:spcAft>
                <a:spcPts val="0"/>
              </a:spcAft>
              <a:buNone/>
            </a:pPr>
            <a:r>
              <a:rPr lang="en" sz="1000">
                <a:solidFill>
                  <a:srgbClr val="4285F4"/>
                </a:solidFill>
                <a:latin typeface="Roboto"/>
                <a:ea typeface="Roboto"/>
                <a:cs typeface="Roboto"/>
                <a:sym typeface="Roboto"/>
              </a:rPr>
              <a:t>Logistics, Fulfillment and Delivery</a:t>
            </a:r>
            <a:endParaRPr sz="1000">
              <a:solidFill>
                <a:srgbClr val="004990"/>
              </a:solidFill>
              <a:latin typeface="Roboto"/>
              <a:ea typeface="Roboto"/>
              <a:cs typeface="Roboto"/>
              <a:sym typeface="Roboto"/>
            </a:endParaRPr>
          </a:p>
          <a:p>
            <a:pPr marL="0" marR="0" lvl="0" indent="0" algn="r" rtl="0">
              <a:lnSpc>
                <a:spcPct val="115000"/>
              </a:lnSpc>
              <a:spcBef>
                <a:spcPts val="500"/>
              </a:spcBef>
              <a:spcAft>
                <a:spcPts val="0"/>
              </a:spcAft>
              <a:buNone/>
            </a:pPr>
            <a:r>
              <a:rPr lang="en" sz="900">
                <a:solidFill>
                  <a:srgbClr val="3C4043"/>
                </a:solidFill>
                <a:latin typeface="Roboto"/>
                <a:ea typeface="Roboto"/>
                <a:cs typeface="Roboto"/>
                <a:sym typeface="Roboto"/>
              </a:rPr>
              <a:t>Real-time inventory management and intelligent analytics tools</a:t>
            </a:r>
            <a:endParaRPr sz="900">
              <a:solidFill>
                <a:srgbClr val="3C4043"/>
              </a:solidFill>
              <a:latin typeface="Roboto"/>
              <a:ea typeface="Roboto"/>
              <a:cs typeface="Roboto"/>
              <a:sym typeface="Roboto"/>
            </a:endParaRPr>
          </a:p>
          <a:p>
            <a:pPr marL="0" lvl="0" indent="0" algn="r" rtl="0">
              <a:lnSpc>
                <a:spcPct val="115000"/>
              </a:lnSpc>
              <a:spcBef>
                <a:spcPts val="500"/>
              </a:spcBef>
              <a:spcAft>
                <a:spcPts val="500"/>
              </a:spcAft>
              <a:buNone/>
            </a:pPr>
            <a:endParaRPr sz="900">
              <a:solidFill>
                <a:srgbClr val="4285F4"/>
              </a:solidFill>
              <a:latin typeface="Roboto"/>
              <a:ea typeface="Roboto"/>
              <a:cs typeface="Roboto"/>
              <a:sym typeface="Roboto"/>
            </a:endParaRPr>
          </a:p>
        </p:txBody>
      </p:sp>
      <p:cxnSp>
        <p:nvCxnSpPr>
          <p:cNvPr id="131" name="Google Shape;131;p12"/>
          <p:cNvCxnSpPr/>
          <p:nvPr/>
        </p:nvCxnSpPr>
        <p:spPr>
          <a:xfrm>
            <a:off x="2032050" y="3377148"/>
            <a:ext cx="636300" cy="0"/>
          </a:xfrm>
          <a:prstGeom prst="straightConnector1">
            <a:avLst/>
          </a:prstGeom>
          <a:noFill/>
          <a:ln w="9525" cap="flat" cmpd="sng">
            <a:solidFill>
              <a:srgbClr val="4285F4"/>
            </a:solidFill>
            <a:prstDash val="solid"/>
            <a:round/>
            <a:headEnd type="none" w="med" len="med"/>
            <a:tailEnd type="none" w="med" len="med"/>
          </a:ln>
        </p:spPr>
      </p:cxnSp>
      <p:sp>
        <p:nvSpPr>
          <p:cNvPr id="132" name="Google Shape;132;p12"/>
          <p:cNvSpPr txBox="1"/>
          <p:nvPr/>
        </p:nvSpPr>
        <p:spPr>
          <a:xfrm>
            <a:off x="6476150" y="1163946"/>
            <a:ext cx="1905000" cy="559800"/>
          </a:xfrm>
          <a:prstGeom prst="rect">
            <a:avLst/>
          </a:prstGeom>
          <a:noFill/>
          <a:ln>
            <a:noFill/>
          </a:ln>
        </p:spPr>
        <p:txBody>
          <a:bodyPr spcFirstLastPara="1" wrap="square" lIns="0" tIns="91425" rIns="0" bIns="0" anchor="t" anchorCtr="0">
            <a:noAutofit/>
          </a:bodyPr>
          <a:lstStyle/>
          <a:p>
            <a:pPr marL="0" lvl="0" indent="0" algn="l" rtl="0">
              <a:lnSpc>
                <a:spcPct val="115000"/>
              </a:lnSpc>
              <a:spcBef>
                <a:spcPts val="0"/>
              </a:spcBef>
              <a:spcAft>
                <a:spcPts val="0"/>
              </a:spcAft>
              <a:buNone/>
            </a:pPr>
            <a:r>
              <a:rPr lang="en" sz="1000">
                <a:solidFill>
                  <a:srgbClr val="4285F4"/>
                </a:solidFill>
                <a:latin typeface="Roboto"/>
                <a:ea typeface="Roboto"/>
                <a:cs typeface="Roboto"/>
                <a:sym typeface="Roboto"/>
              </a:rPr>
              <a:t>Omnichannel Commerce</a:t>
            </a:r>
            <a:endParaRPr sz="1000">
              <a:solidFill>
                <a:srgbClr val="4285F4"/>
              </a:solidFill>
              <a:latin typeface="Roboto"/>
              <a:ea typeface="Roboto"/>
              <a:cs typeface="Roboto"/>
              <a:sym typeface="Roboto"/>
            </a:endParaRPr>
          </a:p>
          <a:p>
            <a:pPr marL="0" lvl="0" indent="0" algn="l" rtl="0">
              <a:lnSpc>
                <a:spcPct val="115000"/>
              </a:lnSpc>
              <a:spcBef>
                <a:spcPts val="500"/>
              </a:spcBef>
              <a:spcAft>
                <a:spcPts val="0"/>
              </a:spcAft>
              <a:buNone/>
            </a:pPr>
            <a:r>
              <a:rPr lang="en" sz="900">
                <a:solidFill>
                  <a:srgbClr val="3C4043"/>
                </a:solidFill>
                <a:latin typeface="Roboto"/>
                <a:ea typeface="Roboto"/>
                <a:cs typeface="Roboto"/>
                <a:sym typeface="Roboto"/>
              </a:rPr>
              <a:t>Ecommerce hosting, AI</a:t>
            </a:r>
            <a:br>
              <a:rPr lang="en" sz="900">
                <a:solidFill>
                  <a:srgbClr val="3C4043"/>
                </a:solidFill>
                <a:latin typeface="Roboto"/>
                <a:ea typeface="Roboto"/>
                <a:cs typeface="Roboto"/>
                <a:sym typeface="Roboto"/>
              </a:rPr>
            </a:br>
            <a:r>
              <a:rPr lang="en" sz="900">
                <a:solidFill>
                  <a:srgbClr val="3C4043"/>
                </a:solidFill>
                <a:latin typeface="Roboto"/>
                <a:ea typeface="Roboto"/>
                <a:cs typeface="Roboto"/>
                <a:sym typeface="Roboto"/>
              </a:rPr>
              <a:t>-powered experiences, and digital shopping assistants</a:t>
            </a:r>
            <a:endParaRPr sz="900">
              <a:solidFill>
                <a:srgbClr val="3C4043"/>
              </a:solidFill>
              <a:latin typeface="Roboto"/>
              <a:ea typeface="Roboto"/>
              <a:cs typeface="Roboto"/>
              <a:sym typeface="Roboto"/>
            </a:endParaRPr>
          </a:p>
        </p:txBody>
      </p:sp>
      <p:cxnSp>
        <p:nvCxnSpPr>
          <p:cNvPr id="133" name="Google Shape;133;p12"/>
          <p:cNvCxnSpPr/>
          <p:nvPr/>
        </p:nvCxnSpPr>
        <p:spPr>
          <a:xfrm>
            <a:off x="6476150" y="1163944"/>
            <a:ext cx="636300" cy="0"/>
          </a:xfrm>
          <a:prstGeom prst="straightConnector1">
            <a:avLst/>
          </a:prstGeom>
          <a:noFill/>
          <a:ln w="9525" cap="flat" cmpd="sng">
            <a:solidFill>
              <a:srgbClr val="4285F4"/>
            </a:solidFill>
            <a:prstDash val="solid"/>
            <a:round/>
            <a:headEnd type="none" w="med" len="med"/>
            <a:tailEnd type="none" w="med" len="med"/>
          </a:ln>
        </p:spPr>
      </p:cxnSp>
      <p:sp>
        <p:nvSpPr>
          <p:cNvPr id="134" name="Google Shape;134;p12"/>
          <p:cNvSpPr txBox="1"/>
          <p:nvPr/>
        </p:nvSpPr>
        <p:spPr>
          <a:xfrm>
            <a:off x="6476950" y="2279754"/>
            <a:ext cx="1905000" cy="559800"/>
          </a:xfrm>
          <a:prstGeom prst="rect">
            <a:avLst/>
          </a:prstGeom>
          <a:noFill/>
          <a:ln>
            <a:noFill/>
          </a:ln>
        </p:spPr>
        <p:txBody>
          <a:bodyPr spcFirstLastPara="1" wrap="square" lIns="0" tIns="91425" rIns="0" bIns="0" anchor="t" anchorCtr="0">
            <a:noAutofit/>
          </a:bodyPr>
          <a:lstStyle/>
          <a:p>
            <a:pPr marL="0" lvl="0" indent="0" algn="l" rtl="0">
              <a:lnSpc>
                <a:spcPct val="115000"/>
              </a:lnSpc>
              <a:spcBef>
                <a:spcPts val="0"/>
              </a:spcBef>
              <a:spcAft>
                <a:spcPts val="0"/>
              </a:spcAft>
              <a:buNone/>
            </a:pPr>
            <a:r>
              <a:rPr lang="en" sz="1000">
                <a:solidFill>
                  <a:srgbClr val="4285F4"/>
                </a:solidFill>
                <a:latin typeface="Roboto"/>
                <a:ea typeface="Roboto"/>
                <a:cs typeface="Roboto"/>
                <a:sym typeface="Roboto"/>
              </a:rPr>
              <a:t>Merchandising and Assortment</a:t>
            </a:r>
            <a:endParaRPr sz="1000">
              <a:solidFill>
                <a:srgbClr val="4285F4"/>
              </a:solidFill>
              <a:latin typeface="Roboto"/>
              <a:ea typeface="Roboto"/>
              <a:cs typeface="Roboto"/>
              <a:sym typeface="Roboto"/>
            </a:endParaRPr>
          </a:p>
          <a:p>
            <a:pPr marL="0" lvl="0" indent="0" algn="l" rtl="0">
              <a:lnSpc>
                <a:spcPct val="115000"/>
              </a:lnSpc>
              <a:spcBef>
                <a:spcPts val="500"/>
              </a:spcBef>
              <a:spcAft>
                <a:spcPts val="0"/>
              </a:spcAft>
              <a:buNone/>
            </a:pPr>
            <a:r>
              <a:rPr lang="en" sz="900">
                <a:solidFill>
                  <a:srgbClr val="3C4043"/>
                </a:solidFill>
                <a:latin typeface="Roboto"/>
                <a:ea typeface="Roboto"/>
                <a:cs typeface="Roboto"/>
                <a:sym typeface="Roboto"/>
              </a:rPr>
              <a:t>Modernize systems, understand inventory allocation, and evolve dynamic assortment planning</a:t>
            </a:r>
            <a:endParaRPr sz="900">
              <a:solidFill>
                <a:srgbClr val="3C4043"/>
              </a:solidFill>
              <a:latin typeface="Roboto"/>
              <a:ea typeface="Roboto"/>
              <a:cs typeface="Roboto"/>
              <a:sym typeface="Roboto"/>
            </a:endParaRPr>
          </a:p>
          <a:p>
            <a:pPr marL="0" lvl="0" indent="0" algn="l" rtl="0">
              <a:lnSpc>
                <a:spcPct val="115000"/>
              </a:lnSpc>
              <a:spcBef>
                <a:spcPts val="500"/>
              </a:spcBef>
              <a:spcAft>
                <a:spcPts val="0"/>
              </a:spcAft>
              <a:buNone/>
            </a:pPr>
            <a:endParaRPr sz="1000">
              <a:solidFill>
                <a:srgbClr val="4285F4"/>
              </a:solidFill>
              <a:latin typeface="Roboto"/>
              <a:ea typeface="Roboto"/>
              <a:cs typeface="Roboto"/>
              <a:sym typeface="Roboto"/>
            </a:endParaRPr>
          </a:p>
        </p:txBody>
      </p:sp>
      <p:cxnSp>
        <p:nvCxnSpPr>
          <p:cNvPr id="135" name="Google Shape;135;p12"/>
          <p:cNvCxnSpPr/>
          <p:nvPr/>
        </p:nvCxnSpPr>
        <p:spPr>
          <a:xfrm>
            <a:off x="6476950" y="2279752"/>
            <a:ext cx="636300" cy="0"/>
          </a:xfrm>
          <a:prstGeom prst="straightConnector1">
            <a:avLst/>
          </a:prstGeom>
          <a:noFill/>
          <a:ln w="9525" cap="flat" cmpd="sng">
            <a:solidFill>
              <a:srgbClr val="4285F4"/>
            </a:solidFill>
            <a:prstDash val="solid"/>
            <a:round/>
            <a:headEnd type="none" w="med" len="med"/>
            <a:tailEnd type="none" w="med" len="med"/>
          </a:ln>
        </p:spPr>
      </p:cxnSp>
      <p:sp>
        <p:nvSpPr>
          <p:cNvPr id="136" name="Google Shape;136;p12"/>
          <p:cNvSpPr txBox="1"/>
          <p:nvPr/>
        </p:nvSpPr>
        <p:spPr>
          <a:xfrm>
            <a:off x="6476150" y="3469175"/>
            <a:ext cx="2053500" cy="559800"/>
          </a:xfrm>
          <a:prstGeom prst="rect">
            <a:avLst/>
          </a:prstGeom>
          <a:noFill/>
          <a:ln>
            <a:noFill/>
          </a:ln>
        </p:spPr>
        <p:txBody>
          <a:bodyPr spcFirstLastPara="1" wrap="square" lIns="0" tIns="91425" rIns="0" bIns="0" anchor="t" anchorCtr="0">
            <a:noAutofit/>
          </a:bodyPr>
          <a:lstStyle/>
          <a:p>
            <a:pPr marL="0" lvl="0" indent="0" algn="l" rtl="0">
              <a:lnSpc>
                <a:spcPct val="115000"/>
              </a:lnSpc>
              <a:spcBef>
                <a:spcPts val="0"/>
              </a:spcBef>
              <a:spcAft>
                <a:spcPts val="0"/>
              </a:spcAft>
              <a:buNone/>
            </a:pPr>
            <a:r>
              <a:rPr lang="en" sz="1000">
                <a:solidFill>
                  <a:srgbClr val="4285F4"/>
                </a:solidFill>
                <a:latin typeface="Roboto"/>
                <a:ea typeface="Roboto"/>
                <a:cs typeface="Roboto"/>
                <a:sym typeface="Roboto"/>
              </a:rPr>
              <a:t>Customer Acquisition and Retention</a:t>
            </a:r>
            <a:endParaRPr sz="1000">
              <a:solidFill>
                <a:srgbClr val="4285F4"/>
              </a:solidFill>
              <a:latin typeface="Roboto"/>
              <a:ea typeface="Roboto"/>
              <a:cs typeface="Roboto"/>
              <a:sym typeface="Roboto"/>
            </a:endParaRPr>
          </a:p>
          <a:p>
            <a:pPr marL="0" lvl="0" indent="0" algn="l" rtl="0">
              <a:lnSpc>
                <a:spcPct val="115000"/>
              </a:lnSpc>
              <a:spcBef>
                <a:spcPts val="500"/>
              </a:spcBef>
              <a:spcAft>
                <a:spcPts val="0"/>
              </a:spcAft>
              <a:buNone/>
            </a:pPr>
            <a:r>
              <a:rPr lang="en" sz="900">
                <a:solidFill>
                  <a:srgbClr val="3C4043"/>
                </a:solidFill>
                <a:latin typeface="Roboto"/>
                <a:ea typeface="Roboto"/>
                <a:cs typeface="Roboto"/>
                <a:sym typeface="Roboto"/>
              </a:rPr>
              <a:t>Unify data, personalize marketing, and provide superior support to convert unknown visitors into loyal customers</a:t>
            </a:r>
            <a:endParaRPr sz="900">
              <a:solidFill>
                <a:srgbClr val="3C4043"/>
              </a:solidFill>
              <a:latin typeface="Roboto"/>
              <a:ea typeface="Roboto"/>
              <a:cs typeface="Roboto"/>
              <a:sym typeface="Roboto"/>
            </a:endParaRPr>
          </a:p>
          <a:p>
            <a:pPr marL="0" lvl="0" indent="0" algn="l" rtl="0">
              <a:lnSpc>
                <a:spcPct val="115000"/>
              </a:lnSpc>
              <a:spcBef>
                <a:spcPts val="0"/>
              </a:spcBef>
              <a:spcAft>
                <a:spcPts val="500"/>
              </a:spcAft>
              <a:buNone/>
            </a:pPr>
            <a:endParaRPr sz="1000">
              <a:solidFill>
                <a:srgbClr val="4285F4"/>
              </a:solidFill>
              <a:latin typeface="Roboto"/>
              <a:ea typeface="Roboto"/>
              <a:cs typeface="Roboto"/>
              <a:sym typeface="Roboto"/>
            </a:endParaRPr>
          </a:p>
        </p:txBody>
      </p:sp>
      <p:cxnSp>
        <p:nvCxnSpPr>
          <p:cNvPr id="137" name="Google Shape;137;p12"/>
          <p:cNvCxnSpPr/>
          <p:nvPr/>
        </p:nvCxnSpPr>
        <p:spPr>
          <a:xfrm>
            <a:off x="6476150" y="3469173"/>
            <a:ext cx="636300" cy="0"/>
          </a:xfrm>
          <a:prstGeom prst="straightConnector1">
            <a:avLst/>
          </a:prstGeom>
          <a:noFill/>
          <a:ln w="9525" cap="flat" cmpd="sng">
            <a:solidFill>
              <a:srgbClr val="4285F4"/>
            </a:solidFill>
            <a:prstDash val="solid"/>
            <a:round/>
            <a:headEnd type="none" w="med" len="med"/>
            <a:tailEnd type="none" w="med" len="med"/>
          </a:ln>
        </p:spPr>
      </p:cxnSp>
      <p:cxnSp>
        <p:nvCxnSpPr>
          <p:cNvPr id="138" name="Google Shape;138;p12"/>
          <p:cNvCxnSpPr/>
          <p:nvPr/>
        </p:nvCxnSpPr>
        <p:spPr>
          <a:xfrm rot="10800000">
            <a:off x="2795700" y="1606668"/>
            <a:ext cx="1313400" cy="0"/>
          </a:xfrm>
          <a:prstGeom prst="straightConnector1">
            <a:avLst/>
          </a:prstGeom>
          <a:noFill/>
          <a:ln w="9525" cap="flat" cmpd="sng">
            <a:solidFill>
              <a:srgbClr val="BDC1C6"/>
            </a:solidFill>
            <a:prstDash val="solid"/>
            <a:round/>
            <a:headEnd type="none" w="med" len="med"/>
            <a:tailEnd type="none" w="med" len="med"/>
          </a:ln>
        </p:spPr>
      </p:cxnSp>
      <p:cxnSp>
        <p:nvCxnSpPr>
          <p:cNvPr id="139" name="Google Shape;139;p12"/>
          <p:cNvCxnSpPr>
            <a:stCxn id="140" idx="6"/>
          </p:cNvCxnSpPr>
          <p:nvPr/>
        </p:nvCxnSpPr>
        <p:spPr>
          <a:xfrm rot="10800000">
            <a:off x="2795852" y="2700760"/>
            <a:ext cx="748800" cy="1800"/>
          </a:xfrm>
          <a:prstGeom prst="straightConnector1">
            <a:avLst/>
          </a:prstGeom>
          <a:noFill/>
          <a:ln w="9525" cap="flat" cmpd="sng">
            <a:solidFill>
              <a:srgbClr val="BDC1C6"/>
            </a:solidFill>
            <a:prstDash val="solid"/>
            <a:round/>
            <a:headEnd type="none" w="med" len="med"/>
            <a:tailEnd type="none" w="med" len="med"/>
          </a:ln>
        </p:spPr>
      </p:cxnSp>
      <p:cxnSp>
        <p:nvCxnSpPr>
          <p:cNvPr id="141" name="Google Shape;141;p12"/>
          <p:cNvCxnSpPr/>
          <p:nvPr/>
        </p:nvCxnSpPr>
        <p:spPr>
          <a:xfrm rot="10800000">
            <a:off x="2795700" y="3731468"/>
            <a:ext cx="1313400" cy="0"/>
          </a:xfrm>
          <a:prstGeom prst="straightConnector1">
            <a:avLst/>
          </a:prstGeom>
          <a:noFill/>
          <a:ln w="9525" cap="flat" cmpd="sng">
            <a:solidFill>
              <a:srgbClr val="BDC1C6"/>
            </a:solidFill>
            <a:prstDash val="solid"/>
            <a:round/>
            <a:headEnd type="none" w="med" len="med"/>
            <a:tailEnd type="none" w="med" len="med"/>
          </a:ln>
        </p:spPr>
      </p:cxnSp>
      <p:grpSp>
        <p:nvGrpSpPr>
          <p:cNvPr id="142" name="Google Shape;142;p12"/>
          <p:cNvGrpSpPr/>
          <p:nvPr/>
        </p:nvGrpSpPr>
        <p:grpSpPr>
          <a:xfrm>
            <a:off x="3658564" y="1374021"/>
            <a:ext cx="485222" cy="485222"/>
            <a:chOff x="1558775" y="2067250"/>
            <a:chExt cx="628200" cy="628200"/>
          </a:xfrm>
        </p:grpSpPr>
        <p:sp>
          <p:nvSpPr>
            <p:cNvPr id="143" name="Google Shape;143;p12"/>
            <p:cNvSpPr/>
            <p:nvPr/>
          </p:nvSpPr>
          <p:spPr>
            <a:xfrm>
              <a:off x="1558775" y="2067250"/>
              <a:ext cx="628200" cy="628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2"/>
            <p:cNvSpPr/>
            <p:nvPr/>
          </p:nvSpPr>
          <p:spPr>
            <a:xfrm>
              <a:off x="1691227" y="2260922"/>
              <a:ext cx="363299" cy="240826"/>
            </a:xfrm>
            <a:custGeom>
              <a:avLst/>
              <a:gdLst/>
              <a:ahLst/>
              <a:cxnLst/>
              <a:rect l="l" t="t" r="r" b="b"/>
              <a:pathLst>
                <a:path w="1149" h="765" extrusionOk="0">
                  <a:moveTo>
                    <a:pt x="191" y="96"/>
                  </a:moveTo>
                  <a:lnTo>
                    <a:pt x="1052" y="96"/>
                  </a:lnTo>
                  <a:lnTo>
                    <a:pt x="1052" y="0"/>
                  </a:lnTo>
                  <a:lnTo>
                    <a:pt x="191" y="0"/>
                  </a:lnTo>
                  <a:cubicBezTo>
                    <a:pt x="138" y="0"/>
                    <a:pt x="95" y="42"/>
                    <a:pt x="95" y="96"/>
                  </a:cubicBezTo>
                  <a:lnTo>
                    <a:pt x="95" y="621"/>
                  </a:lnTo>
                  <a:lnTo>
                    <a:pt x="0" y="621"/>
                  </a:lnTo>
                  <a:lnTo>
                    <a:pt x="0" y="764"/>
                  </a:lnTo>
                  <a:lnTo>
                    <a:pt x="668" y="764"/>
                  </a:lnTo>
                  <a:lnTo>
                    <a:pt x="668" y="621"/>
                  </a:lnTo>
                  <a:lnTo>
                    <a:pt x="191" y="621"/>
                  </a:lnTo>
                  <a:lnTo>
                    <a:pt x="191" y="96"/>
                  </a:lnTo>
                  <a:close/>
                  <a:moveTo>
                    <a:pt x="1100" y="189"/>
                  </a:moveTo>
                  <a:lnTo>
                    <a:pt x="812" y="189"/>
                  </a:lnTo>
                  <a:cubicBezTo>
                    <a:pt x="787" y="189"/>
                    <a:pt x="764" y="211"/>
                    <a:pt x="764" y="237"/>
                  </a:cubicBezTo>
                  <a:lnTo>
                    <a:pt x="764" y="714"/>
                  </a:lnTo>
                  <a:cubicBezTo>
                    <a:pt x="764" y="739"/>
                    <a:pt x="787" y="762"/>
                    <a:pt x="812" y="762"/>
                  </a:cubicBezTo>
                  <a:lnTo>
                    <a:pt x="1100" y="762"/>
                  </a:lnTo>
                  <a:cubicBezTo>
                    <a:pt x="1126" y="762"/>
                    <a:pt x="1148" y="739"/>
                    <a:pt x="1148" y="714"/>
                  </a:cubicBezTo>
                  <a:lnTo>
                    <a:pt x="1148" y="237"/>
                  </a:lnTo>
                  <a:cubicBezTo>
                    <a:pt x="1145" y="211"/>
                    <a:pt x="1126" y="189"/>
                    <a:pt x="1100" y="189"/>
                  </a:cubicBezTo>
                  <a:close/>
                  <a:moveTo>
                    <a:pt x="1052" y="621"/>
                  </a:moveTo>
                  <a:lnTo>
                    <a:pt x="860" y="621"/>
                  </a:lnTo>
                  <a:lnTo>
                    <a:pt x="860" y="285"/>
                  </a:lnTo>
                  <a:lnTo>
                    <a:pt x="1052" y="285"/>
                  </a:lnTo>
                  <a:lnTo>
                    <a:pt x="1052" y="62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 sz="1800">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grpSp>
      <p:grpSp>
        <p:nvGrpSpPr>
          <p:cNvPr id="145" name="Google Shape;145;p12"/>
          <p:cNvGrpSpPr/>
          <p:nvPr/>
        </p:nvGrpSpPr>
        <p:grpSpPr>
          <a:xfrm>
            <a:off x="3059430" y="2459949"/>
            <a:ext cx="485222" cy="485222"/>
            <a:chOff x="1530200" y="2923950"/>
            <a:chExt cx="628200" cy="628200"/>
          </a:xfrm>
        </p:grpSpPr>
        <p:sp>
          <p:nvSpPr>
            <p:cNvPr id="140" name="Google Shape;140;p12"/>
            <p:cNvSpPr/>
            <p:nvPr/>
          </p:nvSpPr>
          <p:spPr>
            <a:xfrm>
              <a:off x="1530200" y="2923950"/>
              <a:ext cx="628200" cy="628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2"/>
            <p:cNvSpPr/>
            <p:nvPr/>
          </p:nvSpPr>
          <p:spPr>
            <a:xfrm>
              <a:off x="1691273" y="3099575"/>
              <a:ext cx="306061" cy="305976"/>
            </a:xfrm>
            <a:custGeom>
              <a:avLst/>
              <a:gdLst/>
              <a:ahLst/>
              <a:cxnLst/>
              <a:rect l="l" t="t" r="r" b="b"/>
              <a:pathLst>
                <a:path w="11909" h="11908" extrusionOk="0">
                  <a:moveTo>
                    <a:pt x="1" y="0"/>
                  </a:moveTo>
                  <a:lnTo>
                    <a:pt x="1" y="1167"/>
                  </a:lnTo>
                  <a:lnTo>
                    <a:pt x="1192" y="1167"/>
                  </a:lnTo>
                  <a:lnTo>
                    <a:pt x="3311" y="5692"/>
                  </a:lnTo>
                  <a:lnTo>
                    <a:pt x="2525" y="7168"/>
                  </a:lnTo>
                  <a:lnTo>
                    <a:pt x="2406" y="7478"/>
                  </a:lnTo>
                  <a:lnTo>
                    <a:pt x="2382" y="7740"/>
                  </a:lnTo>
                  <a:lnTo>
                    <a:pt x="2382" y="7978"/>
                  </a:lnTo>
                  <a:lnTo>
                    <a:pt x="2573" y="8383"/>
                  </a:lnTo>
                  <a:lnTo>
                    <a:pt x="2716" y="8573"/>
                  </a:lnTo>
                  <a:lnTo>
                    <a:pt x="2906" y="8740"/>
                  </a:lnTo>
                  <a:lnTo>
                    <a:pt x="3311" y="8907"/>
                  </a:lnTo>
                  <a:lnTo>
                    <a:pt x="3573" y="8931"/>
                  </a:lnTo>
                  <a:lnTo>
                    <a:pt x="10718" y="8931"/>
                  </a:lnTo>
                  <a:lnTo>
                    <a:pt x="10718" y="7740"/>
                  </a:lnTo>
                  <a:lnTo>
                    <a:pt x="3811" y="7740"/>
                  </a:lnTo>
                  <a:lnTo>
                    <a:pt x="3692" y="7716"/>
                  </a:lnTo>
                  <a:lnTo>
                    <a:pt x="3645" y="7597"/>
                  </a:lnTo>
                  <a:lnTo>
                    <a:pt x="3692" y="7502"/>
                  </a:lnTo>
                  <a:lnTo>
                    <a:pt x="4216" y="6525"/>
                  </a:lnTo>
                  <a:lnTo>
                    <a:pt x="8646" y="6525"/>
                  </a:lnTo>
                  <a:lnTo>
                    <a:pt x="8979" y="6502"/>
                  </a:lnTo>
                  <a:lnTo>
                    <a:pt x="9503" y="6192"/>
                  </a:lnTo>
                  <a:lnTo>
                    <a:pt x="9693" y="5906"/>
                  </a:lnTo>
                  <a:lnTo>
                    <a:pt x="11813" y="2048"/>
                  </a:lnTo>
                  <a:lnTo>
                    <a:pt x="11884" y="1929"/>
                  </a:lnTo>
                  <a:lnTo>
                    <a:pt x="11908" y="1786"/>
                  </a:lnTo>
                  <a:lnTo>
                    <a:pt x="11861" y="1524"/>
                  </a:lnTo>
                  <a:lnTo>
                    <a:pt x="11718" y="1334"/>
                  </a:lnTo>
                  <a:lnTo>
                    <a:pt x="11551" y="1191"/>
                  </a:lnTo>
                  <a:lnTo>
                    <a:pt x="11313" y="1167"/>
                  </a:lnTo>
                  <a:lnTo>
                    <a:pt x="2502" y="1167"/>
                  </a:lnTo>
                  <a:lnTo>
                    <a:pt x="1930" y="0"/>
                  </a:lnTo>
                  <a:close/>
                  <a:moveTo>
                    <a:pt x="3573" y="9526"/>
                  </a:moveTo>
                  <a:lnTo>
                    <a:pt x="3335" y="9550"/>
                  </a:lnTo>
                  <a:lnTo>
                    <a:pt x="2906" y="9716"/>
                  </a:lnTo>
                  <a:lnTo>
                    <a:pt x="2740" y="9883"/>
                  </a:lnTo>
                  <a:lnTo>
                    <a:pt x="2573" y="10074"/>
                  </a:lnTo>
                  <a:lnTo>
                    <a:pt x="2382" y="10502"/>
                  </a:lnTo>
                  <a:lnTo>
                    <a:pt x="2382" y="10717"/>
                  </a:lnTo>
                  <a:lnTo>
                    <a:pt x="2382" y="10955"/>
                  </a:lnTo>
                  <a:lnTo>
                    <a:pt x="2573" y="11360"/>
                  </a:lnTo>
                  <a:lnTo>
                    <a:pt x="2740" y="11550"/>
                  </a:lnTo>
                  <a:lnTo>
                    <a:pt x="2906" y="11717"/>
                  </a:lnTo>
                  <a:lnTo>
                    <a:pt x="3335" y="11884"/>
                  </a:lnTo>
                  <a:lnTo>
                    <a:pt x="3573" y="11907"/>
                  </a:lnTo>
                  <a:lnTo>
                    <a:pt x="3788" y="11884"/>
                  </a:lnTo>
                  <a:lnTo>
                    <a:pt x="4216" y="11717"/>
                  </a:lnTo>
                  <a:lnTo>
                    <a:pt x="4407" y="11550"/>
                  </a:lnTo>
                  <a:lnTo>
                    <a:pt x="4550" y="11360"/>
                  </a:lnTo>
                  <a:lnTo>
                    <a:pt x="4740" y="10955"/>
                  </a:lnTo>
                  <a:lnTo>
                    <a:pt x="4764" y="10717"/>
                  </a:lnTo>
                  <a:lnTo>
                    <a:pt x="4740" y="10502"/>
                  </a:lnTo>
                  <a:lnTo>
                    <a:pt x="4550" y="10074"/>
                  </a:lnTo>
                  <a:lnTo>
                    <a:pt x="4407" y="9883"/>
                  </a:lnTo>
                  <a:lnTo>
                    <a:pt x="4216" y="9716"/>
                  </a:lnTo>
                  <a:lnTo>
                    <a:pt x="3811" y="9550"/>
                  </a:lnTo>
                  <a:lnTo>
                    <a:pt x="3573" y="9526"/>
                  </a:lnTo>
                  <a:close/>
                  <a:moveTo>
                    <a:pt x="9527" y="9526"/>
                  </a:moveTo>
                  <a:lnTo>
                    <a:pt x="9289" y="9550"/>
                  </a:lnTo>
                  <a:lnTo>
                    <a:pt x="8860" y="9716"/>
                  </a:lnTo>
                  <a:lnTo>
                    <a:pt x="8693" y="9883"/>
                  </a:lnTo>
                  <a:lnTo>
                    <a:pt x="8527" y="10074"/>
                  </a:lnTo>
                  <a:lnTo>
                    <a:pt x="8336" y="10502"/>
                  </a:lnTo>
                  <a:lnTo>
                    <a:pt x="8336" y="10717"/>
                  </a:lnTo>
                  <a:lnTo>
                    <a:pt x="8336" y="10955"/>
                  </a:lnTo>
                  <a:lnTo>
                    <a:pt x="8527" y="11360"/>
                  </a:lnTo>
                  <a:lnTo>
                    <a:pt x="8693" y="11550"/>
                  </a:lnTo>
                  <a:lnTo>
                    <a:pt x="8860" y="11717"/>
                  </a:lnTo>
                  <a:lnTo>
                    <a:pt x="9289" y="11884"/>
                  </a:lnTo>
                  <a:lnTo>
                    <a:pt x="9527" y="11907"/>
                  </a:lnTo>
                  <a:lnTo>
                    <a:pt x="9765" y="11884"/>
                  </a:lnTo>
                  <a:lnTo>
                    <a:pt x="10170" y="11717"/>
                  </a:lnTo>
                  <a:lnTo>
                    <a:pt x="10360" y="11550"/>
                  </a:lnTo>
                  <a:lnTo>
                    <a:pt x="10503" y="11360"/>
                  </a:lnTo>
                  <a:lnTo>
                    <a:pt x="10694" y="10955"/>
                  </a:lnTo>
                  <a:lnTo>
                    <a:pt x="10718" y="10717"/>
                  </a:lnTo>
                  <a:lnTo>
                    <a:pt x="10694" y="10502"/>
                  </a:lnTo>
                  <a:lnTo>
                    <a:pt x="10503" y="10074"/>
                  </a:lnTo>
                  <a:lnTo>
                    <a:pt x="10360" y="9883"/>
                  </a:lnTo>
                  <a:lnTo>
                    <a:pt x="10170" y="9716"/>
                  </a:lnTo>
                  <a:lnTo>
                    <a:pt x="9765" y="9550"/>
                  </a:lnTo>
                  <a:lnTo>
                    <a:pt x="9527" y="95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12"/>
          <p:cNvGrpSpPr/>
          <p:nvPr/>
        </p:nvGrpSpPr>
        <p:grpSpPr>
          <a:xfrm>
            <a:off x="3658555" y="3488851"/>
            <a:ext cx="485222" cy="485222"/>
            <a:chOff x="1530200" y="3780650"/>
            <a:chExt cx="628200" cy="628200"/>
          </a:xfrm>
        </p:grpSpPr>
        <p:sp>
          <p:nvSpPr>
            <p:cNvPr id="148" name="Google Shape;148;p12"/>
            <p:cNvSpPr/>
            <p:nvPr/>
          </p:nvSpPr>
          <p:spPr>
            <a:xfrm>
              <a:off x="1530200" y="3780650"/>
              <a:ext cx="628200" cy="628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2"/>
            <p:cNvSpPr/>
            <p:nvPr/>
          </p:nvSpPr>
          <p:spPr>
            <a:xfrm>
              <a:off x="1680075" y="3988651"/>
              <a:ext cx="328457" cy="238890"/>
            </a:xfrm>
            <a:custGeom>
              <a:avLst/>
              <a:gdLst/>
              <a:ahLst/>
              <a:cxnLst/>
              <a:rect l="l" t="t" r="r" b="b"/>
              <a:pathLst>
                <a:path w="13099" h="9527" extrusionOk="0">
                  <a:moveTo>
                    <a:pt x="11003" y="3287"/>
                  </a:moveTo>
                  <a:lnTo>
                    <a:pt x="12170" y="4763"/>
                  </a:lnTo>
                  <a:lnTo>
                    <a:pt x="9526" y="4763"/>
                  </a:lnTo>
                  <a:lnTo>
                    <a:pt x="9526" y="3287"/>
                  </a:lnTo>
                  <a:close/>
                  <a:moveTo>
                    <a:pt x="3168" y="6859"/>
                  </a:moveTo>
                  <a:lnTo>
                    <a:pt x="3478" y="7002"/>
                  </a:lnTo>
                  <a:lnTo>
                    <a:pt x="3620" y="7121"/>
                  </a:lnTo>
                  <a:lnTo>
                    <a:pt x="3716" y="7264"/>
                  </a:lnTo>
                  <a:lnTo>
                    <a:pt x="3859" y="7574"/>
                  </a:lnTo>
                  <a:lnTo>
                    <a:pt x="3859" y="7740"/>
                  </a:lnTo>
                  <a:lnTo>
                    <a:pt x="3859" y="7907"/>
                  </a:lnTo>
                  <a:lnTo>
                    <a:pt x="3739" y="8217"/>
                  </a:lnTo>
                  <a:lnTo>
                    <a:pt x="3620" y="8359"/>
                  </a:lnTo>
                  <a:lnTo>
                    <a:pt x="3478" y="8479"/>
                  </a:lnTo>
                  <a:lnTo>
                    <a:pt x="3168" y="8621"/>
                  </a:lnTo>
                  <a:lnTo>
                    <a:pt x="2977" y="8645"/>
                  </a:lnTo>
                  <a:lnTo>
                    <a:pt x="2763" y="8621"/>
                  </a:lnTo>
                  <a:lnTo>
                    <a:pt x="2454" y="8479"/>
                  </a:lnTo>
                  <a:lnTo>
                    <a:pt x="2311" y="8359"/>
                  </a:lnTo>
                  <a:lnTo>
                    <a:pt x="2215" y="8217"/>
                  </a:lnTo>
                  <a:lnTo>
                    <a:pt x="2072" y="7907"/>
                  </a:lnTo>
                  <a:lnTo>
                    <a:pt x="2072" y="7740"/>
                  </a:lnTo>
                  <a:lnTo>
                    <a:pt x="2072" y="7574"/>
                  </a:lnTo>
                  <a:lnTo>
                    <a:pt x="2192" y="7264"/>
                  </a:lnTo>
                  <a:lnTo>
                    <a:pt x="2311" y="7121"/>
                  </a:lnTo>
                  <a:lnTo>
                    <a:pt x="2454" y="7002"/>
                  </a:lnTo>
                  <a:lnTo>
                    <a:pt x="2763" y="6859"/>
                  </a:lnTo>
                  <a:close/>
                  <a:moveTo>
                    <a:pt x="10312" y="6859"/>
                  </a:moveTo>
                  <a:lnTo>
                    <a:pt x="10622" y="7002"/>
                  </a:lnTo>
                  <a:lnTo>
                    <a:pt x="10765" y="7121"/>
                  </a:lnTo>
                  <a:lnTo>
                    <a:pt x="10860" y="7264"/>
                  </a:lnTo>
                  <a:lnTo>
                    <a:pt x="11003" y="7574"/>
                  </a:lnTo>
                  <a:lnTo>
                    <a:pt x="11003" y="7740"/>
                  </a:lnTo>
                  <a:lnTo>
                    <a:pt x="11003" y="7907"/>
                  </a:lnTo>
                  <a:lnTo>
                    <a:pt x="10884" y="8217"/>
                  </a:lnTo>
                  <a:lnTo>
                    <a:pt x="10765" y="8359"/>
                  </a:lnTo>
                  <a:lnTo>
                    <a:pt x="10622" y="8479"/>
                  </a:lnTo>
                  <a:lnTo>
                    <a:pt x="10312" y="8621"/>
                  </a:lnTo>
                  <a:lnTo>
                    <a:pt x="10122" y="8645"/>
                  </a:lnTo>
                  <a:lnTo>
                    <a:pt x="9907" y="8621"/>
                  </a:lnTo>
                  <a:lnTo>
                    <a:pt x="9598" y="8479"/>
                  </a:lnTo>
                  <a:lnTo>
                    <a:pt x="9455" y="8359"/>
                  </a:lnTo>
                  <a:lnTo>
                    <a:pt x="9360" y="8217"/>
                  </a:lnTo>
                  <a:lnTo>
                    <a:pt x="9217" y="7907"/>
                  </a:lnTo>
                  <a:lnTo>
                    <a:pt x="9217" y="7740"/>
                  </a:lnTo>
                  <a:lnTo>
                    <a:pt x="9217" y="7574"/>
                  </a:lnTo>
                  <a:lnTo>
                    <a:pt x="9336" y="7264"/>
                  </a:lnTo>
                  <a:lnTo>
                    <a:pt x="9455" y="7121"/>
                  </a:lnTo>
                  <a:lnTo>
                    <a:pt x="9598" y="7002"/>
                  </a:lnTo>
                  <a:lnTo>
                    <a:pt x="9907" y="6859"/>
                  </a:lnTo>
                  <a:close/>
                  <a:moveTo>
                    <a:pt x="1191" y="1"/>
                  </a:moveTo>
                  <a:lnTo>
                    <a:pt x="953" y="24"/>
                  </a:lnTo>
                  <a:lnTo>
                    <a:pt x="525" y="191"/>
                  </a:lnTo>
                  <a:lnTo>
                    <a:pt x="358" y="358"/>
                  </a:lnTo>
                  <a:lnTo>
                    <a:pt x="191" y="548"/>
                  </a:lnTo>
                  <a:lnTo>
                    <a:pt x="1" y="953"/>
                  </a:lnTo>
                  <a:lnTo>
                    <a:pt x="1" y="1191"/>
                  </a:lnTo>
                  <a:lnTo>
                    <a:pt x="1" y="7740"/>
                  </a:lnTo>
                  <a:lnTo>
                    <a:pt x="1191" y="7740"/>
                  </a:lnTo>
                  <a:lnTo>
                    <a:pt x="1191" y="8097"/>
                  </a:lnTo>
                  <a:lnTo>
                    <a:pt x="1477" y="8717"/>
                  </a:lnTo>
                  <a:lnTo>
                    <a:pt x="1715" y="9002"/>
                  </a:lnTo>
                  <a:lnTo>
                    <a:pt x="2001" y="9241"/>
                  </a:lnTo>
                  <a:lnTo>
                    <a:pt x="2620" y="9503"/>
                  </a:lnTo>
                  <a:lnTo>
                    <a:pt x="2977" y="9526"/>
                  </a:lnTo>
                  <a:lnTo>
                    <a:pt x="3311" y="9503"/>
                  </a:lnTo>
                  <a:lnTo>
                    <a:pt x="3930" y="9241"/>
                  </a:lnTo>
                  <a:lnTo>
                    <a:pt x="4216" y="9002"/>
                  </a:lnTo>
                  <a:lnTo>
                    <a:pt x="4454" y="8717"/>
                  </a:lnTo>
                  <a:lnTo>
                    <a:pt x="4740" y="8097"/>
                  </a:lnTo>
                  <a:lnTo>
                    <a:pt x="4764" y="7740"/>
                  </a:lnTo>
                  <a:lnTo>
                    <a:pt x="8336" y="7740"/>
                  </a:lnTo>
                  <a:lnTo>
                    <a:pt x="8336" y="8097"/>
                  </a:lnTo>
                  <a:lnTo>
                    <a:pt x="8621" y="8717"/>
                  </a:lnTo>
                  <a:lnTo>
                    <a:pt x="8860" y="9002"/>
                  </a:lnTo>
                  <a:lnTo>
                    <a:pt x="9145" y="9241"/>
                  </a:lnTo>
                  <a:lnTo>
                    <a:pt x="9765" y="9503"/>
                  </a:lnTo>
                  <a:lnTo>
                    <a:pt x="10122" y="9526"/>
                  </a:lnTo>
                  <a:lnTo>
                    <a:pt x="10455" y="9503"/>
                  </a:lnTo>
                  <a:lnTo>
                    <a:pt x="11074" y="9241"/>
                  </a:lnTo>
                  <a:lnTo>
                    <a:pt x="11360" y="9002"/>
                  </a:lnTo>
                  <a:lnTo>
                    <a:pt x="11598" y="8717"/>
                  </a:lnTo>
                  <a:lnTo>
                    <a:pt x="11884" y="8097"/>
                  </a:lnTo>
                  <a:lnTo>
                    <a:pt x="11908" y="7740"/>
                  </a:lnTo>
                  <a:lnTo>
                    <a:pt x="13099" y="7740"/>
                  </a:lnTo>
                  <a:lnTo>
                    <a:pt x="13099" y="4763"/>
                  </a:lnTo>
                  <a:lnTo>
                    <a:pt x="11312" y="2382"/>
                  </a:lnTo>
                  <a:lnTo>
                    <a:pt x="11312" y="2406"/>
                  </a:lnTo>
                  <a:lnTo>
                    <a:pt x="9526" y="2406"/>
                  </a:lnTo>
                  <a:lnTo>
                    <a:pt x="9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2"/>
          <p:cNvSpPr/>
          <p:nvPr/>
        </p:nvSpPr>
        <p:spPr>
          <a:xfrm>
            <a:off x="2777000" y="1576205"/>
            <a:ext cx="60900" cy="609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2"/>
          <p:cNvSpPr/>
          <p:nvPr/>
        </p:nvSpPr>
        <p:spPr>
          <a:xfrm>
            <a:off x="2777000" y="2671193"/>
            <a:ext cx="60900" cy="609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2"/>
          <p:cNvSpPr/>
          <p:nvPr/>
        </p:nvSpPr>
        <p:spPr>
          <a:xfrm>
            <a:off x="2777000" y="3701005"/>
            <a:ext cx="60900" cy="609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5"/>
          <p:cNvSpPr txBox="1"/>
          <p:nvPr/>
        </p:nvSpPr>
        <p:spPr>
          <a:xfrm>
            <a:off x="761950" y="1178900"/>
            <a:ext cx="2540100" cy="573300"/>
          </a:xfrm>
          <a:prstGeom prst="rect">
            <a:avLst/>
          </a:prstGeom>
          <a:noFill/>
          <a:ln>
            <a:noFill/>
          </a:ln>
        </p:spPr>
        <p:txBody>
          <a:bodyPr spcFirstLastPara="1" wrap="square" lIns="0" tIns="0" rIns="0" bIns="0" anchor="ctr" anchorCtr="0">
            <a:noAutofit/>
          </a:bodyPr>
          <a:lstStyle/>
          <a:p>
            <a:pPr marL="0" lvl="0" indent="0" algn="l" rtl="0">
              <a:lnSpc>
                <a:spcPct val="114000"/>
              </a:lnSpc>
              <a:spcBef>
                <a:spcPts val="0"/>
              </a:spcBef>
              <a:spcAft>
                <a:spcPts val="0"/>
              </a:spcAft>
              <a:buNone/>
            </a:pPr>
            <a:r>
              <a:rPr lang="en" sz="1300">
                <a:solidFill>
                  <a:srgbClr val="4285F4"/>
                </a:solidFill>
                <a:latin typeface="Google Sans"/>
                <a:ea typeface="Google Sans"/>
                <a:cs typeface="Google Sans"/>
                <a:sym typeface="Google Sans"/>
              </a:rPr>
              <a:t>Best-in-class security</a:t>
            </a:r>
            <a:endParaRPr sz="1300">
              <a:solidFill>
                <a:srgbClr val="4285F4"/>
              </a:solidFill>
              <a:latin typeface="Google Sans"/>
              <a:ea typeface="Google Sans"/>
              <a:cs typeface="Google Sans"/>
              <a:sym typeface="Google Sans"/>
            </a:endParaRPr>
          </a:p>
        </p:txBody>
      </p:sp>
      <p:sp>
        <p:nvSpPr>
          <p:cNvPr id="255" name="Google Shape;255;p15"/>
          <p:cNvSpPr txBox="1"/>
          <p:nvPr/>
        </p:nvSpPr>
        <p:spPr>
          <a:xfrm>
            <a:off x="761950" y="1828504"/>
            <a:ext cx="2540100" cy="573300"/>
          </a:xfrm>
          <a:prstGeom prst="rect">
            <a:avLst/>
          </a:prstGeom>
          <a:noFill/>
          <a:ln>
            <a:noFill/>
          </a:ln>
        </p:spPr>
        <p:txBody>
          <a:bodyPr spcFirstLastPara="1" wrap="square" lIns="0" tIns="0" rIns="0" bIns="0" anchor="ctr" anchorCtr="0">
            <a:noAutofit/>
          </a:bodyPr>
          <a:lstStyle/>
          <a:p>
            <a:pPr marL="0" lvl="0" indent="0" algn="l" rtl="0">
              <a:lnSpc>
                <a:spcPct val="114000"/>
              </a:lnSpc>
              <a:spcBef>
                <a:spcPts val="0"/>
              </a:spcBef>
              <a:spcAft>
                <a:spcPts val="0"/>
              </a:spcAft>
              <a:buNone/>
            </a:pPr>
            <a:r>
              <a:rPr lang="en" sz="1300">
                <a:solidFill>
                  <a:srgbClr val="4285F4"/>
                </a:solidFill>
                <a:latin typeface="Google Sans"/>
                <a:ea typeface="Google Sans"/>
                <a:cs typeface="Google Sans"/>
                <a:sym typeface="Google Sans"/>
              </a:rPr>
              <a:t>Hybrid and multi-cloud</a:t>
            </a:r>
            <a:endParaRPr sz="1300">
              <a:solidFill>
                <a:srgbClr val="4285F4"/>
              </a:solidFill>
              <a:latin typeface="Google Sans"/>
              <a:ea typeface="Google Sans"/>
              <a:cs typeface="Google Sans"/>
              <a:sym typeface="Google Sans"/>
            </a:endParaRPr>
          </a:p>
        </p:txBody>
      </p:sp>
      <p:sp>
        <p:nvSpPr>
          <p:cNvPr id="256" name="Google Shape;256;p15"/>
          <p:cNvSpPr txBox="1"/>
          <p:nvPr/>
        </p:nvSpPr>
        <p:spPr>
          <a:xfrm>
            <a:off x="761950" y="2478128"/>
            <a:ext cx="2540100" cy="573300"/>
          </a:xfrm>
          <a:prstGeom prst="rect">
            <a:avLst/>
          </a:prstGeom>
          <a:noFill/>
          <a:ln>
            <a:noFill/>
          </a:ln>
        </p:spPr>
        <p:txBody>
          <a:bodyPr spcFirstLastPara="1" wrap="square" lIns="0" tIns="0" rIns="0" bIns="0" anchor="ctr" anchorCtr="0">
            <a:noAutofit/>
          </a:bodyPr>
          <a:lstStyle/>
          <a:p>
            <a:pPr marL="0" lvl="0" indent="0" algn="l" rtl="0">
              <a:lnSpc>
                <a:spcPct val="114000"/>
              </a:lnSpc>
              <a:spcBef>
                <a:spcPts val="0"/>
              </a:spcBef>
              <a:spcAft>
                <a:spcPts val="0"/>
              </a:spcAft>
              <a:buNone/>
            </a:pPr>
            <a:r>
              <a:rPr lang="en" sz="1300">
                <a:solidFill>
                  <a:srgbClr val="4285F4"/>
                </a:solidFill>
                <a:latin typeface="Google Sans"/>
                <a:ea typeface="Google Sans"/>
                <a:cs typeface="Google Sans"/>
                <a:sym typeface="Google Sans"/>
              </a:rPr>
              <a:t>Fully managed no ops</a:t>
            </a:r>
            <a:endParaRPr sz="1300">
              <a:solidFill>
                <a:srgbClr val="4285F4"/>
              </a:solidFill>
              <a:latin typeface="Google Sans"/>
              <a:ea typeface="Google Sans"/>
              <a:cs typeface="Google Sans"/>
              <a:sym typeface="Google Sans"/>
            </a:endParaRPr>
          </a:p>
        </p:txBody>
      </p:sp>
      <p:sp>
        <p:nvSpPr>
          <p:cNvPr id="257" name="Google Shape;257;p15"/>
          <p:cNvSpPr txBox="1"/>
          <p:nvPr/>
        </p:nvSpPr>
        <p:spPr>
          <a:xfrm>
            <a:off x="761950" y="3127727"/>
            <a:ext cx="2540100" cy="573300"/>
          </a:xfrm>
          <a:prstGeom prst="rect">
            <a:avLst/>
          </a:prstGeom>
          <a:noFill/>
          <a:ln>
            <a:noFill/>
          </a:ln>
        </p:spPr>
        <p:txBody>
          <a:bodyPr spcFirstLastPara="1" wrap="square" lIns="0" tIns="0" rIns="0" bIns="0" anchor="ctr" anchorCtr="0">
            <a:noAutofit/>
          </a:bodyPr>
          <a:lstStyle/>
          <a:p>
            <a:pPr marL="0" lvl="0" indent="0" algn="l" rtl="0">
              <a:lnSpc>
                <a:spcPct val="114000"/>
              </a:lnSpc>
              <a:spcBef>
                <a:spcPts val="0"/>
              </a:spcBef>
              <a:spcAft>
                <a:spcPts val="0"/>
              </a:spcAft>
              <a:buNone/>
            </a:pPr>
            <a:r>
              <a:rPr lang="en" sz="1300">
                <a:solidFill>
                  <a:srgbClr val="4285F4"/>
                </a:solidFill>
                <a:latin typeface="Google Sans"/>
                <a:ea typeface="Google Sans"/>
                <a:cs typeface="Google Sans"/>
                <a:sym typeface="Google Sans"/>
              </a:rPr>
              <a:t>Embedded AI and ML</a:t>
            </a:r>
            <a:endParaRPr sz="1300">
              <a:solidFill>
                <a:srgbClr val="4285F4"/>
              </a:solidFill>
              <a:latin typeface="Google Sans"/>
              <a:ea typeface="Google Sans"/>
              <a:cs typeface="Google Sans"/>
              <a:sym typeface="Google Sans"/>
            </a:endParaRPr>
          </a:p>
        </p:txBody>
      </p:sp>
      <p:sp>
        <p:nvSpPr>
          <p:cNvPr id="258" name="Google Shape;258;p15"/>
          <p:cNvSpPr txBox="1"/>
          <p:nvPr/>
        </p:nvSpPr>
        <p:spPr>
          <a:xfrm>
            <a:off x="761950" y="3777351"/>
            <a:ext cx="2540100" cy="573300"/>
          </a:xfrm>
          <a:prstGeom prst="rect">
            <a:avLst/>
          </a:prstGeom>
          <a:noFill/>
          <a:ln>
            <a:noFill/>
          </a:ln>
        </p:spPr>
        <p:txBody>
          <a:bodyPr spcFirstLastPara="1" wrap="square" lIns="0" tIns="0" rIns="0" bIns="0" anchor="ctr" anchorCtr="0">
            <a:noAutofit/>
          </a:bodyPr>
          <a:lstStyle/>
          <a:p>
            <a:pPr marL="0" lvl="0" indent="0" algn="l" rtl="0">
              <a:lnSpc>
                <a:spcPct val="114000"/>
              </a:lnSpc>
              <a:spcBef>
                <a:spcPts val="0"/>
              </a:spcBef>
              <a:spcAft>
                <a:spcPts val="0"/>
              </a:spcAft>
              <a:buNone/>
            </a:pPr>
            <a:r>
              <a:rPr lang="en" sz="1300">
                <a:solidFill>
                  <a:srgbClr val="4285F4"/>
                </a:solidFill>
                <a:latin typeface="Google Sans"/>
                <a:ea typeface="Google Sans"/>
                <a:cs typeface="Google Sans"/>
                <a:sym typeface="Google Sans"/>
              </a:rPr>
              <a:t>Best of Google</a:t>
            </a:r>
            <a:endParaRPr sz="1300">
              <a:solidFill>
                <a:srgbClr val="4285F4"/>
              </a:solidFill>
              <a:latin typeface="Google Sans"/>
              <a:ea typeface="Google Sans"/>
              <a:cs typeface="Google Sans"/>
              <a:sym typeface="Google Sans"/>
            </a:endParaRPr>
          </a:p>
        </p:txBody>
      </p:sp>
      <p:sp>
        <p:nvSpPr>
          <p:cNvPr id="259" name="Google Shape;259;p15"/>
          <p:cNvSpPr txBox="1"/>
          <p:nvPr/>
        </p:nvSpPr>
        <p:spPr>
          <a:xfrm>
            <a:off x="3236825" y="1178900"/>
            <a:ext cx="1905000" cy="573300"/>
          </a:xfrm>
          <a:prstGeom prst="rect">
            <a:avLst/>
          </a:prstGeom>
          <a:noFill/>
          <a:ln>
            <a:noFill/>
          </a:ln>
        </p:spPr>
        <p:txBody>
          <a:bodyPr spcFirstLastPara="1" wrap="square" lIns="0" tIns="73150" rIns="0" bIns="0" anchor="ctr" anchorCtr="0">
            <a:noAutofit/>
          </a:bodyPr>
          <a:lstStyle/>
          <a:p>
            <a:pPr marL="91440" marR="91440" lvl="0" indent="0" algn="l" rtl="0">
              <a:lnSpc>
                <a:spcPct val="114000"/>
              </a:lnSpc>
              <a:spcBef>
                <a:spcPts val="0"/>
              </a:spcBef>
              <a:spcAft>
                <a:spcPts val="0"/>
              </a:spcAft>
              <a:buNone/>
            </a:pPr>
            <a:r>
              <a:rPr lang="en" sz="1000">
                <a:solidFill>
                  <a:srgbClr val="3C4043"/>
                </a:solidFill>
                <a:latin typeface="Roboto"/>
                <a:ea typeface="Roboto"/>
                <a:cs typeface="Roboto"/>
                <a:sym typeface="Roboto"/>
              </a:rPr>
              <a:t>Protect customer and </a:t>
            </a:r>
            <a:endParaRPr sz="1000">
              <a:solidFill>
                <a:srgbClr val="3C4043"/>
              </a:solidFill>
              <a:latin typeface="Roboto"/>
              <a:ea typeface="Roboto"/>
              <a:cs typeface="Roboto"/>
              <a:sym typeface="Roboto"/>
            </a:endParaRPr>
          </a:p>
          <a:p>
            <a:pPr marL="91440" marR="91440" lvl="0" indent="0" algn="l" rtl="0">
              <a:lnSpc>
                <a:spcPct val="114000"/>
              </a:lnSpc>
              <a:spcBef>
                <a:spcPts val="0"/>
              </a:spcBef>
              <a:spcAft>
                <a:spcPts val="0"/>
              </a:spcAft>
              <a:buNone/>
            </a:pPr>
            <a:r>
              <a:rPr lang="en" sz="1000">
                <a:solidFill>
                  <a:srgbClr val="3C4043"/>
                </a:solidFill>
                <a:latin typeface="Roboto"/>
                <a:ea typeface="Roboto"/>
                <a:cs typeface="Roboto"/>
                <a:sym typeface="Roboto"/>
              </a:rPr>
              <a:t>credit card data</a:t>
            </a:r>
            <a:endParaRPr sz="1000">
              <a:solidFill>
                <a:srgbClr val="3C4043"/>
              </a:solidFill>
              <a:latin typeface="Google Sans"/>
              <a:ea typeface="Google Sans"/>
              <a:cs typeface="Google Sans"/>
              <a:sym typeface="Google Sans"/>
            </a:endParaRPr>
          </a:p>
        </p:txBody>
      </p:sp>
      <p:sp>
        <p:nvSpPr>
          <p:cNvPr id="260" name="Google Shape;260;p15"/>
          <p:cNvSpPr txBox="1"/>
          <p:nvPr/>
        </p:nvSpPr>
        <p:spPr>
          <a:xfrm>
            <a:off x="3236825" y="1828500"/>
            <a:ext cx="1905000" cy="573300"/>
          </a:xfrm>
          <a:prstGeom prst="rect">
            <a:avLst/>
          </a:prstGeom>
          <a:noFill/>
          <a:ln>
            <a:noFill/>
          </a:ln>
        </p:spPr>
        <p:txBody>
          <a:bodyPr spcFirstLastPara="1" wrap="square" lIns="0" tIns="73150" rIns="0" bIns="0" anchor="ctr" anchorCtr="0">
            <a:noAutofit/>
          </a:bodyPr>
          <a:lstStyle/>
          <a:p>
            <a:pPr marL="91440" marR="91440" lvl="0" indent="0" algn="l" rtl="0">
              <a:lnSpc>
                <a:spcPct val="114000"/>
              </a:lnSpc>
              <a:spcBef>
                <a:spcPts val="0"/>
              </a:spcBef>
              <a:spcAft>
                <a:spcPts val="0"/>
              </a:spcAft>
              <a:buNone/>
            </a:pPr>
            <a:r>
              <a:rPr lang="en" sz="1000">
                <a:solidFill>
                  <a:srgbClr val="3C4043"/>
                </a:solidFill>
                <a:latin typeface="Roboto"/>
                <a:ea typeface="Roboto"/>
                <a:cs typeface="Roboto"/>
                <a:sym typeface="Roboto"/>
              </a:rPr>
              <a:t>Operate across on-premise, stores, and multiple clouds</a:t>
            </a:r>
            <a:endParaRPr sz="1000">
              <a:solidFill>
                <a:srgbClr val="3C4043"/>
              </a:solidFill>
              <a:latin typeface="Roboto"/>
              <a:ea typeface="Roboto"/>
              <a:cs typeface="Roboto"/>
              <a:sym typeface="Roboto"/>
            </a:endParaRPr>
          </a:p>
        </p:txBody>
      </p:sp>
      <p:sp>
        <p:nvSpPr>
          <p:cNvPr id="261" name="Google Shape;261;p15"/>
          <p:cNvSpPr txBox="1"/>
          <p:nvPr/>
        </p:nvSpPr>
        <p:spPr>
          <a:xfrm>
            <a:off x="3236825" y="2478113"/>
            <a:ext cx="1905000" cy="573300"/>
          </a:xfrm>
          <a:prstGeom prst="rect">
            <a:avLst/>
          </a:prstGeom>
          <a:noFill/>
          <a:ln>
            <a:noFill/>
          </a:ln>
        </p:spPr>
        <p:txBody>
          <a:bodyPr spcFirstLastPara="1" wrap="square" lIns="0" tIns="73150" rIns="0" bIns="0" anchor="ctr" anchorCtr="0">
            <a:noAutofit/>
          </a:bodyPr>
          <a:lstStyle/>
          <a:p>
            <a:pPr marL="91440" marR="91440" lvl="0" indent="0" algn="l" rtl="0">
              <a:lnSpc>
                <a:spcPct val="114000"/>
              </a:lnSpc>
              <a:spcBef>
                <a:spcPts val="0"/>
              </a:spcBef>
              <a:spcAft>
                <a:spcPts val="0"/>
              </a:spcAft>
              <a:buClr>
                <a:srgbClr val="000000"/>
              </a:buClr>
              <a:buSzPts val="1400"/>
              <a:buFont typeface="Arial"/>
              <a:buNone/>
            </a:pPr>
            <a:r>
              <a:rPr lang="en" sz="1000">
                <a:solidFill>
                  <a:srgbClr val="3C4043"/>
                </a:solidFill>
                <a:latin typeface="Roboto"/>
                <a:ea typeface="Roboto"/>
                <a:cs typeface="Roboto"/>
                <a:sym typeface="Roboto"/>
              </a:rPr>
              <a:t>Scale automatically for </a:t>
            </a:r>
            <a:br>
              <a:rPr lang="en" sz="1000">
                <a:solidFill>
                  <a:srgbClr val="3C4043"/>
                </a:solidFill>
                <a:latin typeface="Roboto"/>
                <a:ea typeface="Roboto"/>
                <a:cs typeface="Roboto"/>
                <a:sym typeface="Roboto"/>
              </a:rPr>
            </a:br>
            <a:r>
              <a:rPr lang="en" sz="1000">
                <a:solidFill>
                  <a:srgbClr val="3C4043"/>
                </a:solidFill>
                <a:latin typeface="Roboto"/>
                <a:ea typeface="Roboto"/>
                <a:cs typeface="Roboto"/>
                <a:sym typeface="Roboto"/>
              </a:rPr>
              <a:t>Black Friday to meet demand</a:t>
            </a:r>
            <a:endParaRPr sz="1000">
              <a:solidFill>
                <a:srgbClr val="3C4043"/>
              </a:solidFill>
              <a:latin typeface="Roboto"/>
              <a:ea typeface="Roboto"/>
              <a:cs typeface="Roboto"/>
              <a:sym typeface="Roboto"/>
            </a:endParaRPr>
          </a:p>
        </p:txBody>
      </p:sp>
      <p:sp>
        <p:nvSpPr>
          <p:cNvPr id="262" name="Google Shape;262;p15"/>
          <p:cNvSpPr txBox="1"/>
          <p:nvPr/>
        </p:nvSpPr>
        <p:spPr>
          <a:xfrm>
            <a:off x="3236825" y="3127700"/>
            <a:ext cx="1905000" cy="573300"/>
          </a:xfrm>
          <a:prstGeom prst="rect">
            <a:avLst/>
          </a:prstGeom>
          <a:noFill/>
          <a:ln>
            <a:noFill/>
          </a:ln>
        </p:spPr>
        <p:txBody>
          <a:bodyPr spcFirstLastPara="1" wrap="square" lIns="0" tIns="73150" rIns="0" bIns="0" anchor="ctr" anchorCtr="0">
            <a:noAutofit/>
          </a:bodyPr>
          <a:lstStyle/>
          <a:p>
            <a:pPr marL="91440" marR="91440" lvl="0" indent="0" algn="l" rtl="0">
              <a:lnSpc>
                <a:spcPct val="114000"/>
              </a:lnSpc>
              <a:spcBef>
                <a:spcPts val="0"/>
              </a:spcBef>
              <a:spcAft>
                <a:spcPts val="0"/>
              </a:spcAft>
              <a:buNone/>
            </a:pPr>
            <a:r>
              <a:rPr lang="en" sz="1000">
                <a:solidFill>
                  <a:srgbClr val="3C4043"/>
                </a:solidFill>
                <a:latin typeface="Roboto"/>
                <a:ea typeface="Roboto"/>
                <a:cs typeface="Roboto"/>
                <a:sym typeface="Roboto"/>
              </a:rPr>
              <a:t>Drive customer loyalty</a:t>
            </a:r>
            <a:br>
              <a:rPr lang="en" sz="1000">
                <a:solidFill>
                  <a:srgbClr val="3C4043"/>
                </a:solidFill>
                <a:latin typeface="Roboto"/>
                <a:ea typeface="Roboto"/>
                <a:cs typeface="Roboto"/>
                <a:sym typeface="Roboto"/>
              </a:rPr>
            </a:br>
            <a:r>
              <a:rPr lang="en" sz="1000">
                <a:solidFill>
                  <a:srgbClr val="3C4043"/>
                </a:solidFill>
                <a:latin typeface="Roboto"/>
                <a:ea typeface="Roboto"/>
                <a:cs typeface="Roboto"/>
                <a:sym typeface="Roboto"/>
              </a:rPr>
              <a:t>and optimize supply chain</a:t>
            </a:r>
            <a:endParaRPr sz="1000">
              <a:solidFill>
                <a:srgbClr val="3C4043"/>
              </a:solidFill>
              <a:latin typeface="Roboto"/>
              <a:ea typeface="Roboto"/>
              <a:cs typeface="Roboto"/>
              <a:sym typeface="Roboto"/>
            </a:endParaRPr>
          </a:p>
        </p:txBody>
      </p:sp>
      <p:sp>
        <p:nvSpPr>
          <p:cNvPr id="263" name="Google Shape;263;p15"/>
          <p:cNvSpPr txBox="1"/>
          <p:nvPr/>
        </p:nvSpPr>
        <p:spPr>
          <a:xfrm>
            <a:off x="3236825" y="3777300"/>
            <a:ext cx="1905000" cy="573300"/>
          </a:xfrm>
          <a:prstGeom prst="rect">
            <a:avLst/>
          </a:prstGeom>
          <a:noFill/>
          <a:ln>
            <a:noFill/>
          </a:ln>
        </p:spPr>
        <p:txBody>
          <a:bodyPr spcFirstLastPara="1" wrap="square" lIns="0" tIns="73150" rIns="0" bIns="0" anchor="ctr" anchorCtr="0">
            <a:noAutofit/>
          </a:bodyPr>
          <a:lstStyle/>
          <a:p>
            <a:pPr marL="91440" marR="91440" lvl="0" indent="0" algn="l" rtl="0">
              <a:lnSpc>
                <a:spcPct val="114000"/>
              </a:lnSpc>
              <a:spcBef>
                <a:spcPts val="0"/>
              </a:spcBef>
              <a:spcAft>
                <a:spcPts val="0"/>
              </a:spcAft>
              <a:buNone/>
            </a:pPr>
            <a:r>
              <a:rPr lang="en" sz="1000">
                <a:solidFill>
                  <a:srgbClr val="3C4043"/>
                </a:solidFill>
                <a:latin typeface="Roboto"/>
                <a:ea typeface="Roboto"/>
                <a:cs typeface="Roboto"/>
                <a:sym typeface="Roboto"/>
              </a:rPr>
              <a:t>Create new digital </a:t>
            </a:r>
            <a:br>
              <a:rPr lang="en" sz="1000">
                <a:solidFill>
                  <a:srgbClr val="3C4043"/>
                </a:solidFill>
                <a:latin typeface="Roboto"/>
                <a:ea typeface="Roboto"/>
                <a:cs typeface="Roboto"/>
                <a:sym typeface="Roboto"/>
              </a:rPr>
            </a:br>
            <a:r>
              <a:rPr lang="en" sz="1000">
                <a:solidFill>
                  <a:srgbClr val="3C4043"/>
                </a:solidFill>
                <a:latin typeface="Roboto"/>
                <a:ea typeface="Roboto"/>
                <a:cs typeface="Roboto"/>
                <a:sym typeface="Roboto"/>
              </a:rPr>
              <a:t>shopping experiences</a:t>
            </a:r>
            <a:endParaRPr sz="1000">
              <a:solidFill>
                <a:srgbClr val="3C4043"/>
              </a:solidFill>
              <a:latin typeface="Roboto"/>
              <a:ea typeface="Roboto"/>
              <a:cs typeface="Roboto"/>
              <a:sym typeface="Roboto"/>
            </a:endParaRPr>
          </a:p>
        </p:txBody>
      </p:sp>
      <p:grpSp>
        <p:nvGrpSpPr>
          <p:cNvPr id="264" name="Google Shape;264;p15"/>
          <p:cNvGrpSpPr/>
          <p:nvPr/>
        </p:nvGrpSpPr>
        <p:grpSpPr>
          <a:xfrm>
            <a:off x="2828580" y="1352115"/>
            <a:ext cx="226691" cy="226691"/>
            <a:chOff x="2242625" y="1361000"/>
            <a:chExt cx="175200" cy="175200"/>
          </a:xfrm>
        </p:grpSpPr>
        <p:sp>
          <p:nvSpPr>
            <p:cNvPr id="265" name="Google Shape;265;p15"/>
            <p:cNvSpPr/>
            <p:nvPr/>
          </p:nvSpPr>
          <p:spPr>
            <a:xfrm>
              <a:off x="2242625" y="1361000"/>
              <a:ext cx="175200" cy="175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2300839" y="1400036"/>
              <a:ext cx="66900" cy="97200"/>
            </a:xfrm>
            <a:prstGeom prst="chevron">
              <a:avLst>
                <a:gd name="adj" fmla="val 53558"/>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67" name="Google Shape;267;p15"/>
          <p:cNvPicPr preferRelativeResize="0"/>
          <p:nvPr/>
        </p:nvPicPr>
        <p:blipFill rotWithShape="1">
          <a:blip r:embed="rId3">
            <a:alphaModFix/>
          </a:blip>
          <a:srcRect l="43949"/>
          <a:stretch/>
        </p:blipFill>
        <p:spPr>
          <a:xfrm>
            <a:off x="5747674" y="0"/>
            <a:ext cx="3396321" cy="3981524"/>
          </a:xfrm>
          <a:prstGeom prst="rect">
            <a:avLst/>
          </a:prstGeom>
          <a:noFill/>
          <a:ln>
            <a:noFill/>
          </a:ln>
        </p:spPr>
      </p:pic>
      <p:sp>
        <p:nvSpPr>
          <p:cNvPr id="268" name="Google Shape;268;p15"/>
          <p:cNvSpPr txBox="1"/>
          <p:nvPr/>
        </p:nvSpPr>
        <p:spPr>
          <a:xfrm>
            <a:off x="761950" y="457200"/>
            <a:ext cx="7619100" cy="323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200" b="1">
                <a:solidFill>
                  <a:srgbClr val="3C4043"/>
                </a:solidFill>
                <a:latin typeface="Google Sans"/>
                <a:ea typeface="Google Sans"/>
                <a:cs typeface="Google Sans"/>
                <a:sym typeface="Google Sans"/>
              </a:rPr>
              <a:t>What makes Google Cloud different </a:t>
            </a:r>
            <a:endParaRPr sz="2200" b="1">
              <a:solidFill>
                <a:srgbClr val="3C4043"/>
              </a:solidFill>
              <a:latin typeface="Google Sans"/>
              <a:ea typeface="Google Sans"/>
              <a:cs typeface="Google Sans"/>
              <a:sym typeface="Google Sans"/>
            </a:endParaRPr>
          </a:p>
          <a:p>
            <a:pPr marL="0" lvl="0" indent="0" algn="l" rtl="0">
              <a:spcBef>
                <a:spcPts val="0"/>
              </a:spcBef>
              <a:spcAft>
                <a:spcPts val="0"/>
              </a:spcAft>
              <a:buNone/>
            </a:pPr>
            <a:endParaRPr sz="2200" b="1">
              <a:solidFill>
                <a:srgbClr val="3C4043"/>
              </a:solidFill>
              <a:latin typeface="Google Sans"/>
              <a:ea typeface="Google Sans"/>
              <a:cs typeface="Google Sans"/>
              <a:sym typeface="Google Sans"/>
            </a:endParaRPr>
          </a:p>
        </p:txBody>
      </p:sp>
      <p:grpSp>
        <p:nvGrpSpPr>
          <p:cNvPr id="269" name="Google Shape;269;p15"/>
          <p:cNvGrpSpPr/>
          <p:nvPr/>
        </p:nvGrpSpPr>
        <p:grpSpPr>
          <a:xfrm>
            <a:off x="2828580" y="2001803"/>
            <a:ext cx="226691" cy="226691"/>
            <a:chOff x="2242625" y="1361000"/>
            <a:chExt cx="175200" cy="175200"/>
          </a:xfrm>
        </p:grpSpPr>
        <p:sp>
          <p:nvSpPr>
            <p:cNvPr id="270" name="Google Shape;270;p15"/>
            <p:cNvSpPr/>
            <p:nvPr/>
          </p:nvSpPr>
          <p:spPr>
            <a:xfrm>
              <a:off x="2242625" y="1361000"/>
              <a:ext cx="175200" cy="175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300839" y="1400036"/>
              <a:ext cx="66900" cy="97200"/>
            </a:xfrm>
            <a:prstGeom prst="chevron">
              <a:avLst>
                <a:gd name="adj" fmla="val 53558"/>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15"/>
          <p:cNvGrpSpPr/>
          <p:nvPr/>
        </p:nvGrpSpPr>
        <p:grpSpPr>
          <a:xfrm>
            <a:off x="2828580" y="2651503"/>
            <a:ext cx="226691" cy="226691"/>
            <a:chOff x="2242625" y="1361000"/>
            <a:chExt cx="175200" cy="175200"/>
          </a:xfrm>
        </p:grpSpPr>
        <p:sp>
          <p:nvSpPr>
            <p:cNvPr id="273" name="Google Shape;273;p15"/>
            <p:cNvSpPr/>
            <p:nvPr/>
          </p:nvSpPr>
          <p:spPr>
            <a:xfrm>
              <a:off x="2242625" y="1361000"/>
              <a:ext cx="175200" cy="175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2300839" y="1400036"/>
              <a:ext cx="66900" cy="97200"/>
            </a:xfrm>
            <a:prstGeom prst="chevron">
              <a:avLst>
                <a:gd name="adj" fmla="val 53558"/>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 name="Google Shape;275;p15"/>
          <p:cNvGrpSpPr/>
          <p:nvPr/>
        </p:nvGrpSpPr>
        <p:grpSpPr>
          <a:xfrm>
            <a:off x="2828580" y="3301203"/>
            <a:ext cx="226691" cy="226691"/>
            <a:chOff x="2242625" y="1361000"/>
            <a:chExt cx="175200" cy="175200"/>
          </a:xfrm>
        </p:grpSpPr>
        <p:sp>
          <p:nvSpPr>
            <p:cNvPr id="276" name="Google Shape;276;p15"/>
            <p:cNvSpPr/>
            <p:nvPr/>
          </p:nvSpPr>
          <p:spPr>
            <a:xfrm>
              <a:off x="2242625" y="1361000"/>
              <a:ext cx="175200" cy="175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5"/>
            <p:cNvSpPr/>
            <p:nvPr/>
          </p:nvSpPr>
          <p:spPr>
            <a:xfrm>
              <a:off x="2300839" y="1400036"/>
              <a:ext cx="66900" cy="97200"/>
            </a:xfrm>
            <a:prstGeom prst="chevron">
              <a:avLst>
                <a:gd name="adj" fmla="val 53558"/>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15"/>
          <p:cNvGrpSpPr/>
          <p:nvPr/>
        </p:nvGrpSpPr>
        <p:grpSpPr>
          <a:xfrm>
            <a:off x="2828580" y="3950903"/>
            <a:ext cx="226691" cy="226691"/>
            <a:chOff x="2242625" y="1361000"/>
            <a:chExt cx="175200" cy="175200"/>
          </a:xfrm>
        </p:grpSpPr>
        <p:sp>
          <p:nvSpPr>
            <p:cNvPr id="279" name="Google Shape;279;p15"/>
            <p:cNvSpPr/>
            <p:nvPr/>
          </p:nvSpPr>
          <p:spPr>
            <a:xfrm>
              <a:off x="2242625" y="1361000"/>
              <a:ext cx="175200" cy="175200"/>
            </a:xfrm>
            <a:prstGeom prst="ellipse">
              <a:avLst/>
            </a:prstGeom>
            <a:solidFill>
              <a:srgbClr val="4285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2300839" y="1400036"/>
              <a:ext cx="66900" cy="97200"/>
            </a:xfrm>
            <a:prstGeom prst="chevron">
              <a:avLst>
                <a:gd name="adj" fmla="val 53558"/>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15"/>
          <p:cNvGrpSpPr/>
          <p:nvPr/>
        </p:nvGrpSpPr>
        <p:grpSpPr>
          <a:xfrm>
            <a:off x="761921" y="1790543"/>
            <a:ext cx="4284079" cy="1948644"/>
            <a:chOff x="739300" y="1790545"/>
            <a:chExt cx="4473300" cy="1948644"/>
          </a:xfrm>
        </p:grpSpPr>
        <p:cxnSp>
          <p:nvCxnSpPr>
            <p:cNvPr id="282" name="Google Shape;282;p15"/>
            <p:cNvCxnSpPr/>
            <p:nvPr/>
          </p:nvCxnSpPr>
          <p:spPr>
            <a:xfrm>
              <a:off x="739300" y="1790545"/>
              <a:ext cx="4473300" cy="0"/>
            </a:xfrm>
            <a:prstGeom prst="straightConnector1">
              <a:avLst/>
            </a:prstGeom>
            <a:noFill/>
            <a:ln w="9525" cap="flat" cmpd="sng">
              <a:solidFill>
                <a:srgbClr val="BDC1C6"/>
              </a:solidFill>
              <a:prstDash val="solid"/>
              <a:round/>
              <a:headEnd type="none" w="med" len="med"/>
              <a:tailEnd type="none" w="med" len="med"/>
            </a:ln>
          </p:spPr>
        </p:cxnSp>
        <p:cxnSp>
          <p:nvCxnSpPr>
            <p:cNvPr id="283" name="Google Shape;283;p15"/>
            <p:cNvCxnSpPr/>
            <p:nvPr/>
          </p:nvCxnSpPr>
          <p:spPr>
            <a:xfrm>
              <a:off x="739300" y="2438037"/>
              <a:ext cx="4473300" cy="0"/>
            </a:xfrm>
            <a:prstGeom prst="straightConnector1">
              <a:avLst/>
            </a:prstGeom>
            <a:noFill/>
            <a:ln w="9525" cap="flat" cmpd="sng">
              <a:solidFill>
                <a:srgbClr val="BDC1C6"/>
              </a:solidFill>
              <a:prstDash val="solid"/>
              <a:round/>
              <a:headEnd type="none" w="med" len="med"/>
              <a:tailEnd type="none" w="med" len="med"/>
            </a:ln>
          </p:spPr>
        </p:cxnSp>
        <p:cxnSp>
          <p:nvCxnSpPr>
            <p:cNvPr id="284" name="Google Shape;284;p15"/>
            <p:cNvCxnSpPr/>
            <p:nvPr/>
          </p:nvCxnSpPr>
          <p:spPr>
            <a:xfrm>
              <a:off x="739300" y="3087800"/>
              <a:ext cx="4473300" cy="0"/>
            </a:xfrm>
            <a:prstGeom prst="straightConnector1">
              <a:avLst/>
            </a:prstGeom>
            <a:noFill/>
            <a:ln w="9525" cap="flat" cmpd="sng">
              <a:solidFill>
                <a:srgbClr val="BDC1C6"/>
              </a:solidFill>
              <a:prstDash val="solid"/>
              <a:round/>
              <a:headEnd type="none" w="med" len="med"/>
              <a:tailEnd type="none" w="med" len="med"/>
            </a:ln>
          </p:spPr>
        </p:cxnSp>
        <p:cxnSp>
          <p:nvCxnSpPr>
            <p:cNvPr id="285" name="Google Shape;285;p15"/>
            <p:cNvCxnSpPr/>
            <p:nvPr/>
          </p:nvCxnSpPr>
          <p:spPr>
            <a:xfrm>
              <a:off x="739300" y="3739189"/>
              <a:ext cx="4473300" cy="0"/>
            </a:xfrm>
            <a:prstGeom prst="straightConnector1">
              <a:avLst/>
            </a:prstGeom>
            <a:noFill/>
            <a:ln w="9525" cap="flat" cmpd="sng">
              <a:solidFill>
                <a:srgbClr val="BDC1C6"/>
              </a:solidFill>
              <a:prstDash val="solid"/>
              <a:round/>
              <a:headEnd type="none" w="med" len="med"/>
              <a:tailEnd type="none" w="med" len="med"/>
            </a:ln>
          </p:spPr>
        </p:cxn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2252</Words>
  <Application>Microsoft Macintosh PowerPoint</Application>
  <PresentationFormat>Presentación en pantalla (16:9)</PresentationFormat>
  <Paragraphs>174</Paragraphs>
  <Slides>12</Slides>
  <Notes>12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Calibri</vt:lpstr>
      <vt:lpstr>Arial</vt:lpstr>
      <vt:lpstr>Google Sans Medium</vt:lpstr>
      <vt:lpstr>Google Sans</vt:lpstr>
      <vt:lpstr>Roboto</vt:lpstr>
      <vt:lpstr>Simple Light</vt:lpstr>
      <vt:lpstr>Google Cloud for retail overview</vt:lpstr>
      <vt:lpstr>Presentación de PowerPoint</vt:lpstr>
      <vt:lpstr>Presentación de PowerPoint</vt:lpstr>
      <vt:lpstr>Creates challenges for retailers</vt:lpstr>
      <vt:lpstr>Stores have to evolve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María Jesús Carnero</cp:lastModifiedBy>
  <cp:revision>2</cp:revision>
  <dcterms:modified xsi:type="dcterms:W3CDTF">2020-10-07T08:54:16Z</dcterms:modified>
</cp:coreProperties>
</file>