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 Thin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Thin-bold.fntdata"/><Relationship Id="rId16" Type="http://schemas.openxmlformats.org/officeDocument/2006/relationships/font" Target="fonts/RalewayTh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Thin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Th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16e598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16e598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a123355a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a123355a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a16e598f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a16e598f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16e598f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16e598f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a16e598f8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a16e598f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a16e598f8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a16e598f8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a16e598f8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a16e598f8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Presentación de nosotros ¿Quienes somos?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a16e598f8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a16e598f8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123355a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a123355a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Bullets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Beneficios a un directivo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have tech tools, Automation, Artificial Intelligence and Operation Technology, to create efficiency at your industry.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deliver higher quality at a lower cost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Principales variables que atendemos:  producción, calidad, tiempos </a:t>
            </a:r>
            <a:r>
              <a:rPr lang="en"/>
              <a:t>operación</a:t>
            </a:r>
            <a:r>
              <a:rPr lang="en"/>
              <a:t>, consistencia en recetas de producción (Batch), asset performance.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Mucho orientado a lo </a:t>
            </a:r>
            <a:r>
              <a:rPr lang="en"/>
              <a:t>económico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Beneficios para operaciones, IT, procesos, calidad, transformación digital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33338"/>
            <a:ext cx="543877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IT/OT Convergence Approach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Holistic integration with a scalable open integration view...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30" y="1379493"/>
            <a:ext cx="738017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Alternativas para iniciar un proceso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13109" l="0" r="0" t="14620"/>
          <a:stretch/>
        </p:blipFill>
        <p:spPr>
          <a:xfrm>
            <a:off x="2135200" y="2400375"/>
            <a:ext cx="6561201" cy="22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799400" y="1076275"/>
            <a:ext cx="679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Desarrollar estrategias</a:t>
            </a:r>
            <a:r>
              <a:rPr lang="en" sz="1600"/>
              <a:t> de optimización de activos, para dar solución a problemas complejos industriales. Variables complejas de respuesta.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Adaptación al sistema y equipos actuales.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Desarrollar </a:t>
            </a:r>
            <a:r>
              <a:rPr b="1" lang="en" sz="1600"/>
              <a:t>Neuronas</a:t>
            </a:r>
            <a:r>
              <a:rPr lang="en" sz="1600"/>
              <a:t>, </a:t>
            </a:r>
            <a:r>
              <a:rPr b="1" lang="en" sz="1600"/>
              <a:t>Algoritmos</a:t>
            </a:r>
            <a:r>
              <a:rPr lang="en" sz="1600"/>
              <a:t> para optimizar +/- :  </a:t>
            </a:r>
            <a:br>
              <a:rPr lang="en" sz="1600"/>
            </a:br>
            <a:r>
              <a:rPr lang="en" sz="1600"/>
              <a:t>Energía, Costos, Calidad, Tiempo, Productividad</a:t>
            </a:r>
            <a:endParaRPr sz="1600"/>
          </a:p>
        </p:txBody>
      </p:sp>
      <p:sp>
        <p:nvSpPr>
          <p:cNvPr id="71" name="Google Shape;71;p15"/>
          <p:cNvSpPr txBox="1"/>
          <p:nvPr/>
        </p:nvSpPr>
        <p:spPr>
          <a:xfrm>
            <a:off x="229875" y="3044150"/>
            <a:ext cx="3321300" cy="56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Agregar </a:t>
            </a:r>
            <a:r>
              <a:rPr lang="en"/>
              <a:t>infografía</a:t>
            </a:r>
            <a:r>
              <a:rPr lang="en"/>
              <a:t> nivel de madurez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Herramientas que se usan en cada etapa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3109" l="0" r="0" t="14620"/>
          <a:stretch/>
        </p:blipFill>
        <p:spPr>
          <a:xfrm>
            <a:off x="311700" y="2135525"/>
            <a:ext cx="8196524" cy="28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 rot="-7464508">
            <a:off x="1526300" y="3276006"/>
            <a:ext cx="159267" cy="4440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-7464508">
            <a:off x="2894175" y="2970306"/>
            <a:ext cx="159267" cy="4440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rot="-7464508">
            <a:off x="4187875" y="2704656"/>
            <a:ext cx="159267" cy="4440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 rot="-7464508">
            <a:off x="5484975" y="2360706"/>
            <a:ext cx="159267" cy="4440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rot="-7464508">
            <a:off x="6704175" y="1827306"/>
            <a:ext cx="159267" cy="4440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218075" y="1441400"/>
            <a:ext cx="9435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53350" y="984200"/>
            <a:ext cx="3970800" cy="340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Sensorizar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553350" y="1289000"/>
            <a:ext cx="3970800" cy="340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 monitoreo y control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553350" y="1593800"/>
            <a:ext cx="3970800" cy="3408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Almacenamiento alto volumen de datos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553350" y="1898600"/>
            <a:ext cx="3970800" cy="340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Interconexiones a todos sistemas actuales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53350" y="2203400"/>
            <a:ext cx="3970800" cy="340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Algoritmos de predicción y prescripción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498100" y="982975"/>
            <a:ext cx="4010100" cy="34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Secuencias operaciones y reglas de ejecución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asos de ahorros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711150" y="1000075"/>
            <a:ext cx="6912000" cy="8841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Ahorro energía en cuarto de máquinas.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Generación agua fría para elaboración. Variable de predicción consumo energético. Optimización para encendido y apagado de equipos secuencias complejas para ahorrar hasta </a:t>
            </a:r>
            <a:b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% costo de consumo energético.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7493" t="0"/>
          <a:stretch/>
        </p:blipFill>
        <p:spPr>
          <a:xfrm>
            <a:off x="440950" y="1000075"/>
            <a:ext cx="1270200" cy="8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2624" y="1884175"/>
            <a:ext cx="1130424" cy="8840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40950" y="1884150"/>
            <a:ext cx="7051800" cy="8841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Ahorro en fabricación de pintura líquida.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Control de receta de pintura automotriz tecnología aluminio.  Las instrucciones de llenado y tipo de producto se digitalizan y se crea un sistema a prueba de fallas. Workflow para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 ahorros de 30% costos de operación </a:t>
            </a:r>
            <a:endParaRPr sz="1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50" y="2752675"/>
            <a:ext cx="1270200" cy="854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711150" y="2737725"/>
            <a:ext cx="6912000" cy="8841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Mantenimiento predictivo fabricación cables.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Digitalización de máquinas de elaboración de cable. Control de disponibilidad y tiempo muerto de paros no programados. IA.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Predicción falla al 87%. Ahorros operativos de 15%</a:t>
            </a:r>
            <a:endParaRPr sz="1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b="8517" l="0" r="0" t="0"/>
          <a:stretch/>
        </p:blipFill>
        <p:spPr>
          <a:xfrm>
            <a:off x="7443514" y="3621825"/>
            <a:ext cx="1179636" cy="9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435075" y="3586150"/>
            <a:ext cx="7051800" cy="9684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Modelo predictivo hornos para núcleos transformadores.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Digitalización de variables que afectan la humedad en cocimiento de nucleos para transformadores. Conectividad y modelo.  Ahorros esperados en</a:t>
            </a:r>
            <a:r>
              <a:rPr lang="en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400">
                <a:latin typeface="Helvetica Neue Light"/>
                <a:ea typeface="Helvetica Neue Light"/>
                <a:cs typeface="Helvetica Neue Light"/>
                <a:sym typeface="Helvetica Neue Light"/>
              </a:rPr>
              <a:t>materiales del 1% y 25% en disponibilidad eficiencia.</a:t>
            </a:r>
            <a:endParaRPr sz="1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4294967295" type="body"/>
          </p:nvPr>
        </p:nvSpPr>
        <p:spPr>
          <a:xfrm>
            <a:off x="7975050" y="61850"/>
            <a:ext cx="1073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info|PORTAL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01500" y="4889922"/>
            <a:ext cx="1138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100">
                <a:solidFill>
                  <a:srgbClr val="B7B7B7"/>
                </a:solidFill>
                <a:latin typeface="Raleway Thin"/>
                <a:ea typeface="Raleway Thin"/>
                <a:cs typeface="Raleway Thin"/>
                <a:sym typeface="Raleway Thin"/>
              </a:rPr>
              <a:t>info|PORTAL</a:t>
            </a:r>
            <a:endParaRPr sz="1100">
              <a:solidFill>
                <a:srgbClr val="B7B7B7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75" y="61850"/>
            <a:ext cx="7559401" cy="50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Contactos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33338"/>
            <a:ext cx="543877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33338"/>
            <a:ext cx="543877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